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notesSlides/notesSlide87.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notesSlides/notesSlide90.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notesSlides/notesSlide88.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Default Extension="wav" ContentType="audio/wav"/>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notesSlides/notesSlide89.xml" ContentType="application/vnd.openxmlformats-officedocument.presentationml.notes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2"/>
  </p:notesMasterIdLst>
  <p:sldIdLst>
    <p:sldId id="389" r:id="rId2"/>
    <p:sldId id="390" r:id="rId3"/>
    <p:sldId id="391" r:id="rId4"/>
    <p:sldId id="392" r:id="rId5"/>
    <p:sldId id="393" r:id="rId6"/>
    <p:sldId id="394" r:id="rId7"/>
    <p:sldId id="395" r:id="rId8"/>
    <p:sldId id="397" r:id="rId9"/>
    <p:sldId id="509" r:id="rId10"/>
    <p:sldId id="398" r:id="rId11"/>
    <p:sldId id="399" r:id="rId12"/>
    <p:sldId id="405" r:id="rId13"/>
    <p:sldId id="406" r:id="rId14"/>
    <p:sldId id="407" r:id="rId15"/>
    <p:sldId id="510" r:id="rId16"/>
    <p:sldId id="511" r:id="rId17"/>
    <p:sldId id="507" r:id="rId18"/>
    <p:sldId id="508" r:id="rId19"/>
    <p:sldId id="408" r:id="rId20"/>
    <p:sldId id="409" r:id="rId21"/>
    <p:sldId id="411" r:id="rId22"/>
    <p:sldId id="414" r:id="rId23"/>
    <p:sldId id="529" r:id="rId24"/>
    <p:sldId id="530" r:id="rId25"/>
    <p:sldId id="531" r:id="rId26"/>
    <p:sldId id="532" r:id="rId27"/>
    <p:sldId id="421" r:id="rId28"/>
    <p:sldId id="422" r:id="rId29"/>
    <p:sldId id="437" r:id="rId30"/>
    <p:sldId id="438" r:id="rId31"/>
    <p:sldId id="439" r:id="rId32"/>
    <p:sldId id="440" r:id="rId33"/>
    <p:sldId id="441" r:id="rId34"/>
    <p:sldId id="443" r:id="rId35"/>
    <p:sldId id="444" r:id="rId36"/>
    <p:sldId id="527" r:id="rId37"/>
    <p:sldId id="445" r:id="rId38"/>
    <p:sldId id="446" r:id="rId39"/>
    <p:sldId id="447" r:id="rId40"/>
    <p:sldId id="448" r:id="rId41"/>
    <p:sldId id="449" r:id="rId42"/>
    <p:sldId id="450" r:id="rId43"/>
    <p:sldId id="451" r:id="rId44"/>
    <p:sldId id="452" r:id="rId45"/>
    <p:sldId id="453" r:id="rId46"/>
    <p:sldId id="454" r:id="rId47"/>
    <p:sldId id="455" r:id="rId48"/>
    <p:sldId id="514" r:id="rId49"/>
    <p:sldId id="515" r:id="rId50"/>
    <p:sldId id="456" r:id="rId51"/>
    <p:sldId id="457" r:id="rId52"/>
    <p:sldId id="458" r:id="rId53"/>
    <p:sldId id="459" r:id="rId54"/>
    <p:sldId id="460" r:id="rId55"/>
    <p:sldId id="461" r:id="rId56"/>
    <p:sldId id="463" r:id="rId57"/>
    <p:sldId id="464" r:id="rId58"/>
    <p:sldId id="465" r:id="rId59"/>
    <p:sldId id="466" r:id="rId60"/>
    <p:sldId id="516" r:id="rId61"/>
    <p:sldId id="517" r:id="rId62"/>
    <p:sldId id="518" r:id="rId63"/>
    <p:sldId id="519" r:id="rId64"/>
    <p:sldId id="520" r:id="rId65"/>
    <p:sldId id="524" r:id="rId66"/>
    <p:sldId id="525" r:id="rId67"/>
    <p:sldId id="521" r:id="rId68"/>
    <p:sldId id="522" r:id="rId69"/>
    <p:sldId id="469" r:id="rId70"/>
    <p:sldId id="528" r:id="rId71"/>
    <p:sldId id="471" r:id="rId72"/>
    <p:sldId id="472" r:id="rId73"/>
    <p:sldId id="474" r:id="rId74"/>
    <p:sldId id="477" r:id="rId75"/>
    <p:sldId id="478" r:id="rId76"/>
    <p:sldId id="475" r:id="rId77"/>
    <p:sldId id="476" r:id="rId78"/>
    <p:sldId id="479" r:id="rId79"/>
    <p:sldId id="486" r:id="rId80"/>
    <p:sldId id="496" r:id="rId81"/>
    <p:sldId id="497" r:id="rId82"/>
    <p:sldId id="498" r:id="rId83"/>
    <p:sldId id="499" r:id="rId84"/>
    <p:sldId id="500" r:id="rId85"/>
    <p:sldId id="501" r:id="rId86"/>
    <p:sldId id="502" r:id="rId87"/>
    <p:sldId id="503" r:id="rId88"/>
    <p:sldId id="504" r:id="rId89"/>
    <p:sldId id="505" r:id="rId90"/>
    <p:sldId id="506" r:id="rId91"/>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Arial" charset="0"/>
      </a:defRPr>
    </a:lvl1pPr>
    <a:lvl2pPr marL="457200" algn="l" rtl="0" fontAlgn="base">
      <a:spcBef>
        <a:spcPct val="0"/>
      </a:spcBef>
      <a:spcAft>
        <a:spcPct val="0"/>
      </a:spcAft>
      <a:defRPr sz="2400" kern="1200">
        <a:solidFill>
          <a:schemeClr val="tx1"/>
        </a:solidFill>
        <a:latin typeface="Arial" charset="0"/>
        <a:ea typeface="+mn-ea"/>
        <a:cs typeface="Arial" charset="0"/>
      </a:defRPr>
    </a:lvl2pPr>
    <a:lvl3pPr marL="914400" algn="l" rtl="0" fontAlgn="base">
      <a:spcBef>
        <a:spcPct val="0"/>
      </a:spcBef>
      <a:spcAft>
        <a:spcPct val="0"/>
      </a:spcAft>
      <a:defRPr sz="2400" kern="1200">
        <a:solidFill>
          <a:schemeClr val="tx1"/>
        </a:solidFill>
        <a:latin typeface="Arial" charset="0"/>
        <a:ea typeface="+mn-ea"/>
        <a:cs typeface="Arial" charset="0"/>
      </a:defRPr>
    </a:lvl3pPr>
    <a:lvl4pPr marL="1371600" algn="l" rtl="0" fontAlgn="base">
      <a:spcBef>
        <a:spcPct val="0"/>
      </a:spcBef>
      <a:spcAft>
        <a:spcPct val="0"/>
      </a:spcAft>
      <a:defRPr sz="2400" kern="1200">
        <a:solidFill>
          <a:schemeClr val="tx1"/>
        </a:solidFill>
        <a:latin typeface="Arial" charset="0"/>
        <a:ea typeface="+mn-ea"/>
        <a:cs typeface="Arial" charset="0"/>
      </a:defRPr>
    </a:lvl4pPr>
    <a:lvl5pPr marL="1828800" algn="l" rtl="0" fontAlgn="base">
      <a:spcBef>
        <a:spcPct val="0"/>
      </a:spcBef>
      <a:spcAft>
        <a:spcPct val="0"/>
      </a:spcAft>
      <a:defRPr sz="2400" kern="1200">
        <a:solidFill>
          <a:schemeClr val="tx1"/>
        </a:solidFill>
        <a:latin typeface="Arial" charset="0"/>
        <a:ea typeface="+mn-ea"/>
        <a:cs typeface="Arial" charset="0"/>
      </a:defRPr>
    </a:lvl5pPr>
    <a:lvl6pPr marL="2286000" algn="l" defTabSz="914400" rtl="0" eaLnBrk="1" latinLnBrk="0" hangingPunct="1">
      <a:defRPr sz="2400" kern="1200">
        <a:solidFill>
          <a:schemeClr val="tx1"/>
        </a:solidFill>
        <a:latin typeface="Arial" charset="0"/>
        <a:ea typeface="+mn-ea"/>
        <a:cs typeface="Arial" charset="0"/>
      </a:defRPr>
    </a:lvl6pPr>
    <a:lvl7pPr marL="2743200" algn="l" defTabSz="914400" rtl="0" eaLnBrk="1" latinLnBrk="0" hangingPunct="1">
      <a:defRPr sz="2400" kern="1200">
        <a:solidFill>
          <a:schemeClr val="tx1"/>
        </a:solidFill>
        <a:latin typeface="Arial" charset="0"/>
        <a:ea typeface="+mn-ea"/>
        <a:cs typeface="Arial" charset="0"/>
      </a:defRPr>
    </a:lvl7pPr>
    <a:lvl8pPr marL="3200400" algn="l" defTabSz="914400" rtl="0" eaLnBrk="1" latinLnBrk="0" hangingPunct="1">
      <a:defRPr sz="2400" kern="1200">
        <a:solidFill>
          <a:schemeClr val="tx1"/>
        </a:solidFill>
        <a:latin typeface="Arial" charset="0"/>
        <a:ea typeface="+mn-ea"/>
        <a:cs typeface="Arial" charset="0"/>
      </a:defRPr>
    </a:lvl8pPr>
    <a:lvl9pPr marL="3657600" algn="l" defTabSz="914400" rtl="0" eaLnBrk="1" latinLnBrk="0" hangingPunct="1">
      <a:defRPr sz="24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99"/>
    <a:srgbClr val="008000"/>
    <a:srgbClr val="FFC000"/>
    <a:srgbClr val="000000"/>
    <a:srgbClr val="FF0000"/>
    <a:srgbClr val="0066FF"/>
    <a:srgbClr val="EAEAEA"/>
    <a:srgbClr val="FF993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856" autoAdjust="0"/>
  </p:normalViewPr>
  <p:slideViewPr>
    <p:cSldViewPr snapToGrid="0">
      <p:cViewPr varScale="1">
        <p:scale>
          <a:sx n="65" d="100"/>
          <a:sy n="65" d="100"/>
        </p:scale>
        <p:origin x="-1452"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82" d="100"/>
          <a:sy n="82" d="100"/>
        </p:scale>
        <p:origin x="-192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200">
                <a:latin typeface="Arial" charset="0"/>
                <a:cs typeface="+mn-cs"/>
              </a:defRPr>
            </a:lvl1pPr>
          </a:lstStyle>
          <a:p>
            <a:pPr>
              <a:defRPr/>
            </a:pPr>
            <a:endParaRPr lang="en-US" altLang="en-US"/>
          </a:p>
        </p:txBody>
      </p:sp>
      <p:sp>
        <p:nvSpPr>
          <p:cNvPr id="942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defRPr sz="1200">
                <a:latin typeface="Arial" charset="0"/>
                <a:cs typeface="+mn-cs"/>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449014F1-4990-4598-A8E1-49674C6F1C55}"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ln>
            <a:miter lim="800000"/>
            <a:headEnd/>
            <a:tailEnd/>
          </a:ln>
        </p:spPr>
        <p:txBody>
          <a:bodyPr/>
          <a:lstStyle/>
          <a:p>
            <a:pPr>
              <a:defRPr/>
            </a:pPr>
            <a:fld id="{FCD57E42-CA96-4CA4-AEB5-DC59B9D27936}" type="slidenum">
              <a:rPr lang="en-US" altLang="en-US" smtClean="0"/>
              <a:pPr>
                <a:defRPr/>
              </a:pPr>
              <a:t>1</a:t>
            </a:fld>
            <a:endParaRPr lang="en-US" altLang="en-US" smtClean="0"/>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ln/>
        </p:spPr>
      </p:sp>
      <p:sp>
        <p:nvSpPr>
          <p:cNvPr id="11161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ln/>
        </p:spPr>
      </p:sp>
      <p:sp>
        <p:nvSpPr>
          <p:cNvPr id="11366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E35577C0-3223-4E29-BDE9-AFD3D0BEAD6F}" type="slidenum">
              <a:rPr lang="en-US" altLang="en-US" sz="1200">
                <a:cs typeface="+mn-cs"/>
              </a:rPr>
              <a:pPr algn="r">
                <a:defRPr/>
              </a:pPr>
              <a:t>2</a:t>
            </a:fld>
            <a:endParaRPr lang="en-US" altLang="en-US" sz="1200">
              <a:cs typeface="+mn-cs"/>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ln/>
        </p:spPr>
      </p:sp>
      <p:sp>
        <p:nvSpPr>
          <p:cNvPr id="11469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Rot="1" noChangeAspect="1" noChangeArrowheads="1" noTextEdit="1"/>
          </p:cNvSpPr>
          <p:nvPr>
            <p:ph type="sldImg"/>
          </p:nvPr>
        </p:nvSpPr>
        <p:spPr>
          <a:ln/>
        </p:spPr>
      </p:sp>
      <p:sp>
        <p:nvSpPr>
          <p:cNvPr id="11776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Rot="1" noChangeAspect="1" noChangeArrowheads="1" noTextEdit="1"/>
          </p:cNvSpPr>
          <p:nvPr>
            <p:ph type="sldImg"/>
          </p:nvPr>
        </p:nvSpPr>
        <p:spPr>
          <a:ln/>
        </p:spPr>
      </p:sp>
      <p:sp>
        <p:nvSpPr>
          <p:cNvPr id="11878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ln/>
        </p:spPr>
      </p:sp>
      <p:sp>
        <p:nvSpPr>
          <p:cNvPr id="12185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a:noFill/>
        </p:spPr>
        <p:txBody>
          <a:bodyPr/>
          <a:lstStyle/>
          <a:p>
            <a:r>
              <a:rPr lang="en-US" smtClean="0"/>
              <a:t>© 20156 By Timothy K. Lund</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ln/>
        </p:spPr>
      </p:sp>
      <p:sp>
        <p:nvSpPr>
          <p:cNvPr id="12390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4FE05EB9-1218-496E-BCE0-06A13D30423B}" type="slidenum">
              <a:rPr lang="en-US" altLang="en-US" sz="1200">
                <a:cs typeface="+mn-cs"/>
              </a:rPr>
              <a:pPr algn="r">
                <a:defRPr/>
              </a:pPr>
              <a:t>3</a:t>
            </a:fld>
            <a:endParaRPr lang="en-US" altLang="en-US" sz="1200">
              <a:cs typeface="+mn-cs"/>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ln/>
        </p:spPr>
      </p:sp>
      <p:sp>
        <p:nvSpPr>
          <p:cNvPr id="12493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ln/>
        </p:spPr>
      </p:sp>
      <p:sp>
        <p:nvSpPr>
          <p:cNvPr id="13414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5D722DD9-1F88-4580-A88E-07317CBF843C}" type="slidenum">
              <a:rPr lang="en-US" altLang="en-US" sz="1200">
                <a:cs typeface="+mn-cs"/>
              </a:rPr>
              <a:pPr algn="r">
                <a:defRPr/>
              </a:pPr>
              <a:t>4</a:t>
            </a:fld>
            <a:endParaRPr lang="en-US" altLang="en-US" sz="1200">
              <a:cs typeface="+mn-cs"/>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spect="1" noChangeArrowheads="1" noTextEdit="1"/>
          </p:cNvSpPr>
          <p:nvPr>
            <p:ph type="sldImg"/>
          </p:nvPr>
        </p:nvSpPr>
        <p:spPr>
          <a:ln/>
        </p:spPr>
      </p:sp>
      <p:sp>
        <p:nvSpPr>
          <p:cNvPr id="13824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2A1A1D16-1DAF-44DA-9C49-E6BF02FD6ABC}" type="slidenum">
              <a:rPr lang="en-US" altLang="en-US" sz="1200">
                <a:cs typeface="+mn-cs"/>
              </a:rPr>
              <a:pPr algn="r">
                <a:defRPr/>
              </a:pPr>
              <a:t>5</a:t>
            </a:fld>
            <a:endParaRPr lang="en-US" altLang="en-US" sz="1200">
              <a:cs typeface="+mn-cs"/>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ln/>
        </p:spPr>
      </p:sp>
      <p:sp>
        <p:nvSpPr>
          <p:cNvPr id="15257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001050EE-8C5B-44A2-B526-EB4FB9765302}" type="slidenum">
              <a:rPr lang="en-US" altLang="en-US" sz="1200">
                <a:cs typeface="+mn-cs"/>
              </a:rPr>
              <a:pPr algn="r">
                <a:defRPr/>
              </a:pPr>
              <a:t>6</a:t>
            </a:fld>
            <a:endParaRPr lang="en-US" altLang="en-US" sz="1200">
              <a:cs typeface="+mn-cs"/>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ln/>
        </p:spPr>
      </p:sp>
      <p:sp>
        <p:nvSpPr>
          <p:cNvPr id="15872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ln/>
        </p:spPr>
      </p:sp>
      <p:sp>
        <p:nvSpPr>
          <p:cNvPr id="16077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ln/>
        </p:spPr>
      </p:sp>
      <p:sp>
        <p:nvSpPr>
          <p:cNvPr id="16281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ln/>
        </p:spPr>
      </p:sp>
      <p:sp>
        <p:nvSpPr>
          <p:cNvPr id="16384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txBox="1">
            <a:spLocks noGrp="1" noChangeArrowheads="1"/>
          </p:cNvSpPr>
          <p:nvPr/>
        </p:nvSpPr>
        <p:spPr bwMode="auto">
          <a:xfrm>
            <a:off x="3884613" y="8685213"/>
            <a:ext cx="2971800" cy="457200"/>
          </a:xfrm>
          <a:prstGeom prst="rect">
            <a:avLst/>
          </a:prstGeom>
          <a:noFill/>
          <a:ln>
            <a:miter lim="800000"/>
            <a:headEnd/>
            <a:tailEnd/>
          </a:ln>
          <a:extLst/>
        </p:spPr>
        <p:txBody>
          <a:bodyPr anchor="b"/>
          <a:lstStyle/>
          <a:p>
            <a:pPr algn="r">
              <a:defRPr/>
            </a:pPr>
            <a:fld id="{CF977C19-938D-41A8-A47D-AB5FB0B1D57F}" type="slidenum">
              <a:rPr lang="en-US" altLang="en-US" sz="1200">
                <a:cs typeface="+mn-cs"/>
              </a:rPr>
              <a:pPr algn="r">
                <a:defRPr/>
              </a:pPr>
              <a:t>7</a:t>
            </a:fld>
            <a:endParaRPr lang="en-US" altLang="en-US" sz="1200">
              <a:cs typeface="+mn-cs"/>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p:spPr>
        <p:txBody>
          <a:bodyPr/>
          <a:lstStyle/>
          <a:p>
            <a:pPr eaLnBrk="1" hangingPunct="1"/>
            <a:r>
              <a:rPr lang="en-US" altLang="en-US" smtClean="0"/>
              <a:t>© 2015 by Timothy K. Lund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ln/>
        </p:spPr>
      </p:sp>
      <p:sp>
        <p:nvSpPr>
          <p:cNvPr id="16589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ln/>
        </p:spPr>
      </p:sp>
      <p:sp>
        <p:nvSpPr>
          <p:cNvPr id="17203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ln/>
        </p:spPr>
      </p:sp>
      <p:sp>
        <p:nvSpPr>
          <p:cNvPr id="17510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ln/>
        </p:spPr>
      </p:sp>
      <p:sp>
        <p:nvSpPr>
          <p:cNvPr id="17613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ln/>
        </p:spPr>
      </p:sp>
      <p:sp>
        <p:nvSpPr>
          <p:cNvPr id="17817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ln/>
        </p:spPr>
      </p:sp>
      <p:sp>
        <p:nvSpPr>
          <p:cNvPr id="18534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ln/>
        </p:spPr>
      </p:sp>
      <p:sp>
        <p:nvSpPr>
          <p:cNvPr id="186371" name="Rectangle 3"/>
          <p:cNvSpPr>
            <a:spLocks noGrp="1" noChangeArrowheads="1"/>
          </p:cNvSpPr>
          <p:nvPr>
            <p:ph type="body" idx="1"/>
          </p:nvPr>
        </p:nvSpPr>
        <p:spPr>
          <a:noFill/>
        </p:spPr>
        <p:txBody>
          <a:bodyPr/>
          <a:lstStyle/>
          <a:p>
            <a:r>
              <a:rPr lang="en-US" smtClean="0"/>
              <a:t>© 2015 By Timothy K. Lund</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2.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2.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3.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4.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5.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6.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7.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8.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9.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0.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619F74DF-FC63-4039-89A6-F49F07112497}"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4C3F366-94C1-4C32-BBCE-A8374CC472AC}"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390667C-02DB-4A8A-8942-1965ABDC1E5B}"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D471F14-1590-4797-AB7A-85515DBC2604}"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65A6550-4638-4C26-804D-683FA239A1A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80B5AEB-1C16-4F25-A635-6A9C12BF8EC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B7D84A4B-5BF6-464A-B849-E23099570D8E}"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BF21D22-58B4-4355-AEA6-EB97C31E3AF8}"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C60905F9-276A-4AD3-AF98-82518E41E622}"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2C1C2DE6-F26E-4C66-9BFA-6893913BE6FF}"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AB6136E-775A-476B-82F8-0E54FA998B16}" type="slidenum">
              <a:rPr lang="en-US" altLang="en-US"/>
              <a:pPr>
                <a:defRPr/>
              </a:pPr>
              <a:t>‹#›</a:t>
            </a:fld>
            <a:endParaRPr lang="en-US" altLang="en-US"/>
          </a:p>
        </p:txBody>
      </p:sp>
    </p:spTree>
  </p:cSld>
  <p:clrMapOvr>
    <a:masterClrMapping/>
  </p:clrMapOvr>
  <p:transition>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a:latin typeface="+mn-lt"/>
                <a:cs typeface="+mn-cs"/>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a:latin typeface="+mn-lt"/>
                <a:cs typeface="+mn-cs"/>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a:latin typeface="+mn-lt"/>
                <a:cs typeface="+mn-cs"/>
              </a:defRPr>
            </a:lvl1pPr>
          </a:lstStyle>
          <a:p>
            <a:pPr>
              <a:defRPr/>
            </a:pPr>
            <a:fld id="{0533E253-0077-4CF3-98EA-EA8FFC3EF9DE}"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ransition>
    <p:sndAc>
      <p:stSnd>
        <p:snd r:embed="rId13" name="camera.wav"/>
      </p:stSnd>
    </p:sndAc>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audio" Target="../media/audio14.wav"/><Relationship Id="rId4" Type="http://schemas.openxmlformats.org/officeDocument/2006/relationships/audio" Target="../media/audio13.wav"/></Relationships>
</file>

<file path=ppt/slides/_rels/slide1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13.wav"/></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audio" Target="../media/audio1.wav"/><Relationship Id="rId4" Type="http://schemas.openxmlformats.org/officeDocument/2006/relationships/audio" Target="../media/audio13.wav"/></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audio" Target="../media/audio1.wav"/><Relationship Id="rId4" Type="http://schemas.openxmlformats.org/officeDocument/2006/relationships/audio" Target="../media/audio13.wav"/></Relationships>
</file>

<file path=ppt/slides/_rels/slide1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5.wav"/><Relationship Id="rId4" Type="http://schemas.openxmlformats.org/officeDocument/2006/relationships/audio" Target="../media/audio13.wav"/></Relationships>
</file>

<file path=ppt/slides/_rels/slide1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6.wav"/><Relationship Id="rId4" Type="http://schemas.openxmlformats.org/officeDocument/2006/relationships/audio" Target="../media/audio13.wav"/></Relationships>
</file>

<file path=ppt/slides/_rels/slide1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audio" Target="../media/audio15.wav"/><Relationship Id="rId5" Type="http://schemas.openxmlformats.org/officeDocument/2006/relationships/audio" Target="../media/audio14.wav"/><Relationship Id="rId4" Type="http://schemas.openxmlformats.org/officeDocument/2006/relationships/audio" Target="../media/audio13.wav"/></Relationships>
</file>

<file path=ppt/slides/_rels/slide2.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2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2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audio" Target="../media/audio13.wav"/></Relationships>
</file>

<file path=ppt/slides/_rels/slide2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3.wav"/></Relationships>
</file>

<file path=ppt/slides/_rels/slide2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18.wav"/><Relationship Id="rId4" Type="http://schemas.openxmlformats.org/officeDocument/2006/relationships/audio" Target="../media/audio13.wav"/></Relationships>
</file>

<file path=ppt/slides/_rels/slide2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9.wav"/><Relationship Id="rId4" Type="http://schemas.openxmlformats.org/officeDocument/2006/relationships/audio" Target="../media/audio13.wav"/></Relationships>
</file>

<file path=ppt/slides/_rels/slide2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7.wav"/><Relationship Id="rId4" Type="http://schemas.openxmlformats.org/officeDocument/2006/relationships/audio" Target="../media/audio13.wav"/></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9.wav"/><Relationship Id="rId4" Type="http://schemas.openxmlformats.org/officeDocument/2006/relationships/audio" Target="../media/audio13.wav"/></Relationships>
</file>

<file path=ppt/slides/_rels/slide2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audio" Target="../media/audio2.wav"/><Relationship Id="rId7" Type="http://schemas.openxmlformats.org/officeDocument/2006/relationships/audio" Target="../media/audio22.wav"/><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audio" Target="../media/audio21.wav"/><Relationship Id="rId5" Type="http://schemas.openxmlformats.org/officeDocument/2006/relationships/audio" Target="../media/audio1.wav"/><Relationship Id="rId4" Type="http://schemas.openxmlformats.org/officeDocument/2006/relationships/audio" Target="../media/audio13.wav"/></Relationships>
</file>

<file path=ppt/slides/_rels/slide2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audio" Target="../media/audio22.wav"/><Relationship Id="rId5" Type="http://schemas.openxmlformats.org/officeDocument/2006/relationships/audio" Target="../media/audio14.wav"/><Relationship Id="rId4" Type="http://schemas.openxmlformats.org/officeDocument/2006/relationships/audio" Target="../media/audio13.wav"/></Relationships>
</file>

<file path=ppt/slides/_rels/slide2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audio" Target="../media/audio13.wav"/></Relationships>
</file>

<file path=ppt/slides/_rels/slide3.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30.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hyperlink" Target="http://de.wikipedia.org/w/index.php?title=Datei:Everest_North_Face_toward_Base_Camp_Tibet_Luca_Galuzzi_2006.jpg&amp;filetimestamp=20070320004704" TargetMode="External"/><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audio" Target="../media/audio13.wav"/><Relationship Id="rId9" Type="http://schemas.openxmlformats.org/officeDocument/2006/relationships/image" Target="../media/image16.jpeg"/></Relationships>
</file>

<file path=ppt/slides/_rels/slide31.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hyperlink" Target="http://de.wikipedia.org/w/index.php?title=Datei:Everest_North_Face_toward_Base_Camp_Tibet_Luca_Galuzzi_2006.jpg&amp;filetimestamp=20070320004704" TargetMode="Externa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audio" Target="../media/audio13.wav"/><Relationship Id="rId9" Type="http://schemas.openxmlformats.org/officeDocument/2006/relationships/image" Target="../media/image16.jpeg"/></Relationships>
</file>

<file path=ppt/slides/_rels/slide32.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audio" Target="../media/audio23.wav"/><Relationship Id="rId5" Type="http://schemas.openxmlformats.org/officeDocument/2006/relationships/audio" Target="../media/audio14.wav"/><Relationship Id="rId4" Type="http://schemas.openxmlformats.org/officeDocument/2006/relationships/audio" Target="../media/audio13.wav"/></Relationships>
</file>

<file path=ppt/slides/_rels/slide33.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audio" Target="../media/audio2.wav"/><Relationship Id="rId7" Type="http://schemas.openxmlformats.org/officeDocument/2006/relationships/hyperlink" Target="http://de.wikipedia.org/w/index.php?title=Datei:Everest_North_Face_toward_Base_Camp_Tibet_Luca_Galuzzi_2006.jpg&amp;filetimestamp=20070320004704" TargetMode="Externa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14.jpeg"/><Relationship Id="rId5" Type="http://schemas.openxmlformats.org/officeDocument/2006/relationships/image" Target="../media/image13.png"/><Relationship Id="rId4" Type="http://schemas.openxmlformats.org/officeDocument/2006/relationships/audio" Target="../media/audio13.wav"/><Relationship Id="rId9" Type="http://schemas.openxmlformats.org/officeDocument/2006/relationships/image" Target="../media/image16.jpeg"/></Relationships>
</file>

<file path=ppt/slides/_rels/slide3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38.xml.rels><?xml version="1.0" encoding="UTF-8" standalone="yes"?>
<Relationships xmlns="http://schemas.openxmlformats.org/package/2006/relationships"><Relationship Id="rId8" Type="http://schemas.openxmlformats.org/officeDocument/2006/relationships/audio" Target="../media/audio23.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20.wav"/><Relationship Id="rId4" Type="http://schemas.openxmlformats.org/officeDocument/2006/relationships/audio" Target="../media/audio13.wav"/></Relationships>
</file>

<file path=ppt/slides/_rels/slide39.xml.rels><?xml version="1.0" encoding="UTF-8" standalone="yes"?>
<Relationships xmlns="http://schemas.openxmlformats.org/package/2006/relationships"><Relationship Id="rId8" Type="http://schemas.openxmlformats.org/officeDocument/2006/relationships/audio" Target="../media/audio23.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20.wav"/><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40.xml.rels><?xml version="1.0" encoding="UTF-8" standalone="yes"?>
<Relationships xmlns="http://schemas.openxmlformats.org/package/2006/relationships"><Relationship Id="rId8" Type="http://schemas.openxmlformats.org/officeDocument/2006/relationships/audio" Target="../media/audio23.wav"/><Relationship Id="rId3" Type="http://schemas.openxmlformats.org/officeDocument/2006/relationships/audio" Target="../media/audio2.wav"/><Relationship Id="rId7" Type="http://schemas.openxmlformats.org/officeDocument/2006/relationships/audio" Target="../media/audio17.wav"/><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20.wav"/><Relationship Id="rId4" Type="http://schemas.openxmlformats.org/officeDocument/2006/relationships/audio" Target="../media/audio13.wav"/></Relationships>
</file>

<file path=ppt/slides/_rels/slide4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audio" Target="../media/audio13.wav"/></Relationships>
</file>

<file path=ppt/slides/_rels/slide4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audio" Target="../media/audio13.wav"/></Relationships>
</file>

<file path=ppt/slides/_rels/slide4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audio" Target="../media/audio2.wav"/><Relationship Id="rId7" Type="http://schemas.openxmlformats.org/officeDocument/2006/relationships/image" Target="../media/image21.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audio" Target="../media/audio13.wav"/><Relationship Id="rId4" Type="http://schemas.openxmlformats.org/officeDocument/2006/relationships/audio" Target="../media/audio1.wav"/></Relationships>
</file>

<file path=ppt/slides/_rels/slide4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4.jpe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23.jpeg"/><Relationship Id="rId5" Type="http://schemas.openxmlformats.org/officeDocument/2006/relationships/audio" Target="../media/audio1.wav"/><Relationship Id="rId4" Type="http://schemas.openxmlformats.org/officeDocument/2006/relationships/audio" Target="../media/audio13.wav"/></Relationships>
</file>

<file path=ppt/slides/_rels/slide4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5.xml"/><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audio" Target="../media/audio13.wav"/></Relationships>
</file>

<file path=ppt/slides/_rels/slide4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6.pn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4.wav"/><Relationship Id="rId4" Type="http://schemas.openxmlformats.org/officeDocument/2006/relationships/audio" Target="../media/audio13.wav"/></Relationships>
</file>

<file path=ppt/slides/_rels/slide4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7.xml"/><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audio" Target="../media/audio1.wav"/><Relationship Id="rId4" Type="http://schemas.openxmlformats.org/officeDocument/2006/relationships/audio" Target="../media/audio13.wav"/></Relationships>
</file>

<file path=ppt/slides/_rels/slide4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audio" Target="../media/audio1.wav"/><Relationship Id="rId4" Type="http://schemas.openxmlformats.org/officeDocument/2006/relationships/audio" Target="../media/audio13.wav"/></Relationships>
</file>

<file path=ppt/slides/_rels/slide4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29.png"/><Relationship Id="rId2" Type="http://schemas.openxmlformats.org/officeDocument/2006/relationships/notesSlide" Target="../notesSlides/notesSlide4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4.wav"/><Relationship Id="rId4" Type="http://schemas.openxmlformats.org/officeDocument/2006/relationships/audio" Target="../media/audio13.wav"/></Relationships>
</file>

<file path=ppt/slides/_rels/slide5.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5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0.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audio" Target="../media/audio1.wav"/><Relationship Id="rId4" Type="http://schemas.openxmlformats.org/officeDocument/2006/relationships/audio" Target="../media/audio13.wav"/></Relationships>
</file>

<file path=ppt/slides/_rels/slide5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51.xml"/><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audio" Target="../media/audio14.wav"/><Relationship Id="rId4" Type="http://schemas.openxmlformats.org/officeDocument/2006/relationships/audio" Target="../media/audio13.wav"/></Relationships>
</file>

<file path=ppt/slides/_rels/slide5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2.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3.png"/><Relationship Id="rId4" Type="http://schemas.openxmlformats.org/officeDocument/2006/relationships/audio" Target="../media/audio13.wav"/></Relationships>
</file>

<file path=ppt/slides/_rels/slide5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3.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4.png"/><Relationship Id="rId4" Type="http://schemas.openxmlformats.org/officeDocument/2006/relationships/audio" Target="../media/audio13.wav"/></Relationships>
</file>

<file path=ppt/slides/_rels/slide54.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audio" Target="../media/audio13.wav"/></Relationships>
</file>

<file path=ppt/slides/_rels/slide55.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7.png"/><Relationship Id="rId4" Type="http://schemas.openxmlformats.org/officeDocument/2006/relationships/audio" Target="../media/audio13.wav"/></Relationships>
</file>

<file path=ppt/slides/_rels/slide56.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9.png"/><Relationship Id="rId2" Type="http://schemas.openxmlformats.org/officeDocument/2006/relationships/notesSlide" Target="../notesSlides/notesSlide5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audio" Target="../media/audio17.wav"/><Relationship Id="rId4" Type="http://schemas.openxmlformats.org/officeDocument/2006/relationships/audio" Target="../media/audio13.wav"/></Relationships>
</file>

<file path=ppt/slides/_rels/slide5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57.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audio" Target="../media/audio14.wav"/><Relationship Id="rId4" Type="http://schemas.openxmlformats.org/officeDocument/2006/relationships/audio" Target="../media/audio13.wav"/></Relationships>
</file>

<file path=ppt/slides/_rels/slide5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38.png"/><Relationship Id="rId2" Type="http://schemas.openxmlformats.org/officeDocument/2006/relationships/notesSlide" Target="../notesSlides/notesSlide5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audio" Target="../media/audio14.wav"/><Relationship Id="rId4" Type="http://schemas.openxmlformats.org/officeDocument/2006/relationships/audio" Target="../media/audio13.wav"/></Relationships>
</file>

<file path=ppt/slides/_rels/slide5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4.wav"/><Relationship Id="rId4" Type="http://schemas.openxmlformats.org/officeDocument/2006/relationships/audio" Target="../media/audio13.wav"/></Relationships>
</file>

<file path=ppt/slides/_rels/slide6.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6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0.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audio" Target="../media/audio13.wav"/></Relationships>
</file>

<file path=ppt/slides/_rels/slide6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1.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5.png"/><Relationship Id="rId4" Type="http://schemas.openxmlformats.org/officeDocument/2006/relationships/audio" Target="../media/audio13.wav"/></Relationships>
</file>

<file path=ppt/slides/_rels/slide62.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2.wav"/><Relationship Id="rId7" Type="http://schemas.openxmlformats.org/officeDocument/2006/relationships/image" Target="../media/image47.png"/><Relationship Id="rId2" Type="http://schemas.openxmlformats.org/officeDocument/2006/relationships/notesSlide" Target="../notesSlides/notesSlide62.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6.png"/><Relationship Id="rId4" Type="http://schemas.openxmlformats.org/officeDocument/2006/relationships/audio" Target="../media/audio13.wav"/></Relationships>
</file>

<file path=ppt/slides/_rels/slide6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audio" Target="../media/audio2.wav"/><Relationship Id="rId7"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49.png"/><Relationship Id="rId4" Type="http://schemas.openxmlformats.org/officeDocument/2006/relationships/audio" Target="../media/audio13.wav"/></Relationships>
</file>

<file path=ppt/slides/_rels/slide64.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audio" Target="../media/audio2.wav"/><Relationship Id="rId7" Type="http://schemas.openxmlformats.org/officeDocument/2006/relationships/image" Target="../media/image44.png"/><Relationship Id="rId2" Type="http://schemas.openxmlformats.org/officeDocument/2006/relationships/notesSlide" Target="../notesSlides/notesSlide64.xml"/><Relationship Id="rId1" Type="http://schemas.openxmlformats.org/officeDocument/2006/relationships/slideLayout" Target="../slideLayouts/slideLayout1.xml"/><Relationship Id="rId6" Type="http://schemas.openxmlformats.org/officeDocument/2006/relationships/image" Target="../media/image50.png"/><Relationship Id="rId5" Type="http://schemas.openxmlformats.org/officeDocument/2006/relationships/audio" Target="../media/audio14.wav"/><Relationship Id="rId4" Type="http://schemas.openxmlformats.org/officeDocument/2006/relationships/audio" Target="../media/audio13.wav"/></Relationships>
</file>

<file path=ppt/slides/_rels/slide6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audio" Target="../media/audio13.wav"/></Relationships>
</file>

<file path=ppt/slides/_rels/slide6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6.xml"/><Relationship Id="rId1" Type="http://schemas.openxmlformats.org/officeDocument/2006/relationships/slideLayout" Target="../slideLayouts/slideLayout1.xml"/><Relationship Id="rId6" Type="http://schemas.openxmlformats.org/officeDocument/2006/relationships/image" Target="../media/image52.png"/><Relationship Id="rId5" Type="http://schemas.openxmlformats.org/officeDocument/2006/relationships/image" Target="../media/image53.png"/><Relationship Id="rId4" Type="http://schemas.openxmlformats.org/officeDocument/2006/relationships/audio" Target="../media/audio13.wav"/></Relationships>
</file>

<file path=ppt/slides/_rels/slide6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audio" Target="../media/audio2.wav"/><Relationship Id="rId7" Type="http://schemas.openxmlformats.org/officeDocument/2006/relationships/image" Target="../media/image54.png"/><Relationship Id="rId2" Type="http://schemas.openxmlformats.org/officeDocument/2006/relationships/notesSlide" Target="../notesSlides/notesSlide67.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20.wav"/><Relationship Id="rId10" Type="http://schemas.openxmlformats.org/officeDocument/2006/relationships/image" Target="../media/image52.png"/><Relationship Id="rId4" Type="http://schemas.openxmlformats.org/officeDocument/2006/relationships/audio" Target="../media/audio13.wav"/><Relationship Id="rId9" Type="http://schemas.openxmlformats.org/officeDocument/2006/relationships/image" Target="../media/image56.png"/></Relationships>
</file>

<file path=ppt/slides/_rels/slide68.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audio" Target="../media/audio19.wav"/><Relationship Id="rId5" Type="http://schemas.openxmlformats.org/officeDocument/2006/relationships/audio" Target="../media/audio20.wav"/><Relationship Id="rId10" Type="http://schemas.openxmlformats.org/officeDocument/2006/relationships/image" Target="../media/image52.png"/><Relationship Id="rId4" Type="http://schemas.openxmlformats.org/officeDocument/2006/relationships/audio" Target="../media/audio13.wav"/><Relationship Id="rId9" Type="http://schemas.openxmlformats.org/officeDocument/2006/relationships/image" Target="../media/image57.png"/></Relationships>
</file>

<file path=ppt/slides/_rels/slide6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58.png"/><Relationship Id="rId5" Type="http://schemas.openxmlformats.org/officeDocument/2006/relationships/audio" Target="../media/audio14.wav"/><Relationship Id="rId4" Type="http://schemas.openxmlformats.org/officeDocument/2006/relationships/audio" Target="../media/audio13.wav"/></Relationships>
</file>

<file path=ppt/slides/_rels/slide7.xml.rels><?xml version="1.0" encoding="UTF-8" standalone="yes"?>
<Relationships xmlns="http://schemas.openxmlformats.org/package/2006/relationships"><Relationship Id="rId3" Type="http://schemas.openxmlformats.org/officeDocument/2006/relationships/audio" Target="../media/audio8.wav"/><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audio" Target="../media/audio13.wav"/></Relationships>
</file>

<file path=ppt/slides/_rels/slide70.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7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1.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7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7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7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4.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5.wav"/><Relationship Id="rId4" Type="http://schemas.openxmlformats.org/officeDocument/2006/relationships/audio" Target="../media/audio13.wav"/></Relationships>
</file>

<file path=ppt/slides/_rels/slide7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audio" Target="../media/audio16.wav"/><Relationship Id="rId4" Type="http://schemas.openxmlformats.org/officeDocument/2006/relationships/audio" Target="../media/audio13.wav"/></Relationships>
</file>

<file path=ppt/slides/_rels/slide7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6.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7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7.xml"/><Relationship Id="rId1" Type="http://schemas.openxmlformats.org/officeDocument/2006/relationships/slideLayout" Target="../slideLayouts/slideLayout1.xml"/><Relationship Id="rId4" Type="http://schemas.openxmlformats.org/officeDocument/2006/relationships/audio" Target="../media/audio13.wav"/></Relationships>
</file>

<file path=ppt/slides/_rels/slide7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audio" Target="../media/audio18.wav"/><Relationship Id="rId5" Type="http://schemas.openxmlformats.org/officeDocument/2006/relationships/audio" Target="../media/audio17.wav"/><Relationship Id="rId4" Type="http://schemas.openxmlformats.org/officeDocument/2006/relationships/audio" Target="../media/audio13.wav"/></Relationships>
</file>

<file path=ppt/slides/_rels/slide79.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7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23.wav"/><Relationship Id="rId4" Type="http://schemas.openxmlformats.org/officeDocument/2006/relationships/audio" Target="../media/audio13.wav"/></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audio" Target="../media/audio14.wav"/><Relationship Id="rId4" Type="http://schemas.openxmlformats.org/officeDocument/2006/relationships/audio" Target="../media/audio13.wav"/></Relationships>
</file>

<file path=ppt/slides/_rels/slide80.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0.png"/><Relationship Id="rId2" Type="http://schemas.openxmlformats.org/officeDocument/2006/relationships/notesSlide" Target="../notesSlides/notesSlide80.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8.wav"/><Relationship Id="rId4" Type="http://schemas.openxmlformats.org/officeDocument/2006/relationships/audio" Target="../media/audio13.wav"/></Relationships>
</file>

<file path=ppt/slides/_rels/slide81.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3.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audio" Target="../media/audio13.wav"/></Relationships>
</file>

<file path=ppt/slides/_rels/slide82.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audio" Target="../media/audio2.wav"/><Relationship Id="rId7" Type="http://schemas.openxmlformats.org/officeDocument/2006/relationships/image" Target="../media/image62.png"/><Relationship Id="rId2" Type="http://schemas.openxmlformats.org/officeDocument/2006/relationships/notesSlide" Target="../notesSlides/notesSlide82.xml"/><Relationship Id="rId1" Type="http://schemas.openxmlformats.org/officeDocument/2006/relationships/slideLayout" Target="../slideLayouts/slideLayout1.xml"/><Relationship Id="rId6" Type="http://schemas.openxmlformats.org/officeDocument/2006/relationships/image" Target="../media/image64.png"/><Relationship Id="rId5" Type="http://schemas.openxmlformats.org/officeDocument/2006/relationships/audio" Target="../media/audio18.wav"/><Relationship Id="rId4" Type="http://schemas.openxmlformats.org/officeDocument/2006/relationships/audio" Target="../media/audio13.wav"/></Relationships>
</file>

<file path=ppt/slides/_rels/slide83.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3.png"/><Relationship Id="rId2" Type="http://schemas.openxmlformats.org/officeDocument/2006/relationships/notesSlide" Target="../notesSlides/notesSlide83.xml"/><Relationship Id="rId1" Type="http://schemas.openxmlformats.org/officeDocument/2006/relationships/slideLayout" Target="../slideLayouts/slideLayout1.xml"/><Relationship Id="rId6" Type="http://schemas.openxmlformats.org/officeDocument/2006/relationships/image" Target="../media/image62.png"/><Relationship Id="rId5" Type="http://schemas.openxmlformats.org/officeDocument/2006/relationships/image" Target="../media/image65.png"/><Relationship Id="rId4" Type="http://schemas.openxmlformats.org/officeDocument/2006/relationships/audio" Target="../media/audio13.wav"/></Relationships>
</file>

<file path=ppt/slides/_rels/slide84.xml.rels><?xml version="1.0" encoding="UTF-8" standalone="yes"?>
<Relationships xmlns="http://schemas.openxmlformats.org/package/2006/relationships"><Relationship Id="rId8" Type="http://schemas.openxmlformats.org/officeDocument/2006/relationships/image" Target="../media/image66.png"/><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21.wav"/><Relationship Id="rId4" Type="http://schemas.openxmlformats.org/officeDocument/2006/relationships/audio" Target="../media/audio13.wav"/></Relationships>
</file>

<file path=ppt/slides/_rels/slide8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audio" Target="../media/audio13.wav"/></Relationships>
</file>

<file path=ppt/slides/_rels/slide8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6.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8.png"/><Relationship Id="rId4" Type="http://schemas.openxmlformats.org/officeDocument/2006/relationships/audio" Target="../media/audio13.wav"/></Relationships>
</file>

<file path=ppt/slides/_rels/slide87.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69.png"/><Relationship Id="rId2" Type="http://schemas.openxmlformats.org/officeDocument/2006/relationships/notesSlide" Target="../notesSlides/notesSlide87.xml"/><Relationship Id="rId1" Type="http://schemas.openxmlformats.org/officeDocument/2006/relationships/slideLayout" Target="../slideLayouts/slideLayout1.xml"/><Relationship Id="rId6" Type="http://schemas.openxmlformats.org/officeDocument/2006/relationships/image" Target="../media/image70.png"/><Relationship Id="rId5" Type="http://schemas.openxmlformats.org/officeDocument/2006/relationships/audio" Target="../media/audio14.wav"/><Relationship Id="rId4" Type="http://schemas.openxmlformats.org/officeDocument/2006/relationships/audio" Target="../media/audio13.wav"/></Relationships>
</file>

<file path=ppt/slides/_rels/slide88.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71.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audio" Target="../media/audio14.wav"/><Relationship Id="rId5" Type="http://schemas.openxmlformats.org/officeDocument/2006/relationships/audio" Target="../media/audio18.wav"/><Relationship Id="rId4" Type="http://schemas.openxmlformats.org/officeDocument/2006/relationships/audio" Target="../media/audio13.wav"/></Relationships>
</file>

<file path=ppt/slides/_rels/slide89.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audio" Target="../media/audio14.wav"/><Relationship Id="rId4" Type="http://schemas.openxmlformats.org/officeDocument/2006/relationships/audio" Target="../media/audio13.wav"/></Relationships>
</file>

<file path=ppt/slides/_rels/slide9.xml.rels><?xml version="1.0" encoding="UTF-8" standalone="yes"?>
<Relationships xmlns="http://schemas.openxmlformats.org/package/2006/relationships"><Relationship Id="rId3" Type="http://schemas.openxmlformats.org/officeDocument/2006/relationships/audio" Target="../media/audio2.wav"/><Relationship Id="rId7"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audio" Target="../media/audio1.wav"/><Relationship Id="rId5" Type="http://schemas.openxmlformats.org/officeDocument/2006/relationships/audio" Target="../media/audio14.wav"/><Relationship Id="rId4" Type="http://schemas.openxmlformats.org/officeDocument/2006/relationships/audio" Target="../media/audio13.wav"/></Relationships>
</file>

<file path=ppt/slides/_rels/slide90.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audio" Target="../media/audio2.wav"/><Relationship Id="rId7" Type="http://schemas.openxmlformats.org/officeDocument/2006/relationships/audio" Target="../media/audio14.wav"/><Relationship Id="rId2" Type="http://schemas.openxmlformats.org/officeDocument/2006/relationships/notesSlide" Target="../notesSlides/notesSlide90.xml"/><Relationship Id="rId1" Type="http://schemas.openxmlformats.org/officeDocument/2006/relationships/slideLayout" Target="../slideLayouts/slideLayout1.xml"/><Relationship Id="rId6" Type="http://schemas.openxmlformats.org/officeDocument/2006/relationships/audio" Target="../media/audio20.wav"/><Relationship Id="rId5" Type="http://schemas.openxmlformats.org/officeDocument/2006/relationships/audio" Target="../media/audio1.wav"/><Relationship Id="rId4" Type="http://schemas.openxmlformats.org/officeDocument/2006/relationships/audio" Target="../media/audio13.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5208434"/>
          </a:xfrm>
          <a:prstGeom prst="rect">
            <a:avLst/>
          </a:prstGeom>
          <a:solidFill>
            <a:srgbClr val="EAEAEA"/>
          </a:solidFill>
          <a:ln w="9525">
            <a:noFill/>
            <a:miter lim="800000"/>
            <a:headEnd/>
            <a:tailEnd/>
          </a:ln>
        </p:spPr>
        <p:txBody>
          <a:bodyPr/>
          <a:lstStyle/>
          <a:p>
            <a:pPr marL="633413" indent="-633413"/>
            <a:r>
              <a:rPr lang="en-US" altLang="en-US" b="1" dirty="0">
                <a:solidFill>
                  <a:srgbClr val="7030A0"/>
                </a:solidFill>
              </a:rPr>
              <a:t>Topic 10.2 </a:t>
            </a:r>
            <a:r>
              <a:rPr lang="en-US" altLang="en-US" dirty="0">
                <a:solidFill>
                  <a:srgbClr val="7030A0"/>
                </a:solidFill>
              </a:rPr>
              <a:t>is an extension of Topics 5.1, 6.1 and 6.2</a:t>
            </a:r>
            <a:r>
              <a:rPr lang="en-US" altLang="en-US" dirty="0" smtClean="0">
                <a:solidFill>
                  <a:srgbClr val="7030A0"/>
                </a:solidFill>
              </a:rPr>
              <a:t>.</a:t>
            </a:r>
          </a:p>
          <a:p>
            <a:pPr marL="633413" indent="-633413"/>
            <a:r>
              <a:rPr lang="en-US" altLang="en-US" dirty="0" smtClean="0">
                <a:solidFill>
                  <a:srgbClr val="7030A0"/>
                </a:solidFill>
              </a:rPr>
              <a:t>This subtopic has a lot of stuff in it. Sometimes the IBO organizes their stuff that way. Live with it!</a:t>
            </a:r>
          </a:p>
          <a:p>
            <a:pPr marL="633413" indent="-633413"/>
            <a:r>
              <a:rPr lang="en-US" altLang="en-US" b="1" dirty="0" smtClean="0">
                <a:solidFill>
                  <a:srgbClr val="000000"/>
                </a:solidFill>
              </a:rPr>
              <a:t>Essential </a:t>
            </a:r>
            <a:r>
              <a:rPr lang="en-US" altLang="en-US" b="1" dirty="0">
                <a:solidFill>
                  <a:srgbClr val="000000"/>
                </a:solidFill>
              </a:rPr>
              <a:t>idea: </a:t>
            </a:r>
            <a:r>
              <a:rPr lang="en-US" altLang="en-US" dirty="0">
                <a:solidFill>
                  <a:srgbClr val="000000"/>
                </a:solidFill>
              </a:rPr>
              <a:t>Similar approaches can be taken in analyzing electrical and gravitational potential problems.</a:t>
            </a:r>
            <a:endParaRPr lang="en-US" altLang="en-US" b="1" dirty="0">
              <a:solidFill>
                <a:srgbClr val="000000"/>
              </a:solidFill>
            </a:endParaRPr>
          </a:p>
          <a:p>
            <a:pPr marL="633413" indent="-633413"/>
            <a:r>
              <a:rPr lang="en-US" altLang="en-US" b="1" dirty="0">
                <a:solidFill>
                  <a:srgbClr val="000000"/>
                </a:solidFill>
              </a:rPr>
              <a:t>Nature of science: </a:t>
            </a:r>
            <a:r>
              <a:rPr lang="en-US" altLang="en-US" dirty="0">
                <a:solidFill>
                  <a:srgbClr val="000000"/>
                </a:solidFill>
              </a:rPr>
              <a:t>Communication of scientific explanations: The ability to apply field theory to the unobservable (charges) and the massively scaled (motion of satellites) required scientists to develop new ways to investigate, analyze and report findings to a general public used to scientific discoveries based on tangible and discernible evidence.</a:t>
            </a:r>
            <a:endParaRPr lang="en-US" altLang="en-US" b="1" dirty="0">
              <a:solidFill>
                <a:srgbClr val="000000"/>
              </a:solidFill>
            </a:endParaRPr>
          </a:p>
        </p:txBody>
      </p:sp>
      <p:sp>
        <p:nvSpPr>
          <p:cNvPr id="2051" name="Rectangle 118"/>
          <p:cNvSpPr>
            <a:spLocks noGrp="1" noChangeArrowheads="1"/>
          </p:cNvSpPr>
          <p:nvPr>
            <p:ph type="ctrTitle"/>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7" name="Rectangle 9"/>
          <p:cNvSpPr>
            <a:spLocks noChangeArrowheads="1"/>
          </p:cNvSpPr>
          <p:nvPr/>
        </p:nvSpPr>
        <p:spPr bwMode="auto">
          <a:xfrm>
            <a:off x="674688" y="2660650"/>
            <a:ext cx="7772400" cy="4197350"/>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Find the gravitational potential energy stored in the Earth-Moon system.</a:t>
            </a: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spcBef>
                <a:spcPct val="20000"/>
              </a:spcBef>
            </a:pPr>
            <a:endParaRPr lang="en-US">
              <a:sym typeface="Symbol" pitchFamily="18" charset="2"/>
            </a:endParaRPr>
          </a:p>
          <a:p>
            <a:pPr eaLnBrk="0" hangingPunct="0"/>
            <a:r>
              <a:rPr lang="en-US">
                <a:sym typeface="Symbol" pitchFamily="18" charset="2"/>
              </a:rPr>
              <a:t>SOLUTION: Use </a:t>
            </a: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GMm</a:t>
            </a:r>
            <a:r>
              <a:rPr lang="en-US" baseline="-25000">
                <a:sym typeface="Symbol" pitchFamily="18" charset="2"/>
              </a:rPr>
              <a:t> </a:t>
            </a:r>
            <a:r>
              <a:rPr lang="en-US" i="1">
                <a:sym typeface="Symbol" pitchFamily="18" charset="2"/>
              </a:rPr>
              <a:t>/</a:t>
            </a:r>
            <a:r>
              <a:rPr lang="en-US">
                <a:sym typeface="Symbol" pitchFamily="18" charset="2"/>
              </a:rPr>
              <a:t> </a:t>
            </a:r>
            <a:r>
              <a:rPr lang="en-US" i="1">
                <a:sym typeface="Symbol" pitchFamily="18" charset="2"/>
              </a:rPr>
              <a:t>r</a:t>
            </a:r>
            <a:r>
              <a:rPr lang="en-US">
                <a:sym typeface="Symbol" pitchFamily="18" charset="2"/>
              </a:rPr>
              <a:t>.</a:t>
            </a:r>
          </a:p>
          <a:p>
            <a:pPr eaLnBrk="0" hangingPunct="0"/>
            <a:r>
              <a:rPr lang="en-US" i="1">
                <a:sym typeface="Symbol" pitchFamily="18" charset="2"/>
              </a:rPr>
              <a:t>     E</a:t>
            </a:r>
            <a:r>
              <a:rPr lang="en-US" baseline="-25000">
                <a:sym typeface="Symbol" pitchFamily="18" charset="2"/>
              </a:rPr>
              <a:t>P</a:t>
            </a:r>
            <a:r>
              <a:rPr lang="en-US">
                <a:sym typeface="Symbol" pitchFamily="18" charset="2"/>
              </a:rPr>
              <a:t> 	= –</a:t>
            </a:r>
            <a:r>
              <a:rPr lang="en-US" i="1">
                <a:sym typeface="Symbol" pitchFamily="18" charset="2"/>
              </a:rPr>
              <a:t>GMm</a:t>
            </a:r>
            <a:r>
              <a:rPr lang="en-US" baseline="-25000">
                <a:sym typeface="Symbol" pitchFamily="18" charset="2"/>
              </a:rPr>
              <a:t> </a:t>
            </a:r>
            <a:r>
              <a:rPr lang="en-US" i="1">
                <a:sym typeface="Symbol" pitchFamily="18" charset="2"/>
              </a:rPr>
              <a:t>/</a:t>
            </a:r>
            <a:r>
              <a:rPr lang="en-US">
                <a:sym typeface="Symbol" pitchFamily="18" charset="2"/>
              </a:rPr>
              <a:t> </a:t>
            </a:r>
            <a:r>
              <a:rPr lang="en-US" i="1">
                <a:sym typeface="Symbol" pitchFamily="18" charset="2"/>
              </a:rPr>
              <a:t>r</a:t>
            </a:r>
          </a:p>
          <a:p>
            <a:pPr eaLnBrk="0" hangingPunct="0"/>
            <a:r>
              <a:rPr lang="en-US" i="1">
                <a:sym typeface="Symbol" pitchFamily="18" charset="2"/>
              </a:rPr>
              <a:t>    </a:t>
            </a:r>
            <a:r>
              <a:rPr lang="en-US" baseline="-25000">
                <a:sym typeface="Symbol" pitchFamily="18" charset="2"/>
              </a:rPr>
              <a:t> 	</a:t>
            </a:r>
            <a:r>
              <a:rPr lang="en-US">
                <a:sym typeface="Symbol" pitchFamily="18" charset="2"/>
              </a:rPr>
              <a:t>= –(</a:t>
            </a:r>
            <a:r>
              <a:rPr lang="en-US">
                <a:cs typeface="Courier New" pitchFamily="49" charset="0"/>
                <a:sym typeface="Symbol" pitchFamily="18" charset="2"/>
              </a:rPr>
              <a:t>6.67×10</a:t>
            </a:r>
            <a:r>
              <a:rPr lang="en-US" baseline="30000">
                <a:cs typeface="Courier New" pitchFamily="49" charset="0"/>
                <a:sym typeface="Symbol" pitchFamily="18" charset="2"/>
              </a:rPr>
              <a:t>−11</a:t>
            </a:r>
            <a:r>
              <a:rPr lang="en-US">
                <a:sym typeface="Symbol" pitchFamily="18" charset="2"/>
              </a:rPr>
              <a:t>)(</a:t>
            </a:r>
            <a:r>
              <a:rPr lang="en-US">
                <a:cs typeface="Courier New" pitchFamily="49" charset="0"/>
                <a:sym typeface="Symbol" pitchFamily="18" charset="2"/>
              </a:rPr>
              <a:t>5.98×10</a:t>
            </a:r>
            <a:r>
              <a:rPr lang="en-US" baseline="30000">
                <a:cs typeface="Courier New" pitchFamily="49" charset="0"/>
                <a:sym typeface="Symbol" pitchFamily="18" charset="2"/>
              </a:rPr>
              <a:t>24</a:t>
            </a:r>
            <a:r>
              <a:rPr lang="en-US">
                <a:sym typeface="Symbol" pitchFamily="18" charset="2"/>
              </a:rPr>
              <a:t>)(</a:t>
            </a:r>
            <a:r>
              <a:rPr lang="en-US">
                <a:cs typeface="Courier New" pitchFamily="49" charset="0"/>
                <a:sym typeface="Symbol" pitchFamily="18" charset="2"/>
              </a:rPr>
              <a:t>7.36×10</a:t>
            </a:r>
            <a:r>
              <a:rPr lang="en-US" baseline="30000">
                <a:cs typeface="Courier New" pitchFamily="49" charset="0"/>
                <a:sym typeface="Symbol" pitchFamily="18" charset="2"/>
              </a:rPr>
              <a:t>22</a:t>
            </a:r>
            <a:r>
              <a:rPr lang="en-US">
                <a:sym typeface="Symbol" pitchFamily="18" charset="2"/>
              </a:rPr>
              <a:t>) </a:t>
            </a:r>
            <a:r>
              <a:rPr lang="en-US" i="1">
                <a:sym typeface="Symbol" pitchFamily="18" charset="2"/>
              </a:rPr>
              <a:t>/</a:t>
            </a:r>
            <a:r>
              <a:rPr lang="en-US">
                <a:sym typeface="Symbol" pitchFamily="18" charset="2"/>
              </a:rPr>
              <a:t> </a:t>
            </a:r>
            <a:r>
              <a:rPr lang="en-US">
                <a:cs typeface="Courier New" pitchFamily="49" charset="0"/>
                <a:sym typeface="Symbol" pitchFamily="18" charset="2"/>
              </a:rPr>
              <a:t>3.82×10</a:t>
            </a:r>
            <a:r>
              <a:rPr lang="en-US" baseline="30000">
                <a:cs typeface="Courier New" pitchFamily="49" charset="0"/>
                <a:sym typeface="Symbol" pitchFamily="18" charset="2"/>
              </a:rPr>
              <a:t>8</a:t>
            </a:r>
            <a:endParaRPr lang="en-US">
              <a:cs typeface="Courier New" pitchFamily="49" charset="0"/>
              <a:sym typeface="Symbol" pitchFamily="18" charset="2"/>
            </a:endParaRPr>
          </a:p>
          <a:p>
            <a:pPr eaLnBrk="0" hangingPunct="0"/>
            <a:r>
              <a:rPr lang="en-US">
                <a:cs typeface="Courier New" pitchFamily="49" charset="0"/>
                <a:sym typeface="Symbol" pitchFamily="18" charset="2"/>
              </a:rPr>
              <a:t>    </a:t>
            </a:r>
            <a:r>
              <a:rPr lang="en-US" baseline="-25000">
                <a:cs typeface="Courier New" pitchFamily="49" charset="0"/>
                <a:sym typeface="Symbol" pitchFamily="18" charset="2"/>
              </a:rPr>
              <a:t> 	</a:t>
            </a:r>
            <a:r>
              <a:rPr lang="en-US">
                <a:cs typeface="Courier New" pitchFamily="49" charset="0"/>
                <a:sym typeface="Symbol" pitchFamily="18" charset="2"/>
              </a:rPr>
              <a:t>= -7.68×10</a:t>
            </a:r>
            <a:r>
              <a:rPr lang="en-US" baseline="30000">
                <a:cs typeface="Courier New" pitchFamily="49" charset="0"/>
                <a:sym typeface="Symbol" pitchFamily="18" charset="2"/>
              </a:rPr>
              <a:t>28</a:t>
            </a:r>
            <a:r>
              <a:rPr lang="en-US">
                <a:cs typeface="Courier New" pitchFamily="49" charset="0"/>
                <a:sym typeface="Symbol" pitchFamily="18" charset="2"/>
              </a:rPr>
              <a:t> J.</a:t>
            </a:r>
          </a:p>
        </p:txBody>
      </p:sp>
      <p:sp>
        <p:nvSpPr>
          <p:cNvPr id="11267" name="Rectangle 2"/>
          <p:cNvSpPr>
            <a:spLocks noChangeArrowheads="1"/>
          </p:cNvSpPr>
          <p:nvPr/>
        </p:nvSpPr>
        <p:spPr bwMode="auto">
          <a:xfrm>
            <a:off x="685800" y="1338263"/>
            <a:ext cx="7772400" cy="133667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energy </a:t>
            </a:r>
            <a:r>
              <a:rPr lang="en-US" altLang="en-US">
                <a:solidFill>
                  <a:schemeClr val="accent2"/>
                </a:solidFill>
              </a:rPr>
              <a:t>– gravitational </a:t>
            </a:r>
            <a:endParaRPr lang="en-US">
              <a:solidFill>
                <a:schemeClr val="accent2"/>
              </a:solidFill>
            </a:endParaRPr>
          </a:p>
        </p:txBody>
      </p:sp>
      <p:pic>
        <p:nvPicPr>
          <p:cNvPr id="104458" name="Picture 10" descr="moon-1"/>
          <p:cNvPicPr>
            <a:picLocks noChangeAspect="1" noChangeArrowheads="1"/>
          </p:cNvPicPr>
          <p:nvPr/>
        </p:nvPicPr>
        <p:blipFill>
          <a:blip r:embed="rId6" cstate="print">
            <a:clrChange>
              <a:clrFrom>
                <a:srgbClr val="030305"/>
              </a:clrFrom>
              <a:clrTo>
                <a:srgbClr val="030305">
                  <a:alpha val="0"/>
                </a:srgbClr>
              </a:clrTo>
            </a:clrChange>
          </a:blip>
          <a:srcRect/>
          <a:stretch>
            <a:fillRect/>
          </a:stretch>
        </p:blipFill>
        <p:spPr bwMode="auto">
          <a:xfrm>
            <a:off x="1320800" y="3970338"/>
            <a:ext cx="827088" cy="827087"/>
          </a:xfrm>
          <a:prstGeom prst="rect">
            <a:avLst/>
          </a:prstGeom>
          <a:ln>
            <a:noFill/>
          </a:ln>
          <a:effectLst>
            <a:outerShdw blurRad="292100" dist="139700" dir="2700000" algn="tl" rotWithShape="0">
              <a:srgbClr val="333333">
                <a:alpha val="65000"/>
              </a:srgbClr>
            </a:outerShdw>
          </a:effectLst>
        </p:spPr>
      </p:pic>
      <p:pic>
        <p:nvPicPr>
          <p:cNvPr id="104459" name="Picture 11" descr="Earth view-white background"/>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270625" y="3695700"/>
            <a:ext cx="1389063" cy="1344613"/>
          </a:xfrm>
          <a:prstGeom prst="rect">
            <a:avLst/>
          </a:prstGeom>
          <a:ln>
            <a:noFill/>
          </a:ln>
          <a:effectLst>
            <a:outerShdw blurRad="292100" dist="139700" dir="2700000" algn="tl" rotWithShape="0">
              <a:srgbClr val="333333">
                <a:alpha val="65000"/>
              </a:srgbClr>
            </a:outerShdw>
          </a:effectLst>
        </p:spPr>
      </p:pic>
      <p:sp>
        <p:nvSpPr>
          <p:cNvPr id="104460" name="Line 12"/>
          <p:cNvSpPr>
            <a:spLocks noChangeShapeType="1"/>
          </p:cNvSpPr>
          <p:nvPr/>
        </p:nvSpPr>
        <p:spPr bwMode="auto">
          <a:xfrm>
            <a:off x="1771650" y="4384675"/>
            <a:ext cx="5187950" cy="0"/>
          </a:xfrm>
          <a:prstGeom prst="line">
            <a:avLst/>
          </a:prstGeom>
          <a:noFill/>
          <a:ln w="19050">
            <a:solidFill>
              <a:srgbClr val="FF0000"/>
            </a:solidFill>
            <a:round/>
            <a:headEnd/>
            <a:tailEnd/>
          </a:ln>
        </p:spPr>
        <p:txBody>
          <a:bodyPr/>
          <a:lstStyle/>
          <a:p>
            <a:endParaRPr lang="en-US"/>
          </a:p>
        </p:txBody>
      </p:sp>
      <p:sp>
        <p:nvSpPr>
          <p:cNvPr id="104461" name="Text Box 13"/>
          <p:cNvSpPr txBox="1">
            <a:spLocks noChangeArrowheads="1"/>
          </p:cNvSpPr>
          <p:nvPr/>
        </p:nvSpPr>
        <p:spPr bwMode="auto">
          <a:xfrm>
            <a:off x="5468938" y="3268663"/>
            <a:ext cx="2908300" cy="457200"/>
          </a:xfrm>
          <a:prstGeom prst="rect">
            <a:avLst/>
          </a:prstGeom>
          <a:noFill/>
          <a:ln w="9525">
            <a:noFill/>
            <a:miter lim="800000"/>
            <a:headEnd/>
            <a:tailEnd/>
          </a:ln>
        </p:spPr>
        <p:txBody>
          <a:bodyPr>
            <a:spAutoFit/>
          </a:bodyPr>
          <a:lstStyle/>
          <a:p>
            <a:pPr algn="r"/>
            <a:r>
              <a:rPr lang="en-US" i="1">
                <a:solidFill>
                  <a:schemeClr val="hlink"/>
                </a:solidFill>
                <a:sym typeface="Symbol" pitchFamily="18" charset="2"/>
              </a:rPr>
              <a:t>M</a:t>
            </a:r>
            <a:r>
              <a:rPr lang="en-US">
                <a:solidFill>
                  <a:schemeClr val="hlink"/>
                </a:solidFill>
                <a:sym typeface="Symbol" pitchFamily="18" charset="2"/>
              </a:rPr>
              <a:t> = 5.9810</a:t>
            </a:r>
            <a:r>
              <a:rPr lang="en-US" baseline="30000">
                <a:solidFill>
                  <a:schemeClr val="hlink"/>
                </a:solidFill>
                <a:sym typeface="Symbol" pitchFamily="18" charset="2"/>
              </a:rPr>
              <a:t>24</a:t>
            </a:r>
            <a:r>
              <a:rPr lang="en-US">
                <a:solidFill>
                  <a:schemeClr val="hlink"/>
                </a:solidFill>
                <a:sym typeface="Symbol" pitchFamily="18" charset="2"/>
              </a:rPr>
              <a:t> kg</a:t>
            </a:r>
          </a:p>
        </p:txBody>
      </p:sp>
      <p:sp>
        <p:nvSpPr>
          <p:cNvPr id="104462" name="Text Box 14"/>
          <p:cNvSpPr txBox="1">
            <a:spLocks noChangeArrowheads="1"/>
          </p:cNvSpPr>
          <p:nvPr/>
        </p:nvSpPr>
        <p:spPr bwMode="auto">
          <a:xfrm>
            <a:off x="663575" y="3579813"/>
            <a:ext cx="2489200" cy="457200"/>
          </a:xfrm>
          <a:prstGeom prst="rect">
            <a:avLst/>
          </a:prstGeom>
          <a:noFill/>
          <a:ln w="9525">
            <a:noFill/>
            <a:miter lim="800000"/>
            <a:headEnd/>
            <a:tailEnd/>
          </a:ln>
        </p:spPr>
        <p:txBody>
          <a:bodyPr wrap="none">
            <a:spAutoFit/>
          </a:bodyPr>
          <a:lstStyle/>
          <a:p>
            <a:r>
              <a:rPr lang="en-US" i="1">
                <a:solidFill>
                  <a:schemeClr val="hlink"/>
                </a:solidFill>
                <a:sym typeface="Symbol" pitchFamily="18" charset="2"/>
              </a:rPr>
              <a:t>m</a:t>
            </a:r>
            <a:r>
              <a:rPr lang="en-US">
                <a:solidFill>
                  <a:schemeClr val="hlink"/>
                </a:solidFill>
                <a:sym typeface="Symbol" pitchFamily="18" charset="2"/>
              </a:rPr>
              <a:t> = 7.3610</a:t>
            </a:r>
            <a:r>
              <a:rPr lang="en-US" baseline="30000">
                <a:solidFill>
                  <a:schemeClr val="hlink"/>
                </a:solidFill>
                <a:sym typeface="Symbol" pitchFamily="18" charset="2"/>
              </a:rPr>
              <a:t>22</a:t>
            </a:r>
            <a:r>
              <a:rPr lang="en-US" baseline="-25000">
                <a:solidFill>
                  <a:schemeClr val="hlink"/>
                </a:solidFill>
                <a:sym typeface="Symbol" pitchFamily="18" charset="2"/>
              </a:rPr>
              <a:t> </a:t>
            </a:r>
            <a:r>
              <a:rPr lang="en-US">
                <a:solidFill>
                  <a:schemeClr val="hlink"/>
                </a:solidFill>
                <a:sym typeface="Symbol" pitchFamily="18" charset="2"/>
              </a:rPr>
              <a:t>kg</a:t>
            </a:r>
          </a:p>
        </p:txBody>
      </p:sp>
      <p:sp>
        <p:nvSpPr>
          <p:cNvPr id="104463" name="Freeform 15"/>
          <p:cNvSpPr>
            <a:spLocks/>
          </p:cNvSpPr>
          <p:nvPr/>
        </p:nvSpPr>
        <p:spPr bwMode="auto">
          <a:xfrm>
            <a:off x="1768475" y="4371975"/>
            <a:ext cx="5208588" cy="555625"/>
          </a:xfrm>
          <a:custGeom>
            <a:avLst/>
            <a:gdLst>
              <a:gd name="T0" fmla="*/ 0 w 3281"/>
              <a:gd name="T1" fmla="*/ 0 h 416"/>
              <a:gd name="T2" fmla="*/ 0 w 3281"/>
              <a:gd name="T3" fmla="*/ 416 h 416"/>
              <a:gd name="T4" fmla="*/ 3281 w 3281"/>
              <a:gd name="T5" fmla="*/ 416 h 416"/>
              <a:gd name="T6" fmla="*/ 3281 w 3281"/>
              <a:gd name="T7" fmla="*/ 0 h 416"/>
              <a:gd name="T8" fmla="*/ 0 60000 65536"/>
              <a:gd name="T9" fmla="*/ 0 60000 65536"/>
              <a:gd name="T10" fmla="*/ 0 60000 65536"/>
              <a:gd name="T11" fmla="*/ 0 60000 65536"/>
              <a:gd name="T12" fmla="*/ 0 w 3281"/>
              <a:gd name="T13" fmla="*/ 0 h 416"/>
              <a:gd name="T14" fmla="*/ 3281 w 3281"/>
              <a:gd name="T15" fmla="*/ 416 h 416"/>
            </a:gdLst>
            <a:ahLst/>
            <a:cxnLst>
              <a:cxn ang="T8">
                <a:pos x="T0" y="T1"/>
              </a:cxn>
              <a:cxn ang="T9">
                <a:pos x="T2" y="T3"/>
              </a:cxn>
              <a:cxn ang="T10">
                <a:pos x="T4" y="T5"/>
              </a:cxn>
              <a:cxn ang="T11">
                <a:pos x="T6" y="T7"/>
              </a:cxn>
            </a:cxnLst>
            <a:rect l="T12" t="T13" r="T14" b="T15"/>
            <a:pathLst>
              <a:path w="3281" h="416">
                <a:moveTo>
                  <a:pt x="0" y="0"/>
                </a:moveTo>
                <a:lnTo>
                  <a:pt x="0" y="416"/>
                </a:lnTo>
                <a:lnTo>
                  <a:pt x="3281" y="416"/>
                </a:lnTo>
                <a:lnTo>
                  <a:pt x="3281" y="0"/>
                </a:lnTo>
              </a:path>
            </a:pathLst>
          </a:custGeom>
          <a:noFill/>
          <a:ln w="19050" cap="flat" cmpd="sng">
            <a:solidFill>
              <a:srgbClr val="FF0000"/>
            </a:solidFill>
            <a:prstDash val="dash"/>
            <a:round/>
            <a:headEnd/>
            <a:tailEnd/>
          </a:ln>
        </p:spPr>
        <p:txBody>
          <a:bodyPr/>
          <a:lstStyle/>
          <a:p>
            <a:endParaRPr lang="en-US"/>
          </a:p>
        </p:txBody>
      </p:sp>
      <p:sp>
        <p:nvSpPr>
          <p:cNvPr id="104464" name="Text Box 16"/>
          <p:cNvSpPr txBox="1">
            <a:spLocks noChangeArrowheads="1"/>
          </p:cNvSpPr>
          <p:nvPr/>
        </p:nvSpPr>
        <p:spPr bwMode="auto">
          <a:xfrm>
            <a:off x="3162300" y="4660900"/>
            <a:ext cx="2251075" cy="457200"/>
          </a:xfrm>
          <a:prstGeom prst="rect">
            <a:avLst/>
          </a:prstGeom>
          <a:solidFill>
            <a:srgbClr val="FFFFCC"/>
          </a:solidFill>
          <a:ln w="9525">
            <a:noFill/>
            <a:miter lim="800000"/>
            <a:headEnd/>
            <a:tailEnd/>
          </a:ln>
        </p:spPr>
        <p:txBody>
          <a:bodyPr wrap="none">
            <a:spAutoFit/>
          </a:bodyPr>
          <a:lstStyle/>
          <a:p>
            <a:r>
              <a:rPr lang="en-US" i="1">
                <a:solidFill>
                  <a:schemeClr val="hlink"/>
                </a:solidFill>
                <a:sym typeface="Symbol" pitchFamily="18" charset="2"/>
              </a:rPr>
              <a:t>d</a:t>
            </a:r>
            <a:r>
              <a:rPr lang="en-US">
                <a:solidFill>
                  <a:schemeClr val="hlink"/>
                </a:solidFill>
                <a:sym typeface="Symbol" pitchFamily="18" charset="2"/>
              </a:rPr>
              <a:t> = 3.8210</a:t>
            </a:r>
            <a:r>
              <a:rPr lang="en-US" baseline="30000">
                <a:solidFill>
                  <a:schemeClr val="hlink"/>
                </a:solidFill>
                <a:sym typeface="Symbol" pitchFamily="18" charset="2"/>
              </a:rPr>
              <a:t>8</a:t>
            </a:r>
            <a:r>
              <a:rPr lang="en-US">
                <a:solidFill>
                  <a:schemeClr val="hlink"/>
                </a:solidFill>
                <a:sym typeface="Symbol" pitchFamily="18" charset="2"/>
              </a:rPr>
              <a:t> m</a:t>
            </a:r>
          </a:p>
        </p:txBody>
      </p:sp>
      <p:sp>
        <p:nvSpPr>
          <p:cNvPr id="1127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19"/>
          <p:cNvGrpSpPr>
            <a:grpSpLocks/>
          </p:cNvGrpSpPr>
          <p:nvPr/>
        </p:nvGrpSpPr>
        <p:grpSpPr bwMode="auto">
          <a:xfrm>
            <a:off x="844550" y="1797050"/>
            <a:ext cx="7464425" cy="823913"/>
            <a:chOff x="532" y="2777"/>
            <a:chExt cx="4702" cy="519"/>
          </a:xfrm>
        </p:grpSpPr>
        <p:sp>
          <p:nvSpPr>
            <p:cNvPr id="11278" name="Rectangle 5"/>
            <p:cNvSpPr>
              <a:spLocks noChangeArrowheads="1"/>
            </p:cNvSpPr>
            <p:nvPr/>
          </p:nvSpPr>
          <p:spPr bwMode="auto">
            <a:xfrm>
              <a:off x="614" y="2790"/>
              <a:ext cx="1744" cy="260"/>
            </a:xfrm>
            <a:prstGeom prst="rect">
              <a:avLst/>
            </a:prstGeom>
            <a:noFill/>
            <a:ln w="9525">
              <a:noFill/>
              <a:miter lim="800000"/>
              <a:headEnd/>
              <a:tailEnd/>
            </a:ln>
          </p:spPr>
          <p:txBody>
            <a:bodyPr/>
            <a:lstStyle/>
            <a:p>
              <a:pPr>
                <a:lnSpc>
                  <a:spcPct val="90000"/>
                </a:lnSpc>
                <a:spcBef>
                  <a:spcPct val="20000"/>
                </a:spcBef>
              </a:pP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GMm</a:t>
              </a:r>
              <a:r>
                <a:rPr lang="en-US" baseline="-25000">
                  <a:sym typeface="Symbol" pitchFamily="18" charset="2"/>
                </a:rPr>
                <a:t> </a:t>
              </a:r>
              <a:r>
                <a:rPr lang="en-US" i="1">
                  <a:sym typeface="Symbol" pitchFamily="18" charset="2"/>
                </a:rPr>
                <a:t>/</a:t>
              </a:r>
              <a:r>
                <a:rPr lang="en-US">
                  <a:sym typeface="Symbol" pitchFamily="18" charset="2"/>
                </a:rPr>
                <a:t> </a:t>
              </a:r>
              <a:r>
                <a:rPr lang="en-US" i="1">
                  <a:sym typeface="Symbol" pitchFamily="18" charset="2"/>
                </a:rPr>
                <a:t>r</a:t>
              </a:r>
              <a:r>
                <a:rPr lang="en-US" baseline="30000">
                  <a:sym typeface="Symbol" pitchFamily="18" charset="2"/>
                </a:rPr>
                <a:t> </a:t>
              </a:r>
            </a:p>
          </p:txBody>
        </p:sp>
        <p:sp>
          <p:nvSpPr>
            <p:cNvPr id="11279" name="Text Box 6"/>
            <p:cNvSpPr txBox="1">
              <a:spLocks noChangeArrowheads="1"/>
            </p:cNvSpPr>
            <p:nvPr/>
          </p:nvSpPr>
          <p:spPr bwMode="auto">
            <a:xfrm>
              <a:off x="3704" y="2777"/>
              <a:ext cx="15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energy</a:t>
              </a:r>
            </a:p>
          </p:txBody>
        </p:sp>
        <p:sp>
          <p:nvSpPr>
            <p:cNvPr id="11280" name="Rectangle 7"/>
            <p:cNvSpPr>
              <a:spLocks noChangeArrowheads="1"/>
            </p:cNvSpPr>
            <p:nvPr/>
          </p:nvSpPr>
          <p:spPr bwMode="auto">
            <a:xfrm>
              <a:off x="532" y="2779"/>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11281" name="Rectangle 8"/>
            <p:cNvSpPr>
              <a:spLocks noChangeArrowheads="1"/>
            </p:cNvSpPr>
            <p:nvPr/>
          </p:nvSpPr>
          <p:spPr bwMode="auto">
            <a:xfrm>
              <a:off x="936" y="3034"/>
              <a:ext cx="3035" cy="202"/>
            </a:xfrm>
            <a:prstGeom prst="rect">
              <a:avLst/>
            </a:prstGeom>
            <a:noFill/>
            <a:ln w="9525">
              <a:noFill/>
              <a:miter lim="800000"/>
              <a:headEnd/>
              <a:tailEnd/>
            </a:ln>
          </p:spPr>
          <p:txBody>
            <a:bodyPr/>
            <a:lstStyle/>
            <a:p>
              <a:pPr>
                <a:lnSpc>
                  <a:spcPct val="90000"/>
                </a:lnSpc>
                <a:spcBef>
                  <a:spcPct val="20000"/>
                </a:spcBef>
              </a:pPr>
              <a:r>
                <a:rPr lang="en-US" sz="2000" i="1">
                  <a:solidFill>
                    <a:schemeClr val="hlink"/>
                  </a:solidFill>
                  <a:sym typeface="Symbol" pitchFamily="18" charset="2"/>
                </a:rPr>
                <a:t>where G</a:t>
              </a:r>
              <a:r>
                <a:rPr lang="en-US" sz="2000">
                  <a:solidFill>
                    <a:schemeClr val="hlink"/>
                  </a:solidFill>
                  <a:sym typeface="Symbol" pitchFamily="18" charset="2"/>
                </a:rPr>
                <a:t> = </a:t>
              </a:r>
              <a:r>
                <a:rPr lang="en-US" sz="2000">
                  <a:solidFill>
                    <a:schemeClr val="hlink"/>
                  </a:solidFill>
                  <a:cs typeface="Courier New" pitchFamily="49" charset="0"/>
                  <a:sym typeface="Symbol" pitchFamily="18" charset="2"/>
                </a:rPr>
                <a:t>6.67×10</a:t>
              </a:r>
              <a:r>
                <a:rPr lang="en-US" sz="2000" baseline="30000">
                  <a:solidFill>
                    <a:schemeClr val="hlink"/>
                  </a:solidFill>
                  <a:cs typeface="Courier New" pitchFamily="49" charset="0"/>
                  <a:sym typeface="Symbol" pitchFamily="18" charset="2"/>
                </a:rPr>
                <a:t>−11</a:t>
              </a:r>
              <a:r>
                <a:rPr lang="en-US" sz="2000">
                  <a:solidFill>
                    <a:schemeClr val="hlink"/>
                  </a:solidFill>
                  <a:cs typeface="Courier New" pitchFamily="49" charset="0"/>
                  <a:sym typeface="Symbol" pitchFamily="18" charset="2"/>
                </a:rPr>
                <a:t> N</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m</a:t>
              </a:r>
              <a:r>
                <a:rPr lang="en-US" sz="2000" baseline="30000">
                  <a:solidFill>
                    <a:schemeClr val="hlink"/>
                  </a:solidFill>
                  <a:cs typeface="Courier New" pitchFamily="49" charset="0"/>
                  <a:sym typeface="Symbol" pitchFamily="18" charset="2"/>
                </a:rPr>
                <a:t>2</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kg</a:t>
              </a:r>
              <a:r>
                <a:rPr lang="en-US" sz="2000" baseline="30000">
                  <a:solidFill>
                    <a:schemeClr val="hlink"/>
                  </a:solidFill>
                  <a:cs typeface="Courier New" pitchFamily="49" charset="0"/>
                  <a:sym typeface="Symbol" pitchFamily="18" charset="2"/>
                </a:rPr>
                <a:t>−2</a:t>
              </a:r>
            </a:p>
          </p:txBody>
        </p:sp>
      </p:grpSp>
      <p:sp>
        <p:nvSpPr>
          <p:cNvPr id="104472" name="Text Box 24"/>
          <p:cNvSpPr txBox="1">
            <a:spLocks noChangeArrowheads="1"/>
          </p:cNvSpPr>
          <p:nvPr/>
        </p:nvSpPr>
        <p:spPr bwMode="auto">
          <a:xfrm>
            <a:off x="5478463" y="171450"/>
            <a:ext cx="3665537" cy="1187450"/>
          </a:xfrm>
          <a:prstGeom prst="rect">
            <a:avLst/>
          </a:prstGeom>
          <a:noFill/>
          <a:ln w="9525">
            <a:noFill/>
            <a:miter lim="800000"/>
            <a:headEnd/>
            <a:tailEnd/>
          </a:ln>
        </p:spPr>
        <p:txBody>
          <a:bodyPr>
            <a:spAutoFit/>
          </a:bodyPr>
          <a:lstStyle/>
          <a:p>
            <a:r>
              <a:rPr lang="en-US">
                <a:solidFill>
                  <a:schemeClr val="hlink"/>
                </a:solidFill>
              </a:rPr>
              <a:t>Note that </a:t>
            </a:r>
            <a:r>
              <a:rPr lang="en-US" i="1">
                <a:solidFill>
                  <a:schemeClr val="hlink"/>
                </a:solidFill>
              </a:rPr>
              <a:t>E</a:t>
            </a:r>
            <a:r>
              <a:rPr lang="en-US" baseline="-25000">
                <a:solidFill>
                  <a:schemeClr val="hlink"/>
                </a:solidFill>
              </a:rPr>
              <a:t>P</a:t>
            </a:r>
            <a:r>
              <a:rPr lang="en-US">
                <a:solidFill>
                  <a:schemeClr val="hlink"/>
                </a:solidFill>
              </a:rPr>
              <a:t> is negative. Note also that </a:t>
            </a:r>
            <a:r>
              <a:rPr lang="en-US" i="1">
                <a:solidFill>
                  <a:schemeClr val="hlink"/>
                </a:solidFill>
              </a:rPr>
              <a:t>E</a:t>
            </a:r>
            <a:r>
              <a:rPr lang="en-US" baseline="-25000">
                <a:solidFill>
                  <a:schemeClr val="hlink"/>
                </a:solidFill>
              </a:rPr>
              <a:t>P</a:t>
            </a:r>
            <a:r>
              <a:rPr lang="en-US">
                <a:solidFill>
                  <a:schemeClr val="hlink"/>
                </a:solidFill>
              </a:rPr>
              <a:t> = 0 when </a:t>
            </a:r>
            <a:r>
              <a:rPr lang="en-US" i="1">
                <a:solidFill>
                  <a:schemeClr val="hlink"/>
                </a:solidFill>
              </a:rPr>
              <a:t>r</a:t>
            </a:r>
            <a:r>
              <a:rPr lang="en-US">
                <a:solidFill>
                  <a:schemeClr val="hlink"/>
                </a:solidFill>
              </a:rPr>
              <a:t>  = </a:t>
            </a:r>
            <a:r>
              <a:rPr lang="en-US">
                <a:solidFill>
                  <a:schemeClr val="hlink"/>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04457">
                                            <p:txEl>
                                              <p:pRg st="0" end="0"/>
                                            </p:txEl>
                                          </p:spTgt>
                                        </p:tgtEl>
                                        <p:attrNameLst>
                                          <p:attrName>style.visibility</p:attrName>
                                        </p:attrNameLst>
                                      </p:cBhvr>
                                      <p:to>
                                        <p:strVal val="visible"/>
                                      </p:to>
                                    </p:set>
                                    <p:anim calcmode="lin" valueType="num">
                                      <p:cBhvr additive="base">
                                        <p:cTn id="14" dur="500" fill="hold"/>
                                        <p:tgtEl>
                                          <p:spTgt spid="104457">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0445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104458"/>
                                        </p:tgtEl>
                                        <p:attrNameLst>
                                          <p:attrName>style.visibility</p:attrName>
                                        </p:attrNameLst>
                                      </p:cBhvr>
                                      <p:to>
                                        <p:strVal val="visible"/>
                                      </p:to>
                                    </p:set>
                                    <p:anim calcmode="lin" valueType="num">
                                      <p:cBhvr>
                                        <p:cTn id="20" dur="500" fill="hold"/>
                                        <p:tgtEl>
                                          <p:spTgt spid="104458"/>
                                        </p:tgtEl>
                                        <p:attrNameLst>
                                          <p:attrName>ppt_w</p:attrName>
                                        </p:attrNameLst>
                                      </p:cBhvr>
                                      <p:tavLst>
                                        <p:tav tm="0">
                                          <p:val>
                                            <p:fltVal val="0"/>
                                          </p:val>
                                        </p:tav>
                                        <p:tav tm="100000">
                                          <p:val>
                                            <p:strVal val="#ppt_w"/>
                                          </p:val>
                                        </p:tav>
                                      </p:tavLst>
                                    </p:anim>
                                    <p:anim calcmode="lin" valueType="num">
                                      <p:cBhvr>
                                        <p:cTn id="21" dur="500" fill="hold"/>
                                        <p:tgtEl>
                                          <p:spTgt spid="104458"/>
                                        </p:tgtEl>
                                        <p:attrNameLst>
                                          <p:attrName>ppt_h</p:attrName>
                                        </p:attrNameLst>
                                      </p:cBhvr>
                                      <p:tavLst>
                                        <p:tav tm="0">
                                          <p:val>
                                            <p:fltVal val="0"/>
                                          </p:val>
                                        </p:tav>
                                        <p:tav tm="100000">
                                          <p:val>
                                            <p:strVal val="#ppt_h"/>
                                          </p:val>
                                        </p:tav>
                                      </p:tavLst>
                                    </p:anim>
                                    <p:animEffect transition="in" filter="fade">
                                      <p:cBhvr>
                                        <p:cTn id="22" dur="500"/>
                                        <p:tgtEl>
                                          <p:spTgt spid="104458"/>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104459"/>
                                        </p:tgtEl>
                                        <p:attrNameLst>
                                          <p:attrName>style.visibility</p:attrName>
                                        </p:attrNameLst>
                                      </p:cBhvr>
                                      <p:to>
                                        <p:strVal val="visible"/>
                                      </p:to>
                                    </p:set>
                                    <p:anim calcmode="lin" valueType="num">
                                      <p:cBhvr>
                                        <p:cTn id="27" dur="500" fill="hold"/>
                                        <p:tgtEl>
                                          <p:spTgt spid="104459"/>
                                        </p:tgtEl>
                                        <p:attrNameLst>
                                          <p:attrName>ppt_w</p:attrName>
                                        </p:attrNameLst>
                                      </p:cBhvr>
                                      <p:tavLst>
                                        <p:tav tm="0">
                                          <p:val>
                                            <p:fltVal val="0"/>
                                          </p:val>
                                        </p:tav>
                                        <p:tav tm="100000">
                                          <p:val>
                                            <p:strVal val="#ppt_w"/>
                                          </p:val>
                                        </p:tav>
                                      </p:tavLst>
                                    </p:anim>
                                    <p:anim calcmode="lin" valueType="num">
                                      <p:cBhvr>
                                        <p:cTn id="28" dur="500" fill="hold"/>
                                        <p:tgtEl>
                                          <p:spTgt spid="104459"/>
                                        </p:tgtEl>
                                        <p:attrNameLst>
                                          <p:attrName>ppt_h</p:attrName>
                                        </p:attrNameLst>
                                      </p:cBhvr>
                                      <p:tavLst>
                                        <p:tav tm="0">
                                          <p:val>
                                            <p:fltVal val="0"/>
                                          </p:val>
                                        </p:tav>
                                        <p:tav tm="100000">
                                          <p:val>
                                            <p:strVal val="#ppt_h"/>
                                          </p:val>
                                        </p:tav>
                                      </p:tavLst>
                                    </p:anim>
                                    <p:animEffect transition="in" filter="fade">
                                      <p:cBhvr>
                                        <p:cTn id="29" dur="500"/>
                                        <p:tgtEl>
                                          <p:spTgt spid="104459"/>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04463"/>
                                        </p:tgtEl>
                                        <p:attrNameLst>
                                          <p:attrName>style.visibility</p:attrName>
                                        </p:attrNameLst>
                                      </p:cBhvr>
                                      <p:to>
                                        <p:strVal val="visible"/>
                                      </p:to>
                                    </p:set>
                                    <p:animEffect transition="in" filter="wipe(down)">
                                      <p:cBhvr>
                                        <p:cTn id="34" dur="500"/>
                                        <p:tgtEl>
                                          <p:spTgt spid="104463"/>
                                        </p:tgtEl>
                                      </p:cBhvr>
                                    </p:animEffect>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104460"/>
                                        </p:tgtEl>
                                        <p:attrNameLst>
                                          <p:attrName>style.visibility</p:attrName>
                                        </p:attrNameLst>
                                      </p:cBhvr>
                                      <p:to>
                                        <p:strVal val="visible"/>
                                      </p:to>
                                    </p:set>
                                    <p:anim calcmode="lin" valueType="num">
                                      <p:cBhvr>
                                        <p:cTn id="39" dur="500" fill="hold"/>
                                        <p:tgtEl>
                                          <p:spTgt spid="104460"/>
                                        </p:tgtEl>
                                        <p:attrNameLst>
                                          <p:attrName>ppt_w</p:attrName>
                                        </p:attrNameLst>
                                      </p:cBhvr>
                                      <p:tavLst>
                                        <p:tav tm="0">
                                          <p:val>
                                            <p:fltVal val="0"/>
                                          </p:val>
                                        </p:tav>
                                        <p:tav tm="100000">
                                          <p:val>
                                            <p:strVal val="#ppt_w"/>
                                          </p:val>
                                        </p:tav>
                                      </p:tavLst>
                                    </p:anim>
                                    <p:anim calcmode="lin" valueType="num">
                                      <p:cBhvr>
                                        <p:cTn id="40" dur="500" fill="hold"/>
                                        <p:tgtEl>
                                          <p:spTgt spid="104460"/>
                                        </p:tgtEl>
                                        <p:attrNameLst>
                                          <p:attrName>ppt_h</p:attrName>
                                        </p:attrNameLst>
                                      </p:cBhvr>
                                      <p:tavLst>
                                        <p:tav tm="0">
                                          <p:val>
                                            <p:fltVal val="0"/>
                                          </p:val>
                                        </p:tav>
                                        <p:tav tm="100000">
                                          <p:val>
                                            <p:strVal val="#ppt_h"/>
                                          </p:val>
                                        </p:tav>
                                      </p:tavLst>
                                    </p:anim>
                                    <p:animEffect transition="in" filter="fade">
                                      <p:cBhvr>
                                        <p:cTn id="41" dur="500"/>
                                        <p:tgtEl>
                                          <p:spTgt spid="104460"/>
                                        </p:tgtEl>
                                      </p:cBhvr>
                                    </p:animEffect>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104464"/>
                                        </p:tgtEl>
                                        <p:attrNameLst>
                                          <p:attrName>style.visibility</p:attrName>
                                        </p:attrNameLst>
                                      </p:cBhvr>
                                      <p:to>
                                        <p:strVal val="visible"/>
                                      </p:to>
                                    </p:set>
                                    <p:anim calcmode="lin" valueType="num">
                                      <p:cBhvr>
                                        <p:cTn id="46" dur="500" fill="hold"/>
                                        <p:tgtEl>
                                          <p:spTgt spid="104464"/>
                                        </p:tgtEl>
                                        <p:attrNameLst>
                                          <p:attrName>ppt_w</p:attrName>
                                        </p:attrNameLst>
                                      </p:cBhvr>
                                      <p:tavLst>
                                        <p:tav tm="0">
                                          <p:val>
                                            <p:fltVal val="0"/>
                                          </p:val>
                                        </p:tav>
                                        <p:tav tm="100000">
                                          <p:val>
                                            <p:strVal val="#ppt_w"/>
                                          </p:val>
                                        </p:tav>
                                      </p:tavLst>
                                    </p:anim>
                                    <p:anim calcmode="lin" valueType="num">
                                      <p:cBhvr>
                                        <p:cTn id="47" dur="500" fill="hold"/>
                                        <p:tgtEl>
                                          <p:spTgt spid="104464"/>
                                        </p:tgtEl>
                                        <p:attrNameLst>
                                          <p:attrName>ppt_h</p:attrName>
                                        </p:attrNameLst>
                                      </p:cBhvr>
                                      <p:tavLst>
                                        <p:tav tm="0">
                                          <p:val>
                                            <p:fltVal val="0"/>
                                          </p:val>
                                        </p:tav>
                                        <p:tav tm="100000">
                                          <p:val>
                                            <p:strVal val="#ppt_h"/>
                                          </p:val>
                                        </p:tav>
                                      </p:tavLst>
                                    </p:anim>
                                    <p:animEffect transition="in" filter="fade">
                                      <p:cBhvr>
                                        <p:cTn id="48" dur="500"/>
                                        <p:tgtEl>
                                          <p:spTgt spid="104464"/>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104462"/>
                                        </p:tgtEl>
                                        <p:attrNameLst>
                                          <p:attrName>style.visibility</p:attrName>
                                        </p:attrNameLst>
                                      </p:cBhvr>
                                      <p:to>
                                        <p:strVal val="visible"/>
                                      </p:to>
                                    </p:set>
                                    <p:anim calcmode="lin" valueType="num">
                                      <p:cBhvr>
                                        <p:cTn id="53" dur="500" fill="hold"/>
                                        <p:tgtEl>
                                          <p:spTgt spid="104462"/>
                                        </p:tgtEl>
                                        <p:attrNameLst>
                                          <p:attrName>ppt_w</p:attrName>
                                        </p:attrNameLst>
                                      </p:cBhvr>
                                      <p:tavLst>
                                        <p:tav tm="0">
                                          <p:val>
                                            <p:fltVal val="0"/>
                                          </p:val>
                                        </p:tav>
                                        <p:tav tm="100000">
                                          <p:val>
                                            <p:strVal val="#ppt_w"/>
                                          </p:val>
                                        </p:tav>
                                      </p:tavLst>
                                    </p:anim>
                                    <p:anim calcmode="lin" valueType="num">
                                      <p:cBhvr>
                                        <p:cTn id="54" dur="500" fill="hold"/>
                                        <p:tgtEl>
                                          <p:spTgt spid="104462"/>
                                        </p:tgtEl>
                                        <p:attrNameLst>
                                          <p:attrName>ppt_h</p:attrName>
                                        </p:attrNameLst>
                                      </p:cBhvr>
                                      <p:tavLst>
                                        <p:tav tm="0">
                                          <p:val>
                                            <p:fltVal val="0"/>
                                          </p:val>
                                        </p:tav>
                                        <p:tav tm="100000">
                                          <p:val>
                                            <p:strVal val="#ppt_h"/>
                                          </p:val>
                                        </p:tav>
                                      </p:tavLst>
                                    </p:anim>
                                    <p:animEffect transition="in" filter="fade">
                                      <p:cBhvr>
                                        <p:cTn id="55" dur="500"/>
                                        <p:tgtEl>
                                          <p:spTgt spid="104462"/>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104461"/>
                                        </p:tgtEl>
                                        <p:attrNameLst>
                                          <p:attrName>style.visibility</p:attrName>
                                        </p:attrNameLst>
                                      </p:cBhvr>
                                      <p:to>
                                        <p:strVal val="visible"/>
                                      </p:to>
                                    </p:set>
                                    <p:anim calcmode="lin" valueType="num">
                                      <p:cBhvr>
                                        <p:cTn id="60" dur="500" fill="hold"/>
                                        <p:tgtEl>
                                          <p:spTgt spid="104461"/>
                                        </p:tgtEl>
                                        <p:attrNameLst>
                                          <p:attrName>ppt_w</p:attrName>
                                        </p:attrNameLst>
                                      </p:cBhvr>
                                      <p:tavLst>
                                        <p:tav tm="0">
                                          <p:val>
                                            <p:fltVal val="0"/>
                                          </p:val>
                                        </p:tav>
                                        <p:tav tm="100000">
                                          <p:val>
                                            <p:strVal val="#ppt_w"/>
                                          </p:val>
                                        </p:tav>
                                      </p:tavLst>
                                    </p:anim>
                                    <p:anim calcmode="lin" valueType="num">
                                      <p:cBhvr>
                                        <p:cTn id="61" dur="500" fill="hold"/>
                                        <p:tgtEl>
                                          <p:spTgt spid="104461"/>
                                        </p:tgtEl>
                                        <p:attrNameLst>
                                          <p:attrName>ppt_h</p:attrName>
                                        </p:attrNameLst>
                                      </p:cBhvr>
                                      <p:tavLst>
                                        <p:tav tm="0">
                                          <p:val>
                                            <p:fltVal val="0"/>
                                          </p:val>
                                        </p:tav>
                                        <p:tav tm="100000">
                                          <p:val>
                                            <p:strVal val="#ppt_h"/>
                                          </p:val>
                                        </p:tav>
                                      </p:tavLst>
                                    </p:anim>
                                    <p:animEffect transition="in" filter="fade">
                                      <p:cBhvr>
                                        <p:cTn id="62" dur="500"/>
                                        <p:tgtEl>
                                          <p:spTgt spid="104461"/>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104457">
                                            <p:txEl>
                                              <p:pRg st="5" end="5"/>
                                            </p:txEl>
                                          </p:spTgt>
                                        </p:tgtEl>
                                        <p:attrNameLst>
                                          <p:attrName>style.visibility</p:attrName>
                                        </p:attrNameLst>
                                      </p:cBhvr>
                                      <p:to>
                                        <p:strVal val="visible"/>
                                      </p:to>
                                    </p:set>
                                    <p:anim calcmode="lin" valueType="num">
                                      <p:cBhvr additive="base">
                                        <p:cTn id="67" dur="500" fill="hold"/>
                                        <p:tgtEl>
                                          <p:spTgt spid="104457">
                                            <p:txEl>
                                              <p:pRg st="5" end="5"/>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10445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4" name="arrow.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04457">
                                            <p:txEl>
                                              <p:pRg st="6" end="6"/>
                                            </p:txEl>
                                          </p:spTgt>
                                        </p:tgtEl>
                                        <p:attrNameLst>
                                          <p:attrName>style.visibility</p:attrName>
                                        </p:attrNameLst>
                                      </p:cBhvr>
                                      <p:to>
                                        <p:strVal val="visible"/>
                                      </p:to>
                                    </p:set>
                                    <p:anim calcmode="lin" valueType="num">
                                      <p:cBhvr additive="base">
                                        <p:cTn id="73" dur="500" fill="hold"/>
                                        <p:tgtEl>
                                          <p:spTgt spid="104457">
                                            <p:txEl>
                                              <p:pRg st="6" end="6"/>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0445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04457">
                                            <p:txEl>
                                              <p:pRg st="7" end="7"/>
                                            </p:txEl>
                                          </p:spTgt>
                                        </p:tgtEl>
                                        <p:attrNameLst>
                                          <p:attrName>style.visibility</p:attrName>
                                        </p:attrNameLst>
                                      </p:cBhvr>
                                      <p:to>
                                        <p:strVal val="visible"/>
                                      </p:to>
                                    </p:set>
                                    <p:anim calcmode="lin" valueType="num">
                                      <p:cBhvr additive="base">
                                        <p:cTn id="79" dur="500" fill="hold"/>
                                        <p:tgtEl>
                                          <p:spTgt spid="104457">
                                            <p:txEl>
                                              <p:pRg st="7" end="7"/>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0445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04457">
                                            <p:txEl>
                                              <p:pRg st="8" end="8"/>
                                            </p:txEl>
                                          </p:spTgt>
                                        </p:tgtEl>
                                        <p:attrNameLst>
                                          <p:attrName>style.visibility</p:attrName>
                                        </p:attrNameLst>
                                      </p:cBhvr>
                                      <p:to>
                                        <p:strVal val="visible"/>
                                      </p:to>
                                    </p:set>
                                    <p:anim calcmode="lin" valueType="num">
                                      <p:cBhvr additive="base">
                                        <p:cTn id="85" dur="500" fill="hold"/>
                                        <p:tgtEl>
                                          <p:spTgt spid="104457">
                                            <p:txEl>
                                              <p:pRg st="8" end="8"/>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04457">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2" fill="hold" grpId="0" nodeType="clickEffect">
                                  <p:stCondLst>
                                    <p:cond delay="0"/>
                                  </p:stCondLst>
                                  <p:childTnLst>
                                    <p:set>
                                      <p:cBhvr>
                                        <p:cTn id="90" dur="1" fill="hold">
                                          <p:stCondLst>
                                            <p:cond delay="0"/>
                                          </p:stCondLst>
                                        </p:cTn>
                                        <p:tgtEl>
                                          <p:spTgt spid="104472"/>
                                        </p:tgtEl>
                                        <p:attrNameLst>
                                          <p:attrName>style.visibility</p:attrName>
                                        </p:attrNameLst>
                                      </p:cBhvr>
                                      <p:to>
                                        <p:strVal val="visible"/>
                                      </p:to>
                                    </p:set>
                                    <p:anim calcmode="lin" valueType="num">
                                      <p:cBhvr additive="base">
                                        <p:cTn id="91" dur="500" fill="hold"/>
                                        <p:tgtEl>
                                          <p:spTgt spid="104472"/>
                                        </p:tgtEl>
                                        <p:attrNameLst>
                                          <p:attrName>ppt_x</p:attrName>
                                        </p:attrNameLst>
                                      </p:cBhvr>
                                      <p:tavLst>
                                        <p:tav tm="0">
                                          <p:val>
                                            <p:strVal val="1+#ppt_w/2"/>
                                          </p:val>
                                        </p:tav>
                                        <p:tav tm="100000">
                                          <p:val>
                                            <p:strVal val="#ppt_x"/>
                                          </p:val>
                                        </p:tav>
                                      </p:tavLst>
                                    </p:anim>
                                    <p:anim calcmode="lin" valueType="num">
                                      <p:cBhvr additive="base">
                                        <p:cTn id="92" dur="500" fill="hold"/>
                                        <p:tgtEl>
                                          <p:spTgt spid="1044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60" grpId="0" animBg="1"/>
      <p:bldP spid="104461" grpId="0"/>
      <p:bldP spid="104462" grpId="0"/>
      <p:bldP spid="104463" grpId="0" animBg="1"/>
      <p:bldP spid="104464" grpId="0" animBg="1"/>
      <p:bldP spid="10447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5" name="Rectangle 9"/>
          <p:cNvSpPr>
            <a:spLocks noChangeArrowheads="1"/>
          </p:cNvSpPr>
          <p:nvPr/>
        </p:nvSpPr>
        <p:spPr bwMode="auto">
          <a:xfrm>
            <a:off x="682625" y="4881769"/>
            <a:ext cx="7764463" cy="1976231"/>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local formula works only for </a:t>
            </a:r>
            <a:r>
              <a:rPr lang="en-US" i="1">
                <a:sym typeface="Symbol" pitchFamily="18" charset="2"/>
              </a:rPr>
              <a:t>g</a:t>
            </a:r>
            <a:r>
              <a:rPr lang="en-US">
                <a:sym typeface="Symbol" pitchFamily="18" charset="2"/>
              </a:rPr>
              <a:t> = CONST, which is true as long as </a:t>
            </a:r>
            <a:r>
              <a:rPr lang="en-US">
                <a:solidFill>
                  <a:srgbClr val="000000"/>
                </a:solidFill>
                <a:sym typeface="Symbol" pitchFamily="18" charset="2"/>
              </a:rPr>
              <a:t>∆</a:t>
            </a:r>
            <a:r>
              <a:rPr lang="en-US" i="1">
                <a:cs typeface="Courier New" pitchFamily="49" charset="0"/>
                <a:sym typeface="Symbol" pitchFamily="18" charset="2"/>
              </a:rPr>
              <a:t>y</a:t>
            </a:r>
            <a:r>
              <a:rPr lang="en-US">
                <a:cs typeface="Courier New" pitchFamily="49" charset="0"/>
                <a:sym typeface="Symbol" pitchFamily="18" charset="2"/>
              </a:rPr>
              <a:t> is relatively small (say, sea level to the top of Mt. Everest). For larger distances use             		 </a:t>
            </a:r>
            <a:r>
              <a:rPr lang="en-US">
                <a:solidFill>
                  <a:srgbClr val="000000"/>
                </a:solidFill>
                <a:sym typeface="Symbol" pitchFamily="18" charset="2"/>
              </a:rPr>
              <a:t>∆</a:t>
            </a: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GMm</a:t>
            </a:r>
            <a:r>
              <a:rPr lang="en-US">
                <a:sym typeface="Symbol" pitchFamily="18" charset="2"/>
              </a:rPr>
              <a:t>(1 </a:t>
            </a:r>
            <a:r>
              <a:rPr lang="en-US" i="1">
                <a:sym typeface="Symbol" pitchFamily="18" charset="2"/>
              </a:rPr>
              <a:t>/</a:t>
            </a:r>
            <a:r>
              <a:rPr lang="en-US">
                <a:sym typeface="Symbol" pitchFamily="18" charset="2"/>
              </a:rPr>
              <a:t> </a:t>
            </a:r>
            <a:r>
              <a:rPr lang="en-US" i="1">
                <a:sym typeface="Symbol" pitchFamily="18" charset="2"/>
              </a:rPr>
              <a:t>r</a:t>
            </a:r>
            <a:r>
              <a:rPr lang="en-US" i="1" baseline="-25000">
                <a:sym typeface="Symbol" pitchFamily="18" charset="2"/>
              </a:rPr>
              <a:t>f</a:t>
            </a:r>
            <a:r>
              <a:rPr lang="en-US">
                <a:sym typeface="Symbol" pitchFamily="18" charset="2"/>
              </a:rPr>
              <a:t>  – 1 </a:t>
            </a:r>
            <a:r>
              <a:rPr lang="en-US" i="1">
                <a:sym typeface="Symbol" pitchFamily="18" charset="2"/>
              </a:rPr>
              <a:t>/</a:t>
            </a:r>
            <a:r>
              <a:rPr lang="en-US">
                <a:sym typeface="Symbol" pitchFamily="18" charset="2"/>
              </a:rPr>
              <a:t> </a:t>
            </a:r>
            <a:r>
              <a:rPr lang="en-US" i="1">
                <a:sym typeface="Symbol" pitchFamily="18" charset="2"/>
              </a:rPr>
              <a:t>r</a:t>
            </a:r>
            <a:r>
              <a:rPr lang="en-US" baseline="-25000">
                <a:sym typeface="Symbol" pitchFamily="18" charset="2"/>
              </a:rPr>
              <a:t>0</a:t>
            </a:r>
            <a:r>
              <a:rPr lang="en-US">
                <a:sym typeface="Symbol" pitchFamily="18" charset="2"/>
              </a:rPr>
              <a:t>).</a:t>
            </a:r>
          </a:p>
        </p:txBody>
      </p:sp>
      <p:sp>
        <p:nvSpPr>
          <p:cNvPr id="106498" name="Rectangle 2"/>
          <p:cNvSpPr>
            <a:spLocks noChangeArrowheads="1"/>
          </p:cNvSpPr>
          <p:nvPr/>
        </p:nvSpPr>
        <p:spPr bwMode="auto">
          <a:xfrm>
            <a:off x="685800" y="1338263"/>
            <a:ext cx="7772400" cy="3579812"/>
          </a:xfrm>
          <a:prstGeom prst="rect">
            <a:avLst/>
          </a:prstGeom>
          <a:solidFill>
            <a:srgbClr val="EAEAEA"/>
          </a:solidFill>
          <a:ln w="9525">
            <a:noFill/>
            <a:miter lim="800000"/>
            <a:headEnd/>
            <a:tailEnd/>
          </a:ln>
        </p:spPr>
        <p:txBody>
          <a:bodyPr/>
          <a:lstStyle/>
          <a:p>
            <a:r>
              <a:rPr lang="en-US" altLang="en-US" i="1">
                <a:solidFill>
                  <a:schemeClr val="accent2"/>
                </a:solidFill>
              </a:rPr>
              <a:t>Potential energy </a:t>
            </a:r>
            <a:r>
              <a:rPr lang="en-US" altLang="en-US">
                <a:solidFill>
                  <a:schemeClr val="accent2"/>
                </a:solidFill>
              </a:rPr>
              <a:t>– gravitational</a:t>
            </a:r>
            <a:r>
              <a:rPr 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solidFill>
                  <a:srgbClr val="000000"/>
                </a:solidFill>
                <a:ea typeface="Calibri" pitchFamily="34" charset="0"/>
                <a:cs typeface="Times New Roman" pitchFamily="18" charset="0"/>
                <a:sym typeface="Symbol" pitchFamily="18" charset="2"/>
              </a:rPr>
              <a:t>The previous formula is for large-scale                gravitational fields (say, some distance from a planet).</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Recall the “local” formula for                              gravitational potential energy:</a:t>
            </a:r>
          </a:p>
          <a:p>
            <a:pPr eaLnBrk="0" hangingPunct="0">
              <a:spcBef>
                <a:spcPct val="20000"/>
              </a:spcBef>
            </a:pPr>
            <a:endParaRPr lang="en-US">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The local formula treats </a:t>
            </a:r>
            <a:r>
              <a:rPr lang="en-US" i="1">
                <a:solidFill>
                  <a:srgbClr val="000000"/>
                </a:solidFill>
                <a:ea typeface="Calibri" pitchFamily="34" charset="0"/>
                <a:cs typeface="Times New Roman" pitchFamily="18" charset="0"/>
                <a:sym typeface="Symbol" pitchFamily="18" charset="2"/>
              </a:rPr>
              <a:t>y</a:t>
            </a:r>
            <a:r>
              <a:rPr lang="en-US" baseline="-25000">
                <a:solidFill>
                  <a:srgbClr val="000000"/>
                </a:solidFill>
                <a:ea typeface="Calibri" pitchFamily="34" charset="0"/>
                <a:cs typeface="Times New Roman" pitchFamily="18" charset="0"/>
                <a:sym typeface="Symbol" pitchFamily="18" charset="2"/>
              </a:rPr>
              <a:t>0</a:t>
            </a:r>
            <a:r>
              <a:rPr lang="en-US">
                <a:solidFill>
                  <a:srgbClr val="000000"/>
                </a:solidFill>
                <a:ea typeface="Calibri" pitchFamily="34" charset="0"/>
                <a:cs typeface="Times New Roman" pitchFamily="18" charset="0"/>
                <a:sym typeface="Symbol" pitchFamily="18" charset="2"/>
              </a:rPr>
              <a:t> as the arbitrary “zero value” of potential energy. The general formula treats </a:t>
            </a:r>
            <a:r>
              <a:rPr lang="en-US" i="1">
                <a:solidFill>
                  <a:srgbClr val="000000"/>
                </a:solidFill>
                <a:ea typeface="Calibri" pitchFamily="34" charset="0"/>
                <a:cs typeface="Times New Roman" pitchFamily="18" charset="0"/>
                <a:sym typeface="Symbol" pitchFamily="18" charset="2"/>
              </a:rPr>
              <a:t>r</a:t>
            </a:r>
            <a:r>
              <a:rPr lang="en-US">
                <a:solidFill>
                  <a:srgbClr val="000000"/>
                </a:solidFill>
                <a:ea typeface="Calibri" pitchFamily="34" charset="0"/>
                <a:cs typeface="Times New Roman" pitchFamily="18" charset="0"/>
                <a:sym typeface="Symbol" pitchFamily="18" charset="2"/>
              </a:rPr>
              <a:t> =  as the “zero value”.</a:t>
            </a:r>
          </a:p>
        </p:txBody>
      </p:sp>
      <p:grpSp>
        <p:nvGrpSpPr>
          <p:cNvPr id="2" name="Group 12"/>
          <p:cNvGrpSpPr>
            <a:grpSpLocks/>
          </p:cNvGrpSpPr>
          <p:nvPr/>
        </p:nvGrpSpPr>
        <p:grpSpPr bwMode="auto">
          <a:xfrm>
            <a:off x="809625" y="3332163"/>
            <a:ext cx="7464425" cy="457200"/>
            <a:chOff x="510" y="2123"/>
            <a:chExt cx="4702" cy="288"/>
          </a:xfrm>
        </p:grpSpPr>
        <p:sp>
          <p:nvSpPr>
            <p:cNvPr id="12296" name="Rectangle 5"/>
            <p:cNvSpPr>
              <a:spLocks noChangeArrowheads="1"/>
            </p:cNvSpPr>
            <p:nvPr/>
          </p:nvSpPr>
          <p:spPr bwMode="auto">
            <a:xfrm>
              <a:off x="592" y="2136"/>
              <a:ext cx="3212" cy="202"/>
            </a:xfrm>
            <a:prstGeom prst="rect">
              <a:avLst/>
            </a:prstGeom>
            <a:noFill/>
            <a:ln w="9525">
              <a:noFill/>
              <a:miter lim="800000"/>
              <a:headEnd/>
              <a:tailEnd/>
            </a:ln>
          </p:spPr>
          <p:txBody>
            <a:bodyPr/>
            <a:lstStyle/>
            <a:p>
              <a:pPr eaLnBrk="0" hangingPunct="0">
                <a:lnSpc>
                  <a:spcPct val="90000"/>
                </a:lnSpc>
                <a:spcBef>
                  <a:spcPct val="20000"/>
                </a:spcBef>
              </a:pPr>
              <a:r>
                <a:rPr lang="en-US">
                  <a:solidFill>
                    <a:srgbClr val="000000"/>
                  </a:solidFill>
                  <a:sym typeface="Symbol" pitchFamily="18" charset="2"/>
                </a:rPr>
                <a:t>∆</a:t>
              </a:r>
              <a:r>
                <a:rPr lang="en-US" i="1">
                  <a:cs typeface="Courier New" pitchFamily="49" charset="0"/>
                  <a:sym typeface="Symbol" pitchFamily="18" charset="2"/>
                </a:rPr>
                <a:t>E</a:t>
              </a:r>
              <a:r>
                <a:rPr lang="en-US" baseline="-25000">
                  <a:cs typeface="Courier New" pitchFamily="49" charset="0"/>
                  <a:sym typeface="Symbol" pitchFamily="18" charset="2"/>
                </a:rPr>
                <a:t>P</a:t>
              </a:r>
              <a:r>
                <a:rPr lang="en-US">
                  <a:sym typeface="Symbol" pitchFamily="18" charset="2"/>
                </a:rPr>
                <a:t> = </a:t>
              </a:r>
              <a:r>
                <a:rPr lang="en-US" i="1">
                  <a:cs typeface="Courier New" pitchFamily="49" charset="0"/>
                  <a:sym typeface="Symbol" pitchFamily="18" charset="2"/>
                </a:rPr>
                <a:t>mg </a:t>
              </a:r>
              <a:r>
                <a:rPr lang="en-US">
                  <a:solidFill>
                    <a:srgbClr val="000000"/>
                  </a:solidFill>
                  <a:sym typeface="Symbol" pitchFamily="18" charset="2"/>
                </a:rPr>
                <a:t>∆</a:t>
              </a:r>
              <a:r>
                <a:rPr lang="en-US" i="1">
                  <a:cs typeface="Courier New" pitchFamily="49" charset="0"/>
                  <a:sym typeface="Symbol" pitchFamily="18" charset="2"/>
                </a:rPr>
                <a:t>y</a:t>
              </a:r>
            </a:p>
          </p:txBody>
        </p:sp>
        <p:sp>
          <p:nvSpPr>
            <p:cNvPr id="12297" name="Text Box 6"/>
            <p:cNvSpPr txBox="1">
              <a:spLocks noChangeArrowheads="1"/>
            </p:cNvSpPr>
            <p:nvPr/>
          </p:nvSpPr>
          <p:spPr bwMode="auto">
            <a:xfrm>
              <a:off x="4217" y="2123"/>
              <a:ext cx="995"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local </a:t>
              </a:r>
              <a:r>
                <a:rPr lang="en-US">
                  <a:solidFill>
                    <a:schemeClr val="bg1"/>
                  </a:solidFill>
                  <a:sym typeface="Symbol" pitchFamily="18" charset="2"/>
                </a:rPr>
                <a:t>∆</a:t>
              </a:r>
              <a:r>
                <a:rPr lang="en-US" i="1">
                  <a:solidFill>
                    <a:schemeClr val="bg1"/>
                  </a:solidFill>
                  <a:cs typeface="Courier New" pitchFamily="49" charset="0"/>
                  <a:sym typeface="Symbol" pitchFamily="18" charset="2"/>
                </a:rPr>
                <a:t>E</a:t>
              </a:r>
              <a:r>
                <a:rPr lang="en-US" baseline="-25000">
                  <a:solidFill>
                    <a:schemeClr val="bg1"/>
                  </a:solidFill>
                  <a:cs typeface="Courier New" pitchFamily="49" charset="0"/>
                  <a:sym typeface="Symbol" pitchFamily="18" charset="2"/>
                </a:rPr>
                <a:t>P</a:t>
              </a:r>
              <a:r>
                <a:rPr lang="en-US">
                  <a:sym typeface="Symbol" pitchFamily="18" charset="2"/>
                </a:rPr>
                <a:t> </a:t>
              </a:r>
            </a:p>
          </p:txBody>
        </p:sp>
        <p:sp>
          <p:nvSpPr>
            <p:cNvPr id="12298" name="Rectangle 7"/>
            <p:cNvSpPr>
              <a:spLocks noChangeArrowheads="1"/>
            </p:cNvSpPr>
            <p:nvPr/>
          </p:nvSpPr>
          <p:spPr bwMode="auto">
            <a:xfrm>
              <a:off x="510" y="2125"/>
              <a:ext cx="4701" cy="285"/>
            </a:xfrm>
            <a:prstGeom prst="rect">
              <a:avLst/>
            </a:prstGeom>
            <a:noFill/>
            <a:ln w="12700">
              <a:solidFill>
                <a:schemeClr val="tx1"/>
              </a:solidFill>
              <a:miter lim="800000"/>
              <a:headEnd/>
              <a:tailEnd/>
            </a:ln>
          </p:spPr>
          <p:txBody>
            <a:bodyPr wrap="none" anchor="ctr"/>
            <a:lstStyle/>
            <a:p>
              <a:endParaRPr lang="en-US"/>
            </a:p>
          </p:txBody>
        </p:sp>
        <p:sp>
          <p:nvSpPr>
            <p:cNvPr id="12299" name="Rectangle 8"/>
            <p:cNvSpPr>
              <a:spLocks noChangeArrowheads="1"/>
            </p:cNvSpPr>
            <p:nvPr/>
          </p:nvSpPr>
          <p:spPr bwMode="auto">
            <a:xfrm>
              <a:off x="2281" y="2131"/>
              <a:ext cx="2015" cy="202"/>
            </a:xfrm>
            <a:prstGeom prst="rect">
              <a:avLst/>
            </a:prstGeom>
            <a:noFill/>
            <a:ln w="9525">
              <a:noFill/>
              <a:miter lim="800000"/>
              <a:headEnd/>
              <a:tailEnd/>
            </a:ln>
          </p:spPr>
          <p:txBody>
            <a:bodyPr/>
            <a:lstStyle/>
            <a:p>
              <a:pPr eaLnBrk="0" hangingPunct="0">
                <a:lnSpc>
                  <a:spcPct val="90000"/>
                </a:lnSpc>
                <a:spcBef>
                  <a:spcPct val="20000"/>
                </a:spcBef>
              </a:pPr>
              <a:r>
                <a:rPr lang="en-US" i="1">
                  <a:solidFill>
                    <a:schemeClr val="hlink"/>
                  </a:solidFill>
                  <a:sym typeface="Symbol" pitchFamily="18" charset="2"/>
                </a:rPr>
                <a:t>where g</a:t>
              </a:r>
              <a:r>
                <a:rPr lang="en-US">
                  <a:solidFill>
                    <a:schemeClr val="hlink"/>
                  </a:solidFill>
                  <a:sym typeface="Symbol" pitchFamily="18" charset="2"/>
                </a:rPr>
                <a:t> = </a:t>
              </a:r>
              <a:r>
                <a:rPr lang="en-US">
                  <a:solidFill>
                    <a:schemeClr val="hlink"/>
                  </a:solidFill>
                  <a:cs typeface="Courier New" pitchFamily="49" charset="0"/>
                  <a:sym typeface="Symbol" pitchFamily="18" charset="2"/>
                </a:rPr>
                <a:t>9.8 m</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s</a:t>
              </a:r>
              <a:r>
                <a:rPr lang="en-US" baseline="30000">
                  <a:solidFill>
                    <a:schemeClr val="hlink"/>
                  </a:solidFill>
                  <a:cs typeface="Courier New" pitchFamily="49" charset="0"/>
                  <a:sym typeface="Symbol" pitchFamily="18" charset="2"/>
                </a:rPr>
                <a:t>-2</a:t>
              </a:r>
            </a:p>
          </p:txBody>
        </p:sp>
      </p:grpSp>
      <p:sp>
        <p:nvSpPr>
          <p:cNvPr id="1229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06509" name="Picture 13"/>
          <p:cNvPicPr>
            <a:picLocks noChangeAspect="1" noChangeArrowheads="1"/>
          </p:cNvPicPr>
          <p:nvPr/>
        </p:nvPicPr>
        <p:blipFill>
          <a:blip r:embed="rId5" cstate="print"/>
          <a:srcRect t="16728"/>
          <a:stretch>
            <a:fillRect/>
          </a:stretch>
        </p:blipFill>
        <p:spPr bwMode="auto">
          <a:xfrm>
            <a:off x="5133975" y="2570163"/>
            <a:ext cx="3687763" cy="663575"/>
          </a:xfrm>
          <a:prstGeom prst="rect">
            <a:avLst/>
          </a:prstGeom>
          <a:ln>
            <a:noFill/>
          </a:ln>
          <a:effectLst>
            <a:outerShdw blurRad="292100" dist="139700" dir="2700000" algn="tl" rotWithShape="0">
              <a:srgbClr val="333333">
                <a:alpha val="65000"/>
              </a:srgbClr>
            </a:outerShdw>
          </a:effectLst>
        </p:spPr>
      </p:pic>
      <p:pic>
        <p:nvPicPr>
          <p:cNvPr id="106510" name="Picture 14"/>
          <p:cNvPicPr>
            <a:picLocks noChangeAspect="1" noChangeArrowheads="1"/>
          </p:cNvPicPr>
          <p:nvPr/>
        </p:nvPicPr>
        <p:blipFill>
          <a:blip r:embed="rId6" cstate="print">
            <a:clrChange>
              <a:clrFrom>
                <a:srgbClr val="FF0000"/>
              </a:clrFrom>
              <a:clrTo>
                <a:srgbClr val="FF0000">
                  <a:alpha val="0"/>
                </a:srgbClr>
              </a:clrTo>
            </a:clrChange>
          </a:blip>
          <a:srcRect/>
          <a:stretch>
            <a:fillRect/>
          </a:stretch>
        </p:blipFill>
        <p:spPr bwMode="auto">
          <a:xfrm>
            <a:off x="6819900" y="242888"/>
            <a:ext cx="1803400" cy="1817687"/>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106510"/>
                                        </p:tgtEl>
                                        <p:attrNameLst>
                                          <p:attrName>style.visibility</p:attrName>
                                        </p:attrNameLst>
                                      </p:cBhvr>
                                      <p:to>
                                        <p:strVal val="visible"/>
                                      </p:to>
                                    </p:set>
                                    <p:animEffect transition="in" filter="fade">
                                      <p:cBhvr>
                                        <p:cTn id="7" dur="2000"/>
                                        <p:tgtEl>
                                          <p:spTgt spid="1065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06498">
                                            <p:txEl>
                                              <p:pRg st="1" end="1"/>
                                            </p:txEl>
                                          </p:spTgt>
                                        </p:tgtEl>
                                        <p:attrNameLst>
                                          <p:attrName>style.visibility</p:attrName>
                                        </p:attrNameLst>
                                      </p:cBhvr>
                                      <p:to>
                                        <p:strVal val="visible"/>
                                      </p:to>
                                    </p:set>
                                    <p:anim calcmode="lin" valueType="num">
                                      <p:cBhvr additive="base">
                                        <p:cTn id="12" dur="500" fill="hold"/>
                                        <p:tgtEl>
                                          <p:spTgt spid="106498">
                                            <p:txEl>
                                              <p:pRg st="1" end="1"/>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064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4" name="arrow.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06498">
                                            <p:txEl>
                                              <p:pRg st="2" end="2"/>
                                            </p:txEl>
                                          </p:spTgt>
                                        </p:tgtEl>
                                        <p:attrNameLst>
                                          <p:attrName>style.visibility</p:attrName>
                                        </p:attrNameLst>
                                      </p:cBhvr>
                                      <p:to>
                                        <p:strVal val="visible"/>
                                      </p:to>
                                    </p:set>
                                    <p:anim calcmode="lin" valueType="num">
                                      <p:cBhvr additive="base">
                                        <p:cTn id="18" dur="500" fill="hold"/>
                                        <p:tgtEl>
                                          <p:spTgt spid="106498">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0649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par>
                                <p:cTn id="20" presetID="10" presetClass="entr" presetSubtype="0" fill="hold" nodeType="withEffect">
                                  <p:stCondLst>
                                    <p:cond delay="0"/>
                                  </p:stCondLst>
                                  <p:childTnLst>
                                    <p:set>
                                      <p:cBhvr>
                                        <p:cTn id="21" dur="1" fill="hold">
                                          <p:stCondLst>
                                            <p:cond delay="0"/>
                                          </p:stCondLst>
                                        </p:cTn>
                                        <p:tgtEl>
                                          <p:spTgt spid="106509"/>
                                        </p:tgtEl>
                                        <p:attrNameLst>
                                          <p:attrName>style.visibility</p:attrName>
                                        </p:attrNameLst>
                                      </p:cBhvr>
                                      <p:to>
                                        <p:strVal val="visible"/>
                                      </p:to>
                                    </p:set>
                                    <p:animEffect transition="in" filter="fade">
                                      <p:cBhvr>
                                        <p:cTn id="22" dur="2000"/>
                                        <p:tgtEl>
                                          <p:spTgt spid="106509"/>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06498">
                                            <p:txEl>
                                              <p:pRg st="4" end="4"/>
                                            </p:txEl>
                                          </p:spTgt>
                                        </p:tgtEl>
                                        <p:attrNameLst>
                                          <p:attrName>style.visibility</p:attrName>
                                        </p:attrNameLst>
                                      </p:cBhvr>
                                      <p:to>
                                        <p:strVal val="visible"/>
                                      </p:to>
                                    </p:set>
                                    <p:anim calcmode="lin" valueType="num">
                                      <p:cBhvr additive="base">
                                        <p:cTn id="34" dur="500" fill="hold"/>
                                        <p:tgtEl>
                                          <p:spTgt spid="106498">
                                            <p:txEl>
                                              <p:pRg st="4" end="4"/>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0649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4" name="arrow.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106505">
                                            <p:txEl>
                                              <p:pRg st="1" end="1"/>
                                            </p:txEl>
                                          </p:spTgt>
                                        </p:tgtEl>
                                        <p:attrNameLst>
                                          <p:attrName>style.visibility</p:attrName>
                                        </p:attrNameLst>
                                      </p:cBhvr>
                                      <p:to>
                                        <p:strVal val="visible"/>
                                      </p:to>
                                    </p:set>
                                    <p:anim calcmode="lin" valueType="num">
                                      <p:cBhvr additive="base">
                                        <p:cTn id="40" dur="500" fill="hold"/>
                                        <p:tgtEl>
                                          <p:spTgt spid="106505">
                                            <p:txEl>
                                              <p:pRg st="1" end="1"/>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650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99" name="Rectangle 15"/>
          <p:cNvSpPr>
            <a:spLocks noChangeArrowheads="1"/>
          </p:cNvSpPr>
          <p:nvPr/>
        </p:nvSpPr>
        <p:spPr bwMode="auto">
          <a:xfrm>
            <a:off x="682625" y="4645742"/>
            <a:ext cx="7764463" cy="2212258"/>
          </a:xfrm>
          <a:prstGeom prst="rect">
            <a:avLst/>
          </a:prstGeom>
          <a:solidFill>
            <a:srgbClr val="FFCCCC"/>
          </a:solidFill>
          <a:ln w="9525">
            <a:noFill/>
            <a:miter lim="800000"/>
            <a:headEnd/>
            <a:tailEnd/>
          </a:ln>
        </p:spPr>
        <p:txBody>
          <a:bodyPr/>
          <a:lstStyle/>
          <a:p>
            <a:pPr eaLnBrk="0" hangingPunct="0">
              <a:lnSpc>
                <a:spcPct val="114000"/>
              </a:lnSpc>
              <a:spcBef>
                <a:spcPts val="300"/>
              </a:spcBef>
            </a:pPr>
            <a:r>
              <a:rPr lang="en-US" b="1" i="1" dirty="0"/>
              <a:t>FYI</a:t>
            </a:r>
          </a:p>
          <a:p>
            <a:pPr eaLnBrk="0" hangingPunct="0">
              <a:lnSpc>
                <a:spcPct val="114000"/>
              </a:lnSpc>
              <a:spcBef>
                <a:spcPts val="300"/>
              </a:spcBef>
              <a:spcAft>
                <a:spcPts val="300"/>
              </a:spcAft>
            </a:pPr>
            <a:r>
              <a:rPr lang="en-US" b="1" dirty="0">
                <a:sym typeface="Symbol" pitchFamily="18" charset="2"/>
              </a:rPr>
              <a:t></a:t>
            </a:r>
            <a:r>
              <a:rPr lang="en-US" dirty="0">
                <a:sym typeface="Symbol" pitchFamily="18" charset="2"/>
              </a:rPr>
              <a:t>The units of </a:t>
            </a:r>
            <a:r>
              <a:rPr lang="en-US" dirty="0">
                <a:solidFill>
                  <a:srgbClr val="000000"/>
                </a:solidFill>
                <a:sym typeface="Symbol" pitchFamily="18" charset="2"/>
              </a:rPr>
              <a:t>∆</a:t>
            </a:r>
            <a:r>
              <a:rPr lang="en-US" i="1" dirty="0">
                <a:sym typeface="Symbol" pitchFamily="18" charset="2"/>
              </a:rPr>
              <a:t>V</a:t>
            </a:r>
            <a:r>
              <a:rPr lang="en-US" baseline="-25000" dirty="0">
                <a:cs typeface="Courier New" pitchFamily="49" charset="0"/>
                <a:sym typeface="Symbol" pitchFamily="18" charset="2"/>
              </a:rPr>
              <a:t>g</a:t>
            </a:r>
            <a:r>
              <a:rPr lang="en-US" dirty="0">
                <a:sym typeface="Symbol" pitchFamily="18" charset="2"/>
              </a:rPr>
              <a:t> and </a:t>
            </a:r>
            <a:r>
              <a:rPr lang="en-US" i="1" dirty="0">
                <a:sym typeface="Symbol" pitchFamily="18" charset="2"/>
              </a:rPr>
              <a:t>V</a:t>
            </a:r>
            <a:r>
              <a:rPr lang="en-US" baseline="-25000" dirty="0">
                <a:sym typeface="Symbol" pitchFamily="18" charset="2"/>
              </a:rPr>
              <a:t>g</a:t>
            </a:r>
            <a:r>
              <a:rPr lang="en-US" dirty="0">
                <a:sym typeface="Symbol" pitchFamily="18" charset="2"/>
              </a:rPr>
              <a:t> are 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dirty="0">
                <a:sym typeface="Symbol" pitchFamily="18" charset="2"/>
              </a:rPr>
              <a:t>. </a:t>
            </a:r>
          </a:p>
          <a:p>
            <a:pPr eaLnBrk="0" hangingPunct="0">
              <a:lnSpc>
                <a:spcPct val="114000"/>
              </a:lnSpc>
              <a:spcBef>
                <a:spcPts val="300"/>
              </a:spcBef>
              <a:spcAft>
                <a:spcPts val="300"/>
              </a:spcAft>
            </a:pPr>
            <a:r>
              <a:rPr lang="en-US" b="1" dirty="0">
                <a:sym typeface="Symbol" pitchFamily="18" charset="2"/>
              </a:rPr>
              <a:t></a:t>
            </a:r>
            <a:r>
              <a:rPr lang="en-US" dirty="0">
                <a:sym typeface="Symbol" pitchFamily="18" charset="2"/>
              </a:rPr>
              <a:t>Gravitational potential is the work done per unit mass done in moving a small mass from infinity to </a:t>
            </a:r>
            <a:r>
              <a:rPr lang="en-US" i="1" dirty="0">
                <a:sym typeface="Symbol" pitchFamily="18" charset="2"/>
              </a:rPr>
              <a:t>r</a:t>
            </a:r>
            <a:r>
              <a:rPr lang="en-US" dirty="0">
                <a:sym typeface="Symbol" pitchFamily="18" charset="2"/>
              </a:rPr>
              <a:t>. (Note that </a:t>
            </a:r>
            <a:r>
              <a:rPr lang="en-US" i="1" dirty="0">
                <a:sym typeface="Symbol" pitchFamily="18" charset="2"/>
              </a:rPr>
              <a:t>V</a:t>
            </a:r>
            <a:r>
              <a:rPr lang="en-US" dirty="0">
                <a:sym typeface="Symbol" pitchFamily="18" charset="2"/>
              </a:rPr>
              <a:t> = 0 at </a:t>
            </a:r>
            <a:r>
              <a:rPr lang="en-US" i="1" dirty="0">
                <a:sym typeface="Symbol" pitchFamily="18" charset="2"/>
              </a:rPr>
              <a:t>r</a:t>
            </a:r>
            <a:r>
              <a:rPr lang="en-US" dirty="0">
                <a:sym typeface="Symbol" pitchFamily="18" charset="2"/>
              </a:rPr>
              <a:t> = .)</a:t>
            </a:r>
          </a:p>
        </p:txBody>
      </p:sp>
      <p:sp>
        <p:nvSpPr>
          <p:cNvPr id="118786" name="Rectangle 2"/>
          <p:cNvSpPr>
            <a:spLocks noChangeArrowheads="1"/>
          </p:cNvSpPr>
          <p:nvPr/>
        </p:nvSpPr>
        <p:spPr bwMode="auto">
          <a:xfrm>
            <a:off x="685800" y="1338264"/>
            <a:ext cx="7772400" cy="3322226"/>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Potential </a:t>
            </a:r>
            <a:r>
              <a:rPr lang="en-US" altLang="en-US" dirty="0">
                <a:solidFill>
                  <a:schemeClr val="accent2"/>
                </a:solidFill>
              </a:rPr>
              <a:t>– gravitational </a:t>
            </a: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dirty="0">
                <a:solidFill>
                  <a:srgbClr val="000000"/>
                </a:solidFill>
                <a:ea typeface="Calibri" pitchFamily="34" charset="0"/>
                <a:cs typeface="Times New Roman" pitchFamily="18" charset="0"/>
                <a:sym typeface="Symbol" pitchFamily="18" charset="2"/>
              </a:rPr>
              <a:t>We now define </a:t>
            </a:r>
            <a:r>
              <a:rPr lang="en-US" b="1" dirty="0">
                <a:solidFill>
                  <a:srgbClr val="000000"/>
                </a:solidFill>
                <a:ea typeface="Calibri" pitchFamily="34" charset="0"/>
                <a:cs typeface="Times New Roman" pitchFamily="18" charset="0"/>
                <a:sym typeface="Symbol" pitchFamily="18" charset="2"/>
              </a:rPr>
              <a:t>gravitational potential</a:t>
            </a:r>
            <a:r>
              <a:rPr lang="en-US" dirty="0">
                <a:solidFill>
                  <a:srgbClr val="000000"/>
                </a:solidFill>
                <a:ea typeface="Calibri" pitchFamily="34" charset="0"/>
                <a:cs typeface="Times New Roman" pitchFamily="18" charset="0"/>
                <a:sym typeface="Symbol" pitchFamily="18" charset="2"/>
              </a:rPr>
              <a:t> as gravitational potential energy per unit mass:</a:t>
            </a:r>
          </a:p>
          <a:p>
            <a:pPr eaLnBrk="0" hangingPunct="0">
              <a:spcBef>
                <a:spcPct val="20000"/>
              </a:spcBef>
            </a:pPr>
            <a:endParaRPr lang="en-US" dirty="0">
              <a:solidFill>
                <a:srgbClr val="000000"/>
              </a:solidFill>
              <a:ea typeface="Calibri" pitchFamily="34" charset="0"/>
              <a:cs typeface="Times New Roman" pitchFamily="18" charset="0"/>
              <a:sym typeface="Symbol" pitchFamily="18" charset="2"/>
            </a:endParaRPr>
          </a:p>
          <a:p>
            <a:pPr eaLnBrk="0" hangingPunct="0">
              <a:spcBef>
                <a:spcPct val="20000"/>
              </a:spcBef>
            </a:pPr>
            <a:endParaRPr 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dirty="0" smtClean="0">
                <a:solidFill>
                  <a:srgbClr val="000000"/>
                </a:solidFill>
                <a:ea typeface="Calibri" pitchFamily="34" charset="0"/>
                <a:cs typeface="Times New Roman" pitchFamily="18" charset="0"/>
                <a:sym typeface="Symbol" pitchFamily="18" charset="2"/>
              </a:rPr>
              <a:t>This </a:t>
            </a:r>
            <a:r>
              <a:rPr lang="en-US" dirty="0">
                <a:solidFill>
                  <a:srgbClr val="000000"/>
                </a:solidFill>
                <a:ea typeface="Calibri" pitchFamily="34" charset="0"/>
                <a:cs typeface="Times New Roman" pitchFamily="18" charset="0"/>
                <a:sym typeface="Symbol" pitchFamily="18" charset="2"/>
              </a:rPr>
              <a:t>is why it is called “potential”.</a:t>
            </a:r>
          </a:p>
        </p:txBody>
      </p:sp>
      <p:grpSp>
        <p:nvGrpSpPr>
          <p:cNvPr id="2" name="Group 24"/>
          <p:cNvGrpSpPr>
            <a:grpSpLocks/>
          </p:cNvGrpSpPr>
          <p:nvPr/>
        </p:nvGrpSpPr>
        <p:grpSpPr bwMode="auto">
          <a:xfrm>
            <a:off x="812800" y="3336925"/>
            <a:ext cx="7464425" cy="825500"/>
            <a:chOff x="512" y="2549"/>
            <a:chExt cx="4702" cy="520"/>
          </a:xfrm>
        </p:grpSpPr>
        <p:sp>
          <p:nvSpPr>
            <p:cNvPr id="13325" name="Rectangle 10"/>
            <p:cNvSpPr>
              <a:spLocks noChangeArrowheads="1"/>
            </p:cNvSpPr>
            <p:nvPr/>
          </p:nvSpPr>
          <p:spPr bwMode="auto">
            <a:xfrm>
              <a:off x="594" y="2562"/>
              <a:ext cx="2431" cy="202"/>
            </a:xfrm>
            <a:prstGeom prst="rect">
              <a:avLst/>
            </a:prstGeom>
            <a:noFill/>
            <a:ln w="9525">
              <a:noFill/>
              <a:miter lim="800000"/>
              <a:headEnd/>
              <a:tailEnd/>
            </a:ln>
          </p:spPr>
          <p:txBody>
            <a:bodyPr/>
            <a:lstStyle/>
            <a:p>
              <a:pPr eaLnBrk="0" hangingPunct="0">
                <a:lnSpc>
                  <a:spcPct val="90000"/>
                </a:lnSpc>
                <a:spcBef>
                  <a:spcPct val="20000"/>
                </a:spcBef>
              </a:pPr>
              <a:r>
                <a:rPr lang="en-US">
                  <a:solidFill>
                    <a:srgbClr val="000000"/>
                  </a:solidFill>
                  <a:sym typeface="Symbol" pitchFamily="18" charset="2"/>
                </a:rPr>
                <a:t>∆</a:t>
              </a:r>
              <a:r>
                <a:rPr lang="en-US" i="1">
                  <a:sym typeface="Symbol" pitchFamily="18" charset="2"/>
                </a:rPr>
                <a:t>V</a:t>
              </a:r>
              <a:r>
                <a:rPr lang="en-US" baseline="-25000">
                  <a:sym typeface="Symbol" pitchFamily="18" charset="2"/>
                </a:rPr>
                <a:t>g</a:t>
              </a:r>
              <a:r>
                <a:rPr lang="en-US">
                  <a:sym typeface="Symbol" pitchFamily="18" charset="2"/>
                </a:rPr>
                <a:t> = </a:t>
              </a:r>
              <a:r>
                <a:rPr lang="en-US">
                  <a:solidFill>
                    <a:srgbClr val="000000"/>
                  </a:solidFill>
                  <a:ea typeface="Times New Roman" pitchFamily="18" charset="0"/>
                  <a:cs typeface="Courier New" pitchFamily="49" charset="0"/>
                  <a:sym typeface="Symbol" pitchFamily="18" charset="2"/>
                </a:rPr>
                <a:t>∆</a:t>
              </a:r>
              <a:r>
                <a:rPr lang="en-US" i="1">
                  <a:sym typeface="Symbol" pitchFamily="18" charset="2"/>
                </a:rPr>
                <a:t>E</a:t>
              </a:r>
              <a:r>
                <a:rPr lang="en-US" baseline="-25000">
                  <a:sym typeface="Symbol" pitchFamily="18" charset="2"/>
                </a:rPr>
                <a:t>P</a:t>
              </a:r>
              <a:r>
                <a:rPr lang="en-US" i="1" baseline="-25000">
                  <a:sym typeface="Symbol" pitchFamily="18" charset="2"/>
                </a:rPr>
                <a:t> </a:t>
              </a:r>
              <a:r>
                <a:rPr lang="en-US" i="1">
                  <a:sym typeface="Symbol" pitchFamily="18" charset="2"/>
                </a:rPr>
                <a:t>/</a:t>
              </a:r>
              <a:r>
                <a:rPr lang="en-US">
                  <a:sym typeface="Symbol" pitchFamily="18" charset="2"/>
                </a:rPr>
                <a:t> </a:t>
              </a:r>
              <a:r>
                <a:rPr lang="en-US" i="1">
                  <a:sym typeface="Symbol" pitchFamily="18" charset="2"/>
                </a:rPr>
                <a:t>m</a:t>
              </a:r>
            </a:p>
          </p:txBody>
        </p:sp>
        <p:sp>
          <p:nvSpPr>
            <p:cNvPr id="13326" name="Text Box 11"/>
            <p:cNvSpPr txBox="1">
              <a:spLocks noChangeArrowheads="1"/>
            </p:cNvSpPr>
            <p:nvPr/>
          </p:nvSpPr>
          <p:spPr bwMode="auto">
            <a:xfrm>
              <a:off x="3984" y="2549"/>
              <a:ext cx="12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a:t>
              </a:r>
            </a:p>
          </p:txBody>
        </p:sp>
        <p:sp>
          <p:nvSpPr>
            <p:cNvPr id="13327" name="Rectangle 12"/>
            <p:cNvSpPr>
              <a:spLocks noChangeArrowheads="1"/>
            </p:cNvSpPr>
            <p:nvPr/>
          </p:nvSpPr>
          <p:spPr bwMode="auto">
            <a:xfrm>
              <a:off x="512" y="2551"/>
              <a:ext cx="4701" cy="518"/>
            </a:xfrm>
            <a:prstGeom prst="rect">
              <a:avLst/>
            </a:prstGeom>
            <a:noFill/>
            <a:ln w="12700">
              <a:solidFill>
                <a:schemeClr val="tx1"/>
              </a:solidFill>
              <a:miter lim="800000"/>
              <a:headEnd/>
              <a:tailEnd/>
            </a:ln>
          </p:spPr>
          <p:txBody>
            <a:bodyPr wrap="none" anchor="ctr"/>
            <a:lstStyle/>
            <a:p>
              <a:endParaRPr lang="en-US"/>
            </a:p>
          </p:txBody>
        </p:sp>
        <p:sp>
          <p:nvSpPr>
            <p:cNvPr id="13328" name="Rectangle 14"/>
            <p:cNvSpPr>
              <a:spLocks noChangeArrowheads="1"/>
            </p:cNvSpPr>
            <p:nvPr/>
          </p:nvSpPr>
          <p:spPr bwMode="auto">
            <a:xfrm>
              <a:off x="708" y="2791"/>
              <a:ext cx="2431"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V</a:t>
              </a:r>
              <a:r>
                <a:rPr lang="en-US" baseline="-25000">
                  <a:sym typeface="Symbol" pitchFamily="18" charset="2"/>
                </a:rPr>
                <a:t>g</a:t>
              </a:r>
              <a:r>
                <a:rPr lang="en-US">
                  <a:sym typeface="Symbol" pitchFamily="18" charset="2"/>
                </a:rPr>
                <a:t> = –</a:t>
              </a:r>
              <a:r>
                <a:rPr lang="en-US" i="1">
                  <a:sym typeface="Symbol" pitchFamily="18" charset="2"/>
                </a:rPr>
                <a:t>GM /</a:t>
              </a:r>
              <a:r>
                <a:rPr lang="en-US">
                  <a:sym typeface="Symbol" pitchFamily="18" charset="2"/>
                </a:rPr>
                <a:t> </a:t>
              </a:r>
              <a:r>
                <a:rPr lang="en-US" i="1">
                  <a:sym typeface="Symbol" pitchFamily="18" charset="2"/>
                </a:rPr>
                <a:t>r</a:t>
              </a:r>
            </a:p>
          </p:txBody>
        </p:sp>
      </p:grpSp>
      <p:sp>
        <p:nvSpPr>
          <p:cNvPr id="118800" name="Rectangle 16"/>
          <p:cNvSpPr>
            <a:spLocks noChangeArrowheads="1"/>
          </p:cNvSpPr>
          <p:nvPr/>
        </p:nvSpPr>
        <p:spPr bwMode="auto">
          <a:xfrm>
            <a:off x="1854200" y="3405188"/>
            <a:ext cx="1098550" cy="355600"/>
          </a:xfrm>
          <a:prstGeom prst="rect">
            <a:avLst/>
          </a:prstGeom>
          <a:solidFill>
            <a:srgbClr val="FF3300">
              <a:alpha val="34901"/>
            </a:srgbClr>
          </a:solidFill>
          <a:ln w="9525">
            <a:noFill/>
            <a:miter lim="800000"/>
            <a:headEnd/>
            <a:tailEnd/>
          </a:ln>
        </p:spPr>
        <p:txBody>
          <a:bodyPr wrap="none" anchor="ctr"/>
          <a:lstStyle/>
          <a:p>
            <a:endParaRPr lang="en-US"/>
          </a:p>
        </p:txBody>
      </p:sp>
      <p:sp>
        <p:nvSpPr>
          <p:cNvPr id="1331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3" name="Group 19"/>
          <p:cNvGrpSpPr>
            <a:grpSpLocks/>
          </p:cNvGrpSpPr>
          <p:nvPr/>
        </p:nvGrpSpPr>
        <p:grpSpPr bwMode="auto">
          <a:xfrm>
            <a:off x="844550" y="1768475"/>
            <a:ext cx="7464425" cy="823913"/>
            <a:chOff x="532" y="2777"/>
            <a:chExt cx="4702" cy="519"/>
          </a:xfrm>
        </p:grpSpPr>
        <p:sp>
          <p:nvSpPr>
            <p:cNvPr id="13321" name="Rectangle 5"/>
            <p:cNvSpPr>
              <a:spLocks noChangeArrowheads="1"/>
            </p:cNvSpPr>
            <p:nvPr/>
          </p:nvSpPr>
          <p:spPr bwMode="auto">
            <a:xfrm>
              <a:off x="614" y="2790"/>
              <a:ext cx="1744" cy="260"/>
            </a:xfrm>
            <a:prstGeom prst="rect">
              <a:avLst/>
            </a:prstGeom>
            <a:noFill/>
            <a:ln w="9525">
              <a:noFill/>
              <a:miter lim="800000"/>
              <a:headEnd/>
              <a:tailEnd/>
            </a:ln>
          </p:spPr>
          <p:txBody>
            <a:bodyPr/>
            <a:lstStyle/>
            <a:p>
              <a:pPr>
                <a:lnSpc>
                  <a:spcPct val="90000"/>
                </a:lnSpc>
                <a:spcBef>
                  <a:spcPct val="20000"/>
                </a:spcBef>
              </a:pP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GMm</a:t>
              </a:r>
              <a:r>
                <a:rPr lang="en-US" baseline="-25000">
                  <a:sym typeface="Symbol" pitchFamily="18" charset="2"/>
                </a:rPr>
                <a:t> </a:t>
              </a:r>
              <a:r>
                <a:rPr lang="en-US" i="1">
                  <a:sym typeface="Symbol" pitchFamily="18" charset="2"/>
                </a:rPr>
                <a:t>/</a:t>
              </a:r>
              <a:r>
                <a:rPr lang="en-US">
                  <a:sym typeface="Symbol" pitchFamily="18" charset="2"/>
                </a:rPr>
                <a:t> </a:t>
              </a:r>
              <a:r>
                <a:rPr lang="en-US" i="1">
                  <a:sym typeface="Symbol" pitchFamily="18" charset="2"/>
                </a:rPr>
                <a:t>r</a:t>
              </a:r>
              <a:r>
                <a:rPr lang="en-US" baseline="30000">
                  <a:sym typeface="Symbol" pitchFamily="18" charset="2"/>
                </a:rPr>
                <a:t> </a:t>
              </a:r>
            </a:p>
          </p:txBody>
        </p:sp>
        <p:sp>
          <p:nvSpPr>
            <p:cNvPr id="13322" name="Text Box 6"/>
            <p:cNvSpPr txBox="1">
              <a:spLocks noChangeArrowheads="1"/>
            </p:cNvSpPr>
            <p:nvPr/>
          </p:nvSpPr>
          <p:spPr bwMode="auto">
            <a:xfrm>
              <a:off x="3704" y="2777"/>
              <a:ext cx="15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energy</a:t>
              </a:r>
            </a:p>
          </p:txBody>
        </p:sp>
        <p:sp>
          <p:nvSpPr>
            <p:cNvPr id="13323" name="Rectangle 7"/>
            <p:cNvSpPr>
              <a:spLocks noChangeArrowheads="1"/>
            </p:cNvSpPr>
            <p:nvPr/>
          </p:nvSpPr>
          <p:spPr bwMode="auto">
            <a:xfrm>
              <a:off x="532" y="2779"/>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13324" name="Rectangle 8"/>
            <p:cNvSpPr>
              <a:spLocks noChangeArrowheads="1"/>
            </p:cNvSpPr>
            <p:nvPr/>
          </p:nvSpPr>
          <p:spPr bwMode="auto">
            <a:xfrm>
              <a:off x="936" y="3034"/>
              <a:ext cx="3035" cy="202"/>
            </a:xfrm>
            <a:prstGeom prst="rect">
              <a:avLst/>
            </a:prstGeom>
            <a:noFill/>
            <a:ln w="9525">
              <a:noFill/>
              <a:miter lim="800000"/>
              <a:headEnd/>
              <a:tailEnd/>
            </a:ln>
          </p:spPr>
          <p:txBody>
            <a:bodyPr/>
            <a:lstStyle/>
            <a:p>
              <a:pPr>
                <a:lnSpc>
                  <a:spcPct val="90000"/>
                </a:lnSpc>
                <a:spcBef>
                  <a:spcPct val="20000"/>
                </a:spcBef>
              </a:pPr>
              <a:r>
                <a:rPr lang="en-US" sz="2000" i="1">
                  <a:solidFill>
                    <a:schemeClr val="hlink"/>
                  </a:solidFill>
                  <a:sym typeface="Symbol" pitchFamily="18" charset="2"/>
                </a:rPr>
                <a:t>where G</a:t>
              </a:r>
              <a:r>
                <a:rPr lang="en-US" sz="2000">
                  <a:solidFill>
                    <a:schemeClr val="hlink"/>
                  </a:solidFill>
                  <a:sym typeface="Symbol" pitchFamily="18" charset="2"/>
                </a:rPr>
                <a:t> = </a:t>
              </a:r>
              <a:r>
                <a:rPr lang="en-US" sz="2000">
                  <a:solidFill>
                    <a:schemeClr val="hlink"/>
                  </a:solidFill>
                  <a:cs typeface="Courier New" pitchFamily="49" charset="0"/>
                  <a:sym typeface="Symbol" pitchFamily="18" charset="2"/>
                </a:rPr>
                <a:t>6.67×10</a:t>
              </a:r>
              <a:r>
                <a:rPr lang="en-US" sz="2000" baseline="30000">
                  <a:solidFill>
                    <a:schemeClr val="hlink"/>
                  </a:solidFill>
                  <a:cs typeface="Courier New" pitchFamily="49" charset="0"/>
                  <a:sym typeface="Symbol" pitchFamily="18" charset="2"/>
                </a:rPr>
                <a:t>−11</a:t>
              </a:r>
              <a:r>
                <a:rPr lang="en-US" sz="2000">
                  <a:solidFill>
                    <a:schemeClr val="hlink"/>
                  </a:solidFill>
                  <a:cs typeface="Courier New" pitchFamily="49" charset="0"/>
                  <a:sym typeface="Symbol" pitchFamily="18" charset="2"/>
                </a:rPr>
                <a:t> N</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m</a:t>
              </a:r>
              <a:r>
                <a:rPr lang="en-US" sz="2000" baseline="30000">
                  <a:solidFill>
                    <a:schemeClr val="hlink"/>
                  </a:solidFill>
                  <a:cs typeface="Courier New" pitchFamily="49" charset="0"/>
                  <a:sym typeface="Symbol" pitchFamily="18" charset="2"/>
                </a:rPr>
                <a:t>2</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kg</a:t>
              </a:r>
              <a:r>
                <a:rPr lang="en-US" sz="2000" baseline="30000">
                  <a:solidFill>
                    <a:schemeClr val="hlink"/>
                  </a:solidFill>
                  <a:cs typeface="Courier New" pitchFamily="49" charset="0"/>
                  <a:sym typeface="Symbol" pitchFamily="18" charset="2"/>
                </a:rPr>
                <a:t>−2</a:t>
              </a:r>
            </a:p>
          </p:txBody>
        </p:sp>
      </p:grpSp>
      <p:sp>
        <p:nvSpPr>
          <p:cNvPr id="118809" name="Text Box 25"/>
          <p:cNvSpPr txBox="1">
            <a:spLocks noChangeArrowheads="1"/>
          </p:cNvSpPr>
          <p:nvPr/>
        </p:nvSpPr>
        <p:spPr bwMode="auto">
          <a:xfrm>
            <a:off x="5478463" y="171450"/>
            <a:ext cx="3665537" cy="1187450"/>
          </a:xfrm>
          <a:prstGeom prst="rect">
            <a:avLst/>
          </a:prstGeom>
          <a:noFill/>
          <a:ln w="9525">
            <a:noFill/>
            <a:miter lim="800000"/>
            <a:headEnd/>
            <a:tailEnd/>
          </a:ln>
        </p:spPr>
        <p:txBody>
          <a:bodyPr>
            <a:spAutoFit/>
          </a:bodyPr>
          <a:lstStyle/>
          <a:p>
            <a:r>
              <a:rPr lang="en-US">
                <a:solidFill>
                  <a:schemeClr val="hlink"/>
                </a:solidFill>
              </a:rPr>
              <a:t>Note that </a:t>
            </a:r>
            <a:r>
              <a:rPr lang="en-US" i="1">
                <a:solidFill>
                  <a:schemeClr val="hlink"/>
                </a:solidFill>
              </a:rPr>
              <a:t>E</a:t>
            </a:r>
            <a:r>
              <a:rPr lang="en-US" baseline="-25000">
                <a:solidFill>
                  <a:schemeClr val="hlink"/>
                </a:solidFill>
              </a:rPr>
              <a:t>P</a:t>
            </a:r>
            <a:r>
              <a:rPr lang="en-US">
                <a:solidFill>
                  <a:schemeClr val="hlink"/>
                </a:solidFill>
              </a:rPr>
              <a:t> is negative. Note also that </a:t>
            </a:r>
            <a:r>
              <a:rPr lang="en-US" i="1">
                <a:solidFill>
                  <a:schemeClr val="hlink"/>
                </a:solidFill>
              </a:rPr>
              <a:t>E</a:t>
            </a:r>
            <a:r>
              <a:rPr lang="en-US" baseline="-25000">
                <a:solidFill>
                  <a:schemeClr val="hlink"/>
                </a:solidFill>
              </a:rPr>
              <a:t>P</a:t>
            </a:r>
            <a:r>
              <a:rPr lang="en-US">
                <a:solidFill>
                  <a:schemeClr val="hlink"/>
                </a:solidFill>
              </a:rPr>
              <a:t> = 0 when </a:t>
            </a:r>
            <a:r>
              <a:rPr lang="en-US" i="1">
                <a:solidFill>
                  <a:schemeClr val="hlink"/>
                </a:solidFill>
              </a:rPr>
              <a:t>r</a:t>
            </a:r>
            <a:r>
              <a:rPr lang="en-US">
                <a:solidFill>
                  <a:schemeClr val="hlink"/>
                </a:solidFill>
              </a:rPr>
              <a:t>  = </a:t>
            </a:r>
            <a:r>
              <a:rPr lang="en-US">
                <a:solidFill>
                  <a:schemeClr val="hlink"/>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18786">
                                            <p:txEl>
                                              <p:pRg st="3" end="3"/>
                                            </p:txEl>
                                          </p:spTgt>
                                        </p:tgtEl>
                                        <p:attrNameLst>
                                          <p:attrName>style.visibility</p:attrName>
                                        </p:attrNameLst>
                                      </p:cBhvr>
                                      <p:to>
                                        <p:strVal val="visible"/>
                                      </p:to>
                                    </p:set>
                                    <p:anim calcmode="lin" valueType="num">
                                      <p:cBhvr additive="base">
                                        <p:cTn id="14" dur="500" fill="hold"/>
                                        <p:tgtEl>
                                          <p:spTgt spid="118786">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1878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18786">
                                            <p:txEl>
                                              <p:pRg st="6" end="6"/>
                                            </p:txEl>
                                          </p:spTgt>
                                        </p:tgtEl>
                                        <p:attrNameLst>
                                          <p:attrName>style.visibility</p:attrName>
                                        </p:attrNameLst>
                                      </p:cBhvr>
                                      <p:to>
                                        <p:strVal val="visible"/>
                                      </p:to>
                                    </p:set>
                                    <p:anim calcmode="lin" valueType="num">
                                      <p:cBhvr additive="base">
                                        <p:cTn id="27" dur="500" fill="hold"/>
                                        <p:tgtEl>
                                          <p:spTgt spid="118786">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1878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8799">
                                            <p:txEl>
                                              <p:pRg st="1" end="1"/>
                                            </p:txEl>
                                          </p:spTgt>
                                        </p:tgtEl>
                                        <p:attrNameLst>
                                          <p:attrName>style.visibility</p:attrName>
                                        </p:attrNameLst>
                                      </p:cBhvr>
                                      <p:to>
                                        <p:strVal val="visible"/>
                                      </p:to>
                                    </p:set>
                                    <p:anim calcmode="lin" valueType="num">
                                      <p:cBhvr additive="base">
                                        <p:cTn id="33" dur="500" fill="hold"/>
                                        <p:tgtEl>
                                          <p:spTgt spid="118799">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187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18800"/>
                                        </p:tgtEl>
                                        <p:attrNameLst>
                                          <p:attrName>style.visibility</p:attrName>
                                        </p:attrNameLst>
                                      </p:cBhvr>
                                      <p:to>
                                        <p:strVal val="visible"/>
                                      </p:to>
                                    </p:set>
                                    <p:animEffect transition="in" filter="wipe(left)">
                                      <p:cBhvr>
                                        <p:cTn id="38" dur="500"/>
                                        <p:tgtEl>
                                          <p:spTgt spid="118800"/>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18799">
                                            <p:txEl>
                                              <p:pRg st="2" end="2"/>
                                            </p:txEl>
                                          </p:spTgt>
                                        </p:tgtEl>
                                        <p:attrNameLst>
                                          <p:attrName>style.visibility</p:attrName>
                                        </p:attrNameLst>
                                      </p:cBhvr>
                                      <p:to>
                                        <p:strVal val="visible"/>
                                      </p:to>
                                    </p:set>
                                    <p:anim calcmode="lin" valueType="num">
                                      <p:cBhvr additive="base">
                                        <p:cTn id="43" dur="500" fill="hold"/>
                                        <p:tgtEl>
                                          <p:spTgt spid="118799">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187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18809"/>
                                        </p:tgtEl>
                                        <p:attrNameLst>
                                          <p:attrName>style.visibility</p:attrName>
                                        </p:attrNameLst>
                                      </p:cBhvr>
                                      <p:to>
                                        <p:strVal val="visible"/>
                                      </p:to>
                                    </p:set>
                                    <p:anim calcmode="lin" valueType="num">
                                      <p:cBhvr additive="base">
                                        <p:cTn id="49" dur="500" fill="hold"/>
                                        <p:tgtEl>
                                          <p:spTgt spid="118809"/>
                                        </p:tgtEl>
                                        <p:attrNameLst>
                                          <p:attrName>ppt_x</p:attrName>
                                        </p:attrNameLst>
                                      </p:cBhvr>
                                      <p:tavLst>
                                        <p:tav tm="0">
                                          <p:val>
                                            <p:strVal val="1+#ppt_w/2"/>
                                          </p:val>
                                        </p:tav>
                                        <p:tav tm="100000">
                                          <p:val>
                                            <p:strVal val="#ppt_x"/>
                                          </p:val>
                                        </p:tav>
                                      </p:tavLst>
                                    </p:anim>
                                    <p:anim calcmode="lin" valueType="num">
                                      <p:cBhvr additive="base">
                                        <p:cTn id="50" dur="500" fill="hold"/>
                                        <p:tgtEl>
                                          <p:spTgt spid="11880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800" grpId="0" animBg="1"/>
      <p:bldP spid="11880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42" name="Rectangle 10"/>
          <p:cNvSpPr>
            <a:spLocks noChangeArrowheads="1"/>
          </p:cNvSpPr>
          <p:nvPr/>
        </p:nvSpPr>
        <p:spPr bwMode="auto">
          <a:xfrm>
            <a:off x="674688" y="2665413"/>
            <a:ext cx="7772400" cy="4192587"/>
          </a:xfrm>
          <a:prstGeom prst="rect">
            <a:avLst/>
          </a:prstGeom>
          <a:solidFill>
            <a:srgbClr val="FFFFCC"/>
          </a:solidFill>
          <a:ln w="9525">
            <a:noFill/>
            <a:miter lim="800000"/>
            <a:headEnd/>
            <a:tailEnd/>
          </a:ln>
        </p:spPr>
        <p:txBody>
          <a:bodyPr/>
          <a:lstStyle/>
          <a:p>
            <a:pPr eaLnBrk="0" hangingPunct="0">
              <a:spcBef>
                <a:spcPct val="20000"/>
              </a:spcBef>
            </a:pPr>
            <a:r>
              <a:rPr lang="en-US" dirty="0">
                <a:sym typeface="Symbol" pitchFamily="18" charset="2"/>
              </a:rPr>
              <a:t>EXAMPLE: Find the change in gravitational potential in moving from Earth’s surface to 5 Earth radii (from Earth’s center).</a:t>
            </a:r>
          </a:p>
          <a:p>
            <a:pPr eaLnBrk="0" hangingPunct="0">
              <a:spcBef>
                <a:spcPct val="20000"/>
              </a:spcBef>
            </a:pPr>
            <a:r>
              <a:rPr lang="en-US" dirty="0">
                <a:sym typeface="Symbol" pitchFamily="18" charset="2"/>
              </a:rPr>
              <a:t>SOLUTION: </a:t>
            </a:r>
            <a:r>
              <a:rPr lang="en-US" i="1" dirty="0">
                <a:cs typeface="Courier New" pitchFamily="49" charset="0"/>
                <a:sym typeface="Symbol" pitchFamily="18" charset="2"/>
              </a:rPr>
              <a:t>M</a:t>
            </a:r>
            <a:r>
              <a:rPr lang="en-US" dirty="0">
                <a:cs typeface="Courier New" pitchFamily="49" charset="0"/>
                <a:sym typeface="Symbol" pitchFamily="18" charset="2"/>
              </a:rPr>
              <a:t> = 5.98×10</a:t>
            </a:r>
            <a:r>
              <a:rPr lang="en-US" baseline="30000" dirty="0">
                <a:cs typeface="Courier New" pitchFamily="49" charset="0"/>
                <a:sym typeface="Symbol" pitchFamily="18" charset="2"/>
              </a:rPr>
              <a:t>24</a:t>
            </a:r>
            <a:r>
              <a:rPr lang="en-US" dirty="0">
                <a:cs typeface="Courier New" pitchFamily="49" charset="0"/>
                <a:sym typeface="Symbol" pitchFamily="18" charset="2"/>
              </a:rPr>
              <a:t> kg and </a:t>
            </a:r>
            <a:r>
              <a:rPr lang="en-US" i="1" dirty="0">
                <a:cs typeface="Courier New" pitchFamily="49" charset="0"/>
                <a:sym typeface="Symbol" pitchFamily="18" charset="2"/>
              </a:rPr>
              <a:t>r</a:t>
            </a:r>
            <a:r>
              <a:rPr lang="en-US" baseline="-25000" dirty="0">
                <a:cs typeface="Courier New" pitchFamily="49" charset="0"/>
                <a:sym typeface="Symbol" pitchFamily="18" charset="2"/>
              </a:rPr>
              <a:t>1</a:t>
            </a:r>
            <a:r>
              <a:rPr lang="en-US" dirty="0">
                <a:cs typeface="Courier New" pitchFamily="49" charset="0"/>
                <a:sym typeface="Symbol" pitchFamily="18" charset="2"/>
              </a:rPr>
              <a:t> = 6.37×10</a:t>
            </a:r>
            <a:r>
              <a:rPr lang="en-US" baseline="30000" dirty="0">
                <a:cs typeface="Courier New" pitchFamily="49" charset="0"/>
                <a:sym typeface="Symbol" pitchFamily="18" charset="2"/>
              </a:rPr>
              <a:t>6</a:t>
            </a:r>
            <a:r>
              <a:rPr lang="en-US" dirty="0">
                <a:cs typeface="Courier New" pitchFamily="49" charset="0"/>
                <a:sym typeface="Symbol" pitchFamily="18" charset="2"/>
              </a:rPr>
              <a:t> m. </a:t>
            </a:r>
          </a:p>
          <a:p>
            <a:pPr eaLnBrk="0" hangingPunct="0">
              <a:spcBef>
                <a:spcPct val="20000"/>
              </a:spcBef>
            </a:pPr>
            <a:r>
              <a:rPr lang="en-US" dirty="0">
                <a:cs typeface="Courier New" pitchFamily="49" charset="0"/>
                <a:sym typeface="Symbol" pitchFamily="18" charset="2"/>
              </a:rPr>
              <a:t>But then </a:t>
            </a:r>
            <a:r>
              <a:rPr lang="en-US" i="1" dirty="0">
                <a:cs typeface="Courier New" pitchFamily="49" charset="0"/>
                <a:sym typeface="Symbol" pitchFamily="18" charset="2"/>
              </a:rPr>
              <a:t>r</a:t>
            </a:r>
            <a:r>
              <a:rPr lang="en-US" baseline="-25000" dirty="0">
                <a:cs typeface="Courier New" pitchFamily="49" charset="0"/>
                <a:sym typeface="Symbol" pitchFamily="18" charset="2"/>
              </a:rPr>
              <a:t>2</a:t>
            </a:r>
            <a:r>
              <a:rPr lang="en-US" dirty="0">
                <a:cs typeface="Courier New" pitchFamily="49" charset="0"/>
                <a:sym typeface="Symbol" pitchFamily="18" charset="2"/>
              </a:rPr>
              <a:t> = 5(6.37×10</a:t>
            </a:r>
            <a:r>
              <a:rPr lang="en-US" baseline="30000" dirty="0">
                <a:cs typeface="Courier New" pitchFamily="49" charset="0"/>
                <a:sym typeface="Symbol" pitchFamily="18" charset="2"/>
              </a:rPr>
              <a:t>6</a:t>
            </a:r>
            <a:r>
              <a:rPr lang="en-US" dirty="0">
                <a:cs typeface="Courier New" pitchFamily="49" charset="0"/>
                <a:sym typeface="Symbol" pitchFamily="18" charset="2"/>
              </a:rPr>
              <a:t>) = 3.19×10</a:t>
            </a:r>
            <a:r>
              <a:rPr lang="en-US" baseline="30000" dirty="0">
                <a:cs typeface="Courier New" pitchFamily="49" charset="0"/>
                <a:sym typeface="Symbol" pitchFamily="18" charset="2"/>
              </a:rPr>
              <a:t>7</a:t>
            </a:r>
            <a:r>
              <a:rPr lang="en-US" baseline="-25000" dirty="0">
                <a:cs typeface="Courier New" pitchFamily="49" charset="0"/>
                <a:sym typeface="Symbol" pitchFamily="18" charset="2"/>
              </a:rPr>
              <a:t> </a:t>
            </a:r>
            <a:r>
              <a:rPr lang="en-US" dirty="0">
                <a:cs typeface="Courier New" pitchFamily="49" charset="0"/>
                <a:sym typeface="Symbol" pitchFamily="18" charset="2"/>
              </a:rPr>
              <a:t>m. Thus</a:t>
            </a:r>
            <a:endParaRPr lang="en-US" dirty="0">
              <a:sym typeface="Symbol" pitchFamily="18" charset="2"/>
            </a:endParaRPr>
          </a:p>
          <a:p>
            <a:pPr eaLnBrk="0" hangingPunct="0">
              <a:lnSpc>
                <a:spcPct val="114000"/>
              </a:lnSpc>
              <a:spcBef>
                <a:spcPct val="20000"/>
              </a:spcBef>
            </a:pPr>
            <a:r>
              <a:rPr lang="en-US" i="1" dirty="0">
                <a:cs typeface="Courier New" pitchFamily="49" charset="0"/>
                <a:sym typeface="Symbol" pitchFamily="18" charset="2"/>
              </a:rPr>
              <a:t>    </a:t>
            </a:r>
            <a:r>
              <a:rPr lang="en-US" dirty="0">
                <a:solidFill>
                  <a:srgbClr val="000000"/>
                </a:solidFill>
                <a:sym typeface="Symbol" pitchFamily="18" charset="2"/>
              </a:rPr>
              <a:t>∆</a:t>
            </a:r>
            <a:r>
              <a:rPr lang="en-US" i="1" dirty="0">
                <a:sym typeface="Symbol" pitchFamily="18" charset="2"/>
              </a:rPr>
              <a:t>V</a:t>
            </a:r>
            <a:r>
              <a:rPr lang="en-US" baseline="-25000" dirty="0">
                <a:cs typeface="Courier New" pitchFamily="49" charset="0"/>
                <a:sym typeface="Symbol" pitchFamily="18" charset="2"/>
              </a:rPr>
              <a:t>g</a:t>
            </a:r>
            <a:r>
              <a:rPr lang="en-US" dirty="0">
                <a:sym typeface="Symbol" pitchFamily="18" charset="2"/>
              </a:rPr>
              <a:t>	= –</a:t>
            </a:r>
            <a:r>
              <a:rPr lang="en-US" i="1" dirty="0">
                <a:sym typeface="Symbol" pitchFamily="18" charset="2"/>
              </a:rPr>
              <a:t>GM</a:t>
            </a:r>
            <a:r>
              <a:rPr lang="en-US" dirty="0">
                <a:sym typeface="Symbol" pitchFamily="18" charset="2"/>
              </a:rPr>
              <a:t>( 1 </a:t>
            </a:r>
            <a:r>
              <a:rPr lang="en-US" i="1" dirty="0">
                <a:sym typeface="Symbol" pitchFamily="18" charset="2"/>
              </a:rPr>
              <a:t>/</a:t>
            </a:r>
            <a:r>
              <a:rPr lang="en-US" dirty="0">
                <a:sym typeface="Symbol" pitchFamily="18" charset="2"/>
              </a:rPr>
              <a:t> </a:t>
            </a:r>
            <a:r>
              <a:rPr lang="en-US" i="1" dirty="0">
                <a:sym typeface="Symbol" pitchFamily="18" charset="2"/>
              </a:rPr>
              <a:t>r</a:t>
            </a:r>
            <a:r>
              <a:rPr lang="en-US" baseline="-25000" dirty="0">
                <a:sym typeface="Symbol" pitchFamily="18" charset="2"/>
              </a:rPr>
              <a:t>2</a:t>
            </a:r>
            <a:r>
              <a:rPr lang="en-US" dirty="0">
                <a:sym typeface="Symbol" pitchFamily="18" charset="2"/>
              </a:rPr>
              <a:t> – 1 </a:t>
            </a:r>
            <a:r>
              <a:rPr lang="en-US" i="1" dirty="0">
                <a:sym typeface="Symbol" pitchFamily="18" charset="2"/>
              </a:rPr>
              <a:t>/</a:t>
            </a:r>
            <a:r>
              <a:rPr lang="en-US" dirty="0">
                <a:sym typeface="Symbol" pitchFamily="18" charset="2"/>
              </a:rPr>
              <a:t> </a:t>
            </a:r>
            <a:r>
              <a:rPr lang="en-US" i="1" dirty="0">
                <a:sym typeface="Symbol" pitchFamily="18" charset="2"/>
              </a:rPr>
              <a:t>r</a:t>
            </a:r>
            <a:r>
              <a:rPr lang="en-US" baseline="-25000" dirty="0">
                <a:sym typeface="Symbol" pitchFamily="18" charset="2"/>
              </a:rPr>
              <a:t>1 </a:t>
            </a:r>
            <a:r>
              <a:rPr lang="en-US" dirty="0">
                <a:sym typeface="Symbol" pitchFamily="18" charset="2"/>
              </a:rPr>
              <a:t>)</a:t>
            </a:r>
            <a:endParaRPr lang="en-US" i="1" dirty="0">
              <a:sym typeface="Symbol" pitchFamily="18" charset="2"/>
            </a:endParaRPr>
          </a:p>
          <a:p>
            <a:pPr eaLnBrk="0" hangingPunct="0">
              <a:spcBef>
                <a:spcPts val="300"/>
              </a:spcBef>
            </a:pPr>
            <a:r>
              <a:rPr lang="en-US" i="1" dirty="0">
                <a:sym typeface="Symbol" pitchFamily="18" charset="2"/>
              </a:rPr>
              <a:t>    	</a:t>
            </a:r>
            <a:r>
              <a:rPr lang="en-US" dirty="0">
                <a:sym typeface="Symbol" pitchFamily="18" charset="2"/>
              </a:rPr>
              <a:t>= –</a:t>
            </a:r>
            <a:r>
              <a:rPr lang="en-US" i="1" dirty="0">
                <a:sym typeface="Symbol" pitchFamily="18" charset="2"/>
              </a:rPr>
              <a:t>GM</a:t>
            </a:r>
            <a:r>
              <a:rPr lang="en-US" dirty="0">
                <a:sym typeface="Symbol" pitchFamily="18" charset="2"/>
              </a:rPr>
              <a:t>( 1 </a:t>
            </a:r>
            <a:r>
              <a:rPr lang="en-US" i="1" dirty="0">
                <a:sym typeface="Symbol" pitchFamily="18" charset="2"/>
              </a:rPr>
              <a:t>/</a:t>
            </a:r>
            <a:r>
              <a:rPr lang="en-US" dirty="0">
                <a:sym typeface="Symbol" pitchFamily="18" charset="2"/>
              </a:rPr>
              <a:t> </a:t>
            </a:r>
            <a:r>
              <a:rPr lang="en-US" dirty="0">
                <a:cs typeface="Courier New" pitchFamily="49" charset="0"/>
                <a:sym typeface="Symbol" pitchFamily="18" charset="2"/>
              </a:rPr>
              <a:t>3.19×10</a:t>
            </a:r>
            <a:r>
              <a:rPr lang="en-US" baseline="30000" dirty="0">
                <a:cs typeface="Courier New" pitchFamily="49" charset="0"/>
                <a:sym typeface="Symbol" pitchFamily="18" charset="2"/>
              </a:rPr>
              <a:t>7 </a:t>
            </a:r>
            <a:r>
              <a:rPr lang="en-US" dirty="0">
                <a:cs typeface="Courier New" pitchFamily="49" charset="0"/>
                <a:sym typeface="Symbol" pitchFamily="18" charset="2"/>
              </a:rPr>
              <a:t>– </a:t>
            </a:r>
            <a:r>
              <a:rPr lang="en-US" dirty="0">
                <a:sym typeface="Symbol" pitchFamily="18" charset="2"/>
              </a:rPr>
              <a:t>1 </a:t>
            </a:r>
            <a:r>
              <a:rPr lang="en-US" i="1" dirty="0">
                <a:sym typeface="Symbol" pitchFamily="18" charset="2"/>
              </a:rPr>
              <a:t>/</a:t>
            </a:r>
            <a:r>
              <a:rPr lang="en-US" dirty="0">
                <a:sym typeface="Symbol" pitchFamily="18" charset="2"/>
              </a:rPr>
              <a:t> </a:t>
            </a:r>
            <a:r>
              <a:rPr lang="en-US" dirty="0">
                <a:cs typeface="Courier New" pitchFamily="49" charset="0"/>
                <a:sym typeface="Symbol" pitchFamily="18" charset="2"/>
              </a:rPr>
              <a:t>6.37×10</a:t>
            </a:r>
            <a:r>
              <a:rPr lang="en-US" baseline="30000" dirty="0">
                <a:cs typeface="Courier New" pitchFamily="49" charset="0"/>
                <a:sym typeface="Symbol" pitchFamily="18" charset="2"/>
              </a:rPr>
              <a:t>6 </a:t>
            </a:r>
            <a:r>
              <a:rPr lang="en-US" dirty="0">
                <a:cs typeface="Courier New" pitchFamily="49" charset="0"/>
                <a:sym typeface="Symbol" pitchFamily="18" charset="2"/>
              </a:rPr>
              <a:t>) </a:t>
            </a:r>
          </a:p>
          <a:p>
            <a:pPr eaLnBrk="0" hangingPunct="0">
              <a:spcBef>
                <a:spcPts val="300"/>
              </a:spcBef>
            </a:pPr>
            <a:r>
              <a:rPr lang="en-US" dirty="0">
                <a:cs typeface="Courier New" pitchFamily="49" charset="0"/>
                <a:sym typeface="Symbol" pitchFamily="18" charset="2"/>
              </a:rPr>
              <a:t>	= </a:t>
            </a:r>
            <a:r>
              <a:rPr lang="en-US" dirty="0">
                <a:sym typeface="Symbol" pitchFamily="18" charset="2"/>
              </a:rPr>
              <a:t>–</a:t>
            </a:r>
            <a:r>
              <a:rPr lang="en-US" i="1" dirty="0">
                <a:cs typeface="Courier New" pitchFamily="49" charset="0"/>
                <a:sym typeface="Symbol" pitchFamily="18" charset="2"/>
              </a:rPr>
              <a:t>GM</a:t>
            </a:r>
            <a:r>
              <a:rPr lang="en-US" dirty="0">
                <a:cs typeface="Courier New" pitchFamily="49" charset="0"/>
                <a:sym typeface="Symbol" pitchFamily="18" charset="2"/>
              </a:rPr>
              <a:t>(</a:t>
            </a:r>
            <a:r>
              <a:rPr lang="en-US" baseline="30000" dirty="0">
                <a:cs typeface="Courier New" pitchFamily="49" charset="0"/>
                <a:sym typeface="Symbol" pitchFamily="18" charset="2"/>
              </a:rPr>
              <a:t>-</a:t>
            </a:r>
            <a:r>
              <a:rPr lang="en-US" dirty="0">
                <a:cs typeface="Courier New" pitchFamily="49" charset="0"/>
                <a:sym typeface="Symbol" pitchFamily="18" charset="2"/>
              </a:rPr>
              <a:t>1.26×10</a:t>
            </a:r>
            <a:r>
              <a:rPr lang="en-US" baseline="30000" dirty="0">
                <a:cs typeface="Courier New" pitchFamily="49" charset="0"/>
                <a:sym typeface="Symbol" pitchFamily="18" charset="2"/>
              </a:rPr>
              <a:t>-7</a:t>
            </a:r>
            <a:r>
              <a:rPr lang="en-US" dirty="0">
                <a:cs typeface="Courier New" pitchFamily="49" charset="0"/>
                <a:sym typeface="Symbol" pitchFamily="18" charset="2"/>
              </a:rPr>
              <a:t>)</a:t>
            </a:r>
          </a:p>
          <a:p>
            <a:pPr eaLnBrk="0" hangingPunct="0">
              <a:spcBef>
                <a:spcPts val="300"/>
              </a:spcBef>
            </a:pPr>
            <a:r>
              <a:rPr lang="en-US" dirty="0">
                <a:cs typeface="Courier New" pitchFamily="49" charset="0"/>
                <a:sym typeface="Symbol" pitchFamily="18" charset="2"/>
              </a:rPr>
              <a:t>    	</a:t>
            </a:r>
            <a:r>
              <a:rPr lang="en-US" dirty="0">
                <a:sym typeface="Symbol" pitchFamily="18" charset="2"/>
              </a:rPr>
              <a:t>= –(</a:t>
            </a:r>
            <a:r>
              <a:rPr lang="en-US" dirty="0">
                <a:cs typeface="Courier New" pitchFamily="49" charset="0"/>
                <a:sym typeface="Symbol" pitchFamily="18" charset="2"/>
              </a:rPr>
              <a:t>6.67×10</a:t>
            </a:r>
            <a:r>
              <a:rPr lang="en-US" baseline="30000" dirty="0">
                <a:cs typeface="Courier New" pitchFamily="49" charset="0"/>
                <a:sym typeface="Symbol" pitchFamily="18" charset="2"/>
              </a:rPr>
              <a:t>−11</a:t>
            </a:r>
            <a:r>
              <a:rPr lang="en-US" dirty="0">
                <a:sym typeface="Symbol" pitchFamily="18" charset="2"/>
              </a:rPr>
              <a:t>)(</a:t>
            </a:r>
            <a:r>
              <a:rPr lang="en-US" dirty="0">
                <a:cs typeface="Courier New" pitchFamily="49" charset="0"/>
                <a:sym typeface="Symbol" pitchFamily="18" charset="2"/>
              </a:rPr>
              <a:t>5.98×10</a:t>
            </a:r>
            <a:r>
              <a:rPr lang="en-US" baseline="30000" dirty="0">
                <a:cs typeface="Courier New" pitchFamily="49" charset="0"/>
                <a:sym typeface="Symbol" pitchFamily="18" charset="2"/>
              </a:rPr>
              <a:t>24</a:t>
            </a:r>
            <a:r>
              <a:rPr lang="en-US" dirty="0">
                <a:sym typeface="Symbol" pitchFamily="18" charset="2"/>
              </a:rPr>
              <a:t>)</a:t>
            </a:r>
            <a:r>
              <a:rPr lang="en-US" dirty="0">
                <a:cs typeface="Courier New" pitchFamily="49" charset="0"/>
                <a:sym typeface="Symbol" pitchFamily="18" charset="2"/>
              </a:rPr>
              <a:t>(</a:t>
            </a:r>
            <a:r>
              <a:rPr lang="en-US" baseline="30000" dirty="0">
                <a:cs typeface="Courier New" pitchFamily="49" charset="0"/>
                <a:sym typeface="Symbol" pitchFamily="18" charset="2"/>
              </a:rPr>
              <a:t>-</a:t>
            </a:r>
            <a:r>
              <a:rPr lang="en-US" dirty="0">
                <a:cs typeface="Courier New" pitchFamily="49" charset="0"/>
                <a:sym typeface="Symbol" pitchFamily="18" charset="2"/>
              </a:rPr>
              <a:t>1.26×10</a:t>
            </a:r>
            <a:r>
              <a:rPr lang="en-US" baseline="30000" dirty="0">
                <a:cs typeface="Courier New" pitchFamily="49" charset="0"/>
                <a:sym typeface="Symbol" pitchFamily="18" charset="2"/>
              </a:rPr>
              <a:t>-7</a:t>
            </a:r>
            <a:r>
              <a:rPr lang="en-US" dirty="0">
                <a:cs typeface="Courier New" pitchFamily="49" charset="0"/>
                <a:sym typeface="Symbol" pitchFamily="18" charset="2"/>
              </a:rPr>
              <a:t>)</a:t>
            </a:r>
          </a:p>
          <a:p>
            <a:pPr eaLnBrk="0" hangingPunct="0">
              <a:spcBef>
                <a:spcPts val="300"/>
              </a:spcBef>
            </a:pPr>
            <a:r>
              <a:rPr lang="en-US" dirty="0">
                <a:sym typeface="Symbol" pitchFamily="18" charset="2"/>
              </a:rPr>
              <a:t>    	= </a:t>
            </a:r>
            <a:r>
              <a:rPr lang="en-US" baseline="30000" dirty="0">
                <a:sym typeface="Symbol" pitchFamily="18" charset="2"/>
              </a:rPr>
              <a:t>+</a:t>
            </a:r>
            <a:r>
              <a:rPr lang="en-US" dirty="0">
                <a:cs typeface="Courier New" pitchFamily="49" charset="0"/>
                <a:sym typeface="Symbol" pitchFamily="18" charset="2"/>
              </a:rPr>
              <a:t>5.01×10</a:t>
            </a:r>
            <a:r>
              <a:rPr lang="en-US" baseline="30000" dirty="0">
                <a:cs typeface="Courier New" pitchFamily="49" charset="0"/>
                <a:sym typeface="Symbol" pitchFamily="18" charset="2"/>
              </a:rPr>
              <a:t>7</a:t>
            </a:r>
            <a:r>
              <a:rPr lang="en-US" dirty="0">
                <a:sym typeface="Symbol" pitchFamily="18" charset="2"/>
              </a:rPr>
              <a:t> 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dirty="0">
                <a:sym typeface="Symbol" pitchFamily="18" charset="2"/>
              </a:rPr>
              <a:t>.</a:t>
            </a:r>
          </a:p>
        </p:txBody>
      </p:sp>
      <p:sp>
        <p:nvSpPr>
          <p:cNvPr id="14339" name="Rectangle 2"/>
          <p:cNvSpPr>
            <a:spLocks noChangeArrowheads="1"/>
          </p:cNvSpPr>
          <p:nvPr/>
        </p:nvSpPr>
        <p:spPr bwMode="auto">
          <a:xfrm>
            <a:off x="685800" y="1338263"/>
            <a:ext cx="7772400" cy="13779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t>
            </a:r>
            <a:r>
              <a:rPr lang="en-US" altLang="en-US">
                <a:solidFill>
                  <a:schemeClr val="accent2"/>
                </a:solidFill>
              </a:rPr>
              <a:t>– gravitational </a:t>
            </a:r>
            <a:endParaRPr lang="en-US">
              <a:solidFill>
                <a:schemeClr val="accent2"/>
              </a:solidFill>
            </a:endParaRPr>
          </a:p>
        </p:txBody>
      </p:sp>
      <p:sp>
        <p:nvSpPr>
          <p:cNvPr id="1434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13"/>
          <p:cNvGrpSpPr>
            <a:grpSpLocks/>
          </p:cNvGrpSpPr>
          <p:nvPr/>
        </p:nvGrpSpPr>
        <p:grpSpPr bwMode="auto">
          <a:xfrm>
            <a:off x="812800" y="1808163"/>
            <a:ext cx="7464425" cy="825500"/>
            <a:chOff x="512" y="2549"/>
            <a:chExt cx="4702" cy="520"/>
          </a:xfrm>
        </p:grpSpPr>
        <p:sp>
          <p:nvSpPr>
            <p:cNvPr id="14351" name="Rectangle 14"/>
            <p:cNvSpPr>
              <a:spLocks noChangeArrowheads="1"/>
            </p:cNvSpPr>
            <p:nvPr/>
          </p:nvSpPr>
          <p:spPr bwMode="auto">
            <a:xfrm>
              <a:off x="594" y="2562"/>
              <a:ext cx="2431" cy="202"/>
            </a:xfrm>
            <a:prstGeom prst="rect">
              <a:avLst/>
            </a:prstGeom>
            <a:noFill/>
            <a:ln w="9525">
              <a:noFill/>
              <a:miter lim="800000"/>
              <a:headEnd/>
              <a:tailEnd/>
            </a:ln>
          </p:spPr>
          <p:txBody>
            <a:bodyPr/>
            <a:lstStyle/>
            <a:p>
              <a:pPr eaLnBrk="0" hangingPunct="0">
                <a:lnSpc>
                  <a:spcPct val="90000"/>
                </a:lnSpc>
                <a:spcBef>
                  <a:spcPct val="20000"/>
                </a:spcBef>
              </a:pPr>
              <a:r>
                <a:rPr lang="en-US">
                  <a:solidFill>
                    <a:srgbClr val="000000"/>
                  </a:solidFill>
                  <a:sym typeface="Symbol" pitchFamily="18" charset="2"/>
                </a:rPr>
                <a:t>∆</a:t>
              </a:r>
              <a:r>
                <a:rPr lang="en-US" i="1">
                  <a:sym typeface="Symbol" pitchFamily="18" charset="2"/>
                </a:rPr>
                <a:t>V</a:t>
              </a:r>
              <a:r>
                <a:rPr lang="en-US" baseline="-25000">
                  <a:sym typeface="Symbol" pitchFamily="18" charset="2"/>
                </a:rPr>
                <a:t>g</a:t>
              </a:r>
              <a:r>
                <a:rPr lang="en-US">
                  <a:sym typeface="Symbol" pitchFamily="18" charset="2"/>
                </a:rPr>
                <a:t> = </a:t>
              </a:r>
              <a:r>
                <a:rPr lang="en-US">
                  <a:solidFill>
                    <a:srgbClr val="000000"/>
                  </a:solidFill>
                  <a:ea typeface="Times New Roman" pitchFamily="18" charset="0"/>
                  <a:cs typeface="Courier New" pitchFamily="49" charset="0"/>
                  <a:sym typeface="Symbol" pitchFamily="18" charset="2"/>
                </a:rPr>
                <a:t>∆</a:t>
              </a:r>
              <a:r>
                <a:rPr lang="en-US" i="1">
                  <a:sym typeface="Symbol" pitchFamily="18" charset="2"/>
                </a:rPr>
                <a:t>E</a:t>
              </a:r>
              <a:r>
                <a:rPr lang="en-US" baseline="-25000">
                  <a:sym typeface="Symbol" pitchFamily="18" charset="2"/>
                </a:rPr>
                <a:t>P</a:t>
              </a:r>
              <a:r>
                <a:rPr lang="en-US" i="1" baseline="-25000">
                  <a:sym typeface="Symbol" pitchFamily="18" charset="2"/>
                </a:rPr>
                <a:t> </a:t>
              </a:r>
              <a:r>
                <a:rPr lang="en-US" i="1">
                  <a:sym typeface="Symbol" pitchFamily="18" charset="2"/>
                </a:rPr>
                <a:t>/</a:t>
              </a:r>
              <a:r>
                <a:rPr lang="en-US">
                  <a:sym typeface="Symbol" pitchFamily="18" charset="2"/>
                </a:rPr>
                <a:t> </a:t>
              </a:r>
              <a:r>
                <a:rPr lang="en-US" i="1">
                  <a:sym typeface="Symbol" pitchFamily="18" charset="2"/>
                </a:rPr>
                <a:t>m</a:t>
              </a:r>
            </a:p>
          </p:txBody>
        </p:sp>
        <p:sp>
          <p:nvSpPr>
            <p:cNvPr id="14352" name="Text Box 15"/>
            <p:cNvSpPr txBox="1">
              <a:spLocks noChangeArrowheads="1"/>
            </p:cNvSpPr>
            <p:nvPr/>
          </p:nvSpPr>
          <p:spPr bwMode="auto">
            <a:xfrm>
              <a:off x="3984" y="2549"/>
              <a:ext cx="12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a:t>
              </a:r>
            </a:p>
          </p:txBody>
        </p:sp>
        <p:sp>
          <p:nvSpPr>
            <p:cNvPr id="14353" name="Rectangle 16"/>
            <p:cNvSpPr>
              <a:spLocks noChangeArrowheads="1"/>
            </p:cNvSpPr>
            <p:nvPr/>
          </p:nvSpPr>
          <p:spPr bwMode="auto">
            <a:xfrm>
              <a:off x="512" y="2551"/>
              <a:ext cx="4701" cy="518"/>
            </a:xfrm>
            <a:prstGeom prst="rect">
              <a:avLst/>
            </a:prstGeom>
            <a:noFill/>
            <a:ln w="12700">
              <a:solidFill>
                <a:schemeClr val="tx1"/>
              </a:solidFill>
              <a:miter lim="800000"/>
              <a:headEnd/>
              <a:tailEnd/>
            </a:ln>
          </p:spPr>
          <p:txBody>
            <a:bodyPr wrap="none" anchor="ctr"/>
            <a:lstStyle/>
            <a:p>
              <a:endParaRPr lang="en-US"/>
            </a:p>
          </p:txBody>
        </p:sp>
        <p:sp>
          <p:nvSpPr>
            <p:cNvPr id="14354" name="Rectangle 17"/>
            <p:cNvSpPr>
              <a:spLocks noChangeArrowheads="1"/>
            </p:cNvSpPr>
            <p:nvPr/>
          </p:nvSpPr>
          <p:spPr bwMode="auto">
            <a:xfrm>
              <a:off x="708" y="2791"/>
              <a:ext cx="2431"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V</a:t>
              </a:r>
              <a:r>
                <a:rPr lang="en-US" baseline="-25000">
                  <a:sym typeface="Symbol" pitchFamily="18" charset="2"/>
                </a:rPr>
                <a:t>g</a:t>
              </a:r>
              <a:r>
                <a:rPr lang="en-US">
                  <a:sym typeface="Symbol" pitchFamily="18" charset="2"/>
                </a:rPr>
                <a:t> = –</a:t>
              </a:r>
              <a:r>
                <a:rPr lang="en-US" i="1">
                  <a:sym typeface="Symbol" pitchFamily="18" charset="2"/>
                </a:rPr>
                <a:t>GM /</a:t>
              </a:r>
              <a:r>
                <a:rPr lang="en-US">
                  <a:sym typeface="Symbol" pitchFamily="18" charset="2"/>
                </a:rPr>
                <a:t> </a:t>
              </a:r>
              <a:r>
                <a:rPr lang="en-US" i="1">
                  <a:sym typeface="Symbol" pitchFamily="18" charset="2"/>
                </a:rPr>
                <a:t>r</a:t>
              </a:r>
            </a:p>
          </p:txBody>
        </p:sp>
      </p:grpSp>
      <p:pic>
        <p:nvPicPr>
          <p:cNvPr id="120850" name="Picture 18"/>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7521575" y="5876925"/>
            <a:ext cx="792163" cy="798513"/>
          </a:xfrm>
          <a:prstGeom prst="rect">
            <a:avLst/>
          </a:prstGeom>
          <a:ln>
            <a:noFill/>
          </a:ln>
          <a:effectLst>
            <a:outerShdw blurRad="292100" dist="139700" dir="2700000" algn="tl" rotWithShape="0">
              <a:srgbClr val="333333">
                <a:alpha val="65000"/>
              </a:srgbClr>
            </a:outerShdw>
          </a:effectLst>
        </p:spPr>
      </p:pic>
      <p:sp>
        <p:nvSpPr>
          <p:cNvPr id="120851" name="Line 19"/>
          <p:cNvSpPr>
            <a:spLocks noChangeShapeType="1"/>
          </p:cNvSpPr>
          <p:nvPr/>
        </p:nvSpPr>
        <p:spPr bwMode="auto">
          <a:xfrm flipV="1">
            <a:off x="7908925" y="4183063"/>
            <a:ext cx="0" cy="384175"/>
          </a:xfrm>
          <a:prstGeom prst="line">
            <a:avLst/>
          </a:prstGeom>
          <a:noFill/>
          <a:ln w="57150">
            <a:solidFill>
              <a:srgbClr val="FF0000"/>
            </a:solidFill>
            <a:round/>
            <a:headEnd/>
            <a:tailEnd/>
          </a:ln>
        </p:spPr>
        <p:txBody>
          <a:bodyPr/>
          <a:lstStyle/>
          <a:p>
            <a:endParaRPr lang="en-US"/>
          </a:p>
        </p:txBody>
      </p:sp>
      <p:sp>
        <p:nvSpPr>
          <p:cNvPr id="120852" name="Line 20"/>
          <p:cNvSpPr>
            <a:spLocks noChangeShapeType="1"/>
          </p:cNvSpPr>
          <p:nvPr/>
        </p:nvSpPr>
        <p:spPr bwMode="auto">
          <a:xfrm flipV="1">
            <a:off x="7908925" y="4611688"/>
            <a:ext cx="0" cy="384175"/>
          </a:xfrm>
          <a:prstGeom prst="line">
            <a:avLst/>
          </a:prstGeom>
          <a:noFill/>
          <a:ln w="57150">
            <a:solidFill>
              <a:srgbClr val="FF0000"/>
            </a:solidFill>
            <a:round/>
            <a:headEnd/>
            <a:tailEnd/>
          </a:ln>
        </p:spPr>
        <p:txBody>
          <a:bodyPr/>
          <a:lstStyle/>
          <a:p>
            <a:endParaRPr lang="en-US"/>
          </a:p>
        </p:txBody>
      </p:sp>
      <p:sp>
        <p:nvSpPr>
          <p:cNvPr id="120853" name="Line 21"/>
          <p:cNvSpPr>
            <a:spLocks noChangeShapeType="1"/>
          </p:cNvSpPr>
          <p:nvPr/>
        </p:nvSpPr>
        <p:spPr bwMode="auto">
          <a:xfrm flipV="1">
            <a:off x="7918450" y="5040313"/>
            <a:ext cx="0" cy="384175"/>
          </a:xfrm>
          <a:prstGeom prst="line">
            <a:avLst/>
          </a:prstGeom>
          <a:noFill/>
          <a:ln w="57150">
            <a:solidFill>
              <a:srgbClr val="FF0000"/>
            </a:solidFill>
            <a:round/>
            <a:headEnd/>
            <a:tailEnd/>
          </a:ln>
        </p:spPr>
        <p:txBody>
          <a:bodyPr/>
          <a:lstStyle/>
          <a:p>
            <a:endParaRPr lang="en-US"/>
          </a:p>
        </p:txBody>
      </p:sp>
      <p:sp>
        <p:nvSpPr>
          <p:cNvPr id="120854" name="Line 22"/>
          <p:cNvSpPr>
            <a:spLocks noChangeShapeType="1"/>
          </p:cNvSpPr>
          <p:nvPr/>
        </p:nvSpPr>
        <p:spPr bwMode="auto">
          <a:xfrm flipV="1">
            <a:off x="7918450" y="5468938"/>
            <a:ext cx="0" cy="384175"/>
          </a:xfrm>
          <a:prstGeom prst="line">
            <a:avLst/>
          </a:prstGeom>
          <a:noFill/>
          <a:ln w="57150">
            <a:solidFill>
              <a:srgbClr val="FF0000"/>
            </a:solidFill>
            <a:round/>
            <a:headEnd/>
            <a:tailEnd/>
          </a:ln>
        </p:spPr>
        <p:txBody>
          <a:bodyPr/>
          <a:lstStyle/>
          <a:p>
            <a:endParaRPr lang="en-US"/>
          </a:p>
        </p:txBody>
      </p:sp>
      <p:sp>
        <p:nvSpPr>
          <p:cNvPr id="120855" name="Line 23"/>
          <p:cNvSpPr>
            <a:spLocks noChangeShapeType="1"/>
          </p:cNvSpPr>
          <p:nvPr/>
        </p:nvSpPr>
        <p:spPr bwMode="auto">
          <a:xfrm flipV="1">
            <a:off x="7924800" y="5892800"/>
            <a:ext cx="0" cy="384175"/>
          </a:xfrm>
          <a:prstGeom prst="line">
            <a:avLst/>
          </a:prstGeom>
          <a:noFill/>
          <a:ln w="57150">
            <a:solidFill>
              <a:srgbClr val="FF0000"/>
            </a:solidFill>
            <a:round/>
            <a:headEnd/>
            <a:tailEnd/>
          </a:ln>
        </p:spPr>
        <p:txBody>
          <a:bodyPr/>
          <a:lstStyle/>
          <a:p>
            <a:endParaRPr lang="en-US"/>
          </a:p>
        </p:txBody>
      </p:sp>
      <p:sp>
        <p:nvSpPr>
          <p:cNvPr id="120856" name="Text Box 24"/>
          <p:cNvSpPr txBox="1">
            <a:spLocks noChangeArrowheads="1"/>
          </p:cNvSpPr>
          <p:nvPr/>
        </p:nvSpPr>
        <p:spPr bwMode="auto">
          <a:xfrm>
            <a:off x="7915275" y="5781675"/>
            <a:ext cx="398463" cy="457200"/>
          </a:xfrm>
          <a:prstGeom prst="rect">
            <a:avLst/>
          </a:prstGeom>
          <a:noFill/>
          <a:ln w="9525">
            <a:noFill/>
            <a:miter lim="800000"/>
            <a:headEnd/>
            <a:tailEnd/>
          </a:ln>
        </p:spPr>
        <p:txBody>
          <a:bodyPr wrap="none">
            <a:spAutoFit/>
          </a:bodyPr>
          <a:lstStyle/>
          <a:p>
            <a:r>
              <a:rPr lang="en-US" i="1">
                <a:solidFill>
                  <a:schemeClr val="bg1"/>
                </a:solidFill>
              </a:rPr>
              <a:t>r</a:t>
            </a:r>
            <a:r>
              <a:rPr lang="en-US" baseline="-25000">
                <a:solidFill>
                  <a:schemeClr val="bg1"/>
                </a:solidFill>
              </a:rPr>
              <a:t>1</a:t>
            </a:r>
            <a:endParaRPr lang="en-US" i="1">
              <a:solidFill>
                <a:schemeClr val="bg1"/>
              </a:solidFill>
            </a:endParaRPr>
          </a:p>
        </p:txBody>
      </p:sp>
      <p:sp>
        <p:nvSpPr>
          <p:cNvPr id="120857" name="Text Box 25"/>
          <p:cNvSpPr txBox="1">
            <a:spLocks noChangeArrowheads="1"/>
          </p:cNvSpPr>
          <p:nvPr/>
        </p:nvSpPr>
        <p:spPr bwMode="auto">
          <a:xfrm>
            <a:off x="7915275" y="3997325"/>
            <a:ext cx="398463" cy="457200"/>
          </a:xfrm>
          <a:prstGeom prst="rect">
            <a:avLst/>
          </a:prstGeom>
          <a:noFill/>
          <a:ln w="9525">
            <a:noFill/>
            <a:miter lim="800000"/>
            <a:headEnd/>
            <a:tailEnd/>
          </a:ln>
        </p:spPr>
        <p:txBody>
          <a:bodyPr wrap="none">
            <a:spAutoFit/>
          </a:bodyPr>
          <a:lstStyle/>
          <a:p>
            <a:r>
              <a:rPr lang="en-US" i="1"/>
              <a:t>r</a:t>
            </a:r>
            <a:r>
              <a:rPr lang="en-US" baseline="-25000"/>
              <a:t>2</a:t>
            </a:r>
            <a:endParaRPr lang="en-US" i="1"/>
          </a:p>
        </p:txBody>
      </p:sp>
      <p:sp>
        <p:nvSpPr>
          <p:cNvPr id="120858" name="Text Box 26"/>
          <p:cNvSpPr txBox="1">
            <a:spLocks noChangeArrowheads="1"/>
          </p:cNvSpPr>
          <p:nvPr/>
        </p:nvSpPr>
        <p:spPr bwMode="auto">
          <a:xfrm>
            <a:off x="5478463" y="171450"/>
            <a:ext cx="3665537" cy="822325"/>
          </a:xfrm>
          <a:prstGeom prst="rect">
            <a:avLst/>
          </a:prstGeom>
          <a:noFill/>
          <a:ln w="9525">
            <a:noFill/>
            <a:miter lim="800000"/>
            <a:headEnd/>
            <a:tailEnd/>
          </a:ln>
        </p:spPr>
        <p:txBody>
          <a:bodyPr>
            <a:spAutoFit/>
          </a:bodyPr>
          <a:lstStyle/>
          <a:p>
            <a:r>
              <a:rPr lang="en-US">
                <a:solidFill>
                  <a:schemeClr val="hlink"/>
                </a:solidFill>
              </a:rPr>
              <a:t>Why was the change in potential positive?</a:t>
            </a:r>
            <a:endParaRPr lang="en-US">
              <a:solidFill>
                <a:schemeClr val="hlink"/>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20842">
                                            <p:txEl>
                                              <p:pRg st="0" end="0"/>
                                            </p:txEl>
                                          </p:spTgt>
                                        </p:tgtEl>
                                        <p:attrNameLst>
                                          <p:attrName>style.visibility</p:attrName>
                                        </p:attrNameLst>
                                      </p:cBhvr>
                                      <p:to>
                                        <p:strVal val="visible"/>
                                      </p:to>
                                    </p:set>
                                    <p:anim calcmode="lin" valueType="num">
                                      <p:cBhvr additive="base">
                                        <p:cTn id="14" dur="500" fill="hold"/>
                                        <p:tgtEl>
                                          <p:spTgt spid="120842">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1208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20842">
                                            <p:txEl>
                                              <p:pRg st="1" end="1"/>
                                            </p:txEl>
                                          </p:spTgt>
                                        </p:tgtEl>
                                        <p:attrNameLst>
                                          <p:attrName>style.visibility</p:attrName>
                                        </p:attrNameLst>
                                      </p:cBhvr>
                                      <p:to>
                                        <p:strVal val="visible"/>
                                      </p:to>
                                    </p:set>
                                    <p:anim calcmode="lin" valueType="num">
                                      <p:cBhvr additive="base">
                                        <p:cTn id="20" dur="500" fill="hold"/>
                                        <p:tgtEl>
                                          <p:spTgt spid="120842">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2084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20850"/>
                                        </p:tgtEl>
                                        <p:attrNameLst>
                                          <p:attrName>style.visibility</p:attrName>
                                        </p:attrNameLst>
                                      </p:cBhvr>
                                      <p:to>
                                        <p:strVal val="visible"/>
                                      </p:to>
                                    </p:set>
                                    <p:animEffect transition="in" filter="fade">
                                      <p:cBhvr>
                                        <p:cTn id="25" dur="2000"/>
                                        <p:tgtEl>
                                          <p:spTgt spid="12085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20855"/>
                                        </p:tgtEl>
                                        <p:attrNameLst>
                                          <p:attrName>style.visibility</p:attrName>
                                        </p:attrNameLst>
                                      </p:cBhvr>
                                      <p:to>
                                        <p:strVal val="visible"/>
                                      </p:to>
                                    </p:set>
                                    <p:animEffect transition="in" filter="wipe(down)">
                                      <p:cBhvr>
                                        <p:cTn id="30" dur="500"/>
                                        <p:tgtEl>
                                          <p:spTgt spid="120855"/>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120856"/>
                                        </p:tgtEl>
                                        <p:attrNameLst>
                                          <p:attrName>style.visibility</p:attrName>
                                        </p:attrNameLst>
                                      </p:cBhvr>
                                      <p:to>
                                        <p:strVal val="visible"/>
                                      </p:to>
                                    </p:set>
                                    <p:anim calcmode="lin" valueType="num">
                                      <p:cBhvr additive="base">
                                        <p:cTn id="35" dur="500" fill="hold"/>
                                        <p:tgtEl>
                                          <p:spTgt spid="120856"/>
                                        </p:tgtEl>
                                        <p:attrNameLst>
                                          <p:attrName>ppt_x</p:attrName>
                                        </p:attrNameLst>
                                      </p:cBhvr>
                                      <p:tavLst>
                                        <p:tav tm="0">
                                          <p:val>
                                            <p:strVal val="1+#ppt_w/2"/>
                                          </p:val>
                                        </p:tav>
                                        <p:tav tm="100000">
                                          <p:val>
                                            <p:strVal val="#ppt_x"/>
                                          </p:val>
                                        </p:tav>
                                      </p:tavLst>
                                    </p:anim>
                                    <p:anim calcmode="lin" valueType="num">
                                      <p:cBhvr additive="base">
                                        <p:cTn id="36" dur="500" fill="hold"/>
                                        <p:tgtEl>
                                          <p:spTgt spid="12085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whoosh.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20842">
                                            <p:txEl>
                                              <p:pRg st="2" end="2"/>
                                            </p:txEl>
                                          </p:spTgt>
                                        </p:tgtEl>
                                        <p:attrNameLst>
                                          <p:attrName>style.visibility</p:attrName>
                                        </p:attrNameLst>
                                      </p:cBhvr>
                                      <p:to>
                                        <p:strVal val="visible"/>
                                      </p:to>
                                    </p:set>
                                    <p:anim calcmode="lin" valueType="num">
                                      <p:cBhvr additive="base">
                                        <p:cTn id="41" dur="500" fill="hold"/>
                                        <p:tgtEl>
                                          <p:spTgt spid="120842">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2084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120854"/>
                                        </p:tgtEl>
                                        <p:attrNameLst>
                                          <p:attrName>style.visibility</p:attrName>
                                        </p:attrNameLst>
                                      </p:cBhvr>
                                      <p:to>
                                        <p:strVal val="visible"/>
                                      </p:to>
                                    </p:set>
                                    <p:animEffect transition="in" filter="wipe(down)">
                                      <p:cBhvr>
                                        <p:cTn id="47" dur="500"/>
                                        <p:tgtEl>
                                          <p:spTgt spid="120854"/>
                                        </p:tgtEl>
                                      </p:cBhvr>
                                    </p:animEffect>
                                  </p:childTnLst>
                                  <p:subTnLst>
                                    <p:audio>
                                      <p:cMediaNode>
                                        <p:cTn display="0" masterRel="sameClick">
                                          <p:stCondLst>
                                            <p:cond evt="begin" delay="0">
                                              <p:tn val="45"/>
                                            </p:cond>
                                          </p:stCondLst>
                                          <p:endCondLst>
                                            <p:cond evt="onStopAudio" delay="0">
                                              <p:tgtEl>
                                                <p:sldTgt/>
                                              </p:tgtEl>
                                            </p:cond>
                                          </p:endCondLst>
                                        </p:cTn>
                                        <p:tgtEl>
                                          <p:sndTgt r:embed="rId5" name="cashreg.wav"/>
                                        </p:tgtEl>
                                      </p:cMediaNode>
                                    </p:audio>
                                  </p:sub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120853"/>
                                        </p:tgtEl>
                                        <p:attrNameLst>
                                          <p:attrName>style.visibility</p:attrName>
                                        </p:attrNameLst>
                                      </p:cBhvr>
                                      <p:to>
                                        <p:strVal val="visible"/>
                                      </p:to>
                                    </p:set>
                                    <p:animEffect transition="in" filter="wipe(down)">
                                      <p:cBhvr>
                                        <p:cTn id="52" dur="500"/>
                                        <p:tgtEl>
                                          <p:spTgt spid="120853"/>
                                        </p:tgtEl>
                                      </p:cBhvr>
                                    </p:animEffect>
                                  </p:childTnLst>
                                  <p:subTnLst>
                                    <p:audio>
                                      <p:cMediaNode>
                                        <p:cTn display="0" masterRel="sameClick">
                                          <p:stCondLst>
                                            <p:cond evt="begin" delay="0">
                                              <p:tn val="50"/>
                                            </p:cond>
                                          </p:stCondLst>
                                          <p:endCondLst>
                                            <p:cond evt="onStopAudio" delay="0">
                                              <p:tgtEl>
                                                <p:sldTgt/>
                                              </p:tgtEl>
                                            </p:cond>
                                          </p:endCondLst>
                                        </p:cTn>
                                        <p:tgtEl>
                                          <p:sndTgt r:embed="rId5" name="cashreg.wav"/>
                                        </p:tgtEl>
                                      </p:cMediaNode>
                                    </p:audio>
                                  </p:sub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120852"/>
                                        </p:tgtEl>
                                        <p:attrNameLst>
                                          <p:attrName>style.visibility</p:attrName>
                                        </p:attrNameLst>
                                      </p:cBhvr>
                                      <p:to>
                                        <p:strVal val="visible"/>
                                      </p:to>
                                    </p:set>
                                    <p:animEffect transition="in" filter="wipe(down)">
                                      <p:cBhvr>
                                        <p:cTn id="57" dur="500"/>
                                        <p:tgtEl>
                                          <p:spTgt spid="120852"/>
                                        </p:tgtEl>
                                      </p:cBhvr>
                                    </p:animEffect>
                                  </p:childTnLst>
                                  <p:subTnLst>
                                    <p:audio>
                                      <p:cMediaNode>
                                        <p:cTn display="0" masterRel="sameClick">
                                          <p:stCondLst>
                                            <p:cond evt="begin" delay="0">
                                              <p:tn val="55"/>
                                            </p:cond>
                                          </p:stCondLst>
                                          <p:endCondLst>
                                            <p:cond evt="onStopAudio" delay="0">
                                              <p:tgtEl>
                                                <p:sldTgt/>
                                              </p:tgtEl>
                                            </p:cond>
                                          </p:endCondLst>
                                        </p:cTn>
                                        <p:tgtEl>
                                          <p:sndTgt r:embed="rId5" name="cashreg.wav"/>
                                        </p:tgtEl>
                                      </p:cMediaNode>
                                    </p:audio>
                                  </p:sub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120851"/>
                                        </p:tgtEl>
                                        <p:attrNameLst>
                                          <p:attrName>style.visibility</p:attrName>
                                        </p:attrNameLst>
                                      </p:cBhvr>
                                      <p:to>
                                        <p:strVal val="visible"/>
                                      </p:to>
                                    </p:set>
                                    <p:animEffect transition="in" filter="wipe(down)">
                                      <p:cBhvr>
                                        <p:cTn id="62" dur="500"/>
                                        <p:tgtEl>
                                          <p:spTgt spid="120851"/>
                                        </p:tgtEl>
                                      </p:cBhvr>
                                    </p:animEffect>
                                  </p:childTnLst>
                                  <p:subTnLst>
                                    <p:audio>
                                      <p:cMediaNode>
                                        <p:cTn display="0" masterRel="sameClick">
                                          <p:stCondLst>
                                            <p:cond evt="begin" delay="0">
                                              <p:tn val="60"/>
                                            </p:cond>
                                          </p:stCondLst>
                                          <p:endCondLst>
                                            <p:cond evt="onStopAudio" delay="0">
                                              <p:tgtEl>
                                                <p:sldTgt/>
                                              </p:tgtEl>
                                            </p:cond>
                                          </p:endCondLst>
                                        </p:cTn>
                                        <p:tgtEl>
                                          <p:sndTgt r:embed="rId5" name="cashreg.wav"/>
                                        </p:tgtEl>
                                      </p:cMediaNode>
                                    </p:audio>
                                  </p:subTnLst>
                                </p:cTn>
                              </p:par>
                            </p:childTnLst>
                          </p:cTn>
                        </p:par>
                      </p:childTnLst>
                    </p:cTn>
                  </p:par>
                  <p:par>
                    <p:cTn id="63" fill="hold">
                      <p:stCondLst>
                        <p:cond delay="indefinite"/>
                      </p:stCondLst>
                      <p:childTnLst>
                        <p:par>
                          <p:cTn id="64" fill="hold">
                            <p:stCondLst>
                              <p:cond delay="0"/>
                            </p:stCondLst>
                            <p:childTnLst>
                              <p:par>
                                <p:cTn id="65" presetID="2" presetClass="entr" presetSubtype="2" fill="hold" grpId="0" nodeType="clickEffect">
                                  <p:stCondLst>
                                    <p:cond delay="0"/>
                                  </p:stCondLst>
                                  <p:childTnLst>
                                    <p:set>
                                      <p:cBhvr>
                                        <p:cTn id="66" dur="1" fill="hold">
                                          <p:stCondLst>
                                            <p:cond delay="0"/>
                                          </p:stCondLst>
                                        </p:cTn>
                                        <p:tgtEl>
                                          <p:spTgt spid="120857"/>
                                        </p:tgtEl>
                                        <p:attrNameLst>
                                          <p:attrName>style.visibility</p:attrName>
                                        </p:attrNameLst>
                                      </p:cBhvr>
                                      <p:to>
                                        <p:strVal val="visible"/>
                                      </p:to>
                                    </p:set>
                                    <p:anim calcmode="lin" valueType="num">
                                      <p:cBhvr additive="base">
                                        <p:cTn id="67" dur="500" fill="hold"/>
                                        <p:tgtEl>
                                          <p:spTgt spid="120857"/>
                                        </p:tgtEl>
                                        <p:attrNameLst>
                                          <p:attrName>ppt_x</p:attrName>
                                        </p:attrNameLst>
                                      </p:cBhvr>
                                      <p:tavLst>
                                        <p:tav tm="0">
                                          <p:val>
                                            <p:strVal val="1+#ppt_w/2"/>
                                          </p:val>
                                        </p:tav>
                                        <p:tav tm="100000">
                                          <p:val>
                                            <p:strVal val="#ppt_x"/>
                                          </p:val>
                                        </p:tav>
                                      </p:tavLst>
                                    </p:anim>
                                    <p:anim calcmode="lin" valueType="num">
                                      <p:cBhvr additive="base">
                                        <p:cTn id="68" dur="500" fill="hold"/>
                                        <p:tgtEl>
                                          <p:spTgt spid="12085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5"/>
                                            </p:cond>
                                          </p:stCondLst>
                                          <p:endCondLst>
                                            <p:cond evt="onStopAudio" delay="0">
                                              <p:tgtEl>
                                                <p:sldTgt/>
                                              </p:tgtEl>
                                            </p:cond>
                                          </p:endCondLst>
                                        </p:cTn>
                                        <p:tgtEl>
                                          <p:sndTgt r:embed="rId6" name="whoosh.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120842">
                                            <p:txEl>
                                              <p:pRg st="3" end="3"/>
                                            </p:txEl>
                                          </p:spTgt>
                                        </p:tgtEl>
                                        <p:attrNameLst>
                                          <p:attrName>style.visibility</p:attrName>
                                        </p:attrNameLst>
                                      </p:cBhvr>
                                      <p:to>
                                        <p:strVal val="visible"/>
                                      </p:to>
                                    </p:set>
                                    <p:anim calcmode="lin" valueType="num">
                                      <p:cBhvr additive="base">
                                        <p:cTn id="73" dur="500" fill="hold"/>
                                        <p:tgtEl>
                                          <p:spTgt spid="120842">
                                            <p:txEl>
                                              <p:pRg st="3" end="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12084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120842">
                                            <p:txEl>
                                              <p:pRg st="4" end="4"/>
                                            </p:txEl>
                                          </p:spTgt>
                                        </p:tgtEl>
                                        <p:attrNameLst>
                                          <p:attrName>style.visibility</p:attrName>
                                        </p:attrNameLst>
                                      </p:cBhvr>
                                      <p:to>
                                        <p:strVal val="visible"/>
                                      </p:to>
                                    </p:set>
                                    <p:anim calcmode="lin" valueType="num">
                                      <p:cBhvr additive="base">
                                        <p:cTn id="79" dur="500" fill="hold"/>
                                        <p:tgtEl>
                                          <p:spTgt spid="120842">
                                            <p:txEl>
                                              <p:pRg st="4" end="4"/>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2084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20842">
                                            <p:txEl>
                                              <p:pRg st="5" end="5"/>
                                            </p:txEl>
                                          </p:spTgt>
                                        </p:tgtEl>
                                        <p:attrNameLst>
                                          <p:attrName>style.visibility</p:attrName>
                                        </p:attrNameLst>
                                      </p:cBhvr>
                                      <p:to>
                                        <p:strVal val="visible"/>
                                      </p:to>
                                    </p:set>
                                    <p:anim calcmode="lin" valueType="num">
                                      <p:cBhvr additive="base">
                                        <p:cTn id="85" dur="500" fill="hold"/>
                                        <p:tgtEl>
                                          <p:spTgt spid="120842">
                                            <p:txEl>
                                              <p:pRg st="5" end="5"/>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12084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3"/>
                                            </p:cond>
                                          </p:stCondLst>
                                          <p:endCondLst>
                                            <p:cond evt="onStopAudio" delay="0">
                                              <p:tgtEl>
                                                <p:sldTgt/>
                                              </p:tgtEl>
                                            </p:cond>
                                          </p:endCondLst>
                                        </p:cTn>
                                        <p:tgtEl>
                                          <p:sndTgt r:embed="rId4" name="arrow.wav"/>
                                        </p:tgtEl>
                                      </p:cMediaNode>
                                    </p:audio>
                                  </p:sub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120842">
                                            <p:txEl>
                                              <p:pRg st="6" end="6"/>
                                            </p:txEl>
                                          </p:spTgt>
                                        </p:tgtEl>
                                        <p:attrNameLst>
                                          <p:attrName>style.visibility</p:attrName>
                                        </p:attrNameLst>
                                      </p:cBhvr>
                                      <p:to>
                                        <p:strVal val="visible"/>
                                      </p:to>
                                    </p:set>
                                    <p:anim calcmode="lin" valueType="num">
                                      <p:cBhvr additive="base">
                                        <p:cTn id="91" dur="500" fill="hold"/>
                                        <p:tgtEl>
                                          <p:spTgt spid="120842">
                                            <p:txEl>
                                              <p:pRg st="6" end="6"/>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12084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9"/>
                                            </p:cond>
                                          </p:stCondLst>
                                          <p:endCondLst>
                                            <p:cond evt="onStopAudio" delay="0">
                                              <p:tgtEl>
                                                <p:sldTgt/>
                                              </p:tgtEl>
                                            </p:cond>
                                          </p:endCondLst>
                                        </p:cTn>
                                        <p:tgtEl>
                                          <p:sndTgt r:embed="rId4" name="arrow.wav"/>
                                        </p:tgtEl>
                                      </p:cMediaNode>
                                    </p:audio>
                                  </p:sub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120842">
                                            <p:txEl>
                                              <p:pRg st="7" end="7"/>
                                            </p:txEl>
                                          </p:spTgt>
                                        </p:tgtEl>
                                        <p:attrNameLst>
                                          <p:attrName>style.visibility</p:attrName>
                                        </p:attrNameLst>
                                      </p:cBhvr>
                                      <p:to>
                                        <p:strVal val="visible"/>
                                      </p:to>
                                    </p:set>
                                    <p:anim calcmode="lin" valueType="num">
                                      <p:cBhvr additive="base">
                                        <p:cTn id="97" dur="500" fill="hold"/>
                                        <p:tgtEl>
                                          <p:spTgt spid="120842">
                                            <p:txEl>
                                              <p:pRg st="7" end="7"/>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12084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5"/>
                                            </p:cond>
                                          </p:stCondLst>
                                          <p:endCondLst>
                                            <p:cond evt="onStopAudio" delay="0">
                                              <p:tgtEl>
                                                <p:sldTgt/>
                                              </p:tgtEl>
                                            </p:cond>
                                          </p:endCondLst>
                                        </p:cTn>
                                        <p:tgtEl>
                                          <p:sndTgt r:embed="rId4" name="arrow.wav"/>
                                        </p:tgtEl>
                                      </p:cMediaNode>
                                    </p:audio>
                                  </p:subTnLst>
                                </p:cTn>
                              </p:par>
                            </p:childTnLst>
                          </p:cTn>
                        </p:par>
                      </p:childTnLst>
                    </p:cTn>
                  </p:par>
                  <p:par>
                    <p:cTn id="99" fill="hold">
                      <p:stCondLst>
                        <p:cond delay="indefinite"/>
                      </p:stCondLst>
                      <p:childTnLst>
                        <p:par>
                          <p:cTn id="100" fill="hold">
                            <p:stCondLst>
                              <p:cond delay="0"/>
                            </p:stCondLst>
                            <p:childTnLst>
                              <p:par>
                                <p:cTn id="101" presetID="2" presetClass="entr" presetSubtype="2" fill="hold" grpId="0" nodeType="clickEffect">
                                  <p:stCondLst>
                                    <p:cond delay="0"/>
                                  </p:stCondLst>
                                  <p:childTnLst>
                                    <p:set>
                                      <p:cBhvr>
                                        <p:cTn id="102" dur="1" fill="hold">
                                          <p:stCondLst>
                                            <p:cond delay="0"/>
                                          </p:stCondLst>
                                        </p:cTn>
                                        <p:tgtEl>
                                          <p:spTgt spid="120858"/>
                                        </p:tgtEl>
                                        <p:attrNameLst>
                                          <p:attrName>style.visibility</p:attrName>
                                        </p:attrNameLst>
                                      </p:cBhvr>
                                      <p:to>
                                        <p:strVal val="visible"/>
                                      </p:to>
                                    </p:set>
                                    <p:anim calcmode="lin" valueType="num">
                                      <p:cBhvr additive="base">
                                        <p:cTn id="103" dur="500" fill="hold"/>
                                        <p:tgtEl>
                                          <p:spTgt spid="120858"/>
                                        </p:tgtEl>
                                        <p:attrNameLst>
                                          <p:attrName>ppt_x</p:attrName>
                                        </p:attrNameLst>
                                      </p:cBhvr>
                                      <p:tavLst>
                                        <p:tav tm="0">
                                          <p:val>
                                            <p:strVal val="1+#ppt_w/2"/>
                                          </p:val>
                                        </p:tav>
                                        <p:tav tm="100000">
                                          <p:val>
                                            <p:strVal val="#ppt_x"/>
                                          </p:val>
                                        </p:tav>
                                      </p:tavLst>
                                    </p:anim>
                                    <p:anim calcmode="lin" valueType="num">
                                      <p:cBhvr additive="base">
                                        <p:cTn id="104" dur="500" fill="hold"/>
                                        <p:tgtEl>
                                          <p:spTgt spid="12085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851" grpId="0" animBg="1"/>
      <p:bldP spid="120852" grpId="0" animBg="1"/>
      <p:bldP spid="120853" grpId="0" animBg="1"/>
      <p:bldP spid="120854" grpId="0" animBg="1"/>
      <p:bldP spid="120855" grpId="0" animBg="1"/>
      <p:bldP spid="120856" grpId="0"/>
      <p:bldP spid="120857" grpId="0"/>
      <p:bldP spid="1208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4"/>
          <p:cNvSpPr>
            <a:spLocks noChangeArrowheads="1"/>
          </p:cNvSpPr>
          <p:nvPr/>
        </p:nvSpPr>
        <p:spPr bwMode="auto">
          <a:xfrm>
            <a:off x="682625" y="1712913"/>
            <a:ext cx="7764463" cy="5145087"/>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A few words clarifying the gravitational potential energy and gravitational potential formulas are in order.</a:t>
            </a:r>
          </a:p>
          <a:p>
            <a:pPr eaLnBrk="0" hangingPunct="0"/>
            <a:r>
              <a:rPr lang="en-US" i="1" dirty="0">
                <a:sym typeface="Symbol" pitchFamily="18" charset="2"/>
              </a:rPr>
              <a:t>  E</a:t>
            </a:r>
            <a:r>
              <a:rPr lang="en-US" baseline="-25000" dirty="0">
                <a:sym typeface="Symbol" pitchFamily="18" charset="2"/>
              </a:rPr>
              <a:t>P</a:t>
            </a:r>
            <a:r>
              <a:rPr lang="en-US" dirty="0">
                <a:sym typeface="Symbol" pitchFamily="18" charset="2"/>
              </a:rPr>
              <a:t> = –</a:t>
            </a:r>
            <a:r>
              <a:rPr lang="en-US" i="1" dirty="0" err="1">
                <a:sym typeface="Symbol" pitchFamily="18" charset="2"/>
              </a:rPr>
              <a:t>GMm</a:t>
            </a:r>
            <a:r>
              <a:rPr lang="en-US" baseline="-25000" dirty="0">
                <a:sym typeface="Symbol" pitchFamily="18" charset="2"/>
              </a:rPr>
              <a:t> </a:t>
            </a:r>
            <a:r>
              <a:rPr lang="en-US" i="1" dirty="0">
                <a:sym typeface="Symbol" pitchFamily="18" charset="2"/>
              </a:rPr>
              <a:t>/</a:t>
            </a:r>
            <a:r>
              <a:rPr lang="en-US" dirty="0">
                <a:sym typeface="Symbol" pitchFamily="18" charset="2"/>
              </a:rPr>
              <a:t> </a:t>
            </a:r>
            <a:r>
              <a:rPr lang="en-US" i="1" dirty="0">
                <a:sym typeface="Symbol" pitchFamily="18" charset="2"/>
              </a:rPr>
              <a:t>r	</a:t>
            </a:r>
            <a:r>
              <a:rPr lang="en-US" i="1" dirty="0">
                <a:solidFill>
                  <a:schemeClr val="hlink"/>
                </a:solidFill>
                <a:sym typeface="Symbol" pitchFamily="18" charset="2"/>
              </a:rPr>
              <a:t>gravitational potential energy</a:t>
            </a:r>
          </a:p>
          <a:p>
            <a:pPr eaLnBrk="0" hangingPunct="0">
              <a:lnSpc>
                <a:spcPct val="114000"/>
              </a:lnSpc>
            </a:pPr>
            <a:r>
              <a:rPr lang="en-US" i="1" dirty="0">
                <a:sym typeface="Symbol" pitchFamily="18" charset="2"/>
              </a:rPr>
              <a:t>  </a:t>
            </a:r>
            <a:r>
              <a:rPr lang="en-US" i="1" baseline="-25000" dirty="0">
                <a:sym typeface="Symbol" pitchFamily="18" charset="2"/>
              </a:rPr>
              <a:t>  </a:t>
            </a:r>
            <a:r>
              <a:rPr lang="en-US" i="1" dirty="0">
                <a:sym typeface="Symbol" pitchFamily="18" charset="2"/>
              </a:rPr>
              <a:t>V</a:t>
            </a:r>
            <a:r>
              <a:rPr lang="en-US" baseline="-25000" dirty="0">
                <a:cs typeface="Courier New" pitchFamily="49" charset="0"/>
                <a:sym typeface="Symbol" pitchFamily="18" charset="2"/>
              </a:rPr>
              <a:t>g</a:t>
            </a:r>
            <a:r>
              <a:rPr lang="en-US" dirty="0">
                <a:sym typeface="Symbol" pitchFamily="18" charset="2"/>
              </a:rPr>
              <a:t> = –</a:t>
            </a:r>
            <a:r>
              <a:rPr lang="en-US" i="1" dirty="0">
                <a:sym typeface="Symbol" pitchFamily="18" charset="2"/>
              </a:rPr>
              <a:t>GM /</a:t>
            </a:r>
            <a:r>
              <a:rPr lang="en-US" dirty="0">
                <a:sym typeface="Symbol" pitchFamily="18" charset="2"/>
              </a:rPr>
              <a:t> </a:t>
            </a:r>
            <a:r>
              <a:rPr lang="en-US" i="1" dirty="0">
                <a:sym typeface="Symbol" pitchFamily="18" charset="2"/>
              </a:rPr>
              <a:t>r		 </a:t>
            </a:r>
            <a:r>
              <a:rPr lang="en-US" i="1" dirty="0">
                <a:solidFill>
                  <a:schemeClr val="hlink"/>
                </a:solidFill>
                <a:sym typeface="Symbol" pitchFamily="18" charset="2"/>
              </a:rPr>
              <a:t>gravitational potential</a:t>
            </a:r>
          </a:p>
          <a:p>
            <a:pPr eaLnBrk="0" hangingPunct="0">
              <a:spcBef>
                <a:spcPts val="400"/>
              </a:spcBef>
            </a:pPr>
            <a:r>
              <a:rPr lang="en-US" b="1" dirty="0">
                <a:sym typeface="Symbol" pitchFamily="18" charset="2"/>
              </a:rPr>
              <a:t></a:t>
            </a:r>
            <a:r>
              <a:rPr lang="en-US" dirty="0">
                <a:sym typeface="Symbol" pitchFamily="18" charset="2"/>
              </a:rPr>
              <a:t>Be aware of the difference in name. Both have “gravitational potential” in them and can be confused during problem solving.</a:t>
            </a:r>
          </a:p>
          <a:p>
            <a:pPr eaLnBrk="0" hangingPunct="0">
              <a:spcBef>
                <a:spcPts val="400"/>
              </a:spcBef>
            </a:pPr>
            <a:r>
              <a:rPr lang="en-US" b="1" dirty="0">
                <a:sym typeface="Symbol" pitchFamily="18" charset="2"/>
              </a:rPr>
              <a:t></a:t>
            </a:r>
            <a:r>
              <a:rPr lang="en-US" dirty="0">
                <a:sym typeface="Symbol" pitchFamily="18" charset="2"/>
              </a:rPr>
              <a:t>Be aware of the minus sign in both formulas. </a:t>
            </a:r>
          </a:p>
          <a:p>
            <a:pPr eaLnBrk="0" hangingPunct="0">
              <a:spcBef>
                <a:spcPts val="400"/>
              </a:spcBef>
            </a:pPr>
            <a:r>
              <a:rPr lang="en-US" b="1" dirty="0">
                <a:sym typeface="Symbol" pitchFamily="18" charset="2"/>
              </a:rPr>
              <a:t></a:t>
            </a:r>
            <a:r>
              <a:rPr lang="en-US" dirty="0">
                <a:sym typeface="Symbol" pitchFamily="18" charset="2"/>
              </a:rPr>
              <a:t>The minus sign is there so that as you </a:t>
            </a:r>
            <a:r>
              <a:rPr lang="en-US" b="1" dirty="0">
                <a:sym typeface="Symbol" pitchFamily="18" charset="2"/>
              </a:rPr>
              <a:t>separate</a:t>
            </a:r>
            <a:r>
              <a:rPr lang="en-US" dirty="0">
                <a:sym typeface="Symbol" pitchFamily="18" charset="2"/>
              </a:rPr>
              <a:t> two masses, or move farther out in space, their values increase (as in the last example).</a:t>
            </a:r>
          </a:p>
          <a:p>
            <a:pPr eaLnBrk="0" hangingPunct="0">
              <a:spcBef>
                <a:spcPts val="400"/>
              </a:spcBef>
            </a:pPr>
            <a:r>
              <a:rPr lang="en-US" b="1" dirty="0">
                <a:sym typeface="Symbol" pitchFamily="18" charset="2"/>
              </a:rPr>
              <a:t></a:t>
            </a:r>
            <a:r>
              <a:rPr lang="en-US" dirty="0">
                <a:sym typeface="Symbol" pitchFamily="18" charset="2"/>
              </a:rPr>
              <a:t>Both </a:t>
            </a:r>
            <a:r>
              <a:rPr lang="en-US" dirty="0" smtClean="0">
                <a:sym typeface="Symbol" pitchFamily="18" charset="2"/>
              </a:rPr>
              <a:t>values are zero </a:t>
            </a:r>
            <a:r>
              <a:rPr lang="en-US" dirty="0">
                <a:sym typeface="Symbol" pitchFamily="18" charset="2"/>
              </a:rPr>
              <a:t>when </a:t>
            </a:r>
            <a:r>
              <a:rPr lang="en-US" i="1" dirty="0">
                <a:sym typeface="Symbol" pitchFamily="18" charset="2"/>
              </a:rPr>
              <a:t>r</a:t>
            </a:r>
            <a:r>
              <a:rPr lang="en-US" dirty="0">
                <a:sym typeface="Symbol" pitchFamily="18" charset="2"/>
              </a:rPr>
              <a:t> becomes infinitely large.</a:t>
            </a:r>
          </a:p>
        </p:txBody>
      </p:sp>
      <p:sp>
        <p:nvSpPr>
          <p:cNvPr id="15363" name="Rectangle 2"/>
          <p:cNvSpPr>
            <a:spLocks noChangeArrowheads="1"/>
          </p:cNvSpPr>
          <p:nvPr/>
        </p:nvSpPr>
        <p:spPr bwMode="auto">
          <a:xfrm>
            <a:off x="685800" y="1338263"/>
            <a:ext cx="7772400" cy="439737"/>
          </a:xfrm>
          <a:prstGeom prst="rect">
            <a:avLst/>
          </a:prstGeom>
          <a:solidFill>
            <a:srgbClr val="EAEAEA"/>
          </a:solidFill>
          <a:ln w="9525">
            <a:noFill/>
            <a:miter lim="800000"/>
            <a:headEnd/>
            <a:tailEnd/>
          </a:ln>
        </p:spPr>
        <p:txBody>
          <a:bodyPr/>
          <a:lstStyle/>
          <a:p>
            <a:pPr eaLnBrk="0" hangingPunct="0"/>
            <a:r>
              <a:rPr lang="en-US" altLang="en-US" i="1" dirty="0">
                <a:solidFill>
                  <a:schemeClr val="accent2"/>
                </a:solidFill>
              </a:rPr>
              <a:t>Potential and potential energy </a:t>
            </a:r>
            <a:r>
              <a:rPr lang="en-US" altLang="en-US" dirty="0">
                <a:solidFill>
                  <a:schemeClr val="accent2"/>
                </a:solidFill>
              </a:rPr>
              <a:t>– gravitational </a:t>
            </a:r>
            <a:endParaRPr lang="en-US" dirty="0">
              <a:solidFill>
                <a:schemeClr val="accent2"/>
              </a:solidFill>
            </a:endParaRPr>
          </a:p>
        </p:txBody>
      </p:sp>
      <p:sp>
        <p:nvSpPr>
          <p:cNvPr id="1536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 calcmode="lin" valueType="num">
                                      <p:cBhvr additive="base">
                                        <p:cTn id="7"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2884">
                                            <p:txEl>
                                              <p:pRg st="1" end="1"/>
                                            </p:txEl>
                                          </p:spTgt>
                                        </p:tgtEl>
                                        <p:attrNameLst>
                                          <p:attrName>style.visibility</p:attrName>
                                        </p:attrNameLst>
                                      </p:cBhvr>
                                      <p:to>
                                        <p:strVal val="visible"/>
                                      </p:to>
                                    </p:set>
                                    <p:anim calcmode="lin" valueType="num">
                                      <p:cBhvr additive="base">
                                        <p:cTn id="13" dur="500" fill="hold"/>
                                        <p:tgtEl>
                                          <p:spTgt spid="12288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28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2884">
                                            <p:txEl>
                                              <p:pRg st="2" end="2"/>
                                            </p:txEl>
                                          </p:spTgt>
                                        </p:tgtEl>
                                        <p:attrNameLst>
                                          <p:attrName>style.visibility</p:attrName>
                                        </p:attrNameLst>
                                      </p:cBhvr>
                                      <p:to>
                                        <p:strVal val="visible"/>
                                      </p:to>
                                    </p:set>
                                    <p:anim calcmode="lin" valueType="num">
                                      <p:cBhvr additive="base">
                                        <p:cTn id="19" dur="500" fill="hold"/>
                                        <p:tgtEl>
                                          <p:spTgt spid="12288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288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2884">
                                            <p:txEl>
                                              <p:pRg st="3" end="3"/>
                                            </p:txEl>
                                          </p:spTgt>
                                        </p:tgtEl>
                                        <p:attrNameLst>
                                          <p:attrName>style.visibility</p:attrName>
                                        </p:attrNameLst>
                                      </p:cBhvr>
                                      <p:to>
                                        <p:strVal val="visible"/>
                                      </p:to>
                                    </p:set>
                                    <p:anim calcmode="lin" valueType="num">
                                      <p:cBhvr additive="base">
                                        <p:cTn id="25" dur="500" fill="hold"/>
                                        <p:tgtEl>
                                          <p:spTgt spid="12288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288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2884">
                                            <p:txEl>
                                              <p:pRg st="4" end="4"/>
                                            </p:txEl>
                                          </p:spTgt>
                                        </p:tgtEl>
                                        <p:attrNameLst>
                                          <p:attrName>style.visibility</p:attrName>
                                        </p:attrNameLst>
                                      </p:cBhvr>
                                      <p:to>
                                        <p:strVal val="visible"/>
                                      </p:to>
                                    </p:set>
                                    <p:anim calcmode="lin" valueType="num">
                                      <p:cBhvr additive="base">
                                        <p:cTn id="31" dur="500" fill="hold"/>
                                        <p:tgtEl>
                                          <p:spTgt spid="122884">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288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2884">
                                            <p:txEl>
                                              <p:pRg st="5" end="5"/>
                                            </p:txEl>
                                          </p:spTgt>
                                        </p:tgtEl>
                                        <p:attrNameLst>
                                          <p:attrName>style.visibility</p:attrName>
                                        </p:attrNameLst>
                                      </p:cBhvr>
                                      <p:to>
                                        <p:strVal val="visible"/>
                                      </p:to>
                                    </p:set>
                                    <p:anim calcmode="lin" valueType="num">
                                      <p:cBhvr additive="base">
                                        <p:cTn id="37" dur="500" fill="hold"/>
                                        <p:tgtEl>
                                          <p:spTgt spid="122884">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2884">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2884">
                                            <p:txEl>
                                              <p:pRg st="6" end="6"/>
                                            </p:txEl>
                                          </p:spTgt>
                                        </p:tgtEl>
                                        <p:attrNameLst>
                                          <p:attrName>style.visibility</p:attrName>
                                        </p:attrNameLst>
                                      </p:cBhvr>
                                      <p:to>
                                        <p:strVal val="visible"/>
                                      </p:to>
                                    </p:set>
                                    <p:anim calcmode="lin" valueType="num">
                                      <p:cBhvr additive="base">
                                        <p:cTn id="43" dur="500" fill="hold"/>
                                        <p:tgtEl>
                                          <p:spTgt spid="122884">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2884">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2884">
                                            <p:txEl>
                                              <p:pRg st="7" end="7"/>
                                            </p:txEl>
                                          </p:spTgt>
                                        </p:tgtEl>
                                        <p:attrNameLst>
                                          <p:attrName>style.visibility</p:attrName>
                                        </p:attrNameLst>
                                      </p:cBhvr>
                                      <p:to>
                                        <p:strVal val="visible"/>
                                      </p:to>
                                    </p:set>
                                    <p:anim calcmode="lin" valueType="num">
                                      <p:cBhvr additive="base">
                                        <p:cTn id="49" dur="500" fill="hold"/>
                                        <p:tgtEl>
                                          <p:spTgt spid="122884">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2884">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ChangeArrowheads="1"/>
          </p:cNvSpPr>
          <p:nvPr/>
        </p:nvSpPr>
        <p:spPr bwMode="auto">
          <a:xfrm>
            <a:off x="685800" y="1766888"/>
            <a:ext cx="7772400" cy="50911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19849"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8500" y="1806575"/>
            <a:ext cx="7775575" cy="3006725"/>
          </a:xfrm>
          <a:prstGeom prst="rect">
            <a:avLst/>
          </a:prstGeom>
          <a:noFill/>
          <a:ln w="9525">
            <a:noFill/>
            <a:miter lim="800000"/>
            <a:headEnd/>
            <a:tailEnd/>
          </a:ln>
        </p:spPr>
      </p:pic>
      <p:sp>
        <p:nvSpPr>
          <p:cNvPr id="419845" name="Oval 5"/>
          <p:cNvSpPr>
            <a:spLocks noChangeArrowheads="1"/>
          </p:cNvSpPr>
          <p:nvPr/>
        </p:nvSpPr>
        <p:spPr bwMode="auto">
          <a:xfrm>
            <a:off x="698500" y="3254375"/>
            <a:ext cx="349250" cy="349250"/>
          </a:xfrm>
          <a:prstGeom prst="ellipse">
            <a:avLst/>
          </a:prstGeom>
          <a:noFill/>
          <a:ln w="28575">
            <a:solidFill>
              <a:srgbClr val="FF0000"/>
            </a:solidFill>
            <a:round/>
            <a:headEnd/>
            <a:tailEnd/>
          </a:ln>
        </p:spPr>
        <p:txBody>
          <a:bodyPr wrap="none" anchor="ctr"/>
          <a:lstStyle/>
          <a:p>
            <a:endParaRPr lang="en-US"/>
          </a:p>
        </p:txBody>
      </p:sp>
      <p:sp>
        <p:nvSpPr>
          <p:cNvPr id="419846" name="Text Box 6"/>
          <p:cNvSpPr txBox="1">
            <a:spLocks noChangeArrowheads="1"/>
          </p:cNvSpPr>
          <p:nvPr/>
        </p:nvSpPr>
        <p:spPr bwMode="auto">
          <a:xfrm>
            <a:off x="714375" y="4946650"/>
            <a:ext cx="56673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Be sure to know this definition.</a:t>
            </a:r>
            <a:endParaRPr lang="en-US">
              <a:solidFill>
                <a:schemeClr val="hlink"/>
              </a:solidFill>
              <a:cs typeface="Courier New" pitchFamily="49" charset="0"/>
            </a:endParaRPr>
          </a:p>
        </p:txBody>
      </p:sp>
      <p:sp>
        <p:nvSpPr>
          <p:cNvPr id="1639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16391" name="Rectangle 8"/>
          <p:cNvSpPr>
            <a:spLocks noChangeArrowheads="1"/>
          </p:cNvSpPr>
          <p:nvPr/>
        </p:nvSpPr>
        <p:spPr bwMode="auto">
          <a:xfrm>
            <a:off x="685800" y="1338263"/>
            <a:ext cx="7772400" cy="439737"/>
          </a:xfrm>
          <a:prstGeom prst="rect">
            <a:avLst/>
          </a:prstGeom>
          <a:solidFill>
            <a:srgbClr val="EAEAEA"/>
          </a:solidFill>
          <a:ln w="9525">
            <a:noFill/>
            <a:miter lim="800000"/>
            <a:headEnd/>
            <a:tailEnd/>
          </a:ln>
        </p:spPr>
        <p:txBody>
          <a:bodyPr/>
          <a:lstStyle/>
          <a:p>
            <a:pPr eaLnBrk="0" hangingPunct="0"/>
            <a:r>
              <a:rPr lang="en-US" altLang="en-US" i="1">
                <a:solidFill>
                  <a:schemeClr val="accent2"/>
                </a:solidFill>
              </a:rPr>
              <a:t>Potential and potential energy </a:t>
            </a:r>
            <a:r>
              <a:rPr lang="en-US" altLang="en-US">
                <a:solidFill>
                  <a:schemeClr val="accent2"/>
                </a:solidFill>
              </a:rPr>
              <a:t>– gravitational </a:t>
            </a:r>
            <a:endParaRPr lang="en-US">
              <a:solidFill>
                <a:schemeClr val="accent2"/>
              </a:solidFill>
            </a:endParaRPr>
          </a:p>
        </p:txBody>
      </p:sp>
      <p:sp>
        <p:nvSpPr>
          <p:cNvPr id="419850" name="Text Box 10"/>
          <p:cNvSpPr txBox="1">
            <a:spLocks noChangeArrowheads="1"/>
          </p:cNvSpPr>
          <p:nvPr/>
        </p:nvSpPr>
        <p:spPr bwMode="auto">
          <a:xfrm>
            <a:off x="714375" y="5327650"/>
            <a:ext cx="7667625" cy="830997"/>
          </a:xfrm>
          <a:prstGeom prst="rect">
            <a:avLst/>
          </a:prstGeom>
          <a:noFill/>
          <a:ln w="9525">
            <a:noFill/>
            <a:miter lim="800000"/>
            <a:headEnd/>
            <a:tailEnd/>
          </a:ln>
        </p:spPr>
        <p:txBody>
          <a:bodyPr>
            <a:spAutoFit/>
          </a:bodyPr>
          <a:lstStyle/>
          <a:p>
            <a:r>
              <a:rPr lang="en-US" dirty="0">
                <a:solidFill>
                  <a:schemeClr val="hlink"/>
                </a:solidFill>
                <a:sym typeface="Symbol" pitchFamily="18" charset="2"/>
              </a:rPr>
              <a:t>By the way, answer C is the official definition of the </a:t>
            </a:r>
            <a:r>
              <a:rPr lang="en-US" dirty="0" smtClean="0">
                <a:solidFill>
                  <a:schemeClr val="hlink"/>
                </a:solidFill>
                <a:sym typeface="Symbol" pitchFamily="18" charset="2"/>
              </a:rPr>
              <a:t>gravitational potential </a:t>
            </a:r>
            <a:r>
              <a:rPr lang="en-US" i="1" dirty="0">
                <a:solidFill>
                  <a:schemeClr val="hlink"/>
                </a:solidFill>
                <a:sym typeface="Symbol" pitchFamily="18" charset="2"/>
              </a:rPr>
              <a:t>energy</a:t>
            </a:r>
            <a:r>
              <a:rPr lang="en-US" dirty="0">
                <a:solidFill>
                  <a:schemeClr val="hlink"/>
                </a:solidFill>
                <a:sym typeface="Symbol" pitchFamily="18" charset="2"/>
              </a:rPr>
              <a:t> at a point P.</a:t>
            </a:r>
            <a:endParaRPr lang="en-US" dirty="0">
              <a:solidFill>
                <a:schemeClr val="hlink"/>
              </a:solidFill>
              <a:cs typeface="Courier New" pitchFamily="49" charset="0"/>
            </a:endParaRPr>
          </a:p>
        </p:txBody>
      </p:sp>
      <p:sp>
        <p:nvSpPr>
          <p:cNvPr id="419851" name="Text Box 11"/>
          <p:cNvSpPr txBox="1">
            <a:spLocks noChangeArrowheads="1"/>
          </p:cNvSpPr>
          <p:nvPr/>
        </p:nvSpPr>
        <p:spPr bwMode="auto">
          <a:xfrm>
            <a:off x="714375" y="6061075"/>
            <a:ext cx="76676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Try not to mix up </a:t>
            </a:r>
            <a:r>
              <a:rPr lang="en-US" b="1">
                <a:solidFill>
                  <a:schemeClr val="hlink"/>
                </a:solidFill>
                <a:sym typeface="Symbol" pitchFamily="18" charset="2"/>
              </a:rPr>
              <a:t>potential</a:t>
            </a:r>
            <a:r>
              <a:rPr lang="en-US">
                <a:solidFill>
                  <a:schemeClr val="hlink"/>
                </a:solidFill>
                <a:sym typeface="Symbol" pitchFamily="18" charset="2"/>
              </a:rPr>
              <a:t> and </a:t>
            </a:r>
            <a:r>
              <a:rPr lang="en-US" b="1">
                <a:solidFill>
                  <a:schemeClr val="hlink"/>
                </a:solidFill>
                <a:sym typeface="Symbol" pitchFamily="18" charset="2"/>
              </a:rPr>
              <a:t>potential energy</a:t>
            </a:r>
            <a:r>
              <a:rPr lang="en-US">
                <a:solidFill>
                  <a:schemeClr val="hlink"/>
                </a:solidFill>
                <a:sym typeface="Symbol" pitchFamily="18" charset="2"/>
              </a:rPr>
              <a:t>.</a:t>
            </a:r>
            <a:endParaRPr lang="en-US">
              <a:solidFill>
                <a:schemeClr val="hlink"/>
              </a:solidFill>
              <a:cs typeface="Courier New" pitchFamily="49" charset="0"/>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9849"/>
                                        </p:tgtEl>
                                        <p:attrNameLst>
                                          <p:attrName>style.visibility</p:attrName>
                                        </p:attrNameLst>
                                      </p:cBhvr>
                                      <p:to>
                                        <p:strVal val="visible"/>
                                      </p:to>
                                    </p:set>
                                    <p:anim calcmode="lin" valueType="num">
                                      <p:cBhvr additive="base">
                                        <p:cTn id="7" dur="500" fill="hold"/>
                                        <p:tgtEl>
                                          <p:spTgt spid="419849"/>
                                        </p:tgtEl>
                                        <p:attrNameLst>
                                          <p:attrName>ppt_x</p:attrName>
                                        </p:attrNameLst>
                                      </p:cBhvr>
                                      <p:tavLst>
                                        <p:tav tm="0">
                                          <p:val>
                                            <p:strVal val="#ppt_x"/>
                                          </p:val>
                                        </p:tav>
                                        <p:tav tm="100000">
                                          <p:val>
                                            <p:strVal val="#ppt_x"/>
                                          </p:val>
                                        </p:tav>
                                      </p:tavLst>
                                    </p:anim>
                                    <p:anim calcmode="lin" valueType="num">
                                      <p:cBhvr additive="base">
                                        <p:cTn id="8" dur="500" fill="hold"/>
                                        <p:tgtEl>
                                          <p:spTgt spid="41984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419845"/>
                                        </p:tgtEl>
                                        <p:attrNameLst>
                                          <p:attrName>style.visibility</p:attrName>
                                        </p:attrNameLst>
                                      </p:cBhvr>
                                      <p:to>
                                        <p:strVal val="visible"/>
                                      </p:to>
                                    </p:set>
                                    <p:anim calcmode="lin" valueType="num">
                                      <p:cBhvr>
                                        <p:cTn id="13" dur="500" fill="hold"/>
                                        <p:tgtEl>
                                          <p:spTgt spid="419845"/>
                                        </p:tgtEl>
                                        <p:attrNameLst>
                                          <p:attrName>ppt_w</p:attrName>
                                        </p:attrNameLst>
                                      </p:cBhvr>
                                      <p:tavLst>
                                        <p:tav tm="0">
                                          <p:val>
                                            <p:fltVal val="0"/>
                                          </p:val>
                                        </p:tav>
                                        <p:tav tm="100000">
                                          <p:val>
                                            <p:strVal val="#ppt_w"/>
                                          </p:val>
                                        </p:tav>
                                      </p:tavLst>
                                    </p:anim>
                                    <p:anim calcmode="lin" valueType="num">
                                      <p:cBhvr>
                                        <p:cTn id="14" dur="500" fill="hold"/>
                                        <p:tgtEl>
                                          <p:spTgt spid="419845"/>
                                        </p:tgtEl>
                                        <p:attrNameLst>
                                          <p:attrName>ppt_h</p:attrName>
                                        </p:attrNameLst>
                                      </p:cBhvr>
                                      <p:tavLst>
                                        <p:tav tm="0">
                                          <p:val>
                                            <p:fltVal val="0"/>
                                          </p:val>
                                        </p:tav>
                                        <p:tav tm="100000">
                                          <p:val>
                                            <p:strVal val="#ppt_h"/>
                                          </p:val>
                                        </p:tav>
                                      </p:tavLst>
                                    </p:anim>
                                    <p:animEffect transition="in" filter="fade">
                                      <p:cBhvr>
                                        <p:cTn id="15" dur="500"/>
                                        <p:tgtEl>
                                          <p:spTgt spid="419845"/>
                                        </p:tgtEl>
                                      </p:cBhvr>
                                    </p:animEffect>
                                  </p:childTnLst>
                                  <p:subTnLst>
                                    <p:audio>
                                      <p:cMediaNode>
                                        <p:cTn display="0" masterRel="sameClick">
                                          <p:stCondLst>
                                            <p:cond evt="begin" delay="0">
                                              <p:tn val="11"/>
                                            </p:cond>
                                          </p:stCondLst>
                                          <p:endCondLst>
                                            <p:cond evt="onStopAudio" delay="0">
                                              <p:tgtEl>
                                                <p:sldTgt/>
                                              </p:tgtEl>
                                            </p:cond>
                                          </p:endCondLst>
                                        </p:cTn>
                                        <p:tgtEl>
                                          <p:sndTgt r:embed="rId5" name="camera.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419846">
                                            <p:txEl>
                                              <p:pRg st="0" end="0"/>
                                            </p:txEl>
                                          </p:spTgt>
                                        </p:tgtEl>
                                        <p:attrNameLst>
                                          <p:attrName>style.visibility</p:attrName>
                                        </p:attrNameLst>
                                      </p:cBhvr>
                                      <p:to>
                                        <p:strVal val="visible"/>
                                      </p:to>
                                    </p:set>
                                    <p:anim calcmode="lin" valueType="num">
                                      <p:cBhvr additive="base">
                                        <p:cTn id="20" dur="500" fill="hold"/>
                                        <p:tgtEl>
                                          <p:spTgt spid="419846">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4198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19850">
                                            <p:txEl>
                                              <p:pRg st="0" end="0"/>
                                            </p:txEl>
                                          </p:spTgt>
                                        </p:tgtEl>
                                        <p:attrNameLst>
                                          <p:attrName>style.visibility</p:attrName>
                                        </p:attrNameLst>
                                      </p:cBhvr>
                                      <p:to>
                                        <p:strVal val="visible"/>
                                      </p:to>
                                    </p:set>
                                    <p:anim calcmode="lin" valueType="num">
                                      <p:cBhvr additive="base">
                                        <p:cTn id="26" dur="500" fill="hold"/>
                                        <p:tgtEl>
                                          <p:spTgt spid="41985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198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9851">
                                            <p:txEl>
                                              <p:pRg st="0" end="0"/>
                                            </p:txEl>
                                          </p:spTgt>
                                        </p:tgtEl>
                                        <p:attrNameLst>
                                          <p:attrName>style.visibility</p:attrName>
                                        </p:attrNameLst>
                                      </p:cBhvr>
                                      <p:to>
                                        <p:strVal val="visible"/>
                                      </p:to>
                                    </p:set>
                                    <p:anim calcmode="lin" valueType="num">
                                      <p:cBhvr additive="base">
                                        <p:cTn id="32" dur="500" fill="hold"/>
                                        <p:tgtEl>
                                          <p:spTgt spid="419851">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985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4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ChangeArrowheads="1"/>
          </p:cNvSpPr>
          <p:nvPr/>
        </p:nvSpPr>
        <p:spPr bwMode="auto">
          <a:xfrm>
            <a:off x="685800" y="1766888"/>
            <a:ext cx="7772400" cy="31988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21892" name="Picture 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73100" y="1819275"/>
            <a:ext cx="7747000" cy="1998663"/>
          </a:xfrm>
          <a:prstGeom prst="rect">
            <a:avLst/>
          </a:prstGeom>
          <a:noFill/>
          <a:ln w="9525">
            <a:noFill/>
            <a:miter lim="800000"/>
            <a:headEnd/>
            <a:tailEnd/>
          </a:ln>
        </p:spPr>
      </p:pic>
      <p:sp>
        <p:nvSpPr>
          <p:cNvPr id="421893" name="Text Box 5"/>
          <p:cNvSpPr txBox="1">
            <a:spLocks noChangeArrowheads="1"/>
          </p:cNvSpPr>
          <p:nvPr/>
        </p:nvSpPr>
        <p:spPr bwMode="auto">
          <a:xfrm>
            <a:off x="992188" y="3986213"/>
            <a:ext cx="7146925" cy="577146"/>
          </a:xfrm>
          <a:prstGeom prst="rect">
            <a:avLst/>
          </a:prstGeom>
          <a:noFill/>
          <a:ln w="9525">
            <a:noFill/>
            <a:miter lim="800000"/>
            <a:headEnd/>
            <a:tailEnd/>
          </a:ln>
        </p:spPr>
        <p:txBody>
          <a:bodyPr wrap="square">
            <a:spAutoFit/>
          </a:bodyPr>
          <a:lstStyle/>
          <a:p>
            <a:pPr>
              <a:lnSpc>
                <a:spcPct val="150000"/>
              </a:lnSpc>
              <a:spcBef>
                <a:spcPts val="600"/>
              </a:spcBef>
              <a:spcAft>
                <a:spcPts val="1200"/>
              </a:spcAft>
            </a:pPr>
            <a:r>
              <a:rPr lang="en-US" dirty="0">
                <a:solidFill>
                  <a:schemeClr val="hlink"/>
                </a:solidFill>
                <a:cs typeface="Courier New" pitchFamily="49" charset="0"/>
                <a:sym typeface="Symbol" pitchFamily="18" charset="2"/>
              </a:rPr>
              <a:t></a:t>
            </a:r>
            <a:r>
              <a:rPr lang="en-US" dirty="0">
                <a:solidFill>
                  <a:schemeClr val="hlink"/>
                </a:solidFill>
                <a:cs typeface="Courier New" pitchFamily="49" charset="0"/>
              </a:rPr>
              <a:t>From </a:t>
            </a:r>
            <a:r>
              <a:rPr lang="en-US" dirty="0">
                <a:solidFill>
                  <a:schemeClr val="hlink"/>
                </a:solidFill>
                <a:sym typeface="Symbol" pitchFamily="18" charset="2"/>
              </a:rPr>
              <a:t>∆</a:t>
            </a:r>
            <a:r>
              <a:rPr lang="en-US" i="1" dirty="0">
                <a:solidFill>
                  <a:schemeClr val="hlink"/>
                </a:solidFill>
                <a:sym typeface="Symbol" pitchFamily="18" charset="2"/>
              </a:rPr>
              <a:t>V</a:t>
            </a:r>
            <a:r>
              <a:rPr lang="en-US" baseline="-25000" dirty="0">
                <a:solidFill>
                  <a:schemeClr val="hlink"/>
                </a:solidFill>
                <a:cs typeface="Courier New" pitchFamily="49" charset="0"/>
                <a:sym typeface="Symbol" pitchFamily="18" charset="2"/>
              </a:rPr>
              <a:t>g</a:t>
            </a:r>
            <a:r>
              <a:rPr lang="en-US" dirty="0">
                <a:solidFill>
                  <a:schemeClr val="hlink"/>
                </a:solidFill>
                <a:sym typeface="Symbol" pitchFamily="18" charset="2"/>
              </a:rPr>
              <a:t> = ∆</a:t>
            </a:r>
            <a:r>
              <a:rPr lang="en-US" i="1" dirty="0">
                <a:solidFill>
                  <a:schemeClr val="hlink"/>
                </a:solidFill>
                <a:sym typeface="Symbol" pitchFamily="18" charset="2"/>
              </a:rPr>
              <a:t>E</a:t>
            </a:r>
            <a:r>
              <a:rPr lang="en-US" baseline="-25000" dirty="0">
                <a:solidFill>
                  <a:schemeClr val="hlink"/>
                </a:solidFill>
                <a:sym typeface="Symbol" pitchFamily="18" charset="2"/>
              </a:rPr>
              <a:t>P</a:t>
            </a:r>
            <a:r>
              <a:rPr lang="en-US" i="1" baseline="-25000" dirty="0">
                <a:solidFill>
                  <a:schemeClr val="hlink"/>
                </a:solidFill>
                <a:sym typeface="Symbol" pitchFamily="18" charset="2"/>
              </a:rPr>
              <a:t> </a:t>
            </a:r>
            <a:r>
              <a:rPr lang="en-US" i="1" dirty="0">
                <a:solidFill>
                  <a:schemeClr val="hlink"/>
                </a:solidFill>
                <a:sym typeface="Symbol" pitchFamily="18" charset="2"/>
              </a:rPr>
              <a:t>/</a:t>
            </a:r>
            <a:r>
              <a:rPr lang="en-US" dirty="0">
                <a:solidFill>
                  <a:schemeClr val="hlink"/>
                </a:solidFill>
                <a:sym typeface="Symbol" pitchFamily="18" charset="2"/>
              </a:rPr>
              <a:t> </a:t>
            </a:r>
            <a:r>
              <a:rPr lang="en-US" i="1" dirty="0">
                <a:solidFill>
                  <a:schemeClr val="hlink"/>
                </a:solidFill>
                <a:sym typeface="Symbol" pitchFamily="18" charset="2"/>
              </a:rPr>
              <a:t>m</a:t>
            </a:r>
            <a:r>
              <a:rPr lang="en-US" dirty="0">
                <a:solidFill>
                  <a:schemeClr val="hlink"/>
                </a:solidFill>
                <a:sym typeface="Symbol" pitchFamily="18" charset="2"/>
              </a:rPr>
              <a:t> we have ∆</a:t>
            </a:r>
            <a:r>
              <a:rPr lang="en-US" i="1" dirty="0">
                <a:solidFill>
                  <a:schemeClr val="hlink"/>
                </a:solidFill>
                <a:sym typeface="Symbol" pitchFamily="18" charset="2"/>
              </a:rPr>
              <a:t>E</a:t>
            </a:r>
            <a:r>
              <a:rPr lang="en-US" baseline="-25000" dirty="0">
                <a:solidFill>
                  <a:schemeClr val="hlink"/>
                </a:solidFill>
                <a:sym typeface="Symbol" pitchFamily="18" charset="2"/>
              </a:rPr>
              <a:t>P</a:t>
            </a:r>
            <a:r>
              <a:rPr lang="en-US" dirty="0">
                <a:solidFill>
                  <a:schemeClr val="hlink"/>
                </a:solidFill>
                <a:sym typeface="Symbol" pitchFamily="18" charset="2"/>
              </a:rPr>
              <a:t> = </a:t>
            </a:r>
            <a:r>
              <a:rPr lang="en-US" i="1" dirty="0" err="1">
                <a:solidFill>
                  <a:schemeClr val="hlink"/>
                </a:solidFill>
                <a:sym typeface="Symbol" pitchFamily="18" charset="2"/>
              </a:rPr>
              <a:t>m</a:t>
            </a:r>
            <a:r>
              <a:rPr lang="en-US" dirty="0" err="1">
                <a:solidFill>
                  <a:schemeClr val="hlink"/>
                </a:solidFill>
                <a:sym typeface="Symbol" pitchFamily="18" charset="2"/>
              </a:rPr>
              <a:t>∆</a:t>
            </a:r>
            <a:r>
              <a:rPr lang="en-US" i="1" dirty="0" err="1">
                <a:solidFill>
                  <a:schemeClr val="hlink"/>
                </a:solidFill>
                <a:sym typeface="Symbol" pitchFamily="18" charset="2"/>
              </a:rPr>
              <a:t>V</a:t>
            </a:r>
            <a:r>
              <a:rPr lang="en-US" baseline="-25000" dirty="0" err="1">
                <a:solidFill>
                  <a:schemeClr val="hlink"/>
                </a:solidFill>
                <a:sym typeface="Symbol" pitchFamily="18" charset="2"/>
              </a:rPr>
              <a:t>g</a:t>
            </a:r>
            <a:r>
              <a:rPr lang="en-US" dirty="0">
                <a:solidFill>
                  <a:schemeClr val="hlink"/>
                </a:solidFill>
                <a:sym typeface="Symbol" pitchFamily="18" charset="2"/>
              </a:rPr>
              <a:t>.</a:t>
            </a:r>
          </a:p>
        </p:txBody>
      </p:sp>
      <p:sp>
        <p:nvSpPr>
          <p:cNvPr id="421894" name="Text Box 6"/>
          <p:cNvSpPr txBox="1">
            <a:spLocks noChangeArrowheads="1"/>
          </p:cNvSpPr>
          <p:nvPr/>
        </p:nvSpPr>
        <p:spPr bwMode="auto">
          <a:xfrm>
            <a:off x="977900" y="4484688"/>
            <a:ext cx="5667375" cy="457200"/>
          </a:xfrm>
          <a:prstGeom prst="rect">
            <a:avLst/>
          </a:prstGeom>
          <a:noFill/>
          <a:ln w="9525">
            <a:noFill/>
            <a:miter lim="800000"/>
            <a:headEnd/>
            <a:tailEnd/>
          </a:ln>
        </p:spPr>
        <p:txBody>
          <a:bodyPr>
            <a:spAutoFit/>
          </a:bodyPr>
          <a:lstStyle/>
          <a:p>
            <a:r>
              <a:rPr lang="en-US">
                <a:solidFill>
                  <a:schemeClr val="hlink"/>
                </a:solidFill>
                <a:cs typeface="Courier New" pitchFamily="49" charset="0"/>
                <a:sym typeface="Symbol" pitchFamily="18" charset="2"/>
              </a:rPr>
              <a:t></a:t>
            </a:r>
            <a:r>
              <a:rPr lang="en-US">
                <a:solidFill>
                  <a:schemeClr val="hlink"/>
                </a:solidFill>
                <a:cs typeface="Courier New" pitchFamily="49" charset="0"/>
              </a:rPr>
              <a:t>Thus </a:t>
            </a:r>
            <a:r>
              <a:rPr lang="en-US">
                <a:solidFill>
                  <a:schemeClr val="hlink"/>
                </a:solidFill>
                <a:sym typeface="Symbol" pitchFamily="18" charset="2"/>
              </a:rPr>
              <a:t>∆</a:t>
            </a:r>
            <a:r>
              <a:rPr lang="en-US" i="1">
                <a:solidFill>
                  <a:schemeClr val="hlink"/>
                </a:solidFill>
                <a:sym typeface="Symbol" pitchFamily="18" charset="2"/>
              </a:rPr>
              <a:t>E</a:t>
            </a:r>
            <a:r>
              <a:rPr lang="en-US" baseline="-25000">
                <a:solidFill>
                  <a:schemeClr val="hlink"/>
                </a:solidFill>
                <a:sym typeface="Symbol" pitchFamily="18" charset="2"/>
              </a:rPr>
              <a:t>P</a:t>
            </a:r>
            <a:r>
              <a:rPr lang="en-US">
                <a:sym typeface="Symbol" pitchFamily="18" charset="2"/>
              </a:rPr>
              <a:t> </a:t>
            </a:r>
            <a:r>
              <a:rPr lang="en-US">
                <a:solidFill>
                  <a:schemeClr val="hlink"/>
                </a:solidFill>
                <a:sym typeface="Symbol" pitchFamily="18" charset="2"/>
              </a:rPr>
              <a:t>= (4)( </a:t>
            </a:r>
            <a:r>
              <a:rPr lang="en-US" baseline="30000">
                <a:solidFill>
                  <a:schemeClr val="hlink"/>
                </a:solidFill>
                <a:sym typeface="Symbol" pitchFamily="18" charset="2"/>
              </a:rPr>
              <a:t>-</a:t>
            </a:r>
            <a:r>
              <a:rPr lang="en-US">
                <a:solidFill>
                  <a:schemeClr val="hlink"/>
                </a:solidFill>
                <a:sym typeface="Symbol" pitchFamily="18" charset="2"/>
              </a:rPr>
              <a:t>3k – </a:t>
            </a:r>
            <a:r>
              <a:rPr lang="en-US" baseline="30000">
                <a:solidFill>
                  <a:schemeClr val="hlink"/>
                </a:solidFill>
                <a:sym typeface="Symbol" pitchFamily="18" charset="2"/>
              </a:rPr>
              <a:t>-</a:t>
            </a:r>
            <a:r>
              <a:rPr lang="en-US">
                <a:solidFill>
                  <a:schemeClr val="hlink"/>
                </a:solidFill>
                <a:sym typeface="Symbol" pitchFamily="18" charset="2"/>
              </a:rPr>
              <a:t>7k) = 16 kJ.</a:t>
            </a:r>
          </a:p>
        </p:txBody>
      </p:sp>
      <p:sp>
        <p:nvSpPr>
          <p:cNvPr id="421895" name="Oval 7"/>
          <p:cNvSpPr>
            <a:spLocks noChangeArrowheads="1"/>
          </p:cNvSpPr>
          <p:nvPr/>
        </p:nvSpPr>
        <p:spPr bwMode="auto">
          <a:xfrm>
            <a:off x="4906963" y="3436938"/>
            <a:ext cx="349250" cy="349250"/>
          </a:xfrm>
          <a:prstGeom prst="ellipse">
            <a:avLst/>
          </a:prstGeom>
          <a:noFill/>
          <a:ln w="28575">
            <a:solidFill>
              <a:srgbClr val="FF0000"/>
            </a:solidFill>
            <a:round/>
            <a:headEnd/>
            <a:tailEnd/>
          </a:ln>
        </p:spPr>
        <p:txBody>
          <a:bodyPr wrap="none" anchor="ctr"/>
          <a:lstStyle/>
          <a:p>
            <a:endParaRPr lang="en-US"/>
          </a:p>
        </p:txBody>
      </p:sp>
      <p:sp>
        <p:nvSpPr>
          <p:cNvPr id="1741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17416" name="Rectangle 9"/>
          <p:cNvSpPr>
            <a:spLocks noChangeArrowheads="1"/>
          </p:cNvSpPr>
          <p:nvPr/>
        </p:nvSpPr>
        <p:spPr bwMode="auto">
          <a:xfrm>
            <a:off x="685800" y="1338263"/>
            <a:ext cx="7772400" cy="439737"/>
          </a:xfrm>
          <a:prstGeom prst="rect">
            <a:avLst/>
          </a:prstGeom>
          <a:solidFill>
            <a:srgbClr val="EAEAEA"/>
          </a:solidFill>
          <a:ln w="9525">
            <a:noFill/>
            <a:miter lim="800000"/>
            <a:headEnd/>
            <a:tailEnd/>
          </a:ln>
        </p:spPr>
        <p:txBody>
          <a:bodyPr/>
          <a:lstStyle/>
          <a:p>
            <a:pPr eaLnBrk="0" hangingPunct="0"/>
            <a:r>
              <a:rPr lang="en-US" altLang="en-US" i="1">
                <a:solidFill>
                  <a:schemeClr val="accent2"/>
                </a:solidFill>
              </a:rPr>
              <a:t>Potential and potential energy </a:t>
            </a:r>
            <a:r>
              <a:rPr lang="en-US" altLang="en-US">
                <a:solidFill>
                  <a:schemeClr val="accent2"/>
                </a:solidFill>
              </a:rPr>
              <a:t>– gravitational </a:t>
            </a:r>
            <a:endParaRPr lang="en-US">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1892"/>
                                        </p:tgtEl>
                                        <p:attrNameLst>
                                          <p:attrName>style.visibility</p:attrName>
                                        </p:attrNameLst>
                                      </p:cBhvr>
                                      <p:to>
                                        <p:strVal val="visible"/>
                                      </p:to>
                                    </p:set>
                                    <p:anim calcmode="lin" valueType="num">
                                      <p:cBhvr additive="base">
                                        <p:cTn id="7" dur="500" fill="hold"/>
                                        <p:tgtEl>
                                          <p:spTgt spid="421892"/>
                                        </p:tgtEl>
                                        <p:attrNameLst>
                                          <p:attrName>ppt_x</p:attrName>
                                        </p:attrNameLst>
                                      </p:cBhvr>
                                      <p:tavLst>
                                        <p:tav tm="0">
                                          <p:val>
                                            <p:strVal val="#ppt_x"/>
                                          </p:val>
                                        </p:tav>
                                        <p:tav tm="100000">
                                          <p:val>
                                            <p:strVal val="#ppt_x"/>
                                          </p:val>
                                        </p:tav>
                                      </p:tavLst>
                                    </p:anim>
                                    <p:anim calcmode="lin" valueType="num">
                                      <p:cBhvr additive="base">
                                        <p:cTn id="8" dur="500" fill="hold"/>
                                        <p:tgtEl>
                                          <p:spTgt spid="42189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1893">
                                            <p:txEl>
                                              <p:pRg st="0" end="0"/>
                                            </p:txEl>
                                          </p:spTgt>
                                        </p:tgtEl>
                                        <p:attrNameLst>
                                          <p:attrName>style.visibility</p:attrName>
                                        </p:attrNameLst>
                                      </p:cBhvr>
                                      <p:to>
                                        <p:strVal val="visible"/>
                                      </p:to>
                                    </p:set>
                                    <p:anim calcmode="lin" valueType="num">
                                      <p:cBhvr additive="base">
                                        <p:cTn id="13" dur="500" fill="hold"/>
                                        <p:tgtEl>
                                          <p:spTgt spid="42189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18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1894">
                                            <p:txEl>
                                              <p:pRg st="0" end="0"/>
                                            </p:txEl>
                                          </p:spTgt>
                                        </p:tgtEl>
                                        <p:attrNameLst>
                                          <p:attrName>style.visibility</p:attrName>
                                        </p:attrNameLst>
                                      </p:cBhvr>
                                      <p:to>
                                        <p:strVal val="visible"/>
                                      </p:to>
                                    </p:set>
                                    <p:anim calcmode="lin" valueType="num">
                                      <p:cBhvr additive="base">
                                        <p:cTn id="19" dur="500" fill="hold"/>
                                        <p:tgtEl>
                                          <p:spTgt spid="42189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18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421895"/>
                                        </p:tgtEl>
                                        <p:attrNameLst>
                                          <p:attrName>style.visibility</p:attrName>
                                        </p:attrNameLst>
                                      </p:cBhvr>
                                      <p:to>
                                        <p:strVal val="visible"/>
                                      </p:to>
                                    </p:set>
                                    <p:anim calcmode="lin" valueType="num">
                                      <p:cBhvr>
                                        <p:cTn id="25" dur="500" fill="hold"/>
                                        <p:tgtEl>
                                          <p:spTgt spid="421895"/>
                                        </p:tgtEl>
                                        <p:attrNameLst>
                                          <p:attrName>ppt_w</p:attrName>
                                        </p:attrNameLst>
                                      </p:cBhvr>
                                      <p:tavLst>
                                        <p:tav tm="0">
                                          <p:val>
                                            <p:fltVal val="0"/>
                                          </p:val>
                                        </p:tav>
                                        <p:tav tm="100000">
                                          <p:val>
                                            <p:strVal val="#ppt_w"/>
                                          </p:val>
                                        </p:tav>
                                      </p:tavLst>
                                    </p:anim>
                                    <p:anim calcmode="lin" valueType="num">
                                      <p:cBhvr>
                                        <p:cTn id="26" dur="500" fill="hold"/>
                                        <p:tgtEl>
                                          <p:spTgt spid="421895"/>
                                        </p:tgtEl>
                                        <p:attrNameLst>
                                          <p:attrName>ppt_h</p:attrName>
                                        </p:attrNameLst>
                                      </p:cBhvr>
                                      <p:tavLst>
                                        <p:tav tm="0">
                                          <p:val>
                                            <p:fltVal val="0"/>
                                          </p:val>
                                        </p:tav>
                                        <p:tav tm="100000">
                                          <p:val>
                                            <p:strVal val="#ppt_h"/>
                                          </p:val>
                                        </p:tav>
                                      </p:tavLst>
                                    </p:anim>
                                    <p:animEffect transition="in" filter="fade">
                                      <p:cBhvr>
                                        <p:cTn id="27" dur="500"/>
                                        <p:tgtEl>
                                          <p:spTgt spid="421895"/>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18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9" name="Rectangle 3"/>
          <p:cNvSpPr>
            <a:spLocks noChangeArrowheads="1"/>
          </p:cNvSpPr>
          <p:nvPr/>
        </p:nvSpPr>
        <p:spPr bwMode="auto">
          <a:xfrm>
            <a:off x="674688" y="2925763"/>
            <a:ext cx="7772400" cy="3932237"/>
          </a:xfrm>
          <a:prstGeom prst="rect">
            <a:avLst/>
          </a:prstGeom>
          <a:solidFill>
            <a:srgbClr val="FFFFCC"/>
          </a:solidFill>
          <a:ln w="9525">
            <a:noFill/>
            <a:miter lim="800000"/>
            <a:headEnd/>
            <a:tailEnd/>
          </a:ln>
        </p:spPr>
        <p:txBody>
          <a:bodyPr/>
          <a:lstStyle/>
          <a:p>
            <a:pPr eaLnBrk="0" hangingPunct="0">
              <a:spcBef>
                <a:spcPct val="15000"/>
              </a:spcBef>
            </a:pPr>
            <a:r>
              <a:rPr lang="en-US">
                <a:sym typeface="Symbol" pitchFamily="18" charset="2"/>
              </a:rPr>
              <a:t>EXAMPLE: Find the gravitational potential                        at the midpoint of the 2750-m radius circle                         of 125-kg masses shown.                  </a:t>
            </a:r>
          </a:p>
          <a:p>
            <a:pPr eaLnBrk="0" hangingPunct="0">
              <a:spcBef>
                <a:spcPct val="15000"/>
              </a:spcBef>
            </a:pPr>
            <a:r>
              <a:rPr lang="en-US">
                <a:sym typeface="Symbol" pitchFamily="18" charset="2"/>
              </a:rPr>
              <a:t>SOLUTION: Potential is a scalar so it doesn’t                matter how the masses are arranged on the circle. Only the distance matters.</a:t>
            </a:r>
          </a:p>
          <a:p>
            <a:pPr eaLnBrk="0" hangingPunct="0">
              <a:spcBef>
                <a:spcPct val="15000"/>
              </a:spcBef>
            </a:pPr>
            <a:r>
              <a:rPr lang="en-US">
                <a:sym typeface="Symbol" pitchFamily="18" charset="2"/>
              </a:rPr>
              <a:t>For each mass </a:t>
            </a:r>
            <a:r>
              <a:rPr lang="en-US" i="1">
                <a:sym typeface="Symbol" pitchFamily="18" charset="2"/>
              </a:rPr>
              <a:t>r</a:t>
            </a:r>
            <a:r>
              <a:rPr lang="en-US">
                <a:sym typeface="Symbol" pitchFamily="18" charset="2"/>
              </a:rPr>
              <a:t> = 2750 m. Each mass contributes        </a:t>
            </a:r>
            <a:r>
              <a:rPr lang="en-US" i="1">
                <a:sym typeface="Symbol" pitchFamily="18" charset="2"/>
              </a:rPr>
              <a:t>V</a:t>
            </a:r>
            <a:r>
              <a:rPr lang="en-US" baseline="-25000">
                <a:cs typeface="Courier New" pitchFamily="49" charset="0"/>
                <a:sym typeface="Symbol" pitchFamily="18" charset="2"/>
              </a:rPr>
              <a:t>g</a:t>
            </a:r>
            <a:r>
              <a:rPr lang="en-US">
                <a:sym typeface="Symbol" pitchFamily="18" charset="2"/>
              </a:rPr>
              <a:t> = –</a:t>
            </a:r>
            <a:r>
              <a:rPr lang="en-US" i="1">
                <a:sym typeface="Symbol" pitchFamily="18" charset="2"/>
              </a:rPr>
              <a:t>GM /</a:t>
            </a:r>
            <a:r>
              <a:rPr lang="en-US">
                <a:sym typeface="Symbol" pitchFamily="18" charset="2"/>
              </a:rPr>
              <a:t> </a:t>
            </a:r>
            <a:r>
              <a:rPr lang="en-US" i="1">
                <a:sym typeface="Symbol" pitchFamily="18" charset="2"/>
              </a:rPr>
              <a:t>r</a:t>
            </a:r>
            <a:r>
              <a:rPr lang="en-US">
                <a:sym typeface="Symbol" pitchFamily="18" charset="2"/>
              </a:rPr>
              <a:t> so that</a:t>
            </a:r>
          </a:p>
          <a:p>
            <a:pPr algn="ctr" eaLnBrk="0" hangingPunct="0">
              <a:spcBef>
                <a:spcPct val="15000"/>
              </a:spcBef>
            </a:pPr>
            <a:r>
              <a:rPr lang="en-US" i="1">
                <a:sym typeface="Symbol" pitchFamily="18" charset="2"/>
              </a:rPr>
              <a:t>V</a:t>
            </a:r>
            <a:r>
              <a:rPr lang="en-US" baseline="-25000">
                <a:cs typeface="Courier New" pitchFamily="49" charset="0"/>
                <a:sym typeface="Symbol" pitchFamily="18" charset="2"/>
              </a:rPr>
              <a:t>g</a:t>
            </a:r>
            <a:r>
              <a:rPr lang="en-US">
                <a:sym typeface="Symbol" pitchFamily="18" charset="2"/>
              </a:rPr>
              <a:t> = –(6.6710</a:t>
            </a:r>
            <a:r>
              <a:rPr lang="en-US" baseline="30000">
                <a:sym typeface="Symbol" pitchFamily="18" charset="2"/>
              </a:rPr>
              <a:t>-11</a:t>
            </a:r>
            <a:r>
              <a:rPr lang="en-US">
                <a:sym typeface="Symbol" pitchFamily="18" charset="2"/>
              </a:rPr>
              <a:t>)(125) </a:t>
            </a:r>
            <a:r>
              <a:rPr lang="en-US" i="1">
                <a:sym typeface="Symbol" pitchFamily="18" charset="2"/>
              </a:rPr>
              <a:t>/</a:t>
            </a:r>
            <a:r>
              <a:rPr lang="en-US">
                <a:sym typeface="Symbol" pitchFamily="18" charset="2"/>
              </a:rPr>
              <a:t> 2750 = -3.0310</a:t>
            </a:r>
            <a:r>
              <a:rPr lang="en-US" baseline="30000">
                <a:sym typeface="Symbol" pitchFamily="18" charset="2"/>
              </a:rPr>
              <a:t>-12</a:t>
            </a:r>
            <a:r>
              <a:rPr lang="en-US">
                <a:sym typeface="Symbol" pitchFamily="18" charset="2"/>
              </a:rPr>
              <a:t> J</a:t>
            </a:r>
            <a:r>
              <a:rPr lang="en-US" baseline="-25000">
                <a:sym typeface="Symbol" pitchFamily="18" charset="2"/>
              </a:rPr>
              <a:t> </a:t>
            </a:r>
            <a:r>
              <a:rPr lang="en-US">
                <a:sym typeface="Symbol" pitchFamily="18" charset="2"/>
              </a:rPr>
              <a:t>kg</a:t>
            </a:r>
            <a:r>
              <a:rPr lang="en-US" baseline="30000">
                <a:sym typeface="Symbol" pitchFamily="18" charset="2"/>
              </a:rPr>
              <a:t>-1</a:t>
            </a:r>
            <a:r>
              <a:rPr lang="en-US">
                <a:sym typeface="Symbol" pitchFamily="18" charset="2"/>
              </a:rPr>
              <a:t>.</a:t>
            </a:r>
          </a:p>
          <a:p>
            <a:pPr eaLnBrk="0" hangingPunct="0">
              <a:spcBef>
                <a:spcPct val="15000"/>
              </a:spcBef>
            </a:pPr>
            <a:r>
              <a:rPr lang="en-US">
                <a:sym typeface="Symbol" pitchFamily="18" charset="2"/>
              </a:rPr>
              <a:t>Thus </a:t>
            </a:r>
            <a:r>
              <a:rPr lang="en-US" i="1">
                <a:sym typeface="Symbol" pitchFamily="18" charset="2"/>
              </a:rPr>
              <a:t>V</a:t>
            </a:r>
            <a:r>
              <a:rPr lang="en-US" baseline="-25000">
                <a:sym typeface="Symbol" pitchFamily="18" charset="2"/>
              </a:rPr>
              <a:t>tot</a:t>
            </a:r>
            <a:r>
              <a:rPr lang="en-US">
                <a:sym typeface="Symbol" pitchFamily="18" charset="2"/>
              </a:rPr>
              <a:t> = 4(-3.0310</a:t>
            </a:r>
            <a:r>
              <a:rPr lang="en-US" baseline="30000">
                <a:sym typeface="Symbol" pitchFamily="18" charset="2"/>
              </a:rPr>
              <a:t>-12</a:t>
            </a:r>
            <a:r>
              <a:rPr lang="en-US">
                <a:sym typeface="Symbol" pitchFamily="18" charset="2"/>
              </a:rPr>
              <a:t>) = -1.2110</a:t>
            </a:r>
            <a:r>
              <a:rPr lang="en-US" baseline="30000">
                <a:sym typeface="Symbol" pitchFamily="18" charset="2"/>
              </a:rPr>
              <a:t>-11</a:t>
            </a:r>
            <a:r>
              <a:rPr lang="en-US">
                <a:sym typeface="Symbol" pitchFamily="18" charset="2"/>
              </a:rPr>
              <a:t> J</a:t>
            </a:r>
            <a:r>
              <a:rPr lang="en-US" baseline="-25000">
                <a:sym typeface="Symbol" pitchFamily="18" charset="2"/>
              </a:rPr>
              <a:t> </a:t>
            </a:r>
            <a:r>
              <a:rPr lang="en-US">
                <a:sym typeface="Symbol" pitchFamily="18" charset="2"/>
              </a:rPr>
              <a:t>kg</a:t>
            </a:r>
            <a:r>
              <a:rPr lang="en-US" baseline="30000">
                <a:sym typeface="Symbol" pitchFamily="18" charset="2"/>
              </a:rPr>
              <a:t>-1</a:t>
            </a:r>
            <a:r>
              <a:rPr lang="en-US">
                <a:sym typeface="Symbol" pitchFamily="18" charset="2"/>
              </a:rPr>
              <a:t>.</a:t>
            </a:r>
          </a:p>
        </p:txBody>
      </p:sp>
      <p:sp>
        <p:nvSpPr>
          <p:cNvPr id="413698" name="Rectangle 2"/>
          <p:cNvSpPr>
            <a:spLocks noChangeArrowheads="1"/>
          </p:cNvSpPr>
          <p:nvPr/>
        </p:nvSpPr>
        <p:spPr bwMode="auto">
          <a:xfrm>
            <a:off x="685800" y="1338263"/>
            <a:ext cx="7772400" cy="1630362"/>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and potential energy </a:t>
            </a:r>
            <a:r>
              <a:rPr lang="en-US" altLang="en-US">
                <a:solidFill>
                  <a:schemeClr val="accent2"/>
                </a:solidFill>
              </a:rPr>
              <a:t>– gravitational </a:t>
            </a:r>
            <a:r>
              <a:rPr lang="en-US" sz="2000">
                <a:solidFill>
                  <a:srgbClr val="000000"/>
                </a:solidFill>
                <a:latin typeface="Courier New" pitchFamily="49" charset="0"/>
                <a:ea typeface="Calibri" pitchFamily="34" charset="0"/>
                <a:cs typeface="Times New Roman" pitchFamily="18" charset="0"/>
              </a:rPr>
              <a:t>	</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Gravitational potential is derived from gravitational potential energy and is thus a scalar. There is no need to worry about vectors.</a:t>
            </a:r>
          </a:p>
        </p:txBody>
      </p:sp>
      <p:grpSp>
        <p:nvGrpSpPr>
          <p:cNvPr id="2" name="Group 4"/>
          <p:cNvGrpSpPr>
            <a:grpSpLocks/>
          </p:cNvGrpSpPr>
          <p:nvPr/>
        </p:nvGrpSpPr>
        <p:grpSpPr bwMode="auto">
          <a:xfrm>
            <a:off x="7142163" y="2989263"/>
            <a:ext cx="1408112" cy="1517650"/>
            <a:chOff x="4403" y="1947"/>
            <a:chExt cx="887" cy="956"/>
          </a:xfrm>
        </p:grpSpPr>
        <p:sp>
          <p:nvSpPr>
            <p:cNvPr id="413701" name="Oval 5"/>
            <p:cNvSpPr>
              <a:spLocks noChangeArrowheads="1"/>
            </p:cNvSpPr>
            <p:nvPr/>
          </p:nvSpPr>
          <p:spPr bwMode="auto">
            <a:xfrm>
              <a:off x="4768" y="194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3702" name="Oval 6"/>
            <p:cNvSpPr>
              <a:spLocks noChangeArrowheads="1"/>
            </p:cNvSpPr>
            <p:nvPr/>
          </p:nvSpPr>
          <p:spPr bwMode="auto">
            <a:xfrm>
              <a:off x="4450" y="2085"/>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3703" name="Oval 7"/>
            <p:cNvSpPr>
              <a:spLocks noChangeArrowheads="1"/>
            </p:cNvSpPr>
            <p:nvPr/>
          </p:nvSpPr>
          <p:spPr bwMode="auto">
            <a:xfrm>
              <a:off x="4483" y="271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3704" name="Oval 8"/>
            <p:cNvSpPr>
              <a:spLocks noChangeArrowheads="1"/>
            </p:cNvSpPr>
            <p:nvPr/>
          </p:nvSpPr>
          <p:spPr bwMode="auto">
            <a:xfrm>
              <a:off x="5128" y="266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8448" name="Oval 9"/>
            <p:cNvSpPr>
              <a:spLocks noChangeArrowheads="1"/>
            </p:cNvSpPr>
            <p:nvPr/>
          </p:nvSpPr>
          <p:spPr bwMode="auto">
            <a:xfrm>
              <a:off x="4403" y="2016"/>
              <a:ext cx="887" cy="887"/>
            </a:xfrm>
            <a:prstGeom prst="ellipse">
              <a:avLst/>
            </a:prstGeom>
            <a:noFill/>
            <a:ln w="9525">
              <a:solidFill>
                <a:schemeClr val="tx1"/>
              </a:solidFill>
              <a:prstDash val="dash"/>
              <a:round/>
              <a:headEnd/>
              <a:tailEnd/>
            </a:ln>
          </p:spPr>
          <p:txBody>
            <a:bodyPr wrap="none" anchor="ctr"/>
            <a:lstStyle/>
            <a:p>
              <a:endParaRPr lang="en-US"/>
            </a:p>
          </p:txBody>
        </p:sp>
      </p:grpSp>
      <p:grpSp>
        <p:nvGrpSpPr>
          <p:cNvPr id="3" name="Group 10"/>
          <p:cNvGrpSpPr>
            <a:grpSpLocks/>
          </p:cNvGrpSpPr>
          <p:nvPr/>
        </p:nvGrpSpPr>
        <p:grpSpPr bwMode="auto">
          <a:xfrm>
            <a:off x="7724775" y="3692525"/>
            <a:ext cx="239713" cy="228600"/>
            <a:chOff x="3699" y="152"/>
            <a:chExt cx="151" cy="144"/>
          </a:xfrm>
        </p:grpSpPr>
        <p:sp>
          <p:nvSpPr>
            <p:cNvPr id="18442" name="Line 11"/>
            <p:cNvSpPr>
              <a:spLocks noChangeShapeType="1"/>
            </p:cNvSpPr>
            <p:nvPr/>
          </p:nvSpPr>
          <p:spPr bwMode="auto">
            <a:xfrm>
              <a:off x="3699" y="152"/>
              <a:ext cx="144" cy="144"/>
            </a:xfrm>
            <a:prstGeom prst="line">
              <a:avLst/>
            </a:prstGeom>
            <a:noFill/>
            <a:ln w="9525">
              <a:solidFill>
                <a:srgbClr val="FF0000"/>
              </a:solidFill>
              <a:round/>
              <a:headEnd/>
              <a:tailEnd/>
            </a:ln>
          </p:spPr>
          <p:txBody>
            <a:bodyPr/>
            <a:lstStyle/>
            <a:p>
              <a:endParaRPr lang="en-US"/>
            </a:p>
          </p:txBody>
        </p:sp>
        <p:sp>
          <p:nvSpPr>
            <p:cNvPr id="18443" name="Line 12"/>
            <p:cNvSpPr>
              <a:spLocks noChangeShapeType="1"/>
            </p:cNvSpPr>
            <p:nvPr/>
          </p:nvSpPr>
          <p:spPr bwMode="auto">
            <a:xfrm flipH="1">
              <a:off x="3706" y="152"/>
              <a:ext cx="144" cy="144"/>
            </a:xfrm>
            <a:prstGeom prst="line">
              <a:avLst/>
            </a:prstGeom>
            <a:noFill/>
            <a:ln w="9525">
              <a:solidFill>
                <a:srgbClr val="FF0000"/>
              </a:solidFill>
              <a:round/>
              <a:headEnd/>
              <a:tailEnd/>
            </a:ln>
          </p:spPr>
          <p:txBody>
            <a:bodyPr/>
            <a:lstStyle/>
            <a:p>
              <a:endParaRPr lang="en-US"/>
            </a:p>
          </p:txBody>
        </p:sp>
      </p:grpSp>
      <p:grpSp>
        <p:nvGrpSpPr>
          <p:cNvPr id="4" name="Group 13"/>
          <p:cNvGrpSpPr>
            <a:grpSpLocks/>
          </p:cNvGrpSpPr>
          <p:nvPr/>
        </p:nvGrpSpPr>
        <p:grpSpPr bwMode="auto">
          <a:xfrm>
            <a:off x="7753350" y="3100388"/>
            <a:ext cx="285750" cy="709612"/>
            <a:chOff x="4884" y="1993"/>
            <a:chExt cx="180" cy="447"/>
          </a:xfrm>
        </p:grpSpPr>
        <p:sp>
          <p:nvSpPr>
            <p:cNvPr id="18440" name="Line 14"/>
            <p:cNvSpPr>
              <a:spLocks noChangeShapeType="1"/>
            </p:cNvSpPr>
            <p:nvPr/>
          </p:nvSpPr>
          <p:spPr bwMode="auto">
            <a:xfrm flipV="1">
              <a:off x="4934" y="1993"/>
              <a:ext cx="0" cy="447"/>
            </a:xfrm>
            <a:prstGeom prst="line">
              <a:avLst/>
            </a:prstGeom>
            <a:noFill/>
            <a:ln w="19050">
              <a:solidFill>
                <a:srgbClr val="FF0000"/>
              </a:solidFill>
              <a:round/>
              <a:headEnd/>
              <a:tailEnd type="triangle" w="med" len="med"/>
            </a:ln>
          </p:spPr>
          <p:txBody>
            <a:bodyPr/>
            <a:lstStyle/>
            <a:p>
              <a:endParaRPr lang="en-US"/>
            </a:p>
          </p:txBody>
        </p:sp>
        <p:sp>
          <p:nvSpPr>
            <p:cNvPr id="18441" name="Text Box 15"/>
            <p:cNvSpPr txBox="1">
              <a:spLocks noChangeArrowheads="1"/>
            </p:cNvSpPr>
            <p:nvPr/>
          </p:nvSpPr>
          <p:spPr bwMode="auto">
            <a:xfrm>
              <a:off x="4884" y="2088"/>
              <a:ext cx="180" cy="288"/>
            </a:xfrm>
            <a:prstGeom prst="rect">
              <a:avLst/>
            </a:prstGeom>
            <a:noFill/>
            <a:ln w="9525">
              <a:noFill/>
              <a:miter lim="800000"/>
              <a:headEnd/>
              <a:tailEnd/>
            </a:ln>
          </p:spPr>
          <p:txBody>
            <a:bodyPr wrap="none">
              <a:spAutoFit/>
            </a:bodyPr>
            <a:lstStyle/>
            <a:p>
              <a:r>
                <a:rPr lang="en-US" i="1">
                  <a:solidFill>
                    <a:srgbClr val="FF0000"/>
                  </a:solidFill>
                </a:rPr>
                <a:t>r</a:t>
              </a:r>
            </a:p>
          </p:txBody>
        </p:sp>
      </p:grpSp>
      <p:sp>
        <p:nvSpPr>
          <p:cNvPr id="1843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3698">
                                            <p:txEl>
                                              <p:pRg st="1" end="1"/>
                                            </p:txEl>
                                          </p:spTgt>
                                        </p:tgtEl>
                                        <p:attrNameLst>
                                          <p:attrName>style.visibility</p:attrName>
                                        </p:attrNameLst>
                                      </p:cBhvr>
                                      <p:to>
                                        <p:strVal val="visible"/>
                                      </p:to>
                                    </p:set>
                                    <p:anim calcmode="lin" valueType="num">
                                      <p:cBhvr additive="base">
                                        <p:cTn id="7" dur="500" fill="hold"/>
                                        <p:tgtEl>
                                          <p:spTgt spid="41369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369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3699">
                                            <p:txEl>
                                              <p:pRg st="0" end="0"/>
                                            </p:txEl>
                                          </p:spTgt>
                                        </p:tgtEl>
                                        <p:attrNameLst>
                                          <p:attrName>style.visibility</p:attrName>
                                        </p:attrNameLst>
                                      </p:cBhvr>
                                      <p:to>
                                        <p:strVal val="visible"/>
                                      </p:to>
                                    </p:set>
                                    <p:anim calcmode="lin" valueType="num">
                                      <p:cBhvr additive="base">
                                        <p:cTn id="13" dur="500" fill="hold"/>
                                        <p:tgtEl>
                                          <p:spTgt spid="4136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136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0-#ppt_w/2"/>
                                          </p:val>
                                        </p:tav>
                                        <p:tav tm="100000">
                                          <p:val>
                                            <p:strVal val="#ppt_x"/>
                                          </p:val>
                                        </p:tav>
                                      </p:tavLst>
                                    </p:anim>
                                    <p:anim calcmode="lin" valueType="num">
                                      <p:cBhvr additive="base">
                                        <p:cTn id="19" dur="2000" fill="hold"/>
                                        <p:tgtEl>
                                          <p:spTgt spid="2"/>
                                        </p:tgtEl>
                                        <p:attrNameLst>
                                          <p:attrName>ppt_y</p:attrName>
                                        </p:attrNameLst>
                                      </p:cBhvr>
                                      <p:tavLst>
                                        <p:tav tm="0">
                                          <p:val>
                                            <p:strVal val="#ppt_y"/>
                                          </p:val>
                                        </p:tav>
                                        <p:tav tm="100000">
                                          <p:val>
                                            <p:strVal val="#ppt_y"/>
                                          </p:val>
                                        </p:tav>
                                      </p:tavLst>
                                    </p:anim>
                                  </p:childTnLst>
                                </p:cTn>
                              </p:par>
                              <p:par>
                                <p:cTn id="20" presetID="8" presetClass="emph" presetSubtype="0" fill="hold" nodeType="withEffect">
                                  <p:stCondLst>
                                    <p:cond delay="0"/>
                                  </p:stCondLst>
                                  <p:childTnLst>
                                    <p:animRot by="21600000">
                                      <p:cBhvr>
                                        <p:cTn id="21" dur="2000" fill="hold"/>
                                        <p:tgtEl>
                                          <p:spTgt spid="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13699">
                                            <p:txEl>
                                              <p:pRg st="1" end="1"/>
                                            </p:txEl>
                                          </p:spTgt>
                                        </p:tgtEl>
                                        <p:attrNameLst>
                                          <p:attrName>style.visibility</p:attrName>
                                        </p:attrNameLst>
                                      </p:cBhvr>
                                      <p:to>
                                        <p:strVal val="visible"/>
                                      </p:to>
                                    </p:set>
                                    <p:anim calcmode="lin" valueType="num">
                                      <p:cBhvr additive="base">
                                        <p:cTn id="32" dur="500" fill="hold"/>
                                        <p:tgtEl>
                                          <p:spTgt spid="413699">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41369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413699">
                                            <p:txEl>
                                              <p:pRg st="2" end="2"/>
                                            </p:txEl>
                                          </p:spTgt>
                                        </p:tgtEl>
                                        <p:attrNameLst>
                                          <p:attrName>style.visibility</p:attrName>
                                        </p:attrNameLst>
                                      </p:cBhvr>
                                      <p:to>
                                        <p:strVal val="visible"/>
                                      </p:to>
                                    </p:set>
                                    <p:anim calcmode="lin" valueType="num">
                                      <p:cBhvr additive="base">
                                        <p:cTn id="38" dur="500" fill="hold"/>
                                        <p:tgtEl>
                                          <p:spTgt spid="413699">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41369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413699">
                                            <p:txEl>
                                              <p:pRg st="3" end="3"/>
                                            </p:txEl>
                                          </p:spTgt>
                                        </p:tgtEl>
                                        <p:attrNameLst>
                                          <p:attrName>style.visibility</p:attrName>
                                        </p:attrNameLst>
                                      </p:cBhvr>
                                      <p:to>
                                        <p:strVal val="visible"/>
                                      </p:to>
                                    </p:set>
                                    <p:anim calcmode="lin" valueType="num">
                                      <p:cBhvr additive="base">
                                        <p:cTn id="44" dur="500" fill="hold"/>
                                        <p:tgtEl>
                                          <p:spTgt spid="413699">
                                            <p:txEl>
                                              <p:pRg st="3" end="3"/>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41369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wipe(down)">
                                      <p:cBhvr>
                                        <p:cTn id="50" dur="500"/>
                                        <p:tgtEl>
                                          <p:spTgt spid="4"/>
                                        </p:tgtEl>
                                      </p:cBhvr>
                                    </p:animEffect>
                                  </p:childTnLst>
                                  <p:subTnLst>
                                    <p:audio>
                                      <p:cMediaNode>
                                        <p:cTn display="0" masterRel="sameClick">
                                          <p:stCondLst>
                                            <p:cond evt="begin" delay="0">
                                              <p:tn val="48"/>
                                            </p:cond>
                                          </p:stCondLst>
                                          <p:endCondLst>
                                            <p:cond evt="onStopAudio" delay="0">
                                              <p:tgtEl>
                                                <p:sldTgt/>
                                              </p:tgtEl>
                                            </p:cond>
                                          </p:endCondLst>
                                        </p:cTn>
                                        <p:tgtEl>
                                          <p:sndTgt r:embed="rId6"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413699">
                                            <p:txEl>
                                              <p:pRg st="4" end="4"/>
                                            </p:txEl>
                                          </p:spTgt>
                                        </p:tgtEl>
                                        <p:attrNameLst>
                                          <p:attrName>style.visibility</p:attrName>
                                        </p:attrNameLst>
                                      </p:cBhvr>
                                      <p:to>
                                        <p:strVal val="visible"/>
                                      </p:to>
                                    </p:set>
                                    <p:anim calcmode="lin" valueType="num">
                                      <p:cBhvr additive="base">
                                        <p:cTn id="55" dur="500" fill="hold"/>
                                        <p:tgtEl>
                                          <p:spTgt spid="413699">
                                            <p:txEl>
                                              <p:pRg st="4" end="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41369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7" name="Rectangle 3"/>
          <p:cNvSpPr>
            <a:spLocks noChangeArrowheads="1"/>
          </p:cNvSpPr>
          <p:nvPr/>
        </p:nvSpPr>
        <p:spPr bwMode="auto">
          <a:xfrm>
            <a:off x="674688" y="2924175"/>
            <a:ext cx="7772400" cy="3933825"/>
          </a:xfrm>
          <a:prstGeom prst="rect">
            <a:avLst/>
          </a:prstGeom>
          <a:solidFill>
            <a:srgbClr val="FFFFCC"/>
          </a:solidFill>
          <a:ln w="9525">
            <a:noFill/>
            <a:miter lim="800000"/>
            <a:headEnd/>
            <a:tailEnd/>
          </a:ln>
        </p:spPr>
        <p:txBody>
          <a:bodyPr/>
          <a:lstStyle/>
          <a:p>
            <a:pPr eaLnBrk="0" hangingPunct="0">
              <a:spcBef>
                <a:spcPct val="20000"/>
              </a:spcBef>
            </a:pPr>
            <a:r>
              <a:rPr lang="en-US" dirty="0">
                <a:sym typeface="Symbol" pitchFamily="18" charset="2"/>
              </a:rPr>
              <a:t>EXAMPLE: If a 365-kg mass is brought in from                  to the center of the circle of masses, how                    much potential energy will it have lost?</a:t>
            </a:r>
          </a:p>
          <a:p>
            <a:pPr eaLnBrk="0" hangingPunct="0">
              <a:lnSpc>
                <a:spcPct val="114000"/>
              </a:lnSpc>
              <a:spcBef>
                <a:spcPct val="20000"/>
              </a:spcBef>
            </a:pPr>
            <a:r>
              <a:rPr lang="en-US" dirty="0">
                <a:sym typeface="Symbol" pitchFamily="18" charset="2"/>
              </a:rPr>
              <a:t>SOLUTION: </a:t>
            </a:r>
            <a:r>
              <a:rPr lang="en-US" dirty="0">
                <a:solidFill>
                  <a:srgbClr val="000000"/>
                </a:solidFill>
                <a:sym typeface="Symbol" pitchFamily="18" charset="2"/>
              </a:rPr>
              <a:t>∆</a:t>
            </a:r>
            <a:r>
              <a:rPr lang="en-US" i="1" dirty="0">
                <a:sym typeface="Symbol" pitchFamily="18" charset="2"/>
              </a:rPr>
              <a:t>V</a:t>
            </a:r>
            <a:r>
              <a:rPr lang="en-US" baseline="-25000" dirty="0">
                <a:cs typeface="Courier New" pitchFamily="49" charset="0"/>
                <a:sym typeface="Symbol" pitchFamily="18" charset="2"/>
              </a:rPr>
              <a:t>g</a:t>
            </a:r>
            <a:r>
              <a:rPr lang="en-US" dirty="0">
                <a:sym typeface="Symbol" pitchFamily="18" charset="2"/>
              </a:rPr>
              <a:t> = </a:t>
            </a:r>
            <a:r>
              <a:rPr lang="en-US" dirty="0">
                <a:solidFill>
                  <a:srgbClr val="000000"/>
                </a:solidFill>
                <a:ea typeface="Times New Roman" pitchFamily="18" charset="0"/>
                <a:cs typeface="Courier New" pitchFamily="49" charset="0"/>
                <a:sym typeface="Symbol" pitchFamily="18" charset="2"/>
              </a:rPr>
              <a:t>∆</a:t>
            </a:r>
            <a:r>
              <a:rPr lang="en-US" i="1" dirty="0">
                <a:sym typeface="Symbol" pitchFamily="18" charset="2"/>
              </a:rPr>
              <a:t>E</a:t>
            </a:r>
            <a:r>
              <a:rPr lang="en-US" baseline="-25000" dirty="0">
                <a:sym typeface="Symbol" pitchFamily="18" charset="2"/>
              </a:rPr>
              <a:t>P </a:t>
            </a:r>
            <a:r>
              <a:rPr lang="en-US" i="1" dirty="0">
                <a:sym typeface="Symbol" pitchFamily="18" charset="2"/>
              </a:rPr>
              <a:t>/</a:t>
            </a:r>
            <a:r>
              <a:rPr lang="en-US" dirty="0">
                <a:sym typeface="Symbol" pitchFamily="18" charset="2"/>
              </a:rPr>
              <a:t> </a:t>
            </a:r>
            <a:r>
              <a:rPr lang="en-US" i="1" dirty="0">
                <a:sym typeface="Symbol" pitchFamily="18" charset="2"/>
              </a:rPr>
              <a:t>m</a:t>
            </a:r>
            <a:r>
              <a:rPr lang="en-US" dirty="0">
                <a:sym typeface="Symbol" pitchFamily="18" charset="2"/>
              </a:rPr>
              <a:t>  </a:t>
            </a:r>
            <a:r>
              <a:rPr lang="en-US" dirty="0">
                <a:solidFill>
                  <a:srgbClr val="000000"/>
                </a:solidFill>
                <a:cs typeface="Times New Roman" pitchFamily="18" charset="0"/>
                <a:sym typeface="Symbol" pitchFamily="18" charset="2"/>
              </a:rPr>
              <a:t>∆</a:t>
            </a:r>
            <a:r>
              <a:rPr lang="en-US" i="1" dirty="0">
                <a:sym typeface="Symbol" pitchFamily="18" charset="2"/>
              </a:rPr>
              <a:t>E</a:t>
            </a:r>
            <a:r>
              <a:rPr lang="en-US" baseline="-25000" dirty="0">
                <a:sym typeface="Symbol" pitchFamily="18" charset="2"/>
              </a:rPr>
              <a:t>P</a:t>
            </a:r>
            <a:r>
              <a:rPr lang="en-US" dirty="0">
                <a:sym typeface="Symbol" pitchFamily="18" charset="2"/>
              </a:rPr>
              <a:t> = </a:t>
            </a:r>
            <a:r>
              <a:rPr lang="en-US" i="1" dirty="0">
                <a:sym typeface="Symbol" pitchFamily="18" charset="2"/>
              </a:rPr>
              <a:t>m </a:t>
            </a:r>
            <a:r>
              <a:rPr lang="en-US" dirty="0">
                <a:solidFill>
                  <a:srgbClr val="000000"/>
                </a:solidFill>
                <a:sym typeface="Symbol" pitchFamily="18" charset="2"/>
              </a:rPr>
              <a:t>∆</a:t>
            </a:r>
            <a:r>
              <a:rPr lang="en-US" i="1" dirty="0">
                <a:sym typeface="Symbol" pitchFamily="18" charset="2"/>
              </a:rPr>
              <a:t>V</a:t>
            </a:r>
            <a:r>
              <a:rPr lang="en-US" baseline="-25000" dirty="0">
                <a:cs typeface="Courier New" pitchFamily="49" charset="0"/>
                <a:sym typeface="Symbol" pitchFamily="18" charset="2"/>
              </a:rPr>
              <a:t>g</a:t>
            </a:r>
            <a:r>
              <a:rPr lang="en-US" dirty="0">
                <a:sym typeface="Symbol" pitchFamily="18" charset="2"/>
              </a:rPr>
              <a:t>.</a:t>
            </a:r>
          </a:p>
          <a:p>
            <a:pPr eaLnBrk="0" hangingPunct="0">
              <a:lnSpc>
                <a:spcPct val="114000"/>
              </a:lnSpc>
              <a:spcBef>
                <a:spcPct val="20000"/>
              </a:spcBef>
            </a:pPr>
            <a:r>
              <a:rPr lang="en-US" dirty="0">
                <a:solidFill>
                  <a:srgbClr val="000000"/>
                </a:solidFill>
                <a:cs typeface="Times New Roman" pitchFamily="18" charset="0"/>
                <a:sym typeface="Symbol" pitchFamily="18" charset="2"/>
              </a:rPr>
              <a:t>   ∆</a:t>
            </a:r>
            <a:r>
              <a:rPr lang="en-US" i="1" dirty="0">
                <a:sym typeface="Symbol" pitchFamily="18" charset="2"/>
              </a:rPr>
              <a:t>E</a:t>
            </a:r>
            <a:r>
              <a:rPr lang="en-US" baseline="-25000" dirty="0">
                <a:sym typeface="Symbol" pitchFamily="18" charset="2"/>
              </a:rPr>
              <a:t>P</a:t>
            </a:r>
            <a:r>
              <a:rPr lang="en-US" dirty="0">
                <a:sym typeface="Symbol" pitchFamily="18" charset="2"/>
              </a:rPr>
              <a:t>	= </a:t>
            </a:r>
            <a:r>
              <a:rPr lang="en-US" i="1" dirty="0">
                <a:sym typeface="Symbol" pitchFamily="18" charset="2"/>
              </a:rPr>
              <a:t>m </a:t>
            </a:r>
            <a:r>
              <a:rPr lang="en-US" dirty="0">
                <a:solidFill>
                  <a:srgbClr val="000000"/>
                </a:solidFill>
                <a:sym typeface="Symbol" pitchFamily="18" charset="2"/>
              </a:rPr>
              <a:t>∆</a:t>
            </a:r>
            <a:r>
              <a:rPr lang="en-US" i="1" dirty="0">
                <a:sym typeface="Symbol" pitchFamily="18" charset="2"/>
              </a:rPr>
              <a:t>V</a:t>
            </a:r>
            <a:r>
              <a:rPr lang="en-US" baseline="-25000" dirty="0">
                <a:cs typeface="Courier New" pitchFamily="49" charset="0"/>
                <a:sym typeface="Symbol" pitchFamily="18" charset="2"/>
              </a:rPr>
              <a:t>g</a:t>
            </a:r>
            <a:r>
              <a:rPr lang="en-US" dirty="0">
                <a:sym typeface="Symbol" pitchFamily="18" charset="2"/>
              </a:rPr>
              <a:t> </a:t>
            </a:r>
          </a:p>
          <a:p>
            <a:pPr eaLnBrk="0" hangingPunct="0">
              <a:lnSpc>
                <a:spcPct val="114000"/>
              </a:lnSpc>
              <a:spcBef>
                <a:spcPct val="20000"/>
              </a:spcBef>
            </a:pPr>
            <a:r>
              <a:rPr lang="en-US" dirty="0">
                <a:sym typeface="Symbol" pitchFamily="18" charset="2"/>
              </a:rPr>
              <a:t>      </a:t>
            </a:r>
            <a:r>
              <a:rPr lang="en-US" baseline="-25000" dirty="0">
                <a:sym typeface="Symbol" pitchFamily="18" charset="2"/>
              </a:rPr>
              <a:t> 	</a:t>
            </a:r>
            <a:r>
              <a:rPr lang="en-US" dirty="0">
                <a:sym typeface="Symbol" pitchFamily="18" charset="2"/>
              </a:rPr>
              <a:t>= </a:t>
            </a:r>
            <a:r>
              <a:rPr lang="en-US" i="1" dirty="0">
                <a:sym typeface="Symbol" pitchFamily="18" charset="2"/>
              </a:rPr>
              <a:t>m </a:t>
            </a:r>
            <a:r>
              <a:rPr lang="en-US" dirty="0">
                <a:sym typeface="Symbol" pitchFamily="18" charset="2"/>
              </a:rPr>
              <a:t>(</a:t>
            </a:r>
            <a:r>
              <a:rPr lang="en-US" i="1" dirty="0">
                <a:sym typeface="Symbol" pitchFamily="18" charset="2"/>
              </a:rPr>
              <a:t>V</a:t>
            </a:r>
            <a:r>
              <a:rPr lang="en-US" baseline="-25000" dirty="0">
                <a:cs typeface="Courier New" pitchFamily="49" charset="0"/>
                <a:sym typeface="Symbol" pitchFamily="18" charset="2"/>
              </a:rPr>
              <a:t>g</a:t>
            </a:r>
            <a:r>
              <a:rPr lang="en-US" dirty="0">
                <a:sym typeface="Symbol" pitchFamily="18" charset="2"/>
              </a:rPr>
              <a:t> – </a:t>
            </a:r>
            <a:r>
              <a:rPr lang="en-US" i="1" dirty="0">
                <a:sym typeface="Symbol" pitchFamily="18" charset="2"/>
              </a:rPr>
              <a:t>V</a:t>
            </a:r>
            <a:r>
              <a:rPr lang="en-US" baseline="-25000" dirty="0">
                <a:cs typeface="Courier New" pitchFamily="49" charset="0"/>
                <a:sym typeface="Symbol" pitchFamily="18" charset="2"/>
              </a:rPr>
              <a:t>g</a:t>
            </a:r>
            <a:r>
              <a:rPr lang="en-US" baseline="-25000" dirty="0">
                <a:sym typeface="Symbol" pitchFamily="18" charset="2"/>
              </a:rPr>
              <a:t>0</a:t>
            </a:r>
            <a:r>
              <a:rPr lang="en-US" dirty="0">
                <a:sym typeface="Symbol" pitchFamily="18" charset="2"/>
              </a:rPr>
              <a:t>) </a:t>
            </a:r>
          </a:p>
          <a:p>
            <a:pPr eaLnBrk="0" hangingPunct="0">
              <a:lnSpc>
                <a:spcPct val="114000"/>
              </a:lnSpc>
              <a:spcBef>
                <a:spcPct val="20000"/>
              </a:spcBef>
            </a:pPr>
            <a:r>
              <a:rPr lang="en-US" dirty="0">
                <a:sym typeface="Symbol" pitchFamily="18" charset="2"/>
              </a:rPr>
              <a:t>      </a:t>
            </a:r>
            <a:r>
              <a:rPr lang="en-US" baseline="-25000" dirty="0">
                <a:sym typeface="Symbol" pitchFamily="18" charset="2"/>
              </a:rPr>
              <a:t> 	</a:t>
            </a:r>
            <a:r>
              <a:rPr lang="en-US" dirty="0">
                <a:sym typeface="Symbol" pitchFamily="18" charset="2"/>
              </a:rPr>
              <a:t>= </a:t>
            </a:r>
            <a:r>
              <a:rPr lang="en-US" i="1" dirty="0" err="1">
                <a:sym typeface="Symbol" pitchFamily="18" charset="2"/>
              </a:rPr>
              <a:t>mV</a:t>
            </a:r>
            <a:r>
              <a:rPr lang="en-US" baseline="-25000" dirty="0" err="1">
                <a:sym typeface="Symbol" pitchFamily="18" charset="2"/>
              </a:rPr>
              <a:t>g</a:t>
            </a:r>
            <a:r>
              <a:rPr lang="en-US" dirty="0">
                <a:sym typeface="Symbol" pitchFamily="18" charset="2"/>
              </a:rPr>
              <a:t> </a:t>
            </a:r>
          </a:p>
          <a:p>
            <a:pPr eaLnBrk="0" hangingPunct="0">
              <a:spcBef>
                <a:spcPct val="20000"/>
              </a:spcBef>
            </a:pPr>
            <a:r>
              <a:rPr lang="en-US" dirty="0">
                <a:sym typeface="Symbol" pitchFamily="18" charset="2"/>
              </a:rPr>
              <a:t>      </a:t>
            </a:r>
            <a:r>
              <a:rPr lang="en-US" baseline="-25000" dirty="0">
                <a:sym typeface="Symbol" pitchFamily="18" charset="2"/>
              </a:rPr>
              <a:t> 	</a:t>
            </a:r>
            <a:r>
              <a:rPr lang="en-US" dirty="0">
                <a:sym typeface="Symbol" pitchFamily="18" charset="2"/>
              </a:rPr>
              <a:t>= 365(-1.2110</a:t>
            </a:r>
            <a:r>
              <a:rPr lang="en-US" baseline="30000" dirty="0">
                <a:sym typeface="Symbol" pitchFamily="18" charset="2"/>
              </a:rPr>
              <a:t>-11</a:t>
            </a:r>
            <a:r>
              <a:rPr lang="en-US" dirty="0">
                <a:sym typeface="Symbol" pitchFamily="18" charset="2"/>
              </a:rPr>
              <a:t>)</a:t>
            </a:r>
          </a:p>
          <a:p>
            <a:pPr eaLnBrk="0" hangingPunct="0">
              <a:spcBef>
                <a:spcPct val="20000"/>
              </a:spcBef>
            </a:pPr>
            <a:r>
              <a:rPr lang="en-US" dirty="0">
                <a:sym typeface="Symbol" pitchFamily="18" charset="2"/>
              </a:rPr>
              <a:t>      </a:t>
            </a:r>
            <a:r>
              <a:rPr lang="en-US" baseline="-25000" dirty="0">
                <a:sym typeface="Symbol" pitchFamily="18" charset="2"/>
              </a:rPr>
              <a:t> 	</a:t>
            </a:r>
            <a:r>
              <a:rPr lang="en-US" dirty="0">
                <a:sym typeface="Symbol" pitchFamily="18" charset="2"/>
              </a:rPr>
              <a:t>= -4.4210</a:t>
            </a:r>
            <a:r>
              <a:rPr lang="en-US" baseline="30000" dirty="0">
                <a:sym typeface="Symbol" pitchFamily="18" charset="2"/>
              </a:rPr>
              <a:t>-9</a:t>
            </a:r>
            <a:r>
              <a:rPr lang="en-US" dirty="0">
                <a:sym typeface="Symbol" pitchFamily="18" charset="2"/>
              </a:rPr>
              <a:t> J.</a:t>
            </a:r>
          </a:p>
        </p:txBody>
      </p:sp>
      <p:sp>
        <p:nvSpPr>
          <p:cNvPr id="415761" name="Rectangle 17"/>
          <p:cNvSpPr>
            <a:spLocks noChangeArrowheads="1"/>
          </p:cNvSpPr>
          <p:nvPr/>
        </p:nvSpPr>
        <p:spPr bwMode="auto">
          <a:xfrm>
            <a:off x="5240338" y="4924425"/>
            <a:ext cx="3206750" cy="193357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olidFill>
                  <a:srgbClr val="000000"/>
                </a:solidFill>
                <a:ea typeface="Times New Roman" pitchFamily="18" charset="0"/>
                <a:cs typeface="Courier New" pitchFamily="49" charset="0"/>
                <a:sym typeface="Symbol" pitchFamily="18" charset="2"/>
              </a:rPr>
              <a:t>∆</a:t>
            </a: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W</a:t>
            </a:r>
            <a:r>
              <a:rPr lang="en-US">
                <a:sym typeface="Symbol" pitchFamily="18" charset="2"/>
              </a:rPr>
              <a:t>  implies that the work done by gravity is +4.4210</a:t>
            </a:r>
            <a:r>
              <a:rPr lang="en-US" baseline="30000">
                <a:sym typeface="Symbol" pitchFamily="18" charset="2"/>
              </a:rPr>
              <a:t>-9</a:t>
            </a:r>
            <a:r>
              <a:rPr lang="en-US">
                <a:sym typeface="Symbol" pitchFamily="18" charset="2"/>
              </a:rPr>
              <a:t> J. Why is </a:t>
            </a:r>
            <a:r>
              <a:rPr lang="en-US" i="1">
                <a:sym typeface="Symbol" pitchFamily="18" charset="2"/>
              </a:rPr>
              <a:t>W</a:t>
            </a:r>
            <a:r>
              <a:rPr lang="en-US">
                <a:sym typeface="Symbol" pitchFamily="18" charset="2"/>
              </a:rPr>
              <a:t> &gt; 0?</a:t>
            </a:r>
          </a:p>
        </p:txBody>
      </p:sp>
      <p:sp>
        <p:nvSpPr>
          <p:cNvPr id="19460" name="Rectangle 2"/>
          <p:cNvSpPr>
            <a:spLocks noChangeArrowheads="1"/>
          </p:cNvSpPr>
          <p:nvPr/>
        </p:nvSpPr>
        <p:spPr bwMode="auto">
          <a:xfrm>
            <a:off x="685800" y="1338263"/>
            <a:ext cx="7772400" cy="1630362"/>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and potential energy </a:t>
            </a:r>
            <a:r>
              <a:rPr lang="en-US" altLang="en-US">
                <a:solidFill>
                  <a:schemeClr val="accent2"/>
                </a:solidFill>
              </a:rPr>
              <a:t>– gravitational </a:t>
            </a:r>
            <a:r>
              <a:rPr lang="en-US" sz="2000">
                <a:solidFill>
                  <a:srgbClr val="000000"/>
                </a:solidFill>
                <a:latin typeface="Courier New" pitchFamily="49" charset="0"/>
                <a:ea typeface="Calibri" pitchFamily="34" charset="0"/>
                <a:cs typeface="Times New Roman" pitchFamily="18" charset="0"/>
              </a:rPr>
              <a:t>	</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Gravitational potential is derived from gravitational potential energy and is thus a scalar. There is no need to worry about vectors.</a:t>
            </a:r>
          </a:p>
        </p:txBody>
      </p:sp>
      <p:grpSp>
        <p:nvGrpSpPr>
          <p:cNvPr id="19461" name="Group 4"/>
          <p:cNvGrpSpPr>
            <a:grpSpLocks/>
          </p:cNvGrpSpPr>
          <p:nvPr/>
        </p:nvGrpSpPr>
        <p:grpSpPr bwMode="auto">
          <a:xfrm>
            <a:off x="7142163" y="2989263"/>
            <a:ext cx="1408112" cy="1517650"/>
            <a:chOff x="4403" y="1947"/>
            <a:chExt cx="887" cy="956"/>
          </a:xfrm>
        </p:grpSpPr>
        <p:sp>
          <p:nvSpPr>
            <p:cNvPr id="415749" name="Oval 5"/>
            <p:cNvSpPr>
              <a:spLocks noChangeArrowheads="1"/>
            </p:cNvSpPr>
            <p:nvPr/>
          </p:nvSpPr>
          <p:spPr bwMode="auto">
            <a:xfrm>
              <a:off x="4768" y="194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5750" name="Oval 6"/>
            <p:cNvSpPr>
              <a:spLocks noChangeArrowheads="1"/>
            </p:cNvSpPr>
            <p:nvPr/>
          </p:nvSpPr>
          <p:spPr bwMode="auto">
            <a:xfrm>
              <a:off x="4450" y="2085"/>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5751" name="Oval 7"/>
            <p:cNvSpPr>
              <a:spLocks noChangeArrowheads="1"/>
            </p:cNvSpPr>
            <p:nvPr/>
          </p:nvSpPr>
          <p:spPr bwMode="auto">
            <a:xfrm>
              <a:off x="4483" y="271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415752" name="Oval 8"/>
            <p:cNvSpPr>
              <a:spLocks noChangeArrowheads="1"/>
            </p:cNvSpPr>
            <p:nvPr/>
          </p:nvSpPr>
          <p:spPr bwMode="auto">
            <a:xfrm>
              <a:off x="5128" y="266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19479" name="Oval 9"/>
            <p:cNvSpPr>
              <a:spLocks noChangeArrowheads="1"/>
            </p:cNvSpPr>
            <p:nvPr/>
          </p:nvSpPr>
          <p:spPr bwMode="auto">
            <a:xfrm>
              <a:off x="4403" y="2016"/>
              <a:ext cx="887" cy="887"/>
            </a:xfrm>
            <a:prstGeom prst="ellipse">
              <a:avLst/>
            </a:prstGeom>
            <a:noFill/>
            <a:ln w="9525">
              <a:solidFill>
                <a:schemeClr val="tx1"/>
              </a:solidFill>
              <a:prstDash val="dash"/>
              <a:round/>
              <a:headEnd/>
              <a:tailEnd/>
            </a:ln>
          </p:spPr>
          <p:txBody>
            <a:bodyPr wrap="none" anchor="ctr"/>
            <a:lstStyle/>
            <a:p>
              <a:endParaRPr lang="en-US"/>
            </a:p>
          </p:txBody>
        </p:sp>
      </p:grpSp>
      <p:sp>
        <p:nvSpPr>
          <p:cNvPr id="415754" name="Oval 10"/>
          <p:cNvSpPr>
            <a:spLocks noChangeArrowheads="1"/>
          </p:cNvSpPr>
          <p:nvPr/>
        </p:nvSpPr>
        <p:spPr bwMode="auto">
          <a:xfrm>
            <a:off x="7675563" y="3641725"/>
            <a:ext cx="325437" cy="325438"/>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19463" name="Group 11"/>
          <p:cNvGrpSpPr>
            <a:grpSpLocks/>
          </p:cNvGrpSpPr>
          <p:nvPr/>
        </p:nvGrpSpPr>
        <p:grpSpPr bwMode="auto">
          <a:xfrm>
            <a:off x="7753350" y="3100388"/>
            <a:ext cx="285750" cy="709612"/>
            <a:chOff x="4884" y="1993"/>
            <a:chExt cx="180" cy="447"/>
          </a:xfrm>
        </p:grpSpPr>
        <p:sp>
          <p:nvSpPr>
            <p:cNvPr id="19473" name="Line 12"/>
            <p:cNvSpPr>
              <a:spLocks noChangeShapeType="1"/>
            </p:cNvSpPr>
            <p:nvPr/>
          </p:nvSpPr>
          <p:spPr bwMode="auto">
            <a:xfrm flipV="1">
              <a:off x="4934" y="1993"/>
              <a:ext cx="0" cy="447"/>
            </a:xfrm>
            <a:prstGeom prst="line">
              <a:avLst/>
            </a:prstGeom>
            <a:noFill/>
            <a:ln w="19050">
              <a:solidFill>
                <a:srgbClr val="FF0000"/>
              </a:solidFill>
              <a:round/>
              <a:headEnd/>
              <a:tailEnd type="triangle" w="med" len="med"/>
            </a:ln>
          </p:spPr>
          <p:txBody>
            <a:bodyPr/>
            <a:lstStyle/>
            <a:p>
              <a:endParaRPr lang="en-US"/>
            </a:p>
          </p:txBody>
        </p:sp>
        <p:sp>
          <p:nvSpPr>
            <p:cNvPr id="19474" name="Text Box 13"/>
            <p:cNvSpPr txBox="1">
              <a:spLocks noChangeArrowheads="1"/>
            </p:cNvSpPr>
            <p:nvPr/>
          </p:nvSpPr>
          <p:spPr bwMode="auto">
            <a:xfrm>
              <a:off x="4884" y="2088"/>
              <a:ext cx="180" cy="288"/>
            </a:xfrm>
            <a:prstGeom prst="rect">
              <a:avLst/>
            </a:prstGeom>
            <a:noFill/>
            <a:ln w="9525">
              <a:noFill/>
              <a:miter lim="800000"/>
              <a:headEnd/>
              <a:tailEnd/>
            </a:ln>
          </p:spPr>
          <p:txBody>
            <a:bodyPr wrap="none">
              <a:spAutoFit/>
            </a:bodyPr>
            <a:lstStyle/>
            <a:p>
              <a:r>
                <a:rPr lang="en-US" i="1">
                  <a:solidFill>
                    <a:srgbClr val="FF0000"/>
                  </a:solidFill>
                </a:rPr>
                <a:t>r</a:t>
              </a:r>
            </a:p>
          </p:txBody>
        </p:sp>
      </p:grpSp>
      <p:grpSp>
        <p:nvGrpSpPr>
          <p:cNvPr id="19464" name="Group 14"/>
          <p:cNvGrpSpPr>
            <a:grpSpLocks/>
          </p:cNvGrpSpPr>
          <p:nvPr/>
        </p:nvGrpSpPr>
        <p:grpSpPr bwMode="auto">
          <a:xfrm>
            <a:off x="7724775" y="3692525"/>
            <a:ext cx="239713" cy="228600"/>
            <a:chOff x="3699" y="152"/>
            <a:chExt cx="151" cy="144"/>
          </a:xfrm>
        </p:grpSpPr>
        <p:sp>
          <p:nvSpPr>
            <p:cNvPr id="19471" name="Line 15"/>
            <p:cNvSpPr>
              <a:spLocks noChangeShapeType="1"/>
            </p:cNvSpPr>
            <p:nvPr/>
          </p:nvSpPr>
          <p:spPr bwMode="auto">
            <a:xfrm>
              <a:off x="3699" y="152"/>
              <a:ext cx="144" cy="144"/>
            </a:xfrm>
            <a:prstGeom prst="line">
              <a:avLst/>
            </a:prstGeom>
            <a:noFill/>
            <a:ln w="9525">
              <a:solidFill>
                <a:srgbClr val="FF0000"/>
              </a:solidFill>
              <a:round/>
              <a:headEnd/>
              <a:tailEnd/>
            </a:ln>
          </p:spPr>
          <p:txBody>
            <a:bodyPr/>
            <a:lstStyle/>
            <a:p>
              <a:endParaRPr lang="en-US"/>
            </a:p>
          </p:txBody>
        </p:sp>
        <p:sp>
          <p:nvSpPr>
            <p:cNvPr id="19472" name="Line 16"/>
            <p:cNvSpPr>
              <a:spLocks noChangeShapeType="1"/>
            </p:cNvSpPr>
            <p:nvPr/>
          </p:nvSpPr>
          <p:spPr bwMode="auto">
            <a:xfrm flipH="1">
              <a:off x="3706" y="152"/>
              <a:ext cx="144" cy="144"/>
            </a:xfrm>
            <a:prstGeom prst="line">
              <a:avLst/>
            </a:prstGeom>
            <a:noFill/>
            <a:ln w="9525">
              <a:solidFill>
                <a:srgbClr val="FF0000"/>
              </a:solidFill>
              <a:round/>
              <a:headEnd/>
              <a:tailEnd/>
            </a:ln>
          </p:spPr>
          <p:txBody>
            <a:bodyPr/>
            <a:lstStyle/>
            <a:p>
              <a:endParaRPr lang="en-US"/>
            </a:p>
          </p:txBody>
        </p:sp>
      </p:grpSp>
      <p:grpSp>
        <p:nvGrpSpPr>
          <p:cNvPr id="5" name="Group 18"/>
          <p:cNvGrpSpPr>
            <a:grpSpLocks/>
          </p:cNvGrpSpPr>
          <p:nvPr/>
        </p:nvGrpSpPr>
        <p:grpSpPr bwMode="auto">
          <a:xfrm>
            <a:off x="3139712" y="4820159"/>
            <a:ext cx="571500" cy="649288"/>
            <a:chOff x="1887" y="3176"/>
            <a:chExt cx="360" cy="409"/>
          </a:xfrm>
        </p:grpSpPr>
        <p:sp>
          <p:nvSpPr>
            <p:cNvPr id="19469" name="Line 19"/>
            <p:cNvSpPr>
              <a:spLocks noChangeShapeType="1"/>
            </p:cNvSpPr>
            <p:nvPr/>
          </p:nvSpPr>
          <p:spPr bwMode="auto">
            <a:xfrm flipV="1">
              <a:off x="1887" y="3365"/>
              <a:ext cx="182" cy="220"/>
            </a:xfrm>
            <a:prstGeom prst="line">
              <a:avLst/>
            </a:prstGeom>
            <a:noFill/>
            <a:ln w="19050">
              <a:solidFill>
                <a:srgbClr val="FF0000"/>
              </a:solidFill>
              <a:round/>
              <a:headEnd/>
              <a:tailEnd type="triangle" w="med" len="med"/>
            </a:ln>
          </p:spPr>
          <p:txBody>
            <a:bodyPr/>
            <a:lstStyle/>
            <a:p>
              <a:endParaRPr lang="en-US"/>
            </a:p>
          </p:txBody>
        </p:sp>
        <p:sp>
          <p:nvSpPr>
            <p:cNvPr id="19470" name="Text Box 20"/>
            <p:cNvSpPr txBox="1">
              <a:spLocks noChangeArrowheads="1"/>
            </p:cNvSpPr>
            <p:nvPr/>
          </p:nvSpPr>
          <p:spPr bwMode="auto">
            <a:xfrm>
              <a:off x="2042" y="3176"/>
              <a:ext cx="205" cy="250"/>
            </a:xfrm>
            <a:prstGeom prst="rect">
              <a:avLst/>
            </a:prstGeom>
            <a:noFill/>
            <a:ln w="9525">
              <a:noFill/>
              <a:miter lim="800000"/>
              <a:headEnd/>
              <a:tailEnd/>
            </a:ln>
          </p:spPr>
          <p:txBody>
            <a:bodyPr wrap="none">
              <a:spAutoFit/>
            </a:bodyPr>
            <a:lstStyle/>
            <a:p>
              <a:r>
                <a:rPr lang="en-US" sz="2000">
                  <a:solidFill>
                    <a:srgbClr val="FF0000"/>
                  </a:solidFill>
                </a:rPr>
                <a:t>0</a:t>
              </a:r>
            </a:p>
          </p:txBody>
        </p:sp>
      </p:grpSp>
      <p:sp>
        <p:nvSpPr>
          <p:cNvPr id="1946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15766" name="Text Box 22"/>
          <p:cNvSpPr txBox="1">
            <a:spLocks noChangeArrowheads="1"/>
          </p:cNvSpPr>
          <p:nvPr/>
        </p:nvSpPr>
        <p:spPr bwMode="auto">
          <a:xfrm>
            <a:off x="5526088" y="7938"/>
            <a:ext cx="3617912" cy="1187450"/>
          </a:xfrm>
          <a:prstGeom prst="rect">
            <a:avLst/>
          </a:prstGeom>
          <a:noFill/>
          <a:ln w="9525">
            <a:noFill/>
            <a:miter lim="800000"/>
            <a:headEnd/>
            <a:tailEnd/>
          </a:ln>
        </p:spPr>
        <p:txBody>
          <a:bodyPr>
            <a:spAutoFit/>
          </a:bodyPr>
          <a:lstStyle/>
          <a:p>
            <a:r>
              <a:rPr lang="en-US">
                <a:solidFill>
                  <a:schemeClr val="hlink"/>
                </a:solidFill>
              </a:rPr>
              <a:t>Does it matter what path the mass follows as it is brought in?</a:t>
            </a:r>
          </a:p>
        </p:txBody>
      </p:sp>
      <p:sp>
        <p:nvSpPr>
          <p:cNvPr id="415767" name="Text Box 23"/>
          <p:cNvSpPr txBox="1">
            <a:spLocks noChangeArrowheads="1"/>
          </p:cNvSpPr>
          <p:nvPr/>
        </p:nvSpPr>
        <p:spPr bwMode="auto">
          <a:xfrm>
            <a:off x="7302500" y="741363"/>
            <a:ext cx="1841500" cy="457200"/>
          </a:xfrm>
          <a:prstGeom prst="rect">
            <a:avLst/>
          </a:prstGeom>
          <a:noFill/>
          <a:ln w="9525">
            <a:noFill/>
            <a:miter lim="800000"/>
            <a:headEnd/>
            <a:tailEnd/>
          </a:ln>
        </p:spPr>
        <p:txBody>
          <a:bodyPr>
            <a:spAutoFit/>
          </a:bodyPr>
          <a:lstStyle/>
          <a:p>
            <a:r>
              <a:rPr lang="en-US">
                <a:solidFill>
                  <a:schemeClr val="hlink"/>
                </a:solidFill>
              </a:rPr>
              <a:t>NO. Why?</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5747">
                                            <p:txEl>
                                              <p:pRg st="0" end="0"/>
                                            </p:txEl>
                                          </p:spTgt>
                                        </p:tgtEl>
                                        <p:attrNameLst>
                                          <p:attrName>style.visibility</p:attrName>
                                        </p:attrNameLst>
                                      </p:cBhvr>
                                      <p:to>
                                        <p:strVal val="visible"/>
                                      </p:to>
                                    </p:set>
                                    <p:anim calcmode="lin" valueType="num">
                                      <p:cBhvr additive="base">
                                        <p:cTn id="7" dur="500" fill="hold"/>
                                        <p:tgtEl>
                                          <p:spTgt spid="4157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157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415754"/>
                                        </p:tgtEl>
                                        <p:attrNameLst>
                                          <p:attrName>style.visibility</p:attrName>
                                        </p:attrNameLst>
                                      </p:cBhvr>
                                      <p:to>
                                        <p:strVal val="visible"/>
                                      </p:to>
                                    </p:set>
                                    <p:anim calcmode="lin" valueType="num">
                                      <p:cBhvr additive="base">
                                        <p:cTn id="12" dur="5000" fill="hold"/>
                                        <p:tgtEl>
                                          <p:spTgt spid="415754"/>
                                        </p:tgtEl>
                                        <p:attrNameLst>
                                          <p:attrName>ppt_x</p:attrName>
                                        </p:attrNameLst>
                                      </p:cBhvr>
                                      <p:tavLst>
                                        <p:tav tm="0">
                                          <p:val>
                                            <p:strVal val="#ppt_x"/>
                                          </p:val>
                                        </p:tav>
                                        <p:tav tm="100000">
                                          <p:val>
                                            <p:strVal val="#ppt_x"/>
                                          </p:val>
                                        </p:tav>
                                      </p:tavLst>
                                    </p:anim>
                                    <p:anim calcmode="lin" valueType="num">
                                      <p:cBhvr additive="base">
                                        <p:cTn id="13" dur="5000" fill="hold"/>
                                        <p:tgtEl>
                                          <p:spTgt spid="415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pu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15747">
                                            <p:txEl>
                                              <p:pRg st="1" end="1"/>
                                            </p:txEl>
                                          </p:spTgt>
                                        </p:tgtEl>
                                        <p:attrNameLst>
                                          <p:attrName>style.visibility</p:attrName>
                                        </p:attrNameLst>
                                      </p:cBhvr>
                                      <p:to>
                                        <p:strVal val="visible"/>
                                      </p:to>
                                    </p:set>
                                    <p:anim calcmode="lin" valueType="num">
                                      <p:cBhvr additive="base">
                                        <p:cTn id="18" dur="500" fill="hold"/>
                                        <p:tgtEl>
                                          <p:spTgt spid="415747">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4157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15747">
                                            <p:txEl>
                                              <p:pRg st="2" end="2"/>
                                            </p:txEl>
                                          </p:spTgt>
                                        </p:tgtEl>
                                        <p:attrNameLst>
                                          <p:attrName>style.visibility</p:attrName>
                                        </p:attrNameLst>
                                      </p:cBhvr>
                                      <p:to>
                                        <p:strVal val="visible"/>
                                      </p:to>
                                    </p:set>
                                    <p:anim calcmode="lin" valueType="num">
                                      <p:cBhvr additive="base">
                                        <p:cTn id="24" dur="500" fill="hold"/>
                                        <p:tgtEl>
                                          <p:spTgt spid="415747">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1574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15747">
                                            <p:txEl>
                                              <p:pRg st="3" end="3"/>
                                            </p:txEl>
                                          </p:spTgt>
                                        </p:tgtEl>
                                        <p:attrNameLst>
                                          <p:attrName>style.visibility</p:attrName>
                                        </p:attrNameLst>
                                      </p:cBhvr>
                                      <p:to>
                                        <p:strVal val="visible"/>
                                      </p:to>
                                    </p:set>
                                    <p:anim calcmode="lin" valueType="num">
                                      <p:cBhvr additive="base">
                                        <p:cTn id="30" dur="500" fill="hold"/>
                                        <p:tgtEl>
                                          <p:spTgt spid="415747">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41574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down)">
                                      <p:cBhvr>
                                        <p:cTn id="36" dur="500"/>
                                        <p:tgtEl>
                                          <p:spTgt spid="5"/>
                                        </p:tgtEl>
                                      </p:cBhvr>
                                    </p:animEffect>
                                  </p:childTnLst>
                                  <p:subTnLst>
                                    <p:audio>
                                      <p:cMediaNode>
                                        <p:cTn display="0" masterRel="sameClick">
                                          <p:stCondLst>
                                            <p:cond evt="begin" delay="0">
                                              <p:tn val="34"/>
                                            </p:cond>
                                          </p:stCondLst>
                                          <p:endCondLst>
                                            <p:cond evt="onStopAudio" delay="0">
                                              <p:tgtEl>
                                                <p:sldTgt/>
                                              </p:tgtEl>
                                            </p:cond>
                                          </p:endCondLst>
                                        </p:cTn>
                                        <p:tgtEl>
                                          <p:sndTgt r:embed="rId6"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15747">
                                            <p:txEl>
                                              <p:pRg st="4" end="4"/>
                                            </p:txEl>
                                          </p:spTgt>
                                        </p:tgtEl>
                                        <p:attrNameLst>
                                          <p:attrName>style.visibility</p:attrName>
                                        </p:attrNameLst>
                                      </p:cBhvr>
                                      <p:to>
                                        <p:strVal val="visible"/>
                                      </p:to>
                                    </p:set>
                                    <p:anim calcmode="lin" valueType="num">
                                      <p:cBhvr additive="base">
                                        <p:cTn id="41" dur="500" fill="hold"/>
                                        <p:tgtEl>
                                          <p:spTgt spid="415747">
                                            <p:txEl>
                                              <p:pRg st="4" end="4"/>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1574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15747">
                                            <p:txEl>
                                              <p:pRg st="5" end="5"/>
                                            </p:txEl>
                                          </p:spTgt>
                                        </p:tgtEl>
                                        <p:attrNameLst>
                                          <p:attrName>style.visibility</p:attrName>
                                        </p:attrNameLst>
                                      </p:cBhvr>
                                      <p:to>
                                        <p:strVal val="visible"/>
                                      </p:to>
                                    </p:set>
                                    <p:anim calcmode="lin" valueType="num">
                                      <p:cBhvr additive="base">
                                        <p:cTn id="47" dur="500" fill="hold"/>
                                        <p:tgtEl>
                                          <p:spTgt spid="415747">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1574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15747">
                                            <p:txEl>
                                              <p:pRg st="6" end="6"/>
                                            </p:txEl>
                                          </p:spTgt>
                                        </p:tgtEl>
                                        <p:attrNameLst>
                                          <p:attrName>style.visibility</p:attrName>
                                        </p:attrNameLst>
                                      </p:cBhvr>
                                      <p:to>
                                        <p:strVal val="visible"/>
                                      </p:to>
                                    </p:set>
                                    <p:anim calcmode="lin" valueType="num">
                                      <p:cBhvr additive="base">
                                        <p:cTn id="53" dur="500" fill="hold"/>
                                        <p:tgtEl>
                                          <p:spTgt spid="415747">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1574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415761">
                                            <p:txEl>
                                              <p:pRg st="1" end="1"/>
                                            </p:txEl>
                                          </p:spTgt>
                                        </p:tgtEl>
                                        <p:attrNameLst>
                                          <p:attrName>style.visibility</p:attrName>
                                        </p:attrNameLst>
                                      </p:cBhvr>
                                      <p:to>
                                        <p:strVal val="visible"/>
                                      </p:to>
                                    </p:set>
                                    <p:anim calcmode="lin" valueType="num">
                                      <p:cBhvr additive="base">
                                        <p:cTn id="59" dur="500" fill="hold"/>
                                        <p:tgtEl>
                                          <p:spTgt spid="415761">
                                            <p:txEl>
                                              <p:pRg st="1" end="1"/>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41576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2" fill="hold" grpId="0" nodeType="clickEffect">
                                  <p:stCondLst>
                                    <p:cond delay="0"/>
                                  </p:stCondLst>
                                  <p:childTnLst>
                                    <p:set>
                                      <p:cBhvr>
                                        <p:cTn id="64" dur="1" fill="hold">
                                          <p:stCondLst>
                                            <p:cond delay="0"/>
                                          </p:stCondLst>
                                        </p:cTn>
                                        <p:tgtEl>
                                          <p:spTgt spid="415766"/>
                                        </p:tgtEl>
                                        <p:attrNameLst>
                                          <p:attrName>style.visibility</p:attrName>
                                        </p:attrNameLst>
                                      </p:cBhvr>
                                      <p:to>
                                        <p:strVal val="visible"/>
                                      </p:to>
                                    </p:set>
                                    <p:anim calcmode="lin" valueType="num">
                                      <p:cBhvr additive="base">
                                        <p:cTn id="65" dur="500" fill="hold"/>
                                        <p:tgtEl>
                                          <p:spTgt spid="415766"/>
                                        </p:tgtEl>
                                        <p:attrNameLst>
                                          <p:attrName>ppt_x</p:attrName>
                                        </p:attrNameLst>
                                      </p:cBhvr>
                                      <p:tavLst>
                                        <p:tav tm="0">
                                          <p:val>
                                            <p:strVal val="1+#ppt_w/2"/>
                                          </p:val>
                                        </p:tav>
                                        <p:tav tm="100000">
                                          <p:val>
                                            <p:strVal val="#ppt_x"/>
                                          </p:val>
                                        </p:tav>
                                      </p:tavLst>
                                    </p:anim>
                                    <p:anim calcmode="lin" valueType="num">
                                      <p:cBhvr additive="base">
                                        <p:cTn id="66" dur="500" fill="hold"/>
                                        <p:tgtEl>
                                          <p:spTgt spid="4157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2" fill="hold" grpId="0" nodeType="clickEffect">
                                  <p:stCondLst>
                                    <p:cond delay="0"/>
                                  </p:stCondLst>
                                  <p:childTnLst>
                                    <p:set>
                                      <p:cBhvr>
                                        <p:cTn id="70" dur="1" fill="hold">
                                          <p:stCondLst>
                                            <p:cond delay="0"/>
                                          </p:stCondLst>
                                        </p:cTn>
                                        <p:tgtEl>
                                          <p:spTgt spid="415767"/>
                                        </p:tgtEl>
                                        <p:attrNameLst>
                                          <p:attrName>style.visibility</p:attrName>
                                        </p:attrNameLst>
                                      </p:cBhvr>
                                      <p:to>
                                        <p:strVal val="visible"/>
                                      </p:to>
                                    </p:set>
                                    <p:anim calcmode="lin" valueType="num">
                                      <p:cBhvr additive="base">
                                        <p:cTn id="71" dur="500" fill="hold"/>
                                        <p:tgtEl>
                                          <p:spTgt spid="415767"/>
                                        </p:tgtEl>
                                        <p:attrNameLst>
                                          <p:attrName>ppt_x</p:attrName>
                                        </p:attrNameLst>
                                      </p:cBhvr>
                                      <p:tavLst>
                                        <p:tav tm="0">
                                          <p:val>
                                            <p:strVal val="1+#ppt_w/2"/>
                                          </p:val>
                                        </p:tav>
                                        <p:tav tm="100000">
                                          <p:val>
                                            <p:strVal val="#ppt_x"/>
                                          </p:val>
                                        </p:tav>
                                      </p:tavLst>
                                    </p:anim>
                                    <p:anim calcmode="lin" valueType="num">
                                      <p:cBhvr additive="base">
                                        <p:cTn id="72" dur="500" fill="hold"/>
                                        <p:tgtEl>
                                          <p:spTgt spid="415767"/>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754" grpId="0" animBg="1"/>
      <p:bldP spid="415766" grpId="0"/>
      <p:bldP spid="41576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2" name="Rectangle 4"/>
          <p:cNvSpPr>
            <a:spLocks noChangeArrowheads="1"/>
          </p:cNvSpPr>
          <p:nvPr/>
        </p:nvSpPr>
        <p:spPr bwMode="auto">
          <a:xfrm>
            <a:off x="674688" y="3008671"/>
            <a:ext cx="7772400" cy="3849329"/>
          </a:xfrm>
          <a:prstGeom prst="rect">
            <a:avLst/>
          </a:prstGeom>
          <a:solidFill>
            <a:srgbClr val="FFFFCC"/>
          </a:solidFill>
          <a:ln w="9525">
            <a:noFill/>
            <a:miter lim="800000"/>
            <a:headEnd/>
            <a:tailEnd/>
          </a:ln>
        </p:spPr>
        <p:txBody>
          <a:bodyPr/>
          <a:lstStyle/>
          <a:p>
            <a:pPr eaLnBrk="0" hangingPunct="0">
              <a:spcBef>
                <a:spcPct val="20000"/>
              </a:spcBef>
            </a:pPr>
            <a:r>
              <a:rPr lang="en-US" dirty="0">
                <a:sym typeface="Symbol" pitchFamily="18" charset="2"/>
              </a:rPr>
              <a:t>EXAMPLE: Find the GPG in moving from Earth’s surface to 5 radii from Earth’s center.</a:t>
            </a:r>
          </a:p>
          <a:p>
            <a:pPr eaLnBrk="0" hangingPunct="0">
              <a:spcBef>
                <a:spcPct val="20000"/>
              </a:spcBef>
              <a:spcAft>
                <a:spcPts val="200"/>
              </a:spcAft>
            </a:pPr>
            <a:r>
              <a:rPr lang="en-US" dirty="0">
                <a:sym typeface="Symbol" pitchFamily="18" charset="2"/>
              </a:rPr>
              <a:t>SOLUTION: In a previous slide we showed that               </a:t>
            </a:r>
            <a:r>
              <a:rPr lang="en-US" dirty="0">
                <a:solidFill>
                  <a:srgbClr val="000000"/>
                </a:solidFill>
                <a:ea typeface="Times New Roman" pitchFamily="18" charset="0"/>
                <a:cs typeface="Courier New" pitchFamily="49" charset="0"/>
              </a:rPr>
              <a:t>∆</a:t>
            </a:r>
            <a:r>
              <a:rPr lang="en-US" i="1" dirty="0">
                <a:sym typeface="Symbol" pitchFamily="18" charset="2"/>
              </a:rPr>
              <a:t>V</a:t>
            </a:r>
            <a:r>
              <a:rPr lang="en-US" baseline="-25000" dirty="0">
                <a:cs typeface="Courier New" pitchFamily="49" charset="0"/>
                <a:sym typeface="Symbol" pitchFamily="18" charset="2"/>
              </a:rPr>
              <a:t>g</a:t>
            </a:r>
            <a:r>
              <a:rPr lang="en-US" dirty="0">
                <a:sym typeface="Symbol" pitchFamily="18" charset="2"/>
              </a:rPr>
              <a:t> = </a:t>
            </a:r>
            <a:r>
              <a:rPr lang="en-US" baseline="30000" dirty="0">
                <a:sym typeface="Symbol" pitchFamily="18" charset="2"/>
              </a:rPr>
              <a:t>+ </a:t>
            </a:r>
            <a:r>
              <a:rPr lang="en-US" dirty="0">
                <a:cs typeface="Courier New" pitchFamily="49" charset="0"/>
                <a:sym typeface="Symbol" pitchFamily="18" charset="2"/>
              </a:rPr>
              <a:t>5.01×10</a:t>
            </a:r>
            <a:r>
              <a:rPr lang="en-US" baseline="30000" dirty="0">
                <a:cs typeface="Courier New" pitchFamily="49" charset="0"/>
                <a:sym typeface="Symbol" pitchFamily="18" charset="2"/>
              </a:rPr>
              <a:t>7</a:t>
            </a:r>
            <a:r>
              <a:rPr lang="en-US" dirty="0">
                <a:sym typeface="Symbol" pitchFamily="18" charset="2"/>
              </a:rPr>
              <a:t> 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dirty="0">
                <a:sym typeface="Symbol" pitchFamily="18" charset="2"/>
              </a:rPr>
              <a:t>.</a:t>
            </a:r>
          </a:p>
          <a:p>
            <a:pPr eaLnBrk="0" hangingPunct="0">
              <a:spcBef>
                <a:spcPct val="20000"/>
              </a:spcBef>
            </a:pPr>
            <a:r>
              <a:rPr lang="en-US" dirty="0">
                <a:sym typeface="Symbol" pitchFamily="18" charset="2"/>
              </a:rPr>
              <a:t></a:t>
            </a:r>
            <a:r>
              <a:rPr lang="en-US" i="1" dirty="0">
                <a:sym typeface="Symbol" pitchFamily="18" charset="2"/>
              </a:rPr>
              <a:t>r</a:t>
            </a:r>
            <a:r>
              <a:rPr lang="en-US" baseline="-25000" dirty="0">
                <a:sym typeface="Symbol" pitchFamily="18" charset="2"/>
              </a:rPr>
              <a:t>1</a:t>
            </a:r>
            <a:r>
              <a:rPr lang="en-US" dirty="0">
                <a:sym typeface="Symbol" pitchFamily="18" charset="2"/>
              </a:rPr>
              <a:t> = </a:t>
            </a:r>
            <a:r>
              <a:rPr lang="en-US" dirty="0">
                <a:cs typeface="Courier New" pitchFamily="49" charset="0"/>
                <a:sym typeface="Symbol" pitchFamily="18" charset="2"/>
              </a:rPr>
              <a:t>6.37×10</a:t>
            </a:r>
            <a:r>
              <a:rPr lang="en-US" baseline="30000" dirty="0">
                <a:cs typeface="Courier New" pitchFamily="49" charset="0"/>
                <a:sym typeface="Symbol" pitchFamily="18" charset="2"/>
              </a:rPr>
              <a:t>6</a:t>
            </a:r>
            <a:r>
              <a:rPr lang="en-US" dirty="0">
                <a:cs typeface="Courier New" pitchFamily="49" charset="0"/>
                <a:sym typeface="Symbol" pitchFamily="18" charset="2"/>
              </a:rPr>
              <a:t> m. </a:t>
            </a:r>
            <a:endParaRPr lang="en-US" dirty="0">
              <a:sym typeface="Symbol" pitchFamily="18" charset="2"/>
            </a:endParaRPr>
          </a:p>
          <a:p>
            <a:pPr eaLnBrk="0" hangingPunct="0">
              <a:spcBef>
                <a:spcPct val="20000"/>
              </a:spcBef>
            </a:pPr>
            <a:r>
              <a:rPr lang="en-US" dirty="0">
                <a:sym typeface="Symbol" pitchFamily="18" charset="2"/>
              </a:rPr>
              <a:t></a:t>
            </a:r>
            <a:r>
              <a:rPr lang="en-US" i="1" dirty="0">
                <a:sym typeface="Symbol" pitchFamily="18" charset="2"/>
              </a:rPr>
              <a:t>r</a:t>
            </a:r>
            <a:r>
              <a:rPr lang="en-US" baseline="-25000" dirty="0">
                <a:sym typeface="Symbol" pitchFamily="18" charset="2"/>
              </a:rPr>
              <a:t>2</a:t>
            </a:r>
            <a:r>
              <a:rPr lang="en-US" baseline="30000" dirty="0">
                <a:sym typeface="Symbol" pitchFamily="18" charset="2"/>
              </a:rPr>
              <a:t> </a:t>
            </a:r>
            <a:r>
              <a:rPr lang="en-US" dirty="0">
                <a:sym typeface="Symbol" pitchFamily="18" charset="2"/>
              </a:rPr>
              <a:t>= 5(</a:t>
            </a:r>
            <a:r>
              <a:rPr lang="en-US" dirty="0">
                <a:cs typeface="Courier New" pitchFamily="49" charset="0"/>
                <a:sym typeface="Symbol" pitchFamily="18" charset="2"/>
              </a:rPr>
              <a:t>6.37×10</a:t>
            </a:r>
            <a:r>
              <a:rPr lang="en-US" baseline="30000" dirty="0">
                <a:cs typeface="Courier New" pitchFamily="49" charset="0"/>
                <a:sym typeface="Symbol" pitchFamily="18" charset="2"/>
              </a:rPr>
              <a:t>6</a:t>
            </a:r>
            <a:r>
              <a:rPr lang="en-US" dirty="0">
                <a:sym typeface="Symbol" pitchFamily="18" charset="2"/>
              </a:rPr>
              <a:t>) = </a:t>
            </a:r>
            <a:r>
              <a:rPr lang="en-US" dirty="0">
                <a:cs typeface="Courier New" pitchFamily="49" charset="0"/>
                <a:sym typeface="Symbol" pitchFamily="18" charset="2"/>
              </a:rPr>
              <a:t>3.19×10</a:t>
            </a:r>
            <a:r>
              <a:rPr lang="en-US" baseline="30000" dirty="0">
                <a:cs typeface="Courier New" pitchFamily="49" charset="0"/>
                <a:sym typeface="Symbol" pitchFamily="18" charset="2"/>
              </a:rPr>
              <a:t>7</a:t>
            </a:r>
            <a:r>
              <a:rPr lang="en-US" baseline="-25000" dirty="0">
                <a:cs typeface="Courier New" pitchFamily="49" charset="0"/>
                <a:sym typeface="Symbol" pitchFamily="18" charset="2"/>
              </a:rPr>
              <a:t> </a:t>
            </a:r>
            <a:r>
              <a:rPr lang="en-US" dirty="0">
                <a:cs typeface="Courier New" pitchFamily="49" charset="0"/>
                <a:sym typeface="Symbol" pitchFamily="18" charset="2"/>
              </a:rPr>
              <a:t>m. </a:t>
            </a:r>
          </a:p>
          <a:p>
            <a:pPr eaLnBrk="0" hangingPunct="0">
              <a:spcBef>
                <a:spcPct val="20000"/>
              </a:spcBef>
            </a:pPr>
            <a:r>
              <a:rPr lang="en-US" dirty="0">
                <a:sym typeface="Symbol" pitchFamily="18" charset="2"/>
              </a:rPr>
              <a:t></a:t>
            </a:r>
            <a:r>
              <a:rPr lang="en-US" dirty="0">
                <a:solidFill>
                  <a:srgbClr val="000000"/>
                </a:solidFill>
                <a:cs typeface="Times New Roman" pitchFamily="18" charset="0"/>
              </a:rPr>
              <a:t>∆</a:t>
            </a:r>
            <a:r>
              <a:rPr lang="en-US" i="1" dirty="0">
                <a:sym typeface="Symbol" pitchFamily="18" charset="2"/>
              </a:rPr>
              <a:t>r</a:t>
            </a:r>
            <a:r>
              <a:rPr lang="en-US" dirty="0">
                <a:sym typeface="Symbol" pitchFamily="18" charset="2"/>
              </a:rPr>
              <a:t> = </a:t>
            </a:r>
            <a:r>
              <a:rPr lang="en-US" i="1" dirty="0">
                <a:sym typeface="Symbol" pitchFamily="18" charset="2"/>
              </a:rPr>
              <a:t>r</a:t>
            </a:r>
            <a:r>
              <a:rPr lang="en-US" baseline="-25000" dirty="0">
                <a:sym typeface="Symbol" pitchFamily="18" charset="2"/>
              </a:rPr>
              <a:t>2</a:t>
            </a:r>
            <a:r>
              <a:rPr lang="en-US" dirty="0">
                <a:sym typeface="Symbol" pitchFamily="18" charset="2"/>
              </a:rPr>
              <a:t> – </a:t>
            </a:r>
            <a:r>
              <a:rPr lang="en-US" i="1" dirty="0">
                <a:sym typeface="Symbol" pitchFamily="18" charset="2"/>
              </a:rPr>
              <a:t>r</a:t>
            </a:r>
            <a:r>
              <a:rPr lang="en-US" baseline="-25000" dirty="0">
                <a:sym typeface="Symbol" pitchFamily="18" charset="2"/>
              </a:rPr>
              <a:t>1</a:t>
            </a:r>
            <a:r>
              <a:rPr lang="en-US" dirty="0">
                <a:sym typeface="Symbol" pitchFamily="18" charset="2"/>
              </a:rPr>
              <a:t> = </a:t>
            </a:r>
            <a:r>
              <a:rPr lang="en-US" dirty="0">
                <a:cs typeface="Courier New" pitchFamily="49" charset="0"/>
                <a:sym typeface="Symbol" pitchFamily="18" charset="2"/>
              </a:rPr>
              <a:t>3.19×10</a:t>
            </a:r>
            <a:r>
              <a:rPr lang="en-US" baseline="30000" dirty="0">
                <a:cs typeface="Courier New" pitchFamily="49" charset="0"/>
                <a:sym typeface="Symbol" pitchFamily="18" charset="2"/>
              </a:rPr>
              <a:t>7 </a:t>
            </a:r>
            <a:r>
              <a:rPr lang="en-US" dirty="0">
                <a:sym typeface="Symbol" pitchFamily="18" charset="2"/>
              </a:rPr>
              <a:t>–</a:t>
            </a:r>
            <a:r>
              <a:rPr lang="en-US" dirty="0">
                <a:cs typeface="Courier New" pitchFamily="49" charset="0"/>
                <a:sym typeface="Symbol" pitchFamily="18" charset="2"/>
              </a:rPr>
              <a:t> 6.37×10</a:t>
            </a:r>
            <a:r>
              <a:rPr lang="en-US" baseline="30000" dirty="0">
                <a:cs typeface="Courier New" pitchFamily="49" charset="0"/>
                <a:sym typeface="Symbol" pitchFamily="18" charset="2"/>
              </a:rPr>
              <a:t>6</a:t>
            </a:r>
            <a:r>
              <a:rPr lang="en-US" dirty="0">
                <a:cs typeface="Courier New" pitchFamily="49" charset="0"/>
                <a:sym typeface="Symbol" pitchFamily="18" charset="2"/>
              </a:rPr>
              <a:t> = 2.55×10</a:t>
            </a:r>
            <a:r>
              <a:rPr lang="en-US" baseline="30000" dirty="0">
                <a:cs typeface="Courier New" pitchFamily="49" charset="0"/>
                <a:sym typeface="Symbol" pitchFamily="18" charset="2"/>
              </a:rPr>
              <a:t>7 </a:t>
            </a:r>
            <a:r>
              <a:rPr lang="en-US" dirty="0">
                <a:cs typeface="Courier New" pitchFamily="49" charset="0"/>
                <a:sym typeface="Symbol" pitchFamily="18" charset="2"/>
              </a:rPr>
              <a:t>m.</a:t>
            </a:r>
            <a:endParaRPr lang="en-US" dirty="0">
              <a:sym typeface="Symbol" pitchFamily="18" charset="2"/>
            </a:endParaRPr>
          </a:p>
          <a:p>
            <a:pPr eaLnBrk="0" hangingPunct="0">
              <a:spcBef>
                <a:spcPct val="20000"/>
              </a:spcBef>
              <a:spcAft>
                <a:spcPts val="200"/>
              </a:spcAft>
            </a:pPr>
            <a:r>
              <a:rPr lang="en-US" dirty="0">
                <a:cs typeface="Courier New" pitchFamily="49" charset="0"/>
                <a:sym typeface="Symbol" pitchFamily="18" charset="2"/>
              </a:rPr>
              <a:t>  GPG</a:t>
            </a:r>
            <a:r>
              <a:rPr lang="en-US" dirty="0">
                <a:sym typeface="Symbol" pitchFamily="18" charset="2"/>
              </a:rPr>
              <a:t>	= </a:t>
            </a:r>
            <a:r>
              <a:rPr lang="en-US" dirty="0">
                <a:solidFill>
                  <a:srgbClr val="000000"/>
                </a:solidFill>
                <a:cs typeface="Times New Roman" pitchFamily="18" charset="0"/>
              </a:rPr>
              <a:t>∆</a:t>
            </a:r>
            <a:r>
              <a:rPr lang="en-US" i="1" dirty="0">
                <a:solidFill>
                  <a:srgbClr val="000000"/>
                </a:solidFill>
                <a:cs typeface="Times New Roman" pitchFamily="18" charset="0"/>
              </a:rPr>
              <a:t>V</a:t>
            </a:r>
            <a:r>
              <a:rPr lang="en-US" baseline="-25000" dirty="0">
                <a:cs typeface="Courier New" pitchFamily="49" charset="0"/>
                <a:sym typeface="Symbol" pitchFamily="18" charset="2"/>
              </a:rPr>
              <a:t>g</a:t>
            </a:r>
            <a:r>
              <a:rPr lang="en-US" i="1" dirty="0">
                <a:solidFill>
                  <a:srgbClr val="000000"/>
                </a:solidFill>
                <a:cs typeface="Times New Roman" pitchFamily="18" charset="0"/>
              </a:rPr>
              <a:t> / </a:t>
            </a:r>
            <a:r>
              <a:rPr lang="en-US" dirty="0">
                <a:solidFill>
                  <a:srgbClr val="000000"/>
                </a:solidFill>
                <a:cs typeface="Times New Roman" pitchFamily="18" charset="0"/>
              </a:rPr>
              <a:t>∆</a:t>
            </a:r>
            <a:r>
              <a:rPr lang="en-US" i="1" dirty="0">
                <a:solidFill>
                  <a:srgbClr val="000000"/>
                </a:solidFill>
                <a:cs typeface="Times New Roman" pitchFamily="18" charset="0"/>
              </a:rPr>
              <a:t>r</a:t>
            </a:r>
            <a:endParaRPr lang="en-US" i="1" dirty="0">
              <a:sym typeface="Symbol" pitchFamily="18" charset="2"/>
            </a:endParaRPr>
          </a:p>
          <a:p>
            <a:pPr eaLnBrk="0" hangingPunct="0">
              <a:spcBef>
                <a:spcPct val="20000"/>
              </a:spcBef>
            </a:pPr>
            <a:r>
              <a:rPr lang="en-US" i="1" dirty="0">
                <a:sym typeface="Symbol" pitchFamily="18" charset="2"/>
              </a:rPr>
              <a:t>         	</a:t>
            </a:r>
            <a:r>
              <a:rPr lang="en-US" dirty="0">
                <a:sym typeface="Symbol" pitchFamily="18" charset="2"/>
              </a:rPr>
              <a:t>= </a:t>
            </a:r>
            <a:r>
              <a:rPr lang="en-US" dirty="0">
                <a:cs typeface="Courier New" pitchFamily="49" charset="0"/>
                <a:sym typeface="Symbol" pitchFamily="18" charset="2"/>
              </a:rPr>
              <a:t>5.01×10</a:t>
            </a:r>
            <a:r>
              <a:rPr lang="en-US" baseline="30000" dirty="0">
                <a:cs typeface="Courier New" pitchFamily="49" charset="0"/>
                <a:sym typeface="Symbol" pitchFamily="18" charset="2"/>
              </a:rPr>
              <a:t>7 </a:t>
            </a:r>
            <a:r>
              <a:rPr lang="en-US" i="1" dirty="0">
                <a:sym typeface="Symbol" pitchFamily="18" charset="2"/>
              </a:rPr>
              <a:t>/</a:t>
            </a:r>
            <a:r>
              <a:rPr lang="en-US" dirty="0">
                <a:sym typeface="Symbol" pitchFamily="18" charset="2"/>
              </a:rPr>
              <a:t> </a:t>
            </a:r>
            <a:r>
              <a:rPr lang="en-US" dirty="0">
                <a:cs typeface="Courier New" pitchFamily="49" charset="0"/>
                <a:sym typeface="Symbol" pitchFamily="18" charset="2"/>
              </a:rPr>
              <a:t>2.55×10</a:t>
            </a:r>
            <a:r>
              <a:rPr lang="en-US" baseline="30000" dirty="0">
                <a:cs typeface="Courier New" pitchFamily="49" charset="0"/>
                <a:sym typeface="Symbol" pitchFamily="18" charset="2"/>
              </a:rPr>
              <a:t>7</a:t>
            </a:r>
            <a:r>
              <a:rPr lang="en-US" dirty="0">
                <a:cs typeface="Courier New" pitchFamily="49" charset="0"/>
                <a:sym typeface="Symbol" pitchFamily="18" charset="2"/>
              </a:rPr>
              <a:t> = 1.96 J</a:t>
            </a:r>
            <a:r>
              <a:rPr lang="en-US" baseline="-25000" dirty="0">
                <a:cs typeface="Courier New" pitchFamily="49" charset="0"/>
                <a:sym typeface="Symbol" pitchFamily="18" charset="2"/>
              </a:rPr>
              <a:t> </a:t>
            </a:r>
            <a:r>
              <a:rPr lang="en-US" dirty="0">
                <a:cs typeface="Courier New" pitchFamily="49" charset="0"/>
                <a:sym typeface="Symbol" pitchFamily="18" charset="2"/>
              </a:rPr>
              <a:t>kg</a:t>
            </a:r>
            <a:r>
              <a:rPr lang="en-US" baseline="30000" dirty="0">
                <a:cs typeface="Courier New" pitchFamily="49" charset="0"/>
                <a:sym typeface="Symbol" pitchFamily="18" charset="2"/>
              </a:rPr>
              <a:t>-1 </a:t>
            </a:r>
            <a:r>
              <a:rPr lang="en-US" dirty="0">
                <a:cs typeface="Courier New" pitchFamily="49" charset="0"/>
                <a:sym typeface="Symbol" pitchFamily="18" charset="2"/>
              </a:rPr>
              <a:t>m</a:t>
            </a:r>
            <a:r>
              <a:rPr lang="en-US" baseline="30000" dirty="0">
                <a:cs typeface="Courier New" pitchFamily="49" charset="0"/>
                <a:sym typeface="Symbol" pitchFamily="18" charset="2"/>
              </a:rPr>
              <a:t>-1</a:t>
            </a:r>
            <a:r>
              <a:rPr lang="en-US" dirty="0">
                <a:cs typeface="Courier New" pitchFamily="49" charset="0"/>
                <a:sym typeface="Symbol" pitchFamily="18" charset="2"/>
              </a:rPr>
              <a:t>.</a:t>
            </a:r>
          </a:p>
        </p:txBody>
      </p:sp>
      <p:sp>
        <p:nvSpPr>
          <p:cNvPr id="124930" name="Rectangle 2"/>
          <p:cNvSpPr>
            <a:spLocks noChangeArrowheads="1"/>
          </p:cNvSpPr>
          <p:nvPr/>
        </p:nvSpPr>
        <p:spPr bwMode="auto">
          <a:xfrm>
            <a:off x="685800" y="1338264"/>
            <a:ext cx="7772400" cy="1685156"/>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Potential gradient </a:t>
            </a:r>
            <a:r>
              <a:rPr lang="en-US" altLang="en-US" dirty="0" smtClean="0">
                <a:solidFill>
                  <a:schemeClr val="accent2"/>
                </a:solidFill>
              </a:rPr>
              <a:t>– gravitational </a:t>
            </a:r>
            <a:r>
              <a:rPr lang="en-US" sz="2000" dirty="0">
                <a:solidFill>
                  <a:srgbClr val="000000"/>
                </a:solidFill>
                <a:latin typeface="Courier New" pitchFamily="49" charset="0"/>
                <a:ea typeface="Calibri" pitchFamily="34" charset="0"/>
                <a:cs typeface="Times New Roman" pitchFamily="18" charset="0"/>
              </a:rPr>
              <a:t>	</a:t>
            </a:r>
          </a:p>
          <a:p>
            <a:pPr eaLnBrk="0" hangingPunct="0">
              <a:spcBef>
                <a:spcPct val="200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The </a:t>
            </a:r>
            <a:r>
              <a:rPr lang="en-US" b="1" dirty="0">
                <a:solidFill>
                  <a:srgbClr val="000000"/>
                </a:solidFill>
                <a:ea typeface="Calibri" pitchFamily="34" charset="0"/>
                <a:cs typeface="Times New Roman" pitchFamily="18" charset="0"/>
              </a:rPr>
              <a:t>gravitational potential gradient</a:t>
            </a:r>
            <a:r>
              <a:rPr lang="en-US" dirty="0">
                <a:solidFill>
                  <a:srgbClr val="000000"/>
                </a:solidFill>
                <a:ea typeface="Calibri" pitchFamily="34" charset="0"/>
                <a:cs typeface="Times New Roman" pitchFamily="18" charset="0"/>
              </a:rPr>
              <a:t> (GPG) is the change in gravitational potential per unit distance. Thus the GPG = </a:t>
            </a:r>
            <a:r>
              <a:rPr lang="en-US" dirty="0">
                <a:solidFill>
                  <a:srgbClr val="000000"/>
                </a:solidFill>
                <a:ea typeface="Times New Roman" pitchFamily="18" charset="0"/>
                <a:cs typeface="Courier New" pitchFamily="49" charset="0"/>
              </a:rPr>
              <a:t>∆</a:t>
            </a:r>
            <a:r>
              <a:rPr lang="en-US" i="1" dirty="0">
                <a:solidFill>
                  <a:srgbClr val="000000"/>
                </a:solidFill>
                <a:ea typeface="Times New Roman" pitchFamily="18" charset="0"/>
                <a:cs typeface="Courier New" pitchFamily="49" charset="0"/>
              </a:rPr>
              <a:t>V</a:t>
            </a:r>
            <a:r>
              <a:rPr lang="en-US" baseline="-25000" dirty="0" smtClean="0">
                <a:cs typeface="Courier New" pitchFamily="49" charset="0"/>
                <a:sym typeface="Symbol" pitchFamily="18" charset="2"/>
              </a:rPr>
              <a:t>g</a:t>
            </a:r>
            <a:r>
              <a:rPr lang="en-US" i="1" dirty="0">
                <a:solidFill>
                  <a:srgbClr val="000000"/>
                </a:solidFill>
                <a:cs typeface="Times New Roman" pitchFamily="18" charset="0"/>
              </a:rPr>
              <a:t> / </a:t>
            </a:r>
            <a:r>
              <a:rPr lang="en-US" dirty="0">
                <a:solidFill>
                  <a:srgbClr val="000000"/>
                </a:solidFill>
                <a:cs typeface="Times New Roman" pitchFamily="18" charset="0"/>
              </a:rPr>
              <a:t>∆</a:t>
            </a:r>
            <a:r>
              <a:rPr lang="en-US" i="1" dirty="0">
                <a:solidFill>
                  <a:srgbClr val="000000"/>
                </a:solidFill>
                <a:cs typeface="Times New Roman" pitchFamily="18" charset="0"/>
              </a:rPr>
              <a:t>r</a:t>
            </a:r>
            <a:r>
              <a:rPr lang="en-US" dirty="0">
                <a:solidFill>
                  <a:srgbClr val="000000"/>
                </a:solidFill>
                <a:cs typeface="Times New Roman" pitchFamily="18" charset="0"/>
              </a:rPr>
              <a:t>.</a:t>
            </a:r>
          </a:p>
        </p:txBody>
      </p:sp>
      <p:sp>
        <p:nvSpPr>
          <p:cNvPr id="2048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24935" name="Picture 7"/>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7521575" y="5876925"/>
            <a:ext cx="792163" cy="798513"/>
          </a:xfrm>
          <a:prstGeom prst="rect">
            <a:avLst/>
          </a:prstGeom>
          <a:ln>
            <a:noFill/>
          </a:ln>
          <a:effectLst>
            <a:outerShdw blurRad="292100" dist="139700" dir="2700000" algn="tl" rotWithShape="0">
              <a:srgbClr val="333333">
                <a:alpha val="65000"/>
              </a:srgbClr>
            </a:outerShdw>
          </a:effectLst>
        </p:spPr>
      </p:pic>
      <p:sp>
        <p:nvSpPr>
          <p:cNvPr id="124936" name="Line 8"/>
          <p:cNvSpPr>
            <a:spLocks noChangeShapeType="1"/>
          </p:cNvSpPr>
          <p:nvPr/>
        </p:nvSpPr>
        <p:spPr bwMode="auto">
          <a:xfrm flipV="1">
            <a:off x="7908925" y="4183063"/>
            <a:ext cx="0" cy="384175"/>
          </a:xfrm>
          <a:prstGeom prst="line">
            <a:avLst/>
          </a:prstGeom>
          <a:noFill/>
          <a:ln w="57150">
            <a:solidFill>
              <a:srgbClr val="FF0000"/>
            </a:solidFill>
            <a:round/>
            <a:headEnd/>
            <a:tailEnd/>
          </a:ln>
        </p:spPr>
        <p:txBody>
          <a:bodyPr/>
          <a:lstStyle/>
          <a:p>
            <a:endParaRPr lang="en-US"/>
          </a:p>
        </p:txBody>
      </p:sp>
      <p:sp>
        <p:nvSpPr>
          <p:cNvPr id="124937" name="Line 9"/>
          <p:cNvSpPr>
            <a:spLocks noChangeShapeType="1"/>
          </p:cNvSpPr>
          <p:nvPr/>
        </p:nvSpPr>
        <p:spPr bwMode="auto">
          <a:xfrm flipV="1">
            <a:off x="7908925" y="4611688"/>
            <a:ext cx="0" cy="384175"/>
          </a:xfrm>
          <a:prstGeom prst="line">
            <a:avLst/>
          </a:prstGeom>
          <a:noFill/>
          <a:ln w="57150">
            <a:solidFill>
              <a:srgbClr val="FF0000"/>
            </a:solidFill>
            <a:round/>
            <a:headEnd/>
            <a:tailEnd/>
          </a:ln>
        </p:spPr>
        <p:txBody>
          <a:bodyPr/>
          <a:lstStyle/>
          <a:p>
            <a:endParaRPr lang="en-US"/>
          </a:p>
        </p:txBody>
      </p:sp>
      <p:sp>
        <p:nvSpPr>
          <p:cNvPr id="124938" name="Line 10"/>
          <p:cNvSpPr>
            <a:spLocks noChangeShapeType="1"/>
          </p:cNvSpPr>
          <p:nvPr/>
        </p:nvSpPr>
        <p:spPr bwMode="auto">
          <a:xfrm flipV="1">
            <a:off x="7918450" y="5040313"/>
            <a:ext cx="0" cy="384175"/>
          </a:xfrm>
          <a:prstGeom prst="line">
            <a:avLst/>
          </a:prstGeom>
          <a:noFill/>
          <a:ln w="57150">
            <a:solidFill>
              <a:srgbClr val="FF0000"/>
            </a:solidFill>
            <a:round/>
            <a:headEnd/>
            <a:tailEnd/>
          </a:ln>
        </p:spPr>
        <p:txBody>
          <a:bodyPr/>
          <a:lstStyle/>
          <a:p>
            <a:endParaRPr lang="en-US"/>
          </a:p>
        </p:txBody>
      </p:sp>
      <p:sp>
        <p:nvSpPr>
          <p:cNvPr id="124939" name="Line 11"/>
          <p:cNvSpPr>
            <a:spLocks noChangeShapeType="1"/>
          </p:cNvSpPr>
          <p:nvPr/>
        </p:nvSpPr>
        <p:spPr bwMode="auto">
          <a:xfrm flipV="1">
            <a:off x="7918450" y="5468938"/>
            <a:ext cx="0" cy="384175"/>
          </a:xfrm>
          <a:prstGeom prst="line">
            <a:avLst/>
          </a:prstGeom>
          <a:noFill/>
          <a:ln w="57150">
            <a:solidFill>
              <a:srgbClr val="FF0000"/>
            </a:solidFill>
            <a:round/>
            <a:headEnd/>
            <a:tailEnd/>
          </a:ln>
        </p:spPr>
        <p:txBody>
          <a:bodyPr/>
          <a:lstStyle/>
          <a:p>
            <a:endParaRPr lang="en-US"/>
          </a:p>
        </p:txBody>
      </p:sp>
      <p:sp>
        <p:nvSpPr>
          <p:cNvPr id="124940" name="Line 12"/>
          <p:cNvSpPr>
            <a:spLocks noChangeShapeType="1"/>
          </p:cNvSpPr>
          <p:nvPr/>
        </p:nvSpPr>
        <p:spPr bwMode="auto">
          <a:xfrm flipV="1">
            <a:off x="7924800" y="5892800"/>
            <a:ext cx="0" cy="384175"/>
          </a:xfrm>
          <a:prstGeom prst="line">
            <a:avLst/>
          </a:prstGeom>
          <a:noFill/>
          <a:ln w="57150">
            <a:solidFill>
              <a:srgbClr val="FF0000"/>
            </a:solidFill>
            <a:round/>
            <a:headEnd/>
            <a:tailEnd/>
          </a:ln>
        </p:spPr>
        <p:txBody>
          <a:bodyPr/>
          <a:lstStyle/>
          <a:p>
            <a:endParaRPr lang="en-US"/>
          </a:p>
        </p:txBody>
      </p:sp>
      <p:sp>
        <p:nvSpPr>
          <p:cNvPr id="124941" name="Text Box 13"/>
          <p:cNvSpPr txBox="1">
            <a:spLocks noChangeArrowheads="1"/>
          </p:cNvSpPr>
          <p:nvPr/>
        </p:nvSpPr>
        <p:spPr bwMode="auto">
          <a:xfrm>
            <a:off x="7915275" y="5781675"/>
            <a:ext cx="398463" cy="457200"/>
          </a:xfrm>
          <a:prstGeom prst="rect">
            <a:avLst/>
          </a:prstGeom>
          <a:noFill/>
          <a:ln w="9525">
            <a:noFill/>
            <a:miter lim="800000"/>
            <a:headEnd/>
            <a:tailEnd/>
          </a:ln>
        </p:spPr>
        <p:txBody>
          <a:bodyPr wrap="none">
            <a:spAutoFit/>
          </a:bodyPr>
          <a:lstStyle/>
          <a:p>
            <a:r>
              <a:rPr lang="en-US" i="1">
                <a:solidFill>
                  <a:schemeClr val="bg1"/>
                </a:solidFill>
              </a:rPr>
              <a:t>r</a:t>
            </a:r>
            <a:r>
              <a:rPr lang="en-US" baseline="-25000">
                <a:solidFill>
                  <a:schemeClr val="bg1"/>
                </a:solidFill>
              </a:rPr>
              <a:t>1</a:t>
            </a:r>
            <a:endParaRPr lang="en-US" i="1">
              <a:solidFill>
                <a:schemeClr val="bg1"/>
              </a:solidFill>
            </a:endParaRPr>
          </a:p>
        </p:txBody>
      </p:sp>
      <p:sp>
        <p:nvSpPr>
          <p:cNvPr id="124942" name="Text Box 14"/>
          <p:cNvSpPr txBox="1">
            <a:spLocks noChangeArrowheads="1"/>
          </p:cNvSpPr>
          <p:nvPr/>
        </p:nvSpPr>
        <p:spPr bwMode="auto">
          <a:xfrm>
            <a:off x="7915275" y="3997325"/>
            <a:ext cx="398463" cy="457200"/>
          </a:xfrm>
          <a:prstGeom prst="rect">
            <a:avLst/>
          </a:prstGeom>
          <a:noFill/>
          <a:ln w="9525">
            <a:noFill/>
            <a:miter lim="800000"/>
            <a:headEnd/>
            <a:tailEnd/>
          </a:ln>
        </p:spPr>
        <p:txBody>
          <a:bodyPr wrap="none">
            <a:spAutoFit/>
          </a:bodyPr>
          <a:lstStyle/>
          <a:p>
            <a:r>
              <a:rPr lang="en-US" i="1"/>
              <a:t>r</a:t>
            </a:r>
            <a:r>
              <a:rPr lang="en-US" baseline="-25000"/>
              <a:t>2</a:t>
            </a:r>
            <a:endParaRPr lang="en-US" i="1"/>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4930">
                                            <p:txEl>
                                              <p:pRg st="0" end="0"/>
                                            </p:txEl>
                                          </p:spTgt>
                                        </p:tgtEl>
                                        <p:attrNameLst>
                                          <p:attrName>style.visibility</p:attrName>
                                        </p:attrNameLst>
                                      </p:cBhvr>
                                      <p:to>
                                        <p:strVal val="visible"/>
                                      </p:to>
                                    </p:set>
                                    <p:anim calcmode="lin" valueType="num">
                                      <p:cBhvr additive="base">
                                        <p:cTn id="7" dur="500" fill="hold"/>
                                        <p:tgtEl>
                                          <p:spTgt spid="12493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49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4930">
                                            <p:txEl>
                                              <p:pRg st="1" end="1"/>
                                            </p:txEl>
                                          </p:spTgt>
                                        </p:tgtEl>
                                        <p:attrNameLst>
                                          <p:attrName>style.visibility</p:attrName>
                                        </p:attrNameLst>
                                      </p:cBhvr>
                                      <p:to>
                                        <p:strVal val="visible"/>
                                      </p:to>
                                    </p:set>
                                    <p:anim calcmode="lin" valueType="num">
                                      <p:cBhvr additive="base">
                                        <p:cTn id="13" dur="500" fill="hold"/>
                                        <p:tgtEl>
                                          <p:spTgt spid="12493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493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4932">
                                            <p:txEl>
                                              <p:pRg st="0" end="0"/>
                                            </p:txEl>
                                          </p:spTgt>
                                        </p:tgtEl>
                                        <p:attrNameLst>
                                          <p:attrName>style.visibility</p:attrName>
                                        </p:attrNameLst>
                                      </p:cBhvr>
                                      <p:to>
                                        <p:strVal val="visible"/>
                                      </p:to>
                                    </p:set>
                                    <p:anim calcmode="lin" valueType="num">
                                      <p:cBhvr additive="base">
                                        <p:cTn id="19" dur="500" fill="hold"/>
                                        <p:tgtEl>
                                          <p:spTgt spid="1249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49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124935"/>
                                        </p:tgtEl>
                                        <p:attrNameLst>
                                          <p:attrName>style.visibility</p:attrName>
                                        </p:attrNameLst>
                                      </p:cBhvr>
                                      <p:to>
                                        <p:strVal val="visible"/>
                                      </p:to>
                                    </p:set>
                                    <p:animEffect transition="in" filter="fade">
                                      <p:cBhvr>
                                        <p:cTn id="24" dur="2000"/>
                                        <p:tgtEl>
                                          <p:spTgt spid="1249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24940"/>
                                        </p:tgtEl>
                                        <p:attrNameLst>
                                          <p:attrName>style.visibility</p:attrName>
                                        </p:attrNameLst>
                                      </p:cBhvr>
                                      <p:to>
                                        <p:strVal val="visible"/>
                                      </p:to>
                                    </p:set>
                                    <p:animEffect transition="in" filter="wipe(down)">
                                      <p:cBhvr>
                                        <p:cTn id="29" dur="500"/>
                                        <p:tgtEl>
                                          <p:spTgt spid="124940"/>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124941"/>
                                        </p:tgtEl>
                                        <p:attrNameLst>
                                          <p:attrName>style.visibility</p:attrName>
                                        </p:attrNameLst>
                                      </p:cBhvr>
                                      <p:to>
                                        <p:strVal val="visible"/>
                                      </p:to>
                                    </p:set>
                                    <p:anim calcmode="lin" valueType="num">
                                      <p:cBhvr additive="base">
                                        <p:cTn id="34" dur="500" fill="hold"/>
                                        <p:tgtEl>
                                          <p:spTgt spid="124941"/>
                                        </p:tgtEl>
                                        <p:attrNameLst>
                                          <p:attrName>ppt_x</p:attrName>
                                        </p:attrNameLst>
                                      </p:cBhvr>
                                      <p:tavLst>
                                        <p:tav tm="0">
                                          <p:val>
                                            <p:strVal val="1+#ppt_w/2"/>
                                          </p:val>
                                        </p:tav>
                                        <p:tav tm="100000">
                                          <p:val>
                                            <p:strVal val="#ppt_x"/>
                                          </p:val>
                                        </p:tav>
                                      </p:tavLst>
                                    </p:anim>
                                    <p:anim calcmode="lin" valueType="num">
                                      <p:cBhvr additive="base">
                                        <p:cTn id="35" dur="500" fill="hold"/>
                                        <p:tgtEl>
                                          <p:spTgt spid="12494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whoosh.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4939"/>
                                        </p:tgtEl>
                                        <p:attrNameLst>
                                          <p:attrName>style.visibility</p:attrName>
                                        </p:attrNameLst>
                                      </p:cBhvr>
                                      <p:to>
                                        <p:strVal val="visible"/>
                                      </p:to>
                                    </p:set>
                                    <p:animEffect transition="in" filter="wipe(down)">
                                      <p:cBhvr>
                                        <p:cTn id="40" dur="500"/>
                                        <p:tgtEl>
                                          <p:spTgt spid="124939"/>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124938"/>
                                        </p:tgtEl>
                                        <p:attrNameLst>
                                          <p:attrName>style.visibility</p:attrName>
                                        </p:attrNameLst>
                                      </p:cBhvr>
                                      <p:to>
                                        <p:strVal val="visible"/>
                                      </p:to>
                                    </p:set>
                                    <p:animEffect transition="in" filter="wipe(down)">
                                      <p:cBhvr>
                                        <p:cTn id="45" dur="500"/>
                                        <p:tgtEl>
                                          <p:spTgt spid="124938"/>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124937"/>
                                        </p:tgtEl>
                                        <p:attrNameLst>
                                          <p:attrName>style.visibility</p:attrName>
                                        </p:attrNameLst>
                                      </p:cBhvr>
                                      <p:to>
                                        <p:strVal val="visible"/>
                                      </p:to>
                                    </p:set>
                                    <p:animEffect transition="in" filter="wipe(down)">
                                      <p:cBhvr>
                                        <p:cTn id="50" dur="500"/>
                                        <p:tgtEl>
                                          <p:spTgt spid="124937"/>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124936"/>
                                        </p:tgtEl>
                                        <p:attrNameLst>
                                          <p:attrName>style.visibility</p:attrName>
                                        </p:attrNameLst>
                                      </p:cBhvr>
                                      <p:to>
                                        <p:strVal val="visible"/>
                                      </p:to>
                                    </p:set>
                                    <p:animEffect transition="in" filter="wipe(down)">
                                      <p:cBhvr>
                                        <p:cTn id="55" dur="500"/>
                                        <p:tgtEl>
                                          <p:spTgt spid="124936"/>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2" fill="hold" grpId="0" nodeType="clickEffect">
                                  <p:stCondLst>
                                    <p:cond delay="0"/>
                                  </p:stCondLst>
                                  <p:childTnLst>
                                    <p:set>
                                      <p:cBhvr>
                                        <p:cTn id="59" dur="1" fill="hold">
                                          <p:stCondLst>
                                            <p:cond delay="0"/>
                                          </p:stCondLst>
                                        </p:cTn>
                                        <p:tgtEl>
                                          <p:spTgt spid="124942"/>
                                        </p:tgtEl>
                                        <p:attrNameLst>
                                          <p:attrName>style.visibility</p:attrName>
                                        </p:attrNameLst>
                                      </p:cBhvr>
                                      <p:to>
                                        <p:strVal val="visible"/>
                                      </p:to>
                                    </p:set>
                                    <p:anim calcmode="lin" valueType="num">
                                      <p:cBhvr additive="base">
                                        <p:cTn id="60" dur="500" fill="hold"/>
                                        <p:tgtEl>
                                          <p:spTgt spid="124942"/>
                                        </p:tgtEl>
                                        <p:attrNameLst>
                                          <p:attrName>ppt_x</p:attrName>
                                        </p:attrNameLst>
                                      </p:cBhvr>
                                      <p:tavLst>
                                        <p:tav tm="0">
                                          <p:val>
                                            <p:strVal val="1+#ppt_w/2"/>
                                          </p:val>
                                        </p:tav>
                                        <p:tav tm="100000">
                                          <p:val>
                                            <p:strVal val="#ppt_x"/>
                                          </p:val>
                                        </p:tav>
                                      </p:tavLst>
                                    </p:anim>
                                    <p:anim calcmode="lin" valueType="num">
                                      <p:cBhvr additive="base">
                                        <p:cTn id="61" dur="500" fill="hold"/>
                                        <p:tgtEl>
                                          <p:spTgt spid="12494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6" name="whoosh.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24932">
                                            <p:txEl>
                                              <p:pRg st="1" end="1"/>
                                            </p:txEl>
                                          </p:spTgt>
                                        </p:tgtEl>
                                        <p:attrNameLst>
                                          <p:attrName>style.visibility</p:attrName>
                                        </p:attrNameLst>
                                      </p:cBhvr>
                                      <p:to>
                                        <p:strVal val="visible"/>
                                      </p:to>
                                    </p:set>
                                    <p:anim calcmode="lin" valueType="num">
                                      <p:cBhvr additive="base">
                                        <p:cTn id="66" dur="500" fill="hold"/>
                                        <p:tgtEl>
                                          <p:spTgt spid="124932">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2493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24932">
                                            <p:txEl>
                                              <p:pRg st="2" end="2"/>
                                            </p:txEl>
                                          </p:spTgt>
                                        </p:tgtEl>
                                        <p:attrNameLst>
                                          <p:attrName>style.visibility</p:attrName>
                                        </p:attrNameLst>
                                      </p:cBhvr>
                                      <p:to>
                                        <p:strVal val="visible"/>
                                      </p:to>
                                    </p:set>
                                    <p:anim calcmode="lin" valueType="num">
                                      <p:cBhvr additive="base">
                                        <p:cTn id="72" dur="500" fill="hold"/>
                                        <p:tgtEl>
                                          <p:spTgt spid="124932">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2493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4" fill="hold" nodeType="clickEffect">
                                  <p:stCondLst>
                                    <p:cond delay="0"/>
                                  </p:stCondLst>
                                  <p:childTnLst>
                                    <p:set>
                                      <p:cBhvr>
                                        <p:cTn id="77" dur="1" fill="hold">
                                          <p:stCondLst>
                                            <p:cond delay="0"/>
                                          </p:stCondLst>
                                        </p:cTn>
                                        <p:tgtEl>
                                          <p:spTgt spid="124932">
                                            <p:txEl>
                                              <p:pRg st="3" end="3"/>
                                            </p:txEl>
                                          </p:spTgt>
                                        </p:tgtEl>
                                        <p:attrNameLst>
                                          <p:attrName>style.visibility</p:attrName>
                                        </p:attrNameLst>
                                      </p:cBhvr>
                                      <p:to>
                                        <p:strVal val="visible"/>
                                      </p:to>
                                    </p:set>
                                    <p:anim calcmode="lin" valueType="num">
                                      <p:cBhvr additive="base">
                                        <p:cTn id="78" dur="500" fill="hold"/>
                                        <p:tgtEl>
                                          <p:spTgt spid="124932">
                                            <p:txEl>
                                              <p:pRg st="3" end="3"/>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2493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par>
                    <p:cTn id="80" fill="hold">
                      <p:stCondLst>
                        <p:cond delay="indefinite"/>
                      </p:stCondLst>
                      <p:childTnLst>
                        <p:par>
                          <p:cTn id="81" fill="hold">
                            <p:stCondLst>
                              <p:cond delay="0"/>
                            </p:stCondLst>
                            <p:childTnLst>
                              <p:par>
                                <p:cTn id="82" presetID="2" presetClass="entr" presetSubtype="4" fill="hold" nodeType="clickEffect">
                                  <p:stCondLst>
                                    <p:cond delay="0"/>
                                  </p:stCondLst>
                                  <p:childTnLst>
                                    <p:set>
                                      <p:cBhvr>
                                        <p:cTn id="83" dur="1" fill="hold">
                                          <p:stCondLst>
                                            <p:cond delay="0"/>
                                          </p:stCondLst>
                                        </p:cTn>
                                        <p:tgtEl>
                                          <p:spTgt spid="124932">
                                            <p:txEl>
                                              <p:pRg st="4" end="4"/>
                                            </p:txEl>
                                          </p:spTgt>
                                        </p:tgtEl>
                                        <p:attrNameLst>
                                          <p:attrName>style.visibility</p:attrName>
                                        </p:attrNameLst>
                                      </p:cBhvr>
                                      <p:to>
                                        <p:strVal val="visible"/>
                                      </p:to>
                                    </p:set>
                                    <p:anim calcmode="lin" valueType="num">
                                      <p:cBhvr additive="base">
                                        <p:cTn id="84" dur="500" fill="hold"/>
                                        <p:tgtEl>
                                          <p:spTgt spid="124932">
                                            <p:txEl>
                                              <p:pRg st="4" end="4"/>
                                            </p:txEl>
                                          </p:spTgt>
                                        </p:tgtEl>
                                        <p:attrNameLst>
                                          <p:attrName>ppt_x</p:attrName>
                                        </p:attrNameLst>
                                      </p:cBhvr>
                                      <p:tavLst>
                                        <p:tav tm="0">
                                          <p:val>
                                            <p:strVal val="#ppt_x"/>
                                          </p:val>
                                        </p:tav>
                                        <p:tav tm="100000">
                                          <p:val>
                                            <p:strVal val="#ppt_x"/>
                                          </p:val>
                                        </p:tav>
                                      </p:tavLst>
                                    </p:anim>
                                    <p:anim calcmode="lin" valueType="num">
                                      <p:cBhvr additive="base">
                                        <p:cTn id="85" dur="500" fill="hold"/>
                                        <p:tgtEl>
                                          <p:spTgt spid="12493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2"/>
                                            </p:cond>
                                          </p:stCondLst>
                                          <p:endCondLst>
                                            <p:cond evt="onStopAudio" delay="0">
                                              <p:tgtEl>
                                                <p:sldTgt/>
                                              </p:tgtEl>
                                            </p:cond>
                                          </p:endCondLst>
                                        </p:cTn>
                                        <p:tgtEl>
                                          <p:sndTgt r:embed="rId4" name="arrow.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124932">
                                            <p:txEl>
                                              <p:pRg st="5" end="5"/>
                                            </p:txEl>
                                          </p:spTgt>
                                        </p:tgtEl>
                                        <p:attrNameLst>
                                          <p:attrName>style.visibility</p:attrName>
                                        </p:attrNameLst>
                                      </p:cBhvr>
                                      <p:to>
                                        <p:strVal val="visible"/>
                                      </p:to>
                                    </p:set>
                                    <p:anim calcmode="lin" valueType="num">
                                      <p:cBhvr additive="base">
                                        <p:cTn id="90" dur="500" fill="hold"/>
                                        <p:tgtEl>
                                          <p:spTgt spid="124932">
                                            <p:txEl>
                                              <p:pRg st="5" end="5"/>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12493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childTnLst>
                    </p:cTn>
                  </p:par>
                  <p:par>
                    <p:cTn id="92" fill="hold">
                      <p:stCondLst>
                        <p:cond delay="indefinite"/>
                      </p:stCondLst>
                      <p:childTnLst>
                        <p:par>
                          <p:cTn id="93" fill="hold">
                            <p:stCondLst>
                              <p:cond delay="0"/>
                            </p:stCondLst>
                            <p:childTnLst>
                              <p:par>
                                <p:cTn id="94" presetID="2" presetClass="entr" presetSubtype="4" fill="hold" nodeType="clickEffect">
                                  <p:stCondLst>
                                    <p:cond delay="0"/>
                                  </p:stCondLst>
                                  <p:childTnLst>
                                    <p:set>
                                      <p:cBhvr>
                                        <p:cTn id="95" dur="1" fill="hold">
                                          <p:stCondLst>
                                            <p:cond delay="0"/>
                                          </p:stCondLst>
                                        </p:cTn>
                                        <p:tgtEl>
                                          <p:spTgt spid="124932">
                                            <p:txEl>
                                              <p:pRg st="6" end="6"/>
                                            </p:txEl>
                                          </p:spTgt>
                                        </p:tgtEl>
                                        <p:attrNameLst>
                                          <p:attrName>style.visibility</p:attrName>
                                        </p:attrNameLst>
                                      </p:cBhvr>
                                      <p:to>
                                        <p:strVal val="visible"/>
                                      </p:to>
                                    </p:set>
                                    <p:anim calcmode="lin" valueType="num">
                                      <p:cBhvr additive="base">
                                        <p:cTn id="96" dur="500" fill="hold"/>
                                        <p:tgtEl>
                                          <p:spTgt spid="124932">
                                            <p:txEl>
                                              <p:pRg st="6" end="6"/>
                                            </p:txEl>
                                          </p:spTgt>
                                        </p:tgtEl>
                                        <p:attrNameLst>
                                          <p:attrName>ppt_x</p:attrName>
                                        </p:attrNameLst>
                                      </p:cBhvr>
                                      <p:tavLst>
                                        <p:tav tm="0">
                                          <p:val>
                                            <p:strVal val="#ppt_x"/>
                                          </p:val>
                                        </p:tav>
                                        <p:tav tm="100000">
                                          <p:val>
                                            <p:strVal val="#ppt_x"/>
                                          </p:val>
                                        </p:tav>
                                      </p:tavLst>
                                    </p:anim>
                                    <p:anim calcmode="lin" valueType="num">
                                      <p:cBhvr additive="base">
                                        <p:cTn id="97" dur="500" fill="hold"/>
                                        <p:tgtEl>
                                          <p:spTgt spid="12493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4"/>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36" grpId="0" animBg="1"/>
      <p:bldP spid="124937" grpId="0" animBg="1"/>
      <p:bldP spid="124938" grpId="0" animBg="1"/>
      <p:bldP spid="124939" grpId="0" animBg="1"/>
      <p:bldP spid="124940" grpId="0" animBg="1"/>
      <p:bldP spid="124941" grpId="0"/>
      <p:bldP spid="12494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2632075"/>
          </a:xfrm>
          <a:prstGeom prst="rect">
            <a:avLst/>
          </a:prstGeom>
          <a:solidFill>
            <a:srgbClr val="EAEAEA"/>
          </a:solidFill>
          <a:ln w="9525">
            <a:noFill/>
            <a:miter lim="800000"/>
            <a:headEnd/>
            <a:tailEnd/>
          </a:ln>
        </p:spPr>
        <p:txBody>
          <a:bodyPr/>
          <a:lstStyle/>
          <a:p>
            <a:pPr marL="633413" indent="-633413"/>
            <a:r>
              <a:rPr lang="en-US" altLang="en-US" b="1">
                <a:solidFill>
                  <a:schemeClr val="accent2"/>
                </a:solidFill>
              </a:rPr>
              <a:t>Understandings: </a:t>
            </a:r>
            <a:endParaRPr lang="en-US" altLang="en-US">
              <a:solidFill>
                <a:schemeClr val="accent2"/>
              </a:solidFill>
            </a:endParaRPr>
          </a:p>
          <a:p>
            <a:pPr marL="633413" indent="-633413"/>
            <a:r>
              <a:rPr lang="en-US" altLang="en-US">
                <a:solidFill>
                  <a:schemeClr val="accent2"/>
                </a:solidFill>
              </a:rPr>
              <a:t>• Potential and potential energy </a:t>
            </a:r>
          </a:p>
          <a:p>
            <a:pPr marL="633413" indent="-633413"/>
            <a:r>
              <a:rPr lang="en-US" altLang="en-US">
                <a:solidFill>
                  <a:schemeClr val="accent2"/>
                </a:solidFill>
              </a:rPr>
              <a:t>• Potential gradient </a:t>
            </a:r>
          </a:p>
          <a:p>
            <a:pPr marL="633413" indent="-633413"/>
            <a:r>
              <a:rPr lang="en-US" altLang="en-US">
                <a:solidFill>
                  <a:schemeClr val="accent2"/>
                </a:solidFill>
              </a:rPr>
              <a:t>• Potential difference </a:t>
            </a:r>
          </a:p>
          <a:p>
            <a:pPr marL="633413" indent="-633413"/>
            <a:r>
              <a:rPr lang="en-US" altLang="en-US">
                <a:solidFill>
                  <a:schemeClr val="accent2"/>
                </a:solidFill>
              </a:rPr>
              <a:t>• Escape speed </a:t>
            </a:r>
          </a:p>
          <a:p>
            <a:pPr marL="633413" indent="-633413"/>
            <a:r>
              <a:rPr lang="en-US" altLang="en-US">
                <a:solidFill>
                  <a:schemeClr val="accent2"/>
                </a:solidFill>
              </a:rPr>
              <a:t>• Orbital motion, orbital speed and orbital energy </a:t>
            </a:r>
          </a:p>
          <a:p>
            <a:pPr marL="633413" indent="-633413"/>
            <a:r>
              <a:rPr lang="en-US" altLang="en-US">
                <a:solidFill>
                  <a:schemeClr val="accent2"/>
                </a:solidFill>
              </a:rPr>
              <a:t>• Forces and inverse-square law behavior </a:t>
            </a:r>
            <a:endParaRPr lang="en-US" altLang="en-US" b="1">
              <a:solidFill>
                <a:schemeClr val="accent2"/>
              </a:solidFill>
            </a:endParaRPr>
          </a:p>
        </p:txBody>
      </p:sp>
      <p:sp>
        <p:nvSpPr>
          <p:cNvPr id="3075"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4"/>
          <p:cNvSpPr>
            <a:spLocks noChangeArrowheads="1"/>
          </p:cNvSpPr>
          <p:nvPr/>
        </p:nvSpPr>
        <p:spPr bwMode="auto">
          <a:xfrm>
            <a:off x="685800" y="2993923"/>
            <a:ext cx="7772400" cy="3864077"/>
          </a:xfrm>
          <a:prstGeom prst="rect">
            <a:avLst/>
          </a:prstGeom>
          <a:solidFill>
            <a:srgbClr val="CCFFCC"/>
          </a:solidFill>
          <a:ln w="9525">
            <a:noFill/>
            <a:miter lim="800000"/>
            <a:headEnd/>
            <a:tailEnd/>
          </a:ln>
        </p:spPr>
        <p:txBody>
          <a:bodyPr/>
          <a:lstStyle/>
          <a:p>
            <a:r>
              <a:rPr lang="en-US" dirty="0"/>
              <a:t>PRACTICE: Show that the units for the gravitational potential gradient are the units for acceleration.</a:t>
            </a:r>
          </a:p>
          <a:p>
            <a:r>
              <a:rPr lang="en-US" dirty="0"/>
              <a:t>SOLUTION:</a:t>
            </a:r>
          </a:p>
          <a:p>
            <a:pPr>
              <a:spcAft>
                <a:spcPts val="250"/>
              </a:spcAft>
            </a:pPr>
            <a:r>
              <a:rPr lang="en-US" dirty="0">
                <a:sym typeface="Symbol" pitchFamily="18" charset="2"/>
              </a:rPr>
              <a:t>The units for </a:t>
            </a:r>
            <a:r>
              <a:rPr lang="en-US" dirty="0">
                <a:solidFill>
                  <a:srgbClr val="000000"/>
                </a:solidFill>
              </a:rPr>
              <a:t>∆</a:t>
            </a:r>
            <a:r>
              <a:rPr lang="en-US" i="1" dirty="0">
                <a:solidFill>
                  <a:srgbClr val="000000"/>
                </a:solidFill>
              </a:rPr>
              <a:t>V</a:t>
            </a:r>
            <a:r>
              <a:rPr lang="en-US" baseline="-25000" dirty="0">
                <a:solidFill>
                  <a:srgbClr val="000000"/>
                </a:solidFill>
              </a:rPr>
              <a:t>g</a:t>
            </a:r>
            <a:r>
              <a:rPr lang="en-US" dirty="0">
                <a:solidFill>
                  <a:srgbClr val="000000"/>
                </a:solidFill>
              </a:rPr>
              <a:t> are J</a:t>
            </a:r>
            <a:r>
              <a:rPr lang="en-US" baseline="-25000" dirty="0">
                <a:solidFill>
                  <a:srgbClr val="000000"/>
                </a:solidFill>
              </a:rPr>
              <a:t> </a:t>
            </a:r>
            <a:r>
              <a:rPr lang="en-US" dirty="0">
                <a:solidFill>
                  <a:srgbClr val="000000"/>
                </a:solidFill>
              </a:rPr>
              <a:t>kg</a:t>
            </a:r>
            <a:r>
              <a:rPr lang="en-US" baseline="30000" dirty="0">
                <a:solidFill>
                  <a:srgbClr val="000000"/>
                </a:solidFill>
              </a:rPr>
              <a:t>-1</a:t>
            </a:r>
            <a:r>
              <a:rPr lang="en-US" dirty="0">
                <a:solidFill>
                  <a:srgbClr val="000000"/>
                </a:solidFill>
              </a:rPr>
              <a:t>.</a:t>
            </a:r>
          </a:p>
          <a:p>
            <a:r>
              <a:rPr lang="en-US" dirty="0">
                <a:sym typeface="Symbol" pitchFamily="18" charset="2"/>
              </a:rPr>
              <a:t>The units for work are J, but since work is force times distance we have 1 J = 1 N</a:t>
            </a:r>
            <a:r>
              <a:rPr lang="en-US" baseline="-25000" dirty="0">
                <a:sym typeface="Symbol" pitchFamily="18" charset="2"/>
              </a:rPr>
              <a:t> </a:t>
            </a:r>
            <a:r>
              <a:rPr lang="en-US" dirty="0">
                <a:sym typeface="Symbol" pitchFamily="18" charset="2"/>
              </a:rPr>
              <a:t>m = 1 kg</a:t>
            </a:r>
            <a:r>
              <a:rPr lang="en-US" baseline="-25000" dirty="0">
                <a:sym typeface="Symbol" pitchFamily="18" charset="2"/>
              </a:rPr>
              <a:t> </a:t>
            </a:r>
            <a:r>
              <a:rPr lang="en-US" dirty="0">
                <a:sym typeface="Symbol" pitchFamily="18" charset="2"/>
              </a:rPr>
              <a:t>m</a:t>
            </a:r>
            <a:r>
              <a:rPr lang="en-US" baseline="-25000" dirty="0">
                <a:sym typeface="Symbol" pitchFamily="18" charset="2"/>
              </a:rPr>
              <a:t> </a:t>
            </a:r>
            <a:r>
              <a:rPr lang="en-US" dirty="0">
                <a:sym typeface="Symbol" pitchFamily="18" charset="2"/>
              </a:rPr>
              <a:t>s</a:t>
            </a:r>
            <a:r>
              <a:rPr lang="en-US" baseline="30000" dirty="0">
                <a:sym typeface="Symbol" pitchFamily="18" charset="2"/>
              </a:rPr>
              <a:t>-2 </a:t>
            </a:r>
            <a:r>
              <a:rPr lang="en-US" dirty="0">
                <a:sym typeface="Symbol" pitchFamily="18" charset="2"/>
              </a:rPr>
              <a:t>m.</a:t>
            </a:r>
          </a:p>
          <a:p>
            <a:pPr>
              <a:spcAft>
                <a:spcPts val="250"/>
              </a:spcAft>
            </a:pPr>
            <a:r>
              <a:rPr lang="en-US" dirty="0">
                <a:sym typeface="Symbol" pitchFamily="18" charset="2"/>
              </a:rPr>
              <a:t>Therefore the units of </a:t>
            </a:r>
            <a:r>
              <a:rPr lang="en-US" dirty="0">
                <a:solidFill>
                  <a:srgbClr val="000000"/>
                </a:solidFill>
              </a:rPr>
              <a:t>∆</a:t>
            </a:r>
            <a:r>
              <a:rPr lang="en-US" i="1" dirty="0">
                <a:solidFill>
                  <a:srgbClr val="000000"/>
                </a:solidFill>
              </a:rPr>
              <a:t>V</a:t>
            </a:r>
            <a:r>
              <a:rPr lang="en-US" baseline="-25000" dirty="0">
                <a:cs typeface="Courier New" pitchFamily="49" charset="0"/>
                <a:sym typeface="Symbol" pitchFamily="18" charset="2"/>
              </a:rPr>
              <a:t>g</a:t>
            </a:r>
            <a:r>
              <a:rPr lang="en-US" dirty="0">
                <a:solidFill>
                  <a:srgbClr val="000000"/>
                </a:solidFill>
              </a:rPr>
              <a:t> are</a:t>
            </a:r>
            <a:r>
              <a:rPr lang="en-US" dirty="0"/>
              <a:t> (</a:t>
            </a:r>
            <a:r>
              <a:rPr lang="en-US" dirty="0">
                <a:sym typeface="Symbol" pitchFamily="18" charset="2"/>
              </a:rPr>
              <a:t>kg</a:t>
            </a:r>
            <a:r>
              <a:rPr lang="en-US" baseline="-25000" dirty="0">
                <a:sym typeface="Symbol" pitchFamily="18" charset="2"/>
              </a:rPr>
              <a:t> </a:t>
            </a:r>
            <a:r>
              <a:rPr lang="en-US" dirty="0">
                <a:sym typeface="Symbol" pitchFamily="18" charset="2"/>
              </a:rPr>
              <a:t>m</a:t>
            </a:r>
            <a:r>
              <a:rPr lang="en-US" baseline="-25000" dirty="0">
                <a:sym typeface="Symbol" pitchFamily="18" charset="2"/>
              </a:rPr>
              <a:t> </a:t>
            </a:r>
            <a:r>
              <a:rPr lang="en-US" dirty="0">
                <a:sym typeface="Symbol" pitchFamily="18" charset="2"/>
              </a:rPr>
              <a:t>s</a:t>
            </a:r>
            <a:r>
              <a:rPr lang="en-US" baseline="30000" dirty="0">
                <a:sym typeface="Symbol" pitchFamily="18" charset="2"/>
              </a:rPr>
              <a:t>-2 </a:t>
            </a:r>
            <a:r>
              <a:rPr lang="en-US" dirty="0">
                <a:sym typeface="Symbol" pitchFamily="18" charset="2"/>
              </a:rPr>
              <a:t>m)kg</a:t>
            </a:r>
            <a:r>
              <a:rPr lang="en-US" baseline="30000" dirty="0">
                <a:sym typeface="Symbol" pitchFamily="18" charset="2"/>
              </a:rPr>
              <a:t>-1</a:t>
            </a:r>
            <a:r>
              <a:rPr lang="en-US" dirty="0">
                <a:sym typeface="Symbol" pitchFamily="18" charset="2"/>
              </a:rPr>
              <a:t> or</a:t>
            </a:r>
          </a:p>
          <a:p>
            <a:pPr algn="ctr">
              <a:spcAft>
                <a:spcPts val="250"/>
              </a:spcAft>
            </a:pPr>
            <a:r>
              <a:rPr lang="en-US" dirty="0">
                <a:sym typeface="Symbol" pitchFamily="18" charset="2"/>
              </a:rPr>
              <a:t>[ </a:t>
            </a:r>
            <a:r>
              <a:rPr lang="en-US" dirty="0">
                <a:solidFill>
                  <a:srgbClr val="000000"/>
                </a:solidFill>
              </a:rPr>
              <a:t>∆</a:t>
            </a:r>
            <a:r>
              <a:rPr lang="en-US" i="1" dirty="0">
                <a:solidFill>
                  <a:srgbClr val="000000"/>
                </a:solidFill>
              </a:rPr>
              <a:t>V</a:t>
            </a:r>
            <a:r>
              <a:rPr lang="en-US" baseline="-25000" dirty="0">
                <a:cs typeface="Courier New" pitchFamily="49" charset="0"/>
                <a:sym typeface="Symbol" pitchFamily="18" charset="2"/>
              </a:rPr>
              <a:t>g</a:t>
            </a:r>
            <a:r>
              <a:rPr lang="en-US" i="1" dirty="0">
                <a:solidFill>
                  <a:srgbClr val="000000"/>
                </a:solidFill>
              </a:rPr>
              <a:t> </a:t>
            </a:r>
            <a:r>
              <a:rPr lang="en-US" dirty="0"/>
              <a:t>] = m</a:t>
            </a:r>
            <a:r>
              <a:rPr lang="en-US" baseline="30000" dirty="0"/>
              <a:t>2 </a:t>
            </a:r>
            <a:r>
              <a:rPr lang="en-US" dirty="0"/>
              <a:t>s</a:t>
            </a:r>
            <a:r>
              <a:rPr lang="en-US" baseline="30000" dirty="0"/>
              <a:t>-2</a:t>
            </a:r>
            <a:r>
              <a:rPr lang="en-US" dirty="0"/>
              <a:t>.</a:t>
            </a:r>
          </a:p>
          <a:p>
            <a:r>
              <a:rPr lang="en-US" dirty="0">
                <a:sym typeface="Symbol" pitchFamily="18" charset="2"/>
              </a:rPr>
              <a:t>Then the units of the GPG are </a:t>
            </a:r>
          </a:p>
          <a:p>
            <a:pPr algn="ctr">
              <a:spcAft>
                <a:spcPts val="250"/>
              </a:spcAft>
            </a:pPr>
            <a:r>
              <a:rPr lang="en-US" dirty="0">
                <a:sym typeface="Symbol" pitchFamily="18" charset="2"/>
              </a:rPr>
              <a:t>[ GPG ] = [ </a:t>
            </a:r>
            <a:r>
              <a:rPr lang="en-US" dirty="0">
                <a:solidFill>
                  <a:srgbClr val="000000"/>
                </a:solidFill>
              </a:rPr>
              <a:t>∆</a:t>
            </a:r>
            <a:r>
              <a:rPr lang="en-US" i="1" dirty="0">
                <a:solidFill>
                  <a:srgbClr val="000000"/>
                </a:solidFill>
              </a:rPr>
              <a:t>V</a:t>
            </a:r>
            <a:r>
              <a:rPr lang="en-US" baseline="-25000" dirty="0">
                <a:cs typeface="Courier New" pitchFamily="49" charset="0"/>
                <a:sym typeface="Symbol" pitchFamily="18" charset="2"/>
              </a:rPr>
              <a:t>g</a:t>
            </a:r>
            <a:r>
              <a:rPr lang="en-US" i="1" dirty="0">
                <a:solidFill>
                  <a:srgbClr val="000000"/>
                </a:solidFill>
              </a:rPr>
              <a:t> / </a:t>
            </a:r>
            <a:r>
              <a:rPr lang="en-US" dirty="0">
                <a:solidFill>
                  <a:srgbClr val="000000"/>
                </a:solidFill>
              </a:rPr>
              <a:t>∆</a:t>
            </a:r>
            <a:r>
              <a:rPr lang="en-US" i="1" dirty="0">
                <a:solidFill>
                  <a:srgbClr val="000000"/>
                </a:solidFill>
              </a:rPr>
              <a:t>r </a:t>
            </a:r>
            <a:r>
              <a:rPr lang="en-US" dirty="0">
                <a:solidFill>
                  <a:srgbClr val="000000"/>
                </a:solidFill>
              </a:rPr>
              <a:t>] = </a:t>
            </a:r>
            <a:r>
              <a:rPr lang="en-US" dirty="0"/>
              <a:t>m</a:t>
            </a:r>
            <a:r>
              <a:rPr lang="en-US" baseline="30000" dirty="0"/>
              <a:t>2 </a:t>
            </a:r>
            <a:r>
              <a:rPr lang="en-US" dirty="0"/>
              <a:t>s</a:t>
            </a:r>
            <a:r>
              <a:rPr lang="en-US" baseline="30000" dirty="0"/>
              <a:t>-2 </a:t>
            </a:r>
            <a:r>
              <a:rPr lang="en-US" i="1" dirty="0"/>
              <a:t>/ </a:t>
            </a:r>
            <a:r>
              <a:rPr lang="en-US" dirty="0"/>
              <a:t>m = m s</a:t>
            </a:r>
            <a:r>
              <a:rPr lang="en-US" baseline="30000" dirty="0"/>
              <a:t>-2</a:t>
            </a:r>
            <a:r>
              <a:rPr lang="en-US" dirty="0"/>
              <a:t>.</a:t>
            </a:r>
          </a:p>
        </p:txBody>
      </p:sp>
      <p:sp>
        <p:nvSpPr>
          <p:cNvPr id="2150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5" name="Rectangle 2"/>
          <p:cNvSpPr>
            <a:spLocks noChangeArrowheads="1"/>
          </p:cNvSpPr>
          <p:nvPr/>
        </p:nvSpPr>
        <p:spPr bwMode="auto">
          <a:xfrm>
            <a:off x="685800" y="1338264"/>
            <a:ext cx="7772400" cy="1685156"/>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smtClean="0">
                <a:solidFill>
                  <a:schemeClr val="accent2"/>
                </a:solidFill>
              </a:rPr>
              <a:t>Potential gradient </a:t>
            </a:r>
            <a:r>
              <a:rPr lang="en-US" altLang="en-US" dirty="0" smtClean="0">
                <a:solidFill>
                  <a:schemeClr val="accent2"/>
                </a:solidFill>
              </a:rPr>
              <a:t>– gravitational </a:t>
            </a:r>
            <a:r>
              <a:rPr lang="en-US" sz="2000" dirty="0">
                <a:solidFill>
                  <a:srgbClr val="000000"/>
                </a:solidFill>
                <a:latin typeface="Courier New" pitchFamily="49" charset="0"/>
                <a:ea typeface="Calibri" pitchFamily="34" charset="0"/>
                <a:cs typeface="Times New Roman" pitchFamily="18" charset="0"/>
              </a:rPr>
              <a:t>	</a:t>
            </a:r>
          </a:p>
          <a:p>
            <a:pPr eaLnBrk="0" hangingPunct="0">
              <a:spcBef>
                <a:spcPct val="20000"/>
              </a:spcBef>
            </a:pPr>
            <a:r>
              <a:rPr lang="en-US" dirty="0">
                <a:solidFill>
                  <a:srgbClr val="000000"/>
                </a:solidFill>
                <a:ea typeface="Calibri" pitchFamily="34" charset="0"/>
                <a:cs typeface="Times New Roman" pitchFamily="18" charset="0"/>
                <a:sym typeface="Symbol" pitchFamily="18" charset="2"/>
              </a:rPr>
              <a:t></a:t>
            </a:r>
            <a:r>
              <a:rPr lang="en-US" dirty="0">
                <a:solidFill>
                  <a:srgbClr val="000000"/>
                </a:solidFill>
                <a:ea typeface="Calibri" pitchFamily="34" charset="0"/>
                <a:cs typeface="Times New Roman" pitchFamily="18" charset="0"/>
              </a:rPr>
              <a:t>The </a:t>
            </a:r>
            <a:r>
              <a:rPr lang="en-US" b="1" dirty="0">
                <a:solidFill>
                  <a:srgbClr val="000000"/>
                </a:solidFill>
                <a:ea typeface="Calibri" pitchFamily="34" charset="0"/>
                <a:cs typeface="Times New Roman" pitchFamily="18" charset="0"/>
              </a:rPr>
              <a:t>gravitational potential gradient</a:t>
            </a:r>
            <a:r>
              <a:rPr lang="en-US" dirty="0">
                <a:solidFill>
                  <a:srgbClr val="000000"/>
                </a:solidFill>
                <a:ea typeface="Calibri" pitchFamily="34" charset="0"/>
                <a:cs typeface="Times New Roman" pitchFamily="18" charset="0"/>
              </a:rPr>
              <a:t> (GPG) is the change in gravitational potential per unit distance. Thus the GPG = </a:t>
            </a:r>
            <a:r>
              <a:rPr lang="en-US" dirty="0">
                <a:solidFill>
                  <a:srgbClr val="000000"/>
                </a:solidFill>
                <a:ea typeface="Times New Roman" pitchFamily="18" charset="0"/>
                <a:cs typeface="Courier New" pitchFamily="49" charset="0"/>
              </a:rPr>
              <a:t>∆</a:t>
            </a:r>
            <a:r>
              <a:rPr lang="en-US" i="1" dirty="0">
                <a:solidFill>
                  <a:srgbClr val="000000"/>
                </a:solidFill>
                <a:ea typeface="Times New Roman" pitchFamily="18" charset="0"/>
                <a:cs typeface="Courier New" pitchFamily="49" charset="0"/>
              </a:rPr>
              <a:t>V</a:t>
            </a:r>
            <a:r>
              <a:rPr lang="en-US" baseline="-25000" dirty="0" smtClean="0">
                <a:cs typeface="Courier New" pitchFamily="49" charset="0"/>
                <a:sym typeface="Symbol" pitchFamily="18" charset="2"/>
              </a:rPr>
              <a:t>g</a:t>
            </a:r>
            <a:r>
              <a:rPr lang="en-US" i="1" dirty="0">
                <a:solidFill>
                  <a:srgbClr val="000000"/>
                </a:solidFill>
                <a:cs typeface="Times New Roman" pitchFamily="18" charset="0"/>
              </a:rPr>
              <a:t> / </a:t>
            </a:r>
            <a:r>
              <a:rPr lang="en-US" dirty="0">
                <a:solidFill>
                  <a:srgbClr val="000000"/>
                </a:solidFill>
                <a:cs typeface="Times New Roman" pitchFamily="18" charset="0"/>
              </a:rPr>
              <a:t>∆</a:t>
            </a:r>
            <a:r>
              <a:rPr lang="en-US" i="1" dirty="0">
                <a:solidFill>
                  <a:srgbClr val="000000"/>
                </a:solidFill>
                <a:cs typeface="Times New Roman" pitchFamily="18" charset="0"/>
              </a:rPr>
              <a:t>r</a:t>
            </a:r>
            <a:r>
              <a:rPr lang="en-US" dirty="0">
                <a:solidFill>
                  <a:srgbClr val="000000"/>
                </a:solidFill>
                <a:cs typeface="Times New Roman" pitchFamily="18" charset="0"/>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6980">
                                            <p:txEl>
                                              <p:pRg st="0" end="0"/>
                                            </p:txEl>
                                          </p:spTgt>
                                        </p:tgtEl>
                                        <p:attrNameLst>
                                          <p:attrName>style.visibility</p:attrName>
                                        </p:attrNameLst>
                                      </p:cBhvr>
                                      <p:to>
                                        <p:strVal val="visible"/>
                                      </p:to>
                                    </p:set>
                                    <p:anim calcmode="lin" valueType="num">
                                      <p:cBhvr additive="base">
                                        <p:cTn id="7" dur="500" fill="hold"/>
                                        <p:tgtEl>
                                          <p:spTgt spid="12698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69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26980">
                                            <p:txEl>
                                              <p:pRg st="1" end="1"/>
                                            </p:txEl>
                                          </p:spTgt>
                                        </p:tgtEl>
                                        <p:attrNameLst>
                                          <p:attrName>style.visibility</p:attrName>
                                        </p:attrNameLst>
                                      </p:cBhvr>
                                      <p:to>
                                        <p:strVal val="visible"/>
                                      </p:to>
                                    </p:set>
                                    <p:anim calcmode="lin" valueType="num">
                                      <p:cBhvr additive="base">
                                        <p:cTn id="13" dur="500" fill="hold"/>
                                        <p:tgtEl>
                                          <p:spTgt spid="126980">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69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26980">
                                            <p:txEl>
                                              <p:pRg st="2" end="2"/>
                                            </p:txEl>
                                          </p:spTgt>
                                        </p:tgtEl>
                                        <p:attrNameLst>
                                          <p:attrName>style.visibility</p:attrName>
                                        </p:attrNameLst>
                                      </p:cBhvr>
                                      <p:to>
                                        <p:strVal val="visible"/>
                                      </p:to>
                                    </p:set>
                                    <p:anim calcmode="lin" valueType="num">
                                      <p:cBhvr additive="base">
                                        <p:cTn id="19" dur="500" fill="hold"/>
                                        <p:tgtEl>
                                          <p:spTgt spid="126980">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269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26980">
                                            <p:txEl>
                                              <p:pRg st="3" end="3"/>
                                            </p:txEl>
                                          </p:spTgt>
                                        </p:tgtEl>
                                        <p:attrNameLst>
                                          <p:attrName>style.visibility</p:attrName>
                                        </p:attrNameLst>
                                      </p:cBhvr>
                                      <p:to>
                                        <p:strVal val="visible"/>
                                      </p:to>
                                    </p:set>
                                    <p:anim calcmode="lin" valueType="num">
                                      <p:cBhvr additive="base">
                                        <p:cTn id="25" dur="500" fill="hold"/>
                                        <p:tgtEl>
                                          <p:spTgt spid="126980">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269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6980">
                                            <p:txEl>
                                              <p:pRg st="4" end="4"/>
                                            </p:txEl>
                                          </p:spTgt>
                                        </p:tgtEl>
                                        <p:attrNameLst>
                                          <p:attrName>style.visibility</p:attrName>
                                        </p:attrNameLst>
                                      </p:cBhvr>
                                      <p:to>
                                        <p:strVal val="visible"/>
                                      </p:to>
                                    </p:set>
                                    <p:anim calcmode="lin" valueType="num">
                                      <p:cBhvr additive="base">
                                        <p:cTn id="31" dur="500" fill="hold"/>
                                        <p:tgtEl>
                                          <p:spTgt spid="126980">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269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26980">
                                            <p:txEl>
                                              <p:pRg st="5" end="5"/>
                                            </p:txEl>
                                          </p:spTgt>
                                        </p:tgtEl>
                                        <p:attrNameLst>
                                          <p:attrName>style.visibility</p:attrName>
                                        </p:attrNameLst>
                                      </p:cBhvr>
                                      <p:to>
                                        <p:strVal val="visible"/>
                                      </p:to>
                                    </p:set>
                                    <p:anim calcmode="lin" valueType="num">
                                      <p:cBhvr additive="base">
                                        <p:cTn id="37" dur="500" fill="hold"/>
                                        <p:tgtEl>
                                          <p:spTgt spid="126980">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698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26980">
                                            <p:txEl>
                                              <p:pRg st="6" end="6"/>
                                            </p:txEl>
                                          </p:spTgt>
                                        </p:tgtEl>
                                        <p:attrNameLst>
                                          <p:attrName>style.visibility</p:attrName>
                                        </p:attrNameLst>
                                      </p:cBhvr>
                                      <p:to>
                                        <p:strVal val="visible"/>
                                      </p:to>
                                    </p:set>
                                    <p:anim calcmode="lin" valueType="num">
                                      <p:cBhvr additive="base">
                                        <p:cTn id="43" dur="500" fill="hold"/>
                                        <p:tgtEl>
                                          <p:spTgt spid="126980">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26980">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26980">
                                            <p:txEl>
                                              <p:pRg st="7" end="7"/>
                                            </p:txEl>
                                          </p:spTgt>
                                        </p:tgtEl>
                                        <p:attrNameLst>
                                          <p:attrName>style.visibility</p:attrName>
                                        </p:attrNameLst>
                                      </p:cBhvr>
                                      <p:to>
                                        <p:strVal val="visible"/>
                                      </p:to>
                                    </p:set>
                                    <p:anim calcmode="lin" valueType="num">
                                      <p:cBhvr additive="base">
                                        <p:cTn id="49" dur="500" fill="hold"/>
                                        <p:tgtEl>
                                          <p:spTgt spid="126980">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26980">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80" name="Rectangle 8"/>
          <p:cNvSpPr>
            <a:spLocks noChangeArrowheads="1"/>
          </p:cNvSpPr>
          <p:nvPr/>
        </p:nvSpPr>
        <p:spPr bwMode="auto">
          <a:xfrm>
            <a:off x="674688" y="3562350"/>
            <a:ext cx="7772400" cy="3295650"/>
          </a:xfrm>
          <a:prstGeom prst="rect">
            <a:avLst/>
          </a:prstGeom>
          <a:solidFill>
            <a:srgbClr val="FFFFCC"/>
          </a:solidFill>
          <a:ln w="9525">
            <a:noFill/>
            <a:miter lim="800000"/>
            <a:headEnd/>
            <a:tailEnd/>
          </a:ln>
        </p:spPr>
        <p:txBody>
          <a:bodyPr/>
          <a:lstStyle/>
          <a:p>
            <a:pPr eaLnBrk="0" hangingPunct="0">
              <a:spcBef>
                <a:spcPct val="20000"/>
              </a:spcBef>
            </a:pPr>
            <a:r>
              <a:rPr lang="en-US" dirty="0">
                <a:sym typeface="Symbol" pitchFamily="18" charset="2"/>
              </a:rPr>
              <a:t>EXAMPLE: The gravitational potential in the vicinity of a planet changes from </a:t>
            </a:r>
            <a:r>
              <a:rPr lang="en-US" baseline="30000" dirty="0">
                <a:sym typeface="Symbol" pitchFamily="18" charset="2"/>
              </a:rPr>
              <a:t>-</a:t>
            </a:r>
            <a:r>
              <a:rPr lang="en-US" dirty="0">
                <a:cs typeface="Courier New" pitchFamily="49" charset="0"/>
                <a:sym typeface="Symbol" pitchFamily="18" charset="2"/>
              </a:rPr>
              <a:t>6.16×10</a:t>
            </a:r>
            <a:r>
              <a:rPr lang="en-US" baseline="30000" dirty="0">
                <a:cs typeface="Courier New" pitchFamily="49" charset="0"/>
                <a:sym typeface="Symbol" pitchFamily="18" charset="2"/>
              </a:rPr>
              <a:t>7</a:t>
            </a:r>
            <a:r>
              <a:rPr lang="en-US" dirty="0">
                <a:sym typeface="Symbol" pitchFamily="18" charset="2"/>
              </a:rPr>
              <a:t> 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dirty="0">
                <a:sym typeface="Symbol" pitchFamily="18" charset="2"/>
              </a:rPr>
              <a:t> to </a:t>
            </a:r>
            <a:r>
              <a:rPr lang="en-US" baseline="30000" dirty="0">
                <a:sym typeface="Symbol" pitchFamily="18" charset="2"/>
              </a:rPr>
              <a:t>-</a:t>
            </a:r>
            <a:r>
              <a:rPr lang="en-US" dirty="0">
                <a:cs typeface="Courier New" pitchFamily="49" charset="0"/>
                <a:sym typeface="Symbol" pitchFamily="18" charset="2"/>
              </a:rPr>
              <a:t>6.12×10</a:t>
            </a:r>
            <a:r>
              <a:rPr lang="en-US" baseline="30000" dirty="0">
                <a:cs typeface="Courier New" pitchFamily="49" charset="0"/>
                <a:sym typeface="Symbol" pitchFamily="18" charset="2"/>
              </a:rPr>
              <a:t>7</a:t>
            </a:r>
            <a:r>
              <a:rPr lang="en-US" dirty="0">
                <a:sym typeface="Symbol" pitchFamily="18" charset="2"/>
              </a:rPr>
              <a:t> J</a:t>
            </a:r>
            <a:r>
              <a:rPr lang="en-US" baseline="-25000" dirty="0">
                <a:sym typeface="Symbol" pitchFamily="18" charset="2"/>
              </a:rPr>
              <a:t> </a:t>
            </a:r>
            <a:r>
              <a:rPr lang="en-US" dirty="0">
                <a:sym typeface="Symbol" pitchFamily="18" charset="2"/>
              </a:rPr>
              <a:t>kg</a:t>
            </a:r>
            <a:r>
              <a:rPr lang="en-US" baseline="30000" dirty="0">
                <a:sym typeface="Symbol" pitchFamily="18" charset="2"/>
              </a:rPr>
              <a:t>-1</a:t>
            </a:r>
            <a:r>
              <a:rPr lang="en-US" baseline="-25000" dirty="0">
                <a:sym typeface="Symbol" pitchFamily="18" charset="2"/>
              </a:rPr>
              <a:t> </a:t>
            </a:r>
            <a:r>
              <a:rPr lang="en-US" dirty="0">
                <a:sym typeface="Symbol" pitchFamily="18" charset="2"/>
              </a:rPr>
              <a:t>in moving from </a:t>
            </a:r>
            <a:r>
              <a:rPr lang="en-US" dirty="0">
                <a:cs typeface="Courier New" pitchFamily="49" charset="0"/>
                <a:sym typeface="Symbol" pitchFamily="18" charset="2"/>
              </a:rPr>
              <a:t>1.80×10</a:t>
            </a:r>
            <a:r>
              <a:rPr lang="en-US" baseline="30000" dirty="0">
                <a:cs typeface="Courier New" pitchFamily="49" charset="0"/>
                <a:sym typeface="Symbol" pitchFamily="18" charset="2"/>
              </a:rPr>
              <a:t>8</a:t>
            </a:r>
            <a:r>
              <a:rPr lang="en-US" dirty="0">
                <a:cs typeface="Courier New" pitchFamily="49" charset="0"/>
                <a:sym typeface="Symbol" pitchFamily="18" charset="2"/>
              </a:rPr>
              <a:t> m to 2.85×10</a:t>
            </a:r>
            <a:r>
              <a:rPr lang="en-US" baseline="30000" dirty="0">
                <a:cs typeface="Courier New" pitchFamily="49" charset="0"/>
                <a:sym typeface="Symbol" pitchFamily="18" charset="2"/>
              </a:rPr>
              <a:t>8</a:t>
            </a:r>
            <a:r>
              <a:rPr lang="en-US" dirty="0">
                <a:cs typeface="Courier New" pitchFamily="49" charset="0"/>
                <a:sym typeface="Symbol" pitchFamily="18" charset="2"/>
              </a:rPr>
              <a:t> m. What is the gravitational field strength in that region?</a:t>
            </a:r>
            <a:endParaRPr lang="en-US" dirty="0">
              <a:sym typeface="Symbol" pitchFamily="18" charset="2"/>
            </a:endParaRPr>
          </a:p>
          <a:p>
            <a:pPr eaLnBrk="0" hangingPunct="0">
              <a:spcBef>
                <a:spcPct val="20000"/>
              </a:spcBef>
            </a:pPr>
            <a:r>
              <a:rPr lang="en-US" dirty="0">
                <a:sym typeface="Symbol" pitchFamily="18" charset="2"/>
              </a:rPr>
              <a:t>SOLUTION:</a:t>
            </a:r>
          </a:p>
          <a:p>
            <a:pPr eaLnBrk="0" hangingPunct="0">
              <a:lnSpc>
                <a:spcPct val="90000"/>
              </a:lnSpc>
              <a:spcBef>
                <a:spcPct val="20000"/>
              </a:spcBef>
              <a:spcAft>
                <a:spcPts val="250"/>
              </a:spcAft>
            </a:pPr>
            <a:r>
              <a:rPr lang="en-US" i="1" dirty="0">
                <a:cs typeface="Courier New" pitchFamily="49" charset="0"/>
                <a:sym typeface="Symbol" pitchFamily="18" charset="2"/>
              </a:rPr>
              <a:t>   g</a:t>
            </a:r>
            <a:r>
              <a:rPr lang="en-US" dirty="0">
                <a:sym typeface="Symbol" pitchFamily="18" charset="2"/>
              </a:rPr>
              <a:t> = </a:t>
            </a:r>
            <a:r>
              <a:rPr lang="en-US" dirty="0">
                <a:solidFill>
                  <a:srgbClr val="000000"/>
                </a:solidFill>
                <a:cs typeface="Times New Roman" pitchFamily="18" charset="0"/>
                <a:sym typeface="Symbol" pitchFamily="18" charset="2"/>
              </a:rPr>
              <a:t>–</a:t>
            </a:r>
            <a:r>
              <a:rPr lang="en-US" dirty="0">
                <a:sym typeface="Symbol" pitchFamily="18" charset="2"/>
              </a:rPr>
              <a:t> </a:t>
            </a:r>
            <a:r>
              <a:rPr lang="en-US" dirty="0">
                <a:solidFill>
                  <a:srgbClr val="000000"/>
                </a:solidFill>
                <a:sym typeface="Symbol" pitchFamily="18" charset="2"/>
              </a:rPr>
              <a:t>∆</a:t>
            </a:r>
            <a:r>
              <a:rPr lang="en-US" i="1" dirty="0">
                <a:cs typeface="Courier New" pitchFamily="49" charset="0"/>
                <a:sym typeface="Symbol" pitchFamily="18" charset="2"/>
              </a:rPr>
              <a:t>V</a:t>
            </a:r>
            <a:r>
              <a:rPr lang="en-US" baseline="-25000" dirty="0">
                <a:cs typeface="Courier New" pitchFamily="49" charset="0"/>
                <a:sym typeface="Symbol" pitchFamily="18" charset="2"/>
              </a:rPr>
              <a:t>g</a:t>
            </a:r>
            <a:r>
              <a:rPr lang="en-US" i="1" dirty="0">
                <a:cs typeface="Courier New" pitchFamily="49" charset="0"/>
                <a:sym typeface="Symbol" pitchFamily="18" charset="2"/>
              </a:rPr>
              <a:t> / </a:t>
            </a:r>
            <a:r>
              <a:rPr lang="en-US" dirty="0">
                <a:solidFill>
                  <a:srgbClr val="000000"/>
                </a:solidFill>
                <a:sym typeface="Symbol" pitchFamily="18" charset="2"/>
              </a:rPr>
              <a:t>∆</a:t>
            </a:r>
            <a:r>
              <a:rPr lang="en-US" i="1" dirty="0">
                <a:cs typeface="Courier New" pitchFamily="49" charset="0"/>
                <a:sym typeface="Symbol" pitchFamily="18" charset="2"/>
              </a:rPr>
              <a:t>r</a:t>
            </a:r>
            <a:endParaRPr lang="en-US" dirty="0">
              <a:cs typeface="Courier New" pitchFamily="49" charset="0"/>
              <a:sym typeface="Symbol" pitchFamily="18" charset="2"/>
            </a:endParaRPr>
          </a:p>
          <a:p>
            <a:pPr eaLnBrk="0" hangingPunct="0">
              <a:lnSpc>
                <a:spcPct val="90000"/>
              </a:lnSpc>
              <a:spcBef>
                <a:spcPct val="20000"/>
              </a:spcBef>
            </a:pPr>
            <a:r>
              <a:rPr lang="en-US" i="1" dirty="0">
                <a:cs typeface="Courier New" pitchFamily="49" charset="0"/>
                <a:sym typeface="Symbol" pitchFamily="18" charset="2"/>
              </a:rPr>
              <a:t>   g</a:t>
            </a:r>
            <a:r>
              <a:rPr lang="en-US" dirty="0">
                <a:sym typeface="Symbol" pitchFamily="18" charset="2"/>
              </a:rPr>
              <a:t> = </a:t>
            </a:r>
            <a:r>
              <a:rPr lang="en-US" dirty="0">
                <a:solidFill>
                  <a:srgbClr val="000000"/>
                </a:solidFill>
                <a:cs typeface="Times New Roman" pitchFamily="18" charset="0"/>
                <a:sym typeface="Symbol" pitchFamily="18" charset="2"/>
              </a:rPr>
              <a:t>–</a:t>
            </a:r>
            <a:r>
              <a:rPr lang="en-US" dirty="0">
                <a:cs typeface="Courier New" pitchFamily="49" charset="0"/>
                <a:sym typeface="Symbol" pitchFamily="18" charset="2"/>
              </a:rPr>
              <a:t>(</a:t>
            </a:r>
            <a:r>
              <a:rPr lang="en-US" baseline="30000" dirty="0">
                <a:sym typeface="Symbol" pitchFamily="18" charset="2"/>
              </a:rPr>
              <a:t>-</a:t>
            </a:r>
            <a:r>
              <a:rPr lang="en-US" dirty="0">
                <a:cs typeface="Courier New" pitchFamily="49" charset="0"/>
                <a:sym typeface="Symbol" pitchFamily="18" charset="2"/>
              </a:rPr>
              <a:t>6.12×10</a:t>
            </a:r>
            <a:r>
              <a:rPr lang="en-US" baseline="30000" dirty="0">
                <a:cs typeface="Courier New" pitchFamily="49" charset="0"/>
                <a:sym typeface="Symbol" pitchFamily="18" charset="2"/>
              </a:rPr>
              <a:t>7</a:t>
            </a:r>
            <a:r>
              <a:rPr lang="en-US" dirty="0">
                <a:sym typeface="Symbol" pitchFamily="18" charset="2"/>
              </a:rPr>
              <a:t> </a:t>
            </a:r>
            <a:r>
              <a:rPr lang="en-US" dirty="0">
                <a:solidFill>
                  <a:srgbClr val="000000"/>
                </a:solidFill>
                <a:cs typeface="Times New Roman" pitchFamily="18" charset="0"/>
                <a:sym typeface="Symbol" pitchFamily="18" charset="2"/>
              </a:rPr>
              <a:t>–</a:t>
            </a:r>
            <a:r>
              <a:rPr lang="en-US" dirty="0">
                <a:sym typeface="Symbol" pitchFamily="18" charset="2"/>
              </a:rPr>
              <a:t> </a:t>
            </a:r>
            <a:r>
              <a:rPr lang="en-US" baseline="30000" dirty="0">
                <a:sym typeface="Symbol" pitchFamily="18" charset="2"/>
              </a:rPr>
              <a:t>-</a:t>
            </a:r>
            <a:r>
              <a:rPr lang="en-US" dirty="0">
                <a:cs typeface="Courier New" pitchFamily="49" charset="0"/>
                <a:sym typeface="Symbol" pitchFamily="18" charset="2"/>
              </a:rPr>
              <a:t>6.16×10</a:t>
            </a:r>
            <a:r>
              <a:rPr lang="en-US" baseline="30000" dirty="0">
                <a:cs typeface="Courier New" pitchFamily="49" charset="0"/>
                <a:sym typeface="Symbol" pitchFamily="18" charset="2"/>
              </a:rPr>
              <a:t>7</a:t>
            </a:r>
            <a:r>
              <a:rPr lang="en-US" dirty="0">
                <a:cs typeface="Courier New" pitchFamily="49" charset="0"/>
                <a:sym typeface="Symbol" pitchFamily="18" charset="2"/>
              </a:rPr>
              <a:t>) </a:t>
            </a:r>
            <a:r>
              <a:rPr lang="en-US" i="1" dirty="0">
                <a:cs typeface="Courier New" pitchFamily="49" charset="0"/>
                <a:sym typeface="Symbol" pitchFamily="18" charset="2"/>
              </a:rPr>
              <a:t>/ </a:t>
            </a:r>
            <a:r>
              <a:rPr lang="en-US" dirty="0">
                <a:cs typeface="Courier New" pitchFamily="49" charset="0"/>
                <a:sym typeface="Symbol" pitchFamily="18" charset="2"/>
              </a:rPr>
              <a:t>(2.85×10</a:t>
            </a:r>
            <a:r>
              <a:rPr lang="en-US" baseline="30000" dirty="0">
                <a:cs typeface="Courier New" pitchFamily="49" charset="0"/>
                <a:sym typeface="Symbol" pitchFamily="18" charset="2"/>
              </a:rPr>
              <a:t>8</a:t>
            </a:r>
            <a:r>
              <a:rPr lang="en-US" dirty="0">
                <a:cs typeface="Courier New" pitchFamily="49" charset="0"/>
                <a:sym typeface="Symbol" pitchFamily="18" charset="2"/>
              </a:rPr>
              <a:t> </a:t>
            </a:r>
            <a:r>
              <a:rPr lang="en-US" dirty="0">
                <a:solidFill>
                  <a:srgbClr val="000000"/>
                </a:solidFill>
                <a:cs typeface="Times New Roman" pitchFamily="18" charset="0"/>
                <a:sym typeface="Symbol" pitchFamily="18" charset="2"/>
              </a:rPr>
              <a:t>–</a:t>
            </a:r>
            <a:r>
              <a:rPr lang="en-US" dirty="0">
                <a:cs typeface="Courier New" pitchFamily="49" charset="0"/>
                <a:sym typeface="Symbol" pitchFamily="18" charset="2"/>
              </a:rPr>
              <a:t> 1.80×10</a:t>
            </a:r>
            <a:r>
              <a:rPr lang="en-US" baseline="30000" dirty="0">
                <a:cs typeface="Courier New" pitchFamily="49" charset="0"/>
                <a:sym typeface="Symbol" pitchFamily="18" charset="2"/>
              </a:rPr>
              <a:t>8</a:t>
            </a:r>
            <a:r>
              <a:rPr lang="en-US" dirty="0">
                <a:cs typeface="Courier New" pitchFamily="49" charset="0"/>
                <a:sym typeface="Symbol" pitchFamily="18" charset="2"/>
              </a:rPr>
              <a:t>)</a:t>
            </a:r>
          </a:p>
          <a:p>
            <a:pPr eaLnBrk="0" hangingPunct="0">
              <a:lnSpc>
                <a:spcPct val="90000"/>
              </a:lnSpc>
              <a:spcBef>
                <a:spcPct val="20000"/>
              </a:spcBef>
            </a:pPr>
            <a:r>
              <a:rPr lang="en-US" i="1" dirty="0">
                <a:cs typeface="Courier New" pitchFamily="49" charset="0"/>
                <a:sym typeface="Symbol" pitchFamily="18" charset="2"/>
              </a:rPr>
              <a:t>   g</a:t>
            </a:r>
            <a:r>
              <a:rPr lang="en-US" dirty="0">
                <a:cs typeface="Courier New" pitchFamily="49" charset="0"/>
                <a:sym typeface="Symbol" pitchFamily="18" charset="2"/>
              </a:rPr>
              <a:t> = </a:t>
            </a:r>
            <a:r>
              <a:rPr lang="en-US" dirty="0">
                <a:solidFill>
                  <a:srgbClr val="000000"/>
                </a:solidFill>
                <a:cs typeface="Times New Roman" pitchFamily="18" charset="0"/>
                <a:sym typeface="Symbol" pitchFamily="18" charset="2"/>
              </a:rPr>
              <a:t>–</a:t>
            </a:r>
            <a:r>
              <a:rPr lang="en-US" dirty="0">
                <a:cs typeface="Courier New" pitchFamily="49" charset="0"/>
                <a:sym typeface="Symbol" pitchFamily="18" charset="2"/>
              </a:rPr>
              <a:t>4000000 </a:t>
            </a:r>
            <a:r>
              <a:rPr lang="en-US" i="1" dirty="0">
                <a:cs typeface="Courier New" pitchFamily="49" charset="0"/>
                <a:sym typeface="Symbol" pitchFamily="18" charset="2"/>
              </a:rPr>
              <a:t>/</a:t>
            </a:r>
            <a:r>
              <a:rPr lang="en-US" dirty="0">
                <a:cs typeface="Courier New" pitchFamily="49" charset="0"/>
                <a:sym typeface="Symbol" pitchFamily="18" charset="2"/>
              </a:rPr>
              <a:t> 105000000 = -0.0381 m</a:t>
            </a:r>
            <a:r>
              <a:rPr lang="en-US" baseline="-25000" dirty="0">
                <a:cs typeface="Courier New" pitchFamily="49" charset="0"/>
                <a:sym typeface="Symbol" pitchFamily="18" charset="2"/>
              </a:rPr>
              <a:t> </a:t>
            </a:r>
            <a:r>
              <a:rPr lang="en-US" dirty="0">
                <a:cs typeface="Courier New" pitchFamily="49" charset="0"/>
                <a:sym typeface="Symbol" pitchFamily="18" charset="2"/>
              </a:rPr>
              <a:t>s</a:t>
            </a:r>
            <a:r>
              <a:rPr lang="en-US" baseline="30000" dirty="0">
                <a:cs typeface="Courier New" pitchFamily="49" charset="0"/>
                <a:sym typeface="Symbol" pitchFamily="18" charset="2"/>
              </a:rPr>
              <a:t>-2</a:t>
            </a:r>
            <a:r>
              <a:rPr lang="en-US" dirty="0">
                <a:cs typeface="Courier New" pitchFamily="49" charset="0"/>
                <a:sym typeface="Symbol" pitchFamily="18" charset="2"/>
              </a:rPr>
              <a:t>.</a:t>
            </a:r>
          </a:p>
        </p:txBody>
      </p:sp>
      <p:sp>
        <p:nvSpPr>
          <p:cNvPr id="131074" name="Rectangle 2"/>
          <p:cNvSpPr>
            <a:spLocks noChangeArrowheads="1"/>
          </p:cNvSpPr>
          <p:nvPr/>
        </p:nvSpPr>
        <p:spPr bwMode="auto">
          <a:xfrm>
            <a:off x="685800" y="1338263"/>
            <a:ext cx="7772400" cy="224790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Potential gradient </a:t>
            </a:r>
            <a:r>
              <a:rPr lang="en-US" altLang="en-US" dirty="0">
                <a:solidFill>
                  <a:schemeClr val="accent2"/>
                </a:solidFill>
              </a:rPr>
              <a:t>– gravitational</a:t>
            </a:r>
            <a:endParaRPr lang="en-US" sz="2000" dirty="0">
              <a:solidFill>
                <a:srgbClr val="000000"/>
              </a:solidFill>
              <a:latin typeface="Courier New" pitchFamily="49" charset="0"/>
              <a:ea typeface="Calibri" pitchFamily="34" charset="0"/>
              <a:cs typeface="Times New Roman" pitchFamily="18" charset="0"/>
            </a:endParaRPr>
          </a:p>
          <a:p>
            <a:pPr eaLnBrk="0" hangingPunct="0">
              <a:spcBef>
                <a:spcPct val="20000"/>
              </a:spcBef>
              <a:spcAft>
                <a:spcPts val="250"/>
              </a:spcAft>
            </a:pPr>
            <a:r>
              <a:rPr lang="en-US" dirty="0">
                <a:solidFill>
                  <a:srgbClr val="000000"/>
                </a:solidFill>
                <a:ea typeface="Calibri" pitchFamily="34" charset="0"/>
                <a:cs typeface="Times New Roman" pitchFamily="18" charset="0"/>
                <a:sym typeface="Symbol" pitchFamily="18" charset="2"/>
              </a:rPr>
              <a:t>In Topic 10.1 we found that near Earth, </a:t>
            </a:r>
            <a:r>
              <a:rPr lang="en-US" i="1" dirty="0">
                <a:solidFill>
                  <a:srgbClr val="000000"/>
                </a:solidFill>
                <a:ea typeface="Calibri" pitchFamily="34" charset="0"/>
                <a:cs typeface="Times New Roman" pitchFamily="18" charset="0"/>
                <a:sym typeface="Symbol" pitchFamily="18" charset="2"/>
              </a:rPr>
              <a:t>g</a:t>
            </a:r>
            <a:r>
              <a:rPr lang="en-US" dirty="0">
                <a:solidFill>
                  <a:srgbClr val="000000"/>
                </a:solidFill>
                <a:ea typeface="Calibri" pitchFamily="34" charset="0"/>
                <a:cs typeface="Times New Roman" pitchFamily="18" charset="0"/>
                <a:sym typeface="Symbol" pitchFamily="18" charset="2"/>
              </a:rPr>
              <a:t> = </a:t>
            </a:r>
            <a:r>
              <a:rPr lang="en-US" dirty="0" smtClean="0">
                <a:solidFill>
                  <a:srgbClr val="000000"/>
                </a:solidFill>
                <a:ea typeface="Calibri" pitchFamily="34" charset="0"/>
                <a:cs typeface="Times New Roman" pitchFamily="18" charset="0"/>
                <a:sym typeface="Symbol" pitchFamily="18" charset="2"/>
              </a:rPr>
              <a:t>–</a:t>
            </a:r>
            <a:r>
              <a:rPr lang="en-US" i="1" dirty="0">
                <a:solidFill>
                  <a:srgbClr val="000000"/>
                </a:solidFill>
                <a:ea typeface="Calibri" pitchFamily="34" charset="0"/>
                <a:cs typeface="Times New Roman" pitchFamily="18" charset="0"/>
                <a:sym typeface="Symbol" pitchFamily="18" charset="2"/>
              </a:rPr>
              <a:t>V</a:t>
            </a:r>
            <a:r>
              <a:rPr lang="en-US" baseline="-25000" dirty="0">
                <a:cs typeface="Courier New" pitchFamily="49" charset="0"/>
                <a:sym typeface="Symbol" pitchFamily="18" charset="2"/>
              </a:rPr>
              <a:t>g</a:t>
            </a:r>
            <a:r>
              <a:rPr lang="en-US" i="1" dirty="0">
                <a:solidFill>
                  <a:srgbClr val="000000"/>
                </a:solidFill>
                <a:sym typeface="Symbol" pitchFamily="18" charset="2"/>
              </a:rPr>
              <a:t> / </a:t>
            </a:r>
            <a:r>
              <a:rPr lang="en-US" dirty="0">
                <a:solidFill>
                  <a:srgbClr val="000000"/>
                </a:solidFill>
                <a:sym typeface="Symbol" pitchFamily="18" charset="2"/>
              </a:rPr>
              <a:t></a:t>
            </a:r>
            <a:r>
              <a:rPr lang="en-US" i="1" dirty="0">
                <a:solidFill>
                  <a:srgbClr val="000000"/>
                </a:solidFill>
                <a:sym typeface="Symbol" pitchFamily="18" charset="2"/>
              </a:rPr>
              <a:t>y</a:t>
            </a:r>
            <a:r>
              <a:rPr lang="en-US" dirty="0">
                <a:solidFill>
                  <a:srgbClr val="000000"/>
                </a:solidFill>
                <a:sym typeface="Symbol" pitchFamily="18" charset="2"/>
              </a:rPr>
              <a:t>.</a:t>
            </a:r>
          </a:p>
          <a:p>
            <a:pPr eaLnBrk="0" hangingPunct="0">
              <a:spcBef>
                <a:spcPct val="20000"/>
              </a:spcBef>
            </a:pPr>
            <a:r>
              <a:rPr lang="en-US" dirty="0">
                <a:solidFill>
                  <a:srgbClr val="000000"/>
                </a:solidFill>
                <a:sym typeface="Symbol" pitchFamily="18" charset="2"/>
              </a:rPr>
              <a:t>The following potential gradient (which we will not prove) works at the planetary scale:</a:t>
            </a:r>
            <a:r>
              <a:rPr lang="en-US" dirty="0">
                <a:solidFill>
                  <a:srgbClr val="000000"/>
                </a:solidFill>
              </a:rPr>
              <a:t> 	</a:t>
            </a:r>
          </a:p>
        </p:txBody>
      </p:sp>
      <p:grpSp>
        <p:nvGrpSpPr>
          <p:cNvPr id="2" name="Group 11"/>
          <p:cNvGrpSpPr>
            <a:grpSpLocks/>
          </p:cNvGrpSpPr>
          <p:nvPr/>
        </p:nvGrpSpPr>
        <p:grpSpPr bwMode="auto">
          <a:xfrm>
            <a:off x="847725" y="3006725"/>
            <a:ext cx="7464425" cy="487363"/>
            <a:chOff x="510" y="1966"/>
            <a:chExt cx="4702" cy="307"/>
          </a:xfrm>
        </p:grpSpPr>
        <p:sp>
          <p:nvSpPr>
            <p:cNvPr id="22535" name="Rectangle 5"/>
            <p:cNvSpPr>
              <a:spLocks noChangeArrowheads="1"/>
            </p:cNvSpPr>
            <p:nvPr/>
          </p:nvSpPr>
          <p:spPr bwMode="auto">
            <a:xfrm>
              <a:off x="592" y="1966"/>
              <a:ext cx="3007" cy="202"/>
            </a:xfrm>
            <a:prstGeom prst="rect">
              <a:avLst/>
            </a:prstGeom>
            <a:noFill/>
            <a:ln w="9525">
              <a:noFill/>
              <a:miter lim="800000"/>
              <a:headEnd/>
              <a:tailEnd/>
            </a:ln>
          </p:spPr>
          <p:txBody>
            <a:bodyPr/>
            <a:lstStyle/>
            <a:p>
              <a:pPr eaLnBrk="0" hangingPunct="0">
                <a:lnSpc>
                  <a:spcPct val="90000"/>
                </a:lnSpc>
                <a:spcBef>
                  <a:spcPct val="20000"/>
                </a:spcBef>
              </a:pPr>
              <a:r>
                <a:rPr lang="en-US" i="1">
                  <a:cs typeface="Courier New" pitchFamily="49" charset="0"/>
                  <a:sym typeface="Symbol" pitchFamily="18" charset="2"/>
                </a:rPr>
                <a:t>g</a:t>
              </a:r>
              <a:r>
                <a:rPr lang="en-US">
                  <a:sym typeface="Symbol" pitchFamily="18" charset="2"/>
                </a:rPr>
                <a:t> = </a:t>
              </a:r>
              <a:r>
                <a:rPr lang="en-US">
                  <a:solidFill>
                    <a:srgbClr val="000000"/>
                  </a:solidFill>
                  <a:cs typeface="Times New Roman" pitchFamily="18" charset="0"/>
                  <a:sym typeface="Symbol" pitchFamily="18" charset="2"/>
                </a:rPr>
                <a:t>–</a:t>
              </a:r>
              <a:r>
                <a:rPr lang="en-US">
                  <a:solidFill>
                    <a:srgbClr val="000000"/>
                  </a:solidFill>
                  <a:sym typeface="Symbol" pitchFamily="18" charset="2"/>
                </a:rPr>
                <a:t>∆</a:t>
              </a:r>
              <a:r>
                <a:rPr lang="en-US" i="1">
                  <a:cs typeface="Courier New" pitchFamily="49" charset="0"/>
                  <a:sym typeface="Symbol" pitchFamily="18" charset="2"/>
                </a:rPr>
                <a:t>V</a:t>
              </a:r>
              <a:r>
                <a:rPr lang="en-US" baseline="-25000">
                  <a:cs typeface="Courier New" pitchFamily="49" charset="0"/>
                  <a:sym typeface="Symbol" pitchFamily="18" charset="2"/>
                </a:rPr>
                <a:t>g</a:t>
              </a:r>
              <a:r>
                <a:rPr lang="en-US" i="1">
                  <a:cs typeface="Courier New" pitchFamily="49" charset="0"/>
                  <a:sym typeface="Symbol" pitchFamily="18" charset="2"/>
                </a:rPr>
                <a:t> / </a:t>
              </a:r>
              <a:r>
                <a:rPr lang="en-US">
                  <a:solidFill>
                    <a:srgbClr val="000000"/>
                  </a:solidFill>
                  <a:sym typeface="Symbol" pitchFamily="18" charset="2"/>
                </a:rPr>
                <a:t>∆</a:t>
              </a:r>
              <a:r>
                <a:rPr lang="en-US" i="1">
                  <a:cs typeface="Courier New" pitchFamily="49" charset="0"/>
                  <a:sym typeface="Symbol" pitchFamily="18" charset="2"/>
                </a:rPr>
                <a:t>r</a:t>
              </a:r>
            </a:p>
          </p:txBody>
        </p:sp>
        <p:sp>
          <p:nvSpPr>
            <p:cNvPr id="22536" name="Text Box 6"/>
            <p:cNvSpPr txBox="1">
              <a:spLocks noChangeArrowheads="1"/>
            </p:cNvSpPr>
            <p:nvPr/>
          </p:nvSpPr>
          <p:spPr bwMode="auto">
            <a:xfrm>
              <a:off x="2504" y="1985"/>
              <a:ext cx="270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gradient</a:t>
              </a:r>
            </a:p>
          </p:txBody>
        </p:sp>
        <p:sp>
          <p:nvSpPr>
            <p:cNvPr id="22537" name="Rectangle 7"/>
            <p:cNvSpPr>
              <a:spLocks noChangeArrowheads="1"/>
            </p:cNvSpPr>
            <p:nvPr/>
          </p:nvSpPr>
          <p:spPr bwMode="auto">
            <a:xfrm>
              <a:off x="510" y="1987"/>
              <a:ext cx="4701" cy="286"/>
            </a:xfrm>
            <a:prstGeom prst="rect">
              <a:avLst/>
            </a:prstGeom>
            <a:noFill/>
            <a:ln w="12700">
              <a:solidFill>
                <a:schemeClr val="tx1"/>
              </a:solidFill>
              <a:miter lim="800000"/>
              <a:headEnd/>
              <a:tailEnd/>
            </a:ln>
          </p:spPr>
          <p:txBody>
            <a:bodyPr wrap="none" anchor="ctr"/>
            <a:lstStyle/>
            <a:p>
              <a:endParaRPr lang="en-US"/>
            </a:p>
          </p:txBody>
        </p:sp>
      </p:grpSp>
      <p:sp>
        <p:nvSpPr>
          <p:cNvPr id="2253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31085" name="Picture 13"/>
          <p:cNvPicPr>
            <a:picLocks noChangeAspect="1" noChangeArrowheads="1"/>
          </p:cNvPicPr>
          <p:nvPr/>
        </p:nvPicPr>
        <p:blipFill>
          <a:blip r:embed="rId5" cstate="print">
            <a:clrChange>
              <a:clrFrom>
                <a:srgbClr val="FF0000"/>
              </a:clrFrom>
              <a:clrTo>
                <a:srgbClr val="FF0000">
                  <a:alpha val="0"/>
                </a:srgbClr>
              </a:clrTo>
            </a:clrChange>
          </a:blip>
          <a:srcRect/>
          <a:stretch>
            <a:fillRect/>
          </a:stretch>
        </p:blipFill>
        <p:spPr bwMode="auto">
          <a:xfrm>
            <a:off x="7199313" y="12700"/>
            <a:ext cx="1865312" cy="1865313"/>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1074">
                                            <p:txEl>
                                              <p:pRg st="1" end="1"/>
                                            </p:txEl>
                                          </p:spTgt>
                                        </p:tgtEl>
                                        <p:attrNameLst>
                                          <p:attrName>style.visibility</p:attrName>
                                        </p:attrNameLst>
                                      </p:cBhvr>
                                      <p:to>
                                        <p:strVal val="visible"/>
                                      </p:to>
                                    </p:set>
                                    <p:anim calcmode="lin" valueType="num">
                                      <p:cBhvr additive="base">
                                        <p:cTn id="7" dur="500" fill="hold"/>
                                        <p:tgtEl>
                                          <p:spTgt spid="13107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107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1074">
                                            <p:txEl>
                                              <p:pRg st="2" end="2"/>
                                            </p:txEl>
                                          </p:spTgt>
                                        </p:tgtEl>
                                        <p:attrNameLst>
                                          <p:attrName>style.visibility</p:attrName>
                                        </p:attrNameLst>
                                      </p:cBhvr>
                                      <p:to>
                                        <p:strVal val="visible"/>
                                      </p:to>
                                    </p:set>
                                    <p:anim calcmode="lin" valueType="num">
                                      <p:cBhvr additive="base">
                                        <p:cTn id="13" dur="500" fill="hold"/>
                                        <p:tgtEl>
                                          <p:spTgt spid="13107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107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31080">
                                            <p:txEl>
                                              <p:pRg st="0" end="0"/>
                                            </p:txEl>
                                          </p:spTgt>
                                        </p:tgtEl>
                                        <p:attrNameLst>
                                          <p:attrName>style.visibility</p:attrName>
                                        </p:attrNameLst>
                                      </p:cBhvr>
                                      <p:to>
                                        <p:strVal val="visible"/>
                                      </p:to>
                                    </p:set>
                                    <p:anim calcmode="lin" valueType="num">
                                      <p:cBhvr additive="base">
                                        <p:cTn id="26" dur="500" fill="hold"/>
                                        <p:tgtEl>
                                          <p:spTgt spid="131080">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310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par>
                                <p:cTn id="28" presetID="10" presetClass="entr" presetSubtype="0" fill="hold" nodeType="withEffect">
                                  <p:stCondLst>
                                    <p:cond delay="0"/>
                                  </p:stCondLst>
                                  <p:childTnLst>
                                    <p:set>
                                      <p:cBhvr>
                                        <p:cTn id="29" dur="1" fill="hold">
                                          <p:stCondLst>
                                            <p:cond delay="0"/>
                                          </p:stCondLst>
                                        </p:cTn>
                                        <p:tgtEl>
                                          <p:spTgt spid="131085"/>
                                        </p:tgtEl>
                                        <p:attrNameLst>
                                          <p:attrName>style.visibility</p:attrName>
                                        </p:attrNameLst>
                                      </p:cBhvr>
                                      <p:to>
                                        <p:strVal val="visible"/>
                                      </p:to>
                                    </p:set>
                                    <p:animEffect transition="in" filter="fade">
                                      <p:cBhvr>
                                        <p:cTn id="30" dur="2000"/>
                                        <p:tgtEl>
                                          <p:spTgt spid="13108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31080">
                                            <p:txEl>
                                              <p:pRg st="1" end="1"/>
                                            </p:txEl>
                                          </p:spTgt>
                                        </p:tgtEl>
                                        <p:attrNameLst>
                                          <p:attrName>style.visibility</p:attrName>
                                        </p:attrNameLst>
                                      </p:cBhvr>
                                      <p:to>
                                        <p:strVal val="visible"/>
                                      </p:to>
                                    </p:set>
                                    <p:anim calcmode="lin" valueType="num">
                                      <p:cBhvr additive="base">
                                        <p:cTn id="35" dur="500" fill="hold"/>
                                        <p:tgtEl>
                                          <p:spTgt spid="131080">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3108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31080">
                                            <p:txEl>
                                              <p:pRg st="2" end="2"/>
                                            </p:txEl>
                                          </p:spTgt>
                                        </p:tgtEl>
                                        <p:attrNameLst>
                                          <p:attrName>style.visibility</p:attrName>
                                        </p:attrNameLst>
                                      </p:cBhvr>
                                      <p:to>
                                        <p:strVal val="visible"/>
                                      </p:to>
                                    </p:set>
                                    <p:anim calcmode="lin" valueType="num">
                                      <p:cBhvr additive="base">
                                        <p:cTn id="41" dur="500" fill="hold"/>
                                        <p:tgtEl>
                                          <p:spTgt spid="131080">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3108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31080">
                                            <p:txEl>
                                              <p:pRg st="3" end="3"/>
                                            </p:txEl>
                                          </p:spTgt>
                                        </p:tgtEl>
                                        <p:attrNameLst>
                                          <p:attrName>style.visibility</p:attrName>
                                        </p:attrNameLst>
                                      </p:cBhvr>
                                      <p:to>
                                        <p:strVal val="visible"/>
                                      </p:to>
                                    </p:set>
                                    <p:anim calcmode="lin" valueType="num">
                                      <p:cBhvr additive="base">
                                        <p:cTn id="47" dur="500" fill="hold"/>
                                        <p:tgtEl>
                                          <p:spTgt spid="131080">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3108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31080">
                                            <p:txEl>
                                              <p:pRg st="4" end="4"/>
                                            </p:txEl>
                                          </p:spTgt>
                                        </p:tgtEl>
                                        <p:attrNameLst>
                                          <p:attrName>style.visibility</p:attrName>
                                        </p:attrNameLst>
                                      </p:cBhvr>
                                      <p:to>
                                        <p:strVal val="visible"/>
                                      </p:to>
                                    </p:set>
                                    <p:anim calcmode="lin" valueType="num">
                                      <p:cBhvr additive="base">
                                        <p:cTn id="53" dur="500" fill="hold"/>
                                        <p:tgtEl>
                                          <p:spTgt spid="131080">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3108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7" name="Rectangle 11"/>
          <p:cNvSpPr>
            <a:spLocks noChangeArrowheads="1"/>
          </p:cNvSpPr>
          <p:nvPr/>
        </p:nvSpPr>
        <p:spPr bwMode="auto">
          <a:xfrm>
            <a:off x="682625" y="4505325"/>
            <a:ext cx="7764463" cy="2233613"/>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spcAft>
                <a:spcPts val="250"/>
              </a:spcAft>
            </a:pPr>
            <a:r>
              <a:rPr lang="en-US" b="1" dirty="0">
                <a:sym typeface="Symbol" pitchFamily="18" charset="2"/>
              </a:rPr>
              <a:t></a:t>
            </a:r>
            <a:r>
              <a:rPr lang="en-US" dirty="0">
                <a:sym typeface="Symbol" pitchFamily="18" charset="2"/>
              </a:rPr>
              <a:t>Generally </a:t>
            </a:r>
            <a:r>
              <a:rPr lang="en-US" dirty="0" err="1">
                <a:sym typeface="Symbol" pitchFamily="18" charset="2"/>
              </a:rPr>
              <a:t>equipotential</a:t>
            </a:r>
            <a:r>
              <a:rPr lang="en-US" dirty="0">
                <a:sym typeface="Symbol" pitchFamily="18" charset="2"/>
              </a:rPr>
              <a:t> surfaces are drawn so that the </a:t>
            </a:r>
            <a:r>
              <a:rPr lang="en-US" dirty="0">
                <a:solidFill>
                  <a:srgbClr val="000000"/>
                </a:solidFill>
                <a:ea typeface="Times New Roman" pitchFamily="18" charset="0"/>
                <a:cs typeface="Courier New" pitchFamily="49" charset="0"/>
              </a:rPr>
              <a:t>∆</a:t>
            </a:r>
            <a:r>
              <a:rPr lang="en-US" i="1" dirty="0" err="1">
                <a:cs typeface="Courier New" pitchFamily="49" charset="0"/>
                <a:sym typeface="Symbol" pitchFamily="18" charset="2"/>
              </a:rPr>
              <a:t>V</a:t>
            </a:r>
            <a:r>
              <a:rPr lang="en-US" baseline="-25000" dirty="0" err="1">
                <a:cs typeface="Courier New" pitchFamily="49" charset="0"/>
                <a:sym typeface="Symbol" pitchFamily="18" charset="2"/>
              </a:rPr>
              <a:t>g</a:t>
            </a:r>
            <a:r>
              <a:rPr lang="en-US" i="1" dirty="0" err="1">
                <a:cs typeface="Courier New" pitchFamily="49" charset="0"/>
                <a:sym typeface="Symbol" pitchFamily="18" charset="2"/>
              </a:rPr>
              <a:t>s</a:t>
            </a:r>
            <a:r>
              <a:rPr lang="en-US" i="1" dirty="0">
                <a:cs typeface="Courier New" pitchFamily="49" charset="0"/>
                <a:sym typeface="Symbol" pitchFamily="18" charset="2"/>
              </a:rPr>
              <a:t> </a:t>
            </a:r>
            <a:r>
              <a:rPr lang="en-US" dirty="0">
                <a:cs typeface="Courier New" pitchFamily="49" charset="0"/>
                <a:sym typeface="Symbol" pitchFamily="18" charset="2"/>
              </a:rPr>
              <a:t>for consecutive surfaces are equal.</a:t>
            </a:r>
          </a:p>
          <a:p>
            <a:pPr eaLnBrk="0" hangingPunct="0"/>
            <a:r>
              <a:rPr lang="en-US" b="1" dirty="0">
                <a:sym typeface="Symbol" pitchFamily="18" charset="2"/>
              </a:rPr>
              <a:t></a:t>
            </a:r>
            <a:r>
              <a:rPr lang="en-US" dirty="0">
                <a:sym typeface="Symbol" pitchFamily="18" charset="2"/>
              </a:rPr>
              <a:t>Because </a:t>
            </a:r>
            <a:r>
              <a:rPr lang="en-US" i="1" dirty="0">
                <a:sym typeface="Symbol" pitchFamily="18" charset="2"/>
              </a:rPr>
              <a:t>V</a:t>
            </a:r>
            <a:r>
              <a:rPr lang="en-US" baseline="-25000" dirty="0">
                <a:sym typeface="Symbol" pitchFamily="18" charset="2"/>
              </a:rPr>
              <a:t>g</a:t>
            </a:r>
            <a:r>
              <a:rPr lang="en-US" dirty="0">
                <a:sym typeface="Symbol" pitchFamily="18" charset="2"/>
              </a:rPr>
              <a:t> is inversely proportional to </a:t>
            </a:r>
            <a:r>
              <a:rPr lang="en-US" i="1" dirty="0" smtClean="0">
                <a:sym typeface="Symbol" pitchFamily="18" charset="2"/>
              </a:rPr>
              <a:t>r</a:t>
            </a:r>
            <a:r>
              <a:rPr lang="en-US" dirty="0" smtClean="0">
                <a:sym typeface="Symbol" pitchFamily="18" charset="2"/>
              </a:rPr>
              <a:t>,  the </a:t>
            </a:r>
            <a:r>
              <a:rPr lang="en-US" dirty="0">
                <a:sym typeface="Symbol" pitchFamily="18" charset="2"/>
              </a:rPr>
              <a:t>consecutive rings get farther apart as we get farther from the mass.</a:t>
            </a:r>
          </a:p>
        </p:txBody>
      </p:sp>
      <p:sp>
        <p:nvSpPr>
          <p:cNvPr id="137218" name="Rectangle 2"/>
          <p:cNvSpPr>
            <a:spLocks noChangeArrowheads="1"/>
          </p:cNvSpPr>
          <p:nvPr/>
        </p:nvSpPr>
        <p:spPr bwMode="auto">
          <a:xfrm>
            <a:off x="685800" y="1338263"/>
            <a:ext cx="7772400" cy="3170237"/>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revisited </a:t>
            </a:r>
            <a:r>
              <a:rPr lang="en-US" altLang="en-US">
                <a:solidFill>
                  <a:schemeClr val="accent2"/>
                </a:solidFill>
              </a:rPr>
              <a:t>– gravitational</a:t>
            </a:r>
            <a:endParaRPr lang="en-US" i="1">
              <a:solidFill>
                <a:schemeClr val="accent2"/>
              </a:solidFill>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Recall that </a:t>
            </a:r>
            <a:r>
              <a:rPr lang="en-US" b="1">
                <a:solidFill>
                  <a:srgbClr val="000000"/>
                </a:solidFill>
                <a:cs typeface="Times New Roman" pitchFamily="18" charset="0"/>
              </a:rPr>
              <a:t>equipotential surfaces</a:t>
            </a:r>
            <a:r>
              <a:rPr lang="en-US">
                <a:solidFill>
                  <a:srgbClr val="000000"/>
                </a:solidFill>
                <a:cs typeface="Times New Roman" pitchFamily="18" charset="0"/>
              </a:rPr>
              <a:t> are imaginary surfaces at which the potential is the same.</a:t>
            </a:r>
          </a:p>
          <a:p>
            <a:pPr eaLnBrk="0" hangingPunct="0">
              <a:spcBef>
                <a:spcPct val="20000"/>
              </a:spcBef>
            </a:pPr>
            <a:r>
              <a:rPr lang="en-US">
                <a:solidFill>
                  <a:srgbClr val="000000"/>
                </a:solidFill>
                <a:cs typeface="Times New Roman" pitchFamily="18" charset="0"/>
                <a:sym typeface="Symbol" pitchFamily="18" charset="2"/>
              </a:rPr>
              <a:t>Since the gravitational potential for a                               point mass is given by </a:t>
            </a:r>
            <a:r>
              <a:rPr lang="en-US" i="1">
                <a:sym typeface="Symbol" pitchFamily="18" charset="2"/>
              </a:rPr>
              <a:t>V</a:t>
            </a:r>
            <a:r>
              <a:rPr lang="en-US" baseline="-25000">
                <a:sym typeface="Symbol" pitchFamily="18" charset="2"/>
              </a:rPr>
              <a:t>g</a:t>
            </a:r>
            <a:r>
              <a:rPr lang="en-US">
                <a:sym typeface="Symbol" pitchFamily="18" charset="2"/>
              </a:rPr>
              <a:t> =  –</a:t>
            </a:r>
            <a:r>
              <a:rPr lang="en-US" i="1">
                <a:sym typeface="Symbol" pitchFamily="18" charset="2"/>
              </a:rPr>
              <a:t>GM /</a:t>
            </a:r>
            <a:r>
              <a:rPr lang="en-US">
                <a:sym typeface="Symbol" pitchFamily="18" charset="2"/>
              </a:rPr>
              <a:t> </a:t>
            </a:r>
            <a:r>
              <a:rPr lang="en-US" i="1">
                <a:sym typeface="Symbol" pitchFamily="18" charset="2"/>
              </a:rPr>
              <a:t>r</a:t>
            </a:r>
            <a:r>
              <a:rPr lang="en-US">
                <a:sym typeface="Symbol" pitchFamily="18" charset="2"/>
              </a:rPr>
              <a:t>  it                                is clear that the equipotential surfaces                              are at fixed radii and hence are                         concentric spheres:</a:t>
            </a:r>
          </a:p>
        </p:txBody>
      </p:sp>
      <p:grpSp>
        <p:nvGrpSpPr>
          <p:cNvPr id="2" name="Group 4"/>
          <p:cNvGrpSpPr>
            <a:grpSpLocks/>
          </p:cNvGrpSpPr>
          <p:nvPr/>
        </p:nvGrpSpPr>
        <p:grpSpPr bwMode="auto">
          <a:xfrm>
            <a:off x="7305675" y="3086100"/>
            <a:ext cx="395288" cy="396875"/>
            <a:chOff x="4422" y="2660"/>
            <a:chExt cx="249" cy="250"/>
          </a:xfrm>
        </p:grpSpPr>
        <p:sp>
          <p:nvSpPr>
            <p:cNvPr id="137221" name="Oval 5"/>
            <p:cNvSpPr>
              <a:spLocks noChangeArrowheads="1"/>
            </p:cNvSpPr>
            <p:nvPr/>
          </p:nvSpPr>
          <p:spPr bwMode="auto">
            <a:xfrm>
              <a:off x="4426" y="2697"/>
              <a:ext cx="205" cy="20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3564" name="Text Box 6"/>
            <p:cNvSpPr txBox="1">
              <a:spLocks noChangeArrowheads="1"/>
            </p:cNvSpPr>
            <p:nvPr/>
          </p:nvSpPr>
          <p:spPr bwMode="auto">
            <a:xfrm>
              <a:off x="4422" y="2660"/>
              <a:ext cx="249" cy="250"/>
            </a:xfrm>
            <a:prstGeom prst="rect">
              <a:avLst/>
            </a:prstGeom>
            <a:noFill/>
            <a:ln w="9525">
              <a:noFill/>
              <a:miter lim="800000"/>
              <a:headEnd/>
              <a:tailEnd/>
            </a:ln>
          </p:spPr>
          <p:txBody>
            <a:bodyPr wrap="none">
              <a:spAutoFit/>
            </a:bodyPr>
            <a:lstStyle/>
            <a:p>
              <a:r>
                <a:rPr lang="en-US" sz="2000" i="1">
                  <a:solidFill>
                    <a:schemeClr val="bg1"/>
                  </a:solidFill>
                </a:rPr>
                <a:t>m</a:t>
              </a:r>
            </a:p>
          </p:txBody>
        </p:sp>
      </p:grpSp>
      <p:sp>
        <p:nvSpPr>
          <p:cNvPr id="137223" name="Oval 7"/>
          <p:cNvSpPr>
            <a:spLocks noChangeArrowheads="1"/>
          </p:cNvSpPr>
          <p:nvPr/>
        </p:nvSpPr>
        <p:spPr bwMode="auto">
          <a:xfrm>
            <a:off x="7202488" y="3040063"/>
            <a:ext cx="528637" cy="528637"/>
          </a:xfrm>
          <a:prstGeom prst="ellipse">
            <a:avLst/>
          </a:prstGeom>
          <a:noFill/>
          <a:ln w="19050">
            <a:solidFill>
              <a:srgbClr val="008000"/>
            </a:solidFill>
            <a:prstDash val="dash"/>
            <a:round/>
            <a:headEnd/>
            <a:tailEnd/>
          </a:ln>
        </p:spPr>
        <p:txBody>
          <a:bodyPr wrap="none" anchor="ctr"/>
          <a:lstStyle/>
          <a:p>
            <a:endParaRPr lang="en-US"/>
          </a:p>
        </p:txBody>
      </p:sp>
      <p:sp>
        <p:nvSpPr>
          <p:cNvPr id="137224" name="Oval 8"/>
          <p:cNvSpPr>
            <a:spLocks noChangeArrowheads="1"/>
          </p:cNvSpPr>
          <p:nvPr/>
        </p:nvSpPr>
        <p:spPr bwMode="auto">
          <a:xfrm>
            <a:off x="7024688" y="2882900"/>
            <a:ext cx="876300" cy="876300"/>
          </a:xfrm>
          <a:prstGeom prst="ellipse">
            <a:avLst/>
          </a:prstGeom>
          <a:noFill/>
          <a:ln w="19050">
            <a:solidFill>
              <a:srgbClr val="008000"/>
            </a:solidFill>
            <a:prstDash val="dash"/>
            <a:round/>
            <a:headEnd/>
            <a:tailEnd/>
          </a:ln>
        </p:spPr>
        <p:txBody>
          <a:bodyPr wrap="none" anchor="ctr"/>
          <a:lstStyle/>
          <a:p>
            <a:endParaRPr lang="en-US"/>
          </a:p>
        </p:txBody>
      </p:sp>
      <p:sp>
        <p:nvSpPr>
          <p:cNvPr id="137225" name="Oval 9"/>
          <p:cNvSpPr>
            <a:spLocks noChangeArrowheads="1"/>
          </p:cNvSpPr>
          <p:nvPr/>
        </p:nvSpPr>
        <p:spPr bwMode="auto">
          <a:xfrm>
            <a:off x="6800850" y="2633663"/>
            <a:ext cx="1333500" cy="1333500"/>
          </a:xfrm>
          <a:prstGeom prst="ellipse">
            <a:avLst/>
          </a:prstGeom>
          <a:noFill/>
          <a:ln w="19050">
            <a:solidFill>
              <a:srgbClr val="008000"/>
            </a:solidFill>
            <a:prstDash val="dash"/>
            <a:round/>
            <a:headEnd/>
            <a:tailEnd/>
          </a:ln>
        </p:spPr>
        <p:txBody>
          <a:bodyPr wrap="none" anchor="ctr"/>
          <a:lstStyle/>
          <a:p>
            <a:endParaRPr lang="en-US"/>
          </a:p>
        </p:txBody>
      </p:sp>
      <p:sp>
        <p:nvSpPr>
          <p:cNvPr id="137226" name="Oval 10"/>
          <p:cNvSpPr>
            <a:spLocks noChangeArrowheads="1"/>
          </p:cNvSpPr>
          <p:nvPr/>
        </p:nvSpPr>
        <p:spPr bwMode="auto">
          <a:xfrm>
            <a:off x="6451600" y="2297113"/>
            <a:ext cx="2043113" cy="2043112"/>
          </a:xfrm>
          <a:prstGeom prst="ellipse">
            <a:avLst/>
          </a:prstGeom>
          <a:noFill/>
          <a:ln w="19050">
            <a:solidFill>
              <a:srgbClr val="008000"/>
            </a:solidFill>
            <a:prstDash val="dash"/>
            <a:round/>
            <a:headEnd/>
            <a:tailEnd/>
          </a:ln>
        </p:spPr>
        <p:txBody>
          <a:bodyPr wrap="none" anchor="ctr"/>
          <a:lstStyle/>
          <a:p>
            <a:endParaRPr lang="en-US"/>
          </a:p>
        </p:txBody>
      </p:sp>
      <p:sp>
        <p:nvSpPr>
          <p:cNvPr id="137228" name="Text Box 12"/>
          <p:cNvSpPr txBox="1">
            <a:spLocks noChangeArrowheads="1"/>
          </p:cNvSpPr>
          <p:nvPr/>
        </p:nvSpPr>
        <p:spPr bwMode="auto">
          <a:xfrm>
            <a:off x="6334125" y="3883025"/>
            <a:ext cx="2333625" cy="822325"/>
          </a:xfrm>
          <a:prstGeom prst="rect">
            <a:avLst/>
          </a:prstGeom>
          <a:noFill/>
          <a:ln w="9525">
            <a:noFill/>
            <a:miter lim="800000"/>
            <a:headEnd/>
            <a:tailEnd/>
          </a:ln>
        </p:spPr>
        <p:txBody>
          <a:bodyPr>
            <a:spAutoFit/>
          </a:bodyPr>
          <a:lstStyle/>
          <a:p>
            <a:pPr algn="ctr"/>
            <a:r>
              <a:rPr lang="en-US">
                <a:solidFill>
                  <a:schemeClr val="hlink"/>
                </a:solidFill>
              </a:rPr>
              <a:t>equipotential surfaces</a:t>
            </a:r>
          </a:p>
        </p:txBody>
      </p:sp>
      <p:sp>
        <p:nvSpPr>
          <p:cNvPr id="2356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7218">
                                            <p:txEl>
                                              <p:pRg st="0" end="0"/>
                                            </p:txEl>
                                          </p:spTgt>
                                        </p:tgtEl>
                                        <p:attrNameLst>
                                          <p:attrName>style.visibility</p:attrName>
                                        </p:attrNameLst>
                                      </p:cBhvr>
                                      <p:to>
                                        <p:strVal val="visible"/>
                                      </p:to>
                                    </p:set>
                                    <p:anim calcmode="lin" valueType="num">
                                      <p:cBhvr additive="base">
                                        <p:cTn id="7" dur="500" fill="hold"/>
                                        <p:tgtEl>
                                          <p:spTgt spid="13721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372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37218">
                                            <p:txEl>
                                              <p:pRg st="1" end="1"/>
                                            </p:txEl>
                                          </p:spTgt>
                                        </p:tgtEl>
                                        <p:attrNameLst>
                                          <p:attrName>style.visibility</p:attrName>
                                        </p:attrNameLst>
                                      </p:cBhvr>
                                      <p:to>
                                        <p:strVal val="visible"/>
                                      </p:to>
                                    </p:set>
                                    <p:anim calcmode="lin" valueType="num">
                                      <p:cBhvr additive="base">
                                        <p:cTn id="13" dur="500" fill="hold"/>
                                        <p:tgtEl>
                                          <p:spTgt spid="13721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3721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37218">
                                            <p:txEl>
                                              <p:pRg st="2" end="2"/>
                                            </p:txEl>
                                          </p:spTgt>
                                        </p:tgtEl>
                                        <p:attrNameLst>
                                          <p:attrName>style.visibility</p:attrName>
                                        </p:attrNameLst>
                                      </p:cBhvr>
                                      <p:to>
                                        <p:strVal val="visible"/>
                                      </p:to>
                                    </p:set>
                                    <p:anim calcmode="lin" valueType="num">
                                      <p:cBhvr additive="base">
                                        <p:cTn id="19" dur="500" fill="hold"/>
                                        <p:tgtEl>
                                          <p:spTgt spid="13721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3721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145">
                                          <p:stCondLst>
                                            <p:cond delay="0"/>
                                          </p:stCondLst>
                                        </p:cTn>
                                        <p:tgtEl>
                                          <p:spTgt spid="2"/>
                                        </p:tgtEl>
                                      </p:cBhvr>
                                    </p:animEffect>
                                    <p:anim calcmode="lin" valueType="num">
                                      <p:cBhvr>
                                        <p:cTn id="26"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1" dur="7">
                                          <p:stCondLst>
                                            <p:cond delay="162"/>
                                          </p:stCondLst>
                                        </p:cTn>
                                        <p:tgtEl>
                                          <p:spTgt spid="2"/>
                                        </p:tgtEl>
                                      </p:cBhvr>
                                      <p:to x="100000" y="60000"/>
                                    </p:animScale>
                                    <p:animScale>
                                      <p:cBhvr>
                                        <p:cTn id="32" dur="41" decel="50000">
                                          <p:stCondLst>
                                            <p:cond delay="169"/>
                                          </p:stCondLst>
                                        </p:cTn>
                                        <p:tgtEl>
                                          <p:spTgt spid="2"/>
                                        </p:tgtEl>
                                      </p:cBhvr>
                                      <p:to x="100000" y="100000"/>
                                    </p:animScale>
                                    <p:animScale>
                                      <p:cBhvr>
                                        <p:cTn id="33" dur="7">
                                          <p:stCondLst>
                                            <p:cond delay="328"/>
                                          </p:stCondLst>
                                        </p:cTn>
                                        <p:tgtEl>
                                          <p:spTgt spid="2"/>
                                        </p:tgtEl>
                                      </p:cBhvr>
                                      <p:to x="100000" y="80000"/>
                                    </p:animScale>
                                    <p:animScale>
                                      <p:cBhvr>
                                        <p:cTn id="34" dur="41" decel="50000">
                                          <p:stCondLst>
                                            <p:cond delay="335"/>
                                          </p:stCondLst>
                                        </p:cTn>
                                        <p:tgtEl>
                                          <p:spTgt spid="2"/>
                                        </p:tgtEl>
                                      </p:cBhvr>
                                      <p:to x="100000" y="100000"/>
                                    </p:animScale>
                                    <p:animScale>
                                      <p:cBhvr>
                                        <p:cTn id="35" dur="7">
                                          <p:stCondLst>
                                            <p:cond delay="410"/>
                                          </p:stCondLst>
                                        </p:cTn>
                                        <p:tgtEl>
                                          <p:spTgt spid="2"/>
                                        </p:tgtEl>
                                      </p:cBhvr>
                                      <p:to x="100000" y="90000"/>
                                    </p:animScale>
                                    <p:animScale>
                                      <p:cBhvr>
                                        <p:cTn id="36" dur="41" decel="50000">
                                          <p:stCondLst>
                                            <p:cond delay="417"/>
                                          </p:stCondLst>
                                        </p:cTn>
                                        <p:tgtEl>
                                          <p:spTgt spid="2"/>
                                        </p:tgtEl>
                                      </p:cBhvr>
                                      <p:to x="100000" y="100000"/>
                                    </p:animScale>
                                    <p:animScale>
                                      <p:cBhvr>
                                        <p:cTn id="37" dur="7">
                                          <p:stCondLst>
                                            <p:cond delay="452"/>
                                          </p:stCondLst>
                                        </p:cTn>
                                        <p:tgtEl>
                                          <p:spTgt spid="2"/>
                                        </p:tgtEl>
                                      </p:cBhvr>
                                      <p:to x="100000" y="95000"/>
                                    </p:animScale>
                                    <p:animScale>
                                      <p:cBhvr>
                                        <p:cTn id="38" dur="41" decel="50000">
                                          <p:stCondLst>
                                            <p:cond delay="458"/>
                                          </p:stCondLst>
                                        </p:cTn>
                                        <p:tgtEl>
                                          <p:spTgt spid="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37223"/>
                                        </p:tgtEl>
                                        <p:attrNameLst>
                                          <p:attrName>style.visibility</p:attrName>
                                        </p:attrNameLst>
                                      </p:cBhvr>
                                      <p:to>
                                        <p:strVal val="visible"/>
                                      </p:to>
                                    </p:set>
                                    <p:animEffect transition="in" filter="fade">
                                      <p:cBhvr>
                                        <p:cTn id="43" dur="2000"/>
                                        <p:tgtEl>
                                          <p:spTgt spid="137223"/>
                                        </p:tgtEl>
                                      </p:cBhvr>
                                    </p:animEffect>
                                  </p:childTnLst>
                                  <p:subTnLst>
                                    <p:audio>
                                      <p:cMediaNode>
                                        <p:cTn display="0" masterRel="sameClick">
                                          <p:stCondLst>
                                            <p:cond evt="begin" delay="0">
                                              <p:tn val="41"/>
                                            </p:cond>
                                          </p:stCondLst>
                                          <p:endCondLst>
                                            <p:cond evt="onStopAudio" delay="0">
                                              <p:tgtEl>
                                                <p:sldTgt/>
                                              </p:tgtEl>
                                            </p:cond>
                                          </p:endCondLst>
                                        </p:cTn>
                                        <p:tgtEl>
                                          <p:sndTgt r:embed="rId6" name="voltage.wav"/>
                                        </p:tgtEl>
                                      </p:cMediaNode>
                                    </p:audio>
                                  </p:sub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137224"/>
                                        </p:tgtEl>
                                        <p:attrNameLst>
                                          <p:attrName>style.visibility</p:attrName>
                                        </p:attrNameLst>
                                      </p:cBhvr>
                                      <p:to>
                                        <p:strVal val="visible"/>
                                      </p:to>
                                    </p:set>
                                    <p:animEffect transition="in" filter="fade">
                                      <p:cBhvr>
                                        <p:cTn id="47" dur="2000"/>
                                        <p:tgtEl>
                                          <p:spTgt spid="137224"/>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37225"/>
                                        </p:tgtEl>
                                        <p:attrNameLst>
                                          <p:attrName>style.visibility</p:attrName>
                                        </p:attrNameLst>
                                      </p:cBhvr>
                                      <p:to>
                                        <p:strVal val="visible"/>
                                      </p:to>
                                    </p:set>
                                    <p:animEffect transition="in" filter="fade">
                                      <p:cBhvr>
                                        <p:cTn id="51" dur="2000"/>
                                        <p:tgtEl>
                                          <p:spTgt spid="137225"/>
                                        </p:tgtEl>
                                      </p:cBhvr>
                                    </p:animEffect>
                                  </p:childTnLst>
                                  <p:subTnLst>
                                    <p:audio>
                                      <p:cMediaNode>
                                        <p:cTn display="0" masterRel="sameClick">
                                          <p:stCondLst>
                                            <p:cond evt="begin" delay="0">
                                              <p:tn val="49"/>
                                            </p:cond>
                                          </p:stCondLst>
                                          <p:endCondLst>
                                            <p:cond evt="onStopAudio" delay="0">
                                              <p:tgtEl>
                                                <p:sldTgt/>
                                              </p:tgtEl>
                                            </p:cond>
                                          </p:endCondLst>
                                        </p:cTn>
                                        <p:tgtEl>
                                          <p:sndTgt r:embed="rId6" name="voltage.wav"/>
                                        </p:tgtEl>
                                      </p:cMediaNode>
                                    </p:audio>
                                  </p:sub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137226"/>
                                        </p:tgtEl>
                                        <p:attrNameLst>
                                          <p:attrName>style.visibility</p:attrName>
                                        </p:attrNameLst>
                                      </p:cBhvr>
                                      <p:to>
                                        <p:strVal val="visible"/>
                                      </p:to>
                                    </p:set>
                                    <p:animEffect transition="in" filter="fade">
                                      <p:cBhvr>
                                        <p:cTn id="55" dur="2000"/>
                                        <p:tgtEl>
                                          <p:spTgt spid="137226"/>
                                        </p:tgtEl>
                                      </p:cBhvr>
                                    </p:animEffect>
                                  </p:childTnLst>
                                  <p:subTnLst>
                                    <p:audio>
                                      <p:cMediaNode>
                                        <p:cTn display="0" masterRel="sameClick">
                                          <p:stCondLst>
                                            <p:cond evt="begin" delay="0">
                                              <p:tn val="53"/>
                                            </p:cond>
                                          </p:stCondLst>
                                          <p:endCondLst>
                                            <p:cond evt="onStopAudio" delay="0">
                                              <p:tgtEl>
                                                <p:sldTgt/>
                                              </p:tgtEl>
                                            </p:cond>
                                          </p:endCondLst>
                                        </p:cTn>
                                        <p:tgtEl>
                                          <p:sndTgt r:embed="rId6" name="voltag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37228">
                                            <p:txEl>
                                              <p:pRg st="0" end="0"/>
                                            </p:txEl>
                                          </p:spTgt>
                                        </p:tgtEl>
                                        <p:attrNameLst>
                                          <p:attrName>style.visibility</p:attrName>
                                        </p:attrNameLst>
                                      </p:cBhvr>
                                      <p:to>
                                        <p:strVal val="visible"/>
                                      </p:to>
                                    </p:set>
                                    <p:anim calcmode="lin" valueType="num">
                                      <p:cBhvr additive="base">
                                        <p:cTn id="60" dur="500" fill="hold"/>
                                        <p:tgtEl>
                                          <p:spTgt spid="137228">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372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37227">
                                            <p:txEl>
                                              <p:pRg st="1" end="1"/>
                                            </p:txEl>
                                          </p:spTgt>
                                        </p:tgtEl>
                                        <p:attrNameLst>
                                          <p:attrName>style.visibility</p:attrName>
                                        </p:attrNameLst>
                                      </p:cBhvr>
                                      <p:to>
                                        <p:strVal val="visible"/>
                                      </p:to>
                                    </p:set>
                                    <p:anim calcmode="lin" valueType="num">
                                      <p:cBhvr additive="base">
                                        <p:cTn id="66" dur="500" fill="hold"/>
                                        <p:tgtEl>
                                          <p:spTgt spid="137227">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3722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137227">
                                            <p:txEl>
                                              <p:pRg st="2" end="2"/>
                                            </p:txEl>
                                          </p:spTgt>
                                        </p:tgtEl>
                                        <p:attrNameLst>
                                          <p:attrName>style.visibility</p:attrName>
                                        </p:attrNameLst>
                                      </p:cBhvr>
                                      <p:to>
                                        <p:strVal val="visible"/>
                                      </p:to>
                                    </p:set>
                                    <p:anim calcmode="lin" valueType="num">
                                      <p:cBhvr additive="base">
                                        <p:cTn id="72" dur="500" fill="hold"/>
                                        <p:tgtEl>
                                          <p:spTgt spid="137227">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13722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23" grpId="0" animBg="1"/>
      <p:bldP spid="137224" grpId="0" animBg="1"/>
      <p:bldP spid="137225" grpId="0" animBg="1"/>
      <p:bldP spid="1372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ChangeArrowheads="1"/>
          </p:cNvSpPr>
          <p:nvPr/>
        </p:nvSpPr>
        <p:spPr bwMode="auto">
          <a:xfrm>
            <a:off x="685800" y="1338263"/>
            <a:ext cx="7772400" cy="3140075"/>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revisited </a:t>
            </a:r>
            <a:r>
              <a:rPr lang="en-US" altLang="en-US">
                <a:solidFill>
                  <a:schemeClr val="accent2"/>
                </a:solidFill>
              </a:rPr>
              <a:t>– gravitational</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We know that for a point mass the gravitational field lines point inward. </a:t>
            </a:r>
          </a:p>
          <a:p>
            <a:pPr eaLnBrk="0" hangingPunct="0">
              <a:spcBef>
                <a:spcPct val="20000"/>
              </a:spcBef>
            </a:pPr>
            <a:r>
              <a:rPr lang="en-US">
                <a:solidFill>
                  <a:srgbClr val="000000"/>
                </a:solidFill>
                <a:cs typeface="Times New Roman" pitchFamily="18" charset="0"/>
                <a:sym typeface="Symbol" pitchFamily="18" charset="2"/>
              </a:rPr>
              <a:t>Thus the gravitational field lines are                    perpendicular to the equipotential                            surfaces.</a:t>
            </a:r>
          </a:p>
          <a:p>
            <a:pPr eaLnBrk="0" hangingPunct="0"/>
            <a:r>
              <a:rPr lang="en-US" b="1">
                <a:sym typeface="Symbol" pitchFamily="18" charset="2"/>
              </a:rPr>
              <a:t></a:t>
            </a:r>
            <a:r>
              <a:rPr lang="en-US">
                <a:sym typeface="Symbol" pitchFamily="18" charset="2"/>
              </a:rPr>
              <a:t>A 3D image of the same picture looks                              like this:</a:t>
            </a:r>
            <a:endParaRPr lang="en-US">
              <a:solidFill>
                <a:srgbClr val="000000"/>
              </a:solidFill>
              <a:cs typeface="Times New Roman" pitchFamily="18" charset="0"/>
              <a:sym typeface="Symbol" pitchFamily="18" charset="2"/>
            </a:endParaRPr>
          </a:p>
        </p:txBody>
      </p:sp>
      <p:sp>
        <p:nvSpPr>
          <p:cNvPr id="2458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55755" name="Picture 107"/>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1936750" y="3881438"/>
            <a:ext cx="7258050" cy="3017837"/>
          </a:xfrm>
          <a:prstGeom prst="rect">
            <a:avLst/>
          </a:prstGeom>
          <a:ln>
            <a:noFill/>
          </a:ln>
          <a:effectLst>
            <a:outerShdw blurRad="292100" dist="139700" dir="2700000" algn="tl" rotWithShape="0">
              <a:srgbClr val="333333">
                <a:alpha val="65000"/>
              </a:srgbClr>
            </a:outerShdw>
          </a:effectLst>
        </p:spPr>
      </p:pic>
      <p:grpSp>
        <p:nvGrpSpPr>
          <p:cNvPr id="2" name="Group 24"/>
          <p:cNvGrpSpPr>
            <a:grpSpLocks/>
          </p:cNvGrpSpPr>
          <p:nvPr/>
        </p:nvGrpSpPr>
        <p:grpSpPr bwMode="auto">
          <a:xfrm>
            <a:off x="6450013" y="2289175"/>
            <a:ext cx="2043112" cy="2043113"/>
            <a:chOff x="6316663" y="2657475"/>
            <a:chExt cx="2043112" cy="2043113"/>
          </a:xfrm>
        </p:grpSpPr>
        <p:grpSp>
          <p:nvGrpSpPr>
            <p:cNvPr id="3" name="Group 4"/>
            <p:cNvGrpSpPr>
              <a:grpSpLocks/>
            </p:cNvGrpSpPr>
            <p:nvPr/>
          </p:nvGrpSpPr>
          <p:grpSpPr bwMode="auto">
            <a:xfrm>
              <a:off x="7170738" y="3446474"/>
              <a:ext cx="395287" cy="396876"/>
              <a:chOff x="4422" y="2660"/>
              <a:chExt cx="249" cy="250"/>
            </a:xfrm>
          </p:grpSpPr>
          <p:sp>
            <p:nvSpPr>
              <p:cNvPr id="31" name="Oval 5"/>
              <p:cNvSpPr>
                <a:spLocks noChangeArrowheads="1"/>
              </p:cNvSpPr>
              <p:nvPr/>
            </p:nvSpPr>
            <p:spPr bwMode="auto">
              <a:xfrm>
                <a:off x="4426" y="2697"/>
                <a:ext cx="205" cy="20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4600" name="Text Box 6"/>
              <p:cNvSpPr txBox="1">
                <a:spLocks noChangeArrowheads="1"/>
              </p:cNvSpPr>
              <p:nvPr/>
            </p:nvSpPr>
            <p:spPr bwMode="auto">
              <a:xfrm>
                <a:off x="4422" y="2660"/>
                <a:ext cx="249" cy="250"/>
              </a:xfrm>
              <a:prstGeom prst="rect">
                <a:avLst/>
              </a:prstGeom>
              <a:noFill/>
              <a:ln w="9525">
                <a:noFill/>
                <a:miter lim="800000"/>
                <a:headEnd/>
                <a:tailEnd/>
              </a:ln>
            </p:spPr>
            <p:txBody>
              <a:bodyPr wrap="none">
                <a:spAutoFit/>
              </a:bodyPr>
              <a:lstStyle/>
              <a:p>
                <a:r>
                  <a:rPr lang="en-US" sz="2000" i="1">
                    <a:solidFill>
                      <a:schemeClr val="bg1"/>
                    </a:solidFill>
                  </a:rPr>
                  <a:t>m</a:t>
                </a:r>
              </a:p>
            </p:txBody>
          </p:sp>
        </p:grpSp>
        <p:sp>
          <p:nvSpPr>
            <p:cNvPr id="24595" name="Oval 7"/>
            <p:cNvSpPr>
              <a:spLocks noChangeArrowheads="1"/>
            </p:cNvSpPr>
            <p:nvPr/>
          </p:nvSpPr>
          <p:spPr bwMode="auto">
            <a:xfrm>
              <a:off x="7067550" y="3400425"/>
              <a:ext cx="528638" cy="528638"/>
            </a:xfrm>
            <a:prstGeom prst="ellipse">
              <a:avLst/>
            </a:prstGeom>
            <a:noFill/>
            <a:ln w="19050">
              <a:solidFill>
                <a:srgbClr val="008000"/>
              </a:solidFill>
              <a:prstDash val="dash"/>
              <a:round/>
              <a:headEnd/>
              <a:tailEnd/>
            </a:ln>
          </p:spPr>
          <p:txBody>
            <a:bodyPr wrap="none" anchor="ctr"/>
            <a:lstStyle/>
            <a:p>
              <a:endParaRPr lang="en-US"/>
            </a:p>
          </p:txBody>
        </p:sp>
        <p:sp>
          <p:nvSpPr>
            <p:cNvPr id="24596" name="Oval 8"/>
            <p:cNvSpPr>
              <a:spLocks noChangeArrowheads="1"/>
            </p:cNvSpPr>
            <p:nvPr/>
          </p:nvSpPr>
          <p:spPr bwMode="auto">
            <a:xfrm>
              <a:off x="6889750" y="3243263"/>
              <a:ext cx="876300" cy="876300"/>
            </a:xfrm>
            <a:prstGeom prst="ellipse">
              <a:avLst/>
            </a:prstGeom>
            <a:noFill/>
            <a:ln w="19050">
              <a:solidFill>
                <a:srgbClr val="008000"/>
              </a:solidFill>
              <a:prstDash val="dash"/>
              <a:round/>
              <a:headEnd/>
              <a:tailEnd/>
            </a:ln>
          </p:spPr>
          <p:txBody>
            <a:bodyPr wrap="none" anchor="ctr"/>
            <a:lstStyle/>
            <a:p>
              <a:endParaRPr lang="en-US"/>
            </a:p>
          </p:txBody>
        </p:sp>
        <p:sp>
          <p:nvSpPr>
            <p:cNvPr id="24597" name="Oval 9"/>
            <p:cNvSpPr>
              <a:spLocks noChangeArrowheads="1"/>
            </p:cNvSpPr>
            <p:nvPr/>
          </p:nvSpPr>
          <p:spPr bwMode="auto">
            <a:xfrm>
              <a:off x="6665913" y="2994025"/>
              <a:ext cx="1333500" cy="1333500"/>
            </a:xfrm>
            <a:prstGeom prst="ellipse">
              <a:avLst/>
            </a:prstGeom>
            <a:noFill/>
            <a:ln w="19050">
              <a:solidFill>
                <a:srgbClr val="008000"/>
              </a:solidFill>
              <a:prstDash val="dash"/>
              <a:round/>
              <a:headEnd/>
              <a:tailEnd/>
            </a:ln>
          </p:spPr>
          <p:txBody>
            <a:bodyPr wrap="none" anchor="ctr"/>
            <a:lstStyle/>
            <a:p>
              <a:endParaRPr lang="en-US"/>
            </a:p>
          </p:txBody>
        </p:sp>
        <p:sp>
          <p:nvSpPr>
            <p:cNvPr id="24598" name="Oval 10"/>
            <p:cNvSpPr>
              <a:spLocks noChangeArrowheads="1"/>
            </p:cNvSpPr>
            <p:nvPr/>
          </p:nvSpPr>
          <p:spPr bwMode="auto">
            <a:xfrm>
              <a:off x="6316663" y="2657475"/>
              <a:ext cx="2043112" cy="2043113"/>
            </a:xfrm>
            <a:prstGeom prst="ellipse">
              <a:avLst/>
            </a:prstGeom>
            <a:noFill/>
            <a:ln w="19050">
              <a:solidFill>
                <a:srgbClr val="008000"/>
              </a:solidFill>
              <a:prstDash val="dash"/>
              <a:round/>
              <a:headEnd/>
              <a:tailEnd/>
            </a:ln>
          </p:spPr>
          <p:txBody>
            <a:bodyPr wrap="none" anchor="ctr"/>
            <a:lstStyle/>
            <a:p>
              <a:endParaRPr lang="en-US"/>
            </a:p>
          </p:txBody>
        </p:sp>
      </p:grpSp>
      <p:grpSp>
        <p:nvGrpSpPr>
          <p:cNvPr id="4" name="Group 11"/>
          <p:cNvGrpSpPr>
            <a:grpSpLocks/>
          </p:cNvGrpSpPr>
          <p:nvPr/>
        </p:nvGrpSpPr>
        <p:grpSpPr bwMode="auto">
          <a:xfrm>
            <a:off x="6280150" y="2144713"/>
            <a:ext cx="2370138" cy="2351087"/>
            <a:chOff x="3872" y="1614"/>
            <a:chExt cx="1493" cy="1481"/>
          </a:xfrm>
        </p:grpSpPr>
        <p:grpSp>
          <p:nvGrpSpPr>
            <p:cNvPr id="5" name="Group 12"/>
            <p:cNvGrpSpPr>
              <a:grpSpLocks/>
            </p:cNvGrpSpPr>
            <p:nvPr/>
          </p:nvGrpSpPr>
          <p:grpSpPr bwMode="auto">
            <a:xfrm>
              <a:off x="3872" y="1614"/>
              <a:ext cx="1486" cy="1480"/>
              <a:chOff x="3872" y="1614"/>
              <a:chExt cx="1486" cy="1480"/>
            </a:xfrm>
          </p:grpSpPr>
          <p:sp>
            <p:nvSpPr>
              <p:cNvPr id="24590" name="Line 13"/>
              <p:cNvSpPr>
                <a:spLocks noChangeShapeType="1"/>
              </p:cNvSpPr>
              <p:nvPr/>
            </p:nvSpPr>
            <p:spPr bwMode="auto">
              <a:xfrm>
                <a:off x="4622" y="1614"/>
                <a:ext cx="0" cy="607"/>
              </a:xfrm>
              <a:prstGeom prst="line">
                <a:avLst/>
              </a:prstGeom>
              <a:noFill/>
              <a:ln w="38100">
                <a:solidFill>
                  <a:srgbClr val="FF0000"/>
                </a:solidFill>
                <a:round/>
                <a:headEnd/>
                <a:tailEnd type="triangle" w="med" len="med"/>
              </a:ln>
            </p:spPr>
            <p:txBody>
              <a:bodyPr/>
              <a:lstStyle/>
              <a:p>
                <a:endParaRPr lang="en-US"/>
              </a:p>
            </p:txBody>
          </p:sp>
          <p:sp>
            <p:nvSpPr>
              <p:cNvPr id="24591" name="Line 14"/>
              <p:cNvSpPr>
                <a:spLocks noChangeShapeType="1"/>
              </p:cNvSpPr>
              <p:nvPr/>
            </p:nvSpPr>
            <p:spPr bwMode="auto">
              <a:xfrm rot="5400000">
                <a:off x="5055" y="2039"/>
                <a:ext cx="0" cy="607"/>
              </a:xfrm>
              <a:prstGeom prst="line">
                <a:avLst/>
              </a:prstGeom>
              <a:noFill/>
              <a:ln w="38100">
                <a:solidFill>
                  <a:srgbClr val="FF0000"/>
                </a:solidFill>
                <a:round/>
                <a:headEnd/>
                <a:tailEnd type="triangle" w="med" len="med"/>
              </a:ln>
            </p:spPr>
            <p:txBody>
              <a:bodyPr/>
              <a:lstStyle/>
              <a:p>
                <a:endParaRPr lang="en-US"/>
              </a:p>
            </p:txBody>
          </p:sp>
          <p:sp>
            <p:nvSpPr>
              <p:cNvPr id="24592" name="Line 15"/>
              <p:cNvSpPr>
                <a:spLocks noChangeShapeType="1"/>
              </p:cNvSpPr>
              <p:nvPr/>
            </p:nvSpPr>
            <p:spPr bwMode="auto">
              <a:xfrm rot="16200000" flipH="1">
                <a:off x="4176" y="2040"/>
                <a:ext cx="0" cy="607"/>
              </a:xfrm>
              <a:prstGeom prst="line">
                <a:avLst/>
              </a:prstGeom>
              <a:noFill/>
              <a:ln w="38100">
                <a:solidFill>
                  <a:srgbClr val="FF0000"/>
                </a:solidFill>
                <a:round/>
                <a:headEnd/>
                <a:tailEnd type="triangle" w="med" len="med"/>
              </a:ln>
            </p:spPr>
            <p:txBody>
              <a:bodyPr/>
              <a:lstStyle/>
              <a:p>
                <a:endParaRPr lang="en-US"/>
              </a:p>
            </p:txBody>
          </p:sp>
          <p:sp>
            <p:nvSpPr>
              <p:cNvPr id="24593" name="Line 16"/>
              <p:cNvSpPr>
                <a:spLocks noChangeShapeType="1"/>
              </p:cNvSpPr>
              <p:nvPr/>
            </p:nvSpPr>
            <p:spPr bwMode="auto">
              <a:xfrm flipV="1">
                <a:off x="4616" y="2487"/>
                <a:ext cx="0" cy="607"/>
              </a:xfrm>
              <a:prstGeom prst="line">
                <a:avLst/>
              </a:prstGeom>
              <a:noFill/>
              <a:ln w="38100">
                <a:solidFill>
                  <a:srgbClr val="FF0000"/>
                </a:solidFill>
                <a:round/>
                <a:headEnd/>
                <a:tailEnd type="triangle" w="med" len="med"/>
              </a:ln>
            </p:spPr>
            <p:txBody>
              <a:bodyPr/>
              <a:lstStyle/>
              <a:p>
                <a:endParaRPr lang="en-US"/>
              </a:p>
            </p:txBody>
          </p:sp>
        </p:grpSp>
        <p:grpSp>
          <p:nvGrpSpPr>
            <p:cNvPr id="6" name="Group 17"/>
            <p:cNvGrpSpPr>
              <a:grpSpLocks/>
            </p:cNvGrpSpPr>
            <p:nvPr/>
          </p:nvGrpSpPr>
          <p:grpSpPr bwMode="auto">
            <a:xfrm rot="-2584935">
              <a:off x="3879" y="1615"/>
              <a:ext cx="1486" cy="1480"/>
              <a:chOff x="3872" y="1614"/>
              <a:chExt cx="1486" cy="1480"/>
            </a:xfrm>
          </p:grpSpPr>
          <p:sp>
            <p:nvSpPr>
              <p:cNvPr id="24586" name="Line 18"/>
              <p:cNvSpPr>
                <a:spLocks noChangeShapeType="1"/>
              </p:cNvSpPr>
              <p:nvPr/>
            </p:nvSpPr>
            <p:spPr bwMode="auto">
              <a:xfrm>
                <a:off x="4622" y="1614"/>
                <a:ext cx="0" cy="607"/>
              </a:xfrm>
              <a:prstGeom prst="line">
                <a:avLst/>
              </a:prstGeom>
              <a:noFill/>
              <a:ln w="38100">
                <a:solidFill>
                  <a:srgbClr val="FF0000"/>
                </a:solidFill>
                <a:round/>
                <a:headEnd/>
                <a:tailEnd type="triangle" w="med" len="med"/>
              </a:ln>
            </p:spPr>
            <p:txBody>
              <a:bodyPr/>
              <a:lstStyle/>
              <a:p>
                <a:endParaRPr lang="en-US"/>
              </a:p>
            </p:txBody>
          </p:sp>
          <p:sp>
            <p:nvSpPr>
              <p:cNvPr id="24587" name="Line 19"/>
              <p:cNvSpPr>
                <a:spLocks noChangeShapeType="1"/>
              </p:cNvSpPr>
              <p:nvPr/>
            </p:nvSpPr>
            <p:spPr bwMode="auto">
              <a:xfrm rot="5400000">
                <a:off x="5055" y="2039"/>
                <a:ext cx="0" cy="607"/>
              </a:xfrm>
              <a:prstGeom prst="line">
                <a:avLst/>
              </a:prstGeom>
              <a:noFill/>
              <a:ln w="38100">
                <a:solidFill>
                  <a:srgbClr val="FF0000"/>
                </a:solidFill>
                <a:round/>
                <a:headEnd/>
                <a:tailEnd type="triangle" w="med" len="med"/>
              </a:ln>
            </p:spPr>
            <p:txBody>
              <a:bodyPr/>
              <a:lstStyle/>
              <a:p>
                <a:endParaRPr lang="en-US"/>
              </a:p>
            </p:txBody>
          </p:sp>
          <p:sp>
            <p:nvSpPr>
              <p:cNvPr id="24588" name="Line 20"/>
              <p:cNvSpPr>
                <a:spLocks noChangeShapeType="1"/>
              </p:cNvSpPr>
              <p:nvPr/>
            </p:nvSpPr>
            <p:spPr bwMode="auto">
              <a:xfrm rot="16200000" flipH="1">
                <a:off x="4176" y="2040"/>
                <a:ext cx="0" cy="607"/>
              </a:xfrm>
              <a:prstGeom prst="line">
                <a:avLst/>
              </a:prstGeom>
              <a:noFill/>
              <a:ln w="38100">
                <a:solidFill>
                  <a:srgbClr val="FF0000"/>
                </a:solidFill>
                <a:round/>
                <a:headEnd/>
                <a:tailEnd type="triangle" w="med" len="med"/>
              </a:ln>
            </p:spPr>
            <p:txBody>
              <a:bodyPr/>
              <a:lstStyle/>
              <a:p>
                <a:endParaRPr lang="en-US"/>
              </a:p>
            </p:txBody>
          </p:sp>
          <p:sp>
            <p:nvSpPr>
              <p:cNvPr id="24589" name="Line 21"/>
              <p:cNvSpPr>
                <a:spLocks noChangeShapeType="1"/>
              </p:cNvSpPr>
              <p:nvPr/>
            </p:nvSpPr>
            <p:spPr bwMode="auto">
              <a:xfrm flipV="1">
                <a:off x="4616" y="2487"/>
                <a:ext cx="0" cy="607"/>
              </a:xfrm>
              <a:prstGeom prst="line">
                <a:avLst/>
              </a:prstGeom>
              <a:noFill/>
              <a:ln w="38100">
                <a:solidFill>
                  <a:srgbClr val="FF0000"/>
                </a:solidFill>
                <a:round/>
                <a:headEnd/>
                <a:tailEnd type="triangle" w="med" len="med"/>
              </a:ln>
            </p:spPr>
            <p:txBody>
              <a:bodyPr/>
              <a:lstStyle/>
              <a:p>
                <a:endParaRPr lang="en-US"/>
              </a:p>
            </p:txBody>
          </p:sp>
        </p:gr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1314">
                                            <p:txEl>
                                              <p:pRg st="1" end="1"/>
                                            </p:txEl>
                                          </p:spTgt>
                                        </p:tgtEl>
                                        <p:attrNameLst>
                                          <p:attrName>style.visibility</p:attrName>
                                        </p:attrNameLst>
                                      </p:cBhvr>
                                      <p:to>
                                        <p:strVal val="visible"/>
                                      </p:to>
                                    </p:set>
                                    <p:anim calcmode="lin" valueType="num">
                                      <p:cBhvr additive="base">
                                        <p:cTn id="7" dur="500" fill="hold"/>
                                        <p:tgtEl>
                                          <p:spTgt spid="14131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13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1314">
                                            <p:txEl>
                                              <p:pRg st="2" end="2"/>
                                            </p:txEl>
                                          </p:spTgt>
                                        </p:tgtEl>
                                        <p:attrNameLst>
                                          <p:attrName>style.visibility</p:attrName>
                                        </p:attrNameLst>
                                      </p:cBhvr>
                                      <p:to>
                                        <p:strVal val="visible"/>
                                      </p:to>
                                    </p:set>
                                    <p:anim calcmode="lin" valueType="num">
                                      <p:cBhvr additive="base">
                                        <p:cTn id="13" dur="500" fill="hold"/>
                                        <p:tgtEl>
                                          <p:spTgt spid="14131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13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diamond(in)">
                                      <p:cBhvr>
                                        <p:cTn id="19" dur="2000"/>
                                        <p:tgtEl>
                                          <p:spTgt spid="4"/>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41314">
                                            <p:txEl>
                                              <p:pRg st="3" end="3"/>
                                            </p:txEl>
                                          </p:spTgt>
                                        </p:tgtEl>
                                        <p:attrNameLst>
                                          <p:attrName>style.visibility</p:attrName>
                                        </p:attrNameLst>
                                      </p:cBhvr>
                                      <p:to>
                                        <p:strVal val="visible"/>
                                      </p:to>
                                    </p:set>
                                    <p:anim calcmode="lin" valueType="num">
                                      <p:cBhvr additive="base">
                                        <p:cTn id="24" dur="500" fill="hold"/>
                                        <p:tgtEl>
                                          <p:spTgt spid="141314">
                                            <p:txEl>
                                              <p:pRg st="3" end="3"/>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14131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5755"/>
                                        </p:tgtEl>
                                        <p:attrNameLst>
                                          <p:attrName>style.visibility</p:attrName>
                                        </p:attrNameLst>
                                      </p:cBhvr>
                                      <p:to>
                                        <p:strVal val="visible"/>
                                      </p:to>
                                    </p:set>
                                    <p:animEffect transition="in" filter="wipe(down)">
                                      <p:cBhvr>
                                        <p:cTn id="30" dur="500"/>
                                        <p:tgtEl>
                                          <p:spTgt spid="155755"/>
                                        </p:tgtEl>
                                      </p:cBhvr>
                                    </p:animEffect>
                                  </p:childTnLst>
                                  <p:subTnLst>
                                    <p:audio>
                                      <p:cMediaNode>
                                        <p:cTn display="0" masterRel="sameClick">
                                          <p:stCondLst>
                                            <p:cond evt="begin" delay="0">
                                              <p:tn val="28"/>
                                            </p:cond>
                                          </p:stCondLst>
                                          <p:endCondLst>
                                            <p:cond evt="onStopAudio" delay="0">
                                              <p:tgtEl>
                                                <p:sldTgt/>
                                              </p:tgtEl>
                                            </p:cond>
                                          </p:endCondLst>
                                        </p:cTn>
                                        <p:tgtEl>
                                          <p:sndTgt r:embed="rId6" name="suctio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4" name="Rectangle 4"/>
          <p:cNvSpPr>
            <a:spLocks noChangeArrowheads="1"/>
          </p:cNvSpPr>
          <p:nvPr/>
        </p:nvSpPr>
        <p:spPr bwMode="auto">
          <a:xfrm>
            <a:off x="674688" y="1760538"/>
            <a:ext cx="7772400" cy="4454525"/>
          </a:xfrm>
          <a:prstGeom prst="rect">
            <a:avLst/>
          </a:prstGeom>
          <a:solidFill>
            <a:srgbClr val="FFFFCC"/>
          </a:solidFill>
          <a:ln w="9525">
            <a:noFill/>
            <a:miter lim="800000"/>
            <a:headEnd/>
            <a:tailEnd/>
          </a:ln>
        </p:spPr>
        <p:txBody>
          <a:bodyPr/>
          <a:lstStyle/>
          <a:p>
            <a:pPr eaLnBrk="0" hangingPunct="0">
              <a:spcBef>
                <a:spcPct val="15000"/>
              </a:spcBef>
              <a:spcAft>
                <a:spcPts val="250"/>
              </a:spcAft>
            </a:pPr>
            <a:r>
              <a:rPr lang="en-US">
                <a:sym typeface="Symbol" pitchFamily="18" charset="2"/>
              </a:rPr>
              <a:t>EXAMPLE: Use the 3D view of the equipotential surface to interpret the gravitational potential gradient                    </a:t>
            </a:r>
            <a:r>
              <a:rPr lang="en-US" i="1">
                <a:sym typeface="Symbol" pitchFamily="18" charset="2"/>
              </a:rPr>
              <a:t>g</a:t>
            </a:r>
            <a:r>
              <a:rPr lang="en-US">
                <a:sym typeface="Symbol" pitchFamily="18" charset="2"/>
              </a:rPr>
              <a:t> = –</a:t>
            </a:r>
            <a:r>
              <a:rPr lang="en-US">
                <a:solidFill>
                  <a:srgbClr val="000000"/>
                </a:solidFill>
                <a:sym typeface="Symbol" pitchFamily="18" charset="2"/>
              </a:rPr>
              <a:t>∆</a:t>
            </a:r>
            <a:r>
              <a:rPr lang="en-US" i="1">
                <a:cs typeface="Courier New" pitchFamily="49" charset="0"/>
                <a:sym typeface="Symbol" pitchFamily="18" charset="2"/>
              </a:rPr>
              <a:t>V</a:t>
            </a:r>
            <a:r>
              <a:rPr lang="en-US" baseline="-25000">
                <a:cs typeface="Courier New" pitchFamily="49" charset="0"/>
                <a:sym typeface="Symbol" pitchFamily="18" charset="2"/>
              </a:rPr>
              <a:t>g</a:t>
            </a:r>
            <a:r>
              <a:rPr lang="en-US">
                <a:cs typeface="Courier New" pitchFamily="49" charset="0"/>
                <a:sym typeface="Symbol" pitchFamily="18" charset="2"/>
              </a:rPr>
              <a:t> </a:t>
            </a:r>
            <a:r>
              <a:rPr lang="en-US" i="1">
                <a:cs typeface="Courier New" pitchFamily="49" charset="0"/>
                <a:sym typeface="Symbol" pitchFamily="18" charset="2"/>
              </a:rPr>
              <a:t>/</a:t>
            </a:r>
            <a:r>
              <a:rPr lang="en-US">
                <a:cs typeface="Courier New" pitchFamily="49" charset="0"/>
                <a:sym typeface="Symbol" pitchFamily="18" charset="2"/>
              </a:rPr>
              <a:t> </a:t>
            </a:r>
            <a:r>
              <a:rPr lang="en-US">
                <a:solidFill>
                  <a:srgbClr val="000000"/>
                </a:solidFill>
                <a:sym typeface="Symbol" pitchFamily="18" charset="2"/>
              </a:rPr>
              <a:t>∆</a:t>
            </a:r>
            <a:r>
              <a:rPr lang="en-US" i="1">
                <a:cs typeface="Courier New" pitchFamily="49" charset="0"/>
                <a:sym typeface="Symbol" pitchFamily="18" charset="2"/>
              </a:rPr>
              <a:t>r</a:t>
            </a:r>
            <a:r>
              <a:rPr lang="en-US">
                <a:cs typeface="Courier New" pitchFamily="49" charset="0"/>
                <a:sym typeface="Symbol" pitchFamily="18" charset="2"/>
              </a:rPr>
              <a:t>.</a:t>
            </a:r>
          </a:p>
          <a:p>
            <a:pPr eaLnBrk="0" hangingPunct="0">
              <a:spcBef>
                <a:spcPct val="15000"/>
              </a:spcBef>
            </a:pPr>
            <a:r>
              <a:rPr lang="en-US">
                <a:sym typeface="Symbol" pitchFamily="18" charset="2"/>
              </a:rPr>
              <a:t>SOLUTION: We can                                                     choose any direction                                                         for our </a:t>
            </a:r>
            <a:r>
              <a:rPr lang="en-US" i="1">
                <a:sym typeface="Symbol" pitchFamily="18" charset="2"/>
              </a:rPr>
              <a:t>r</a:t>
            </a:r>
            <a:r>
              <a:rPr lang="en-US">
                <a:sym typeface="Symbol" pitchFamily="18" charset="2"/>
              </a:rPr>
              <a:t> value,  say                                                           the red line:</a:t>
            </a:r>
          </a:p>
          <a:p>
            <a:pPr eaLnBrk="0" hangingPunct="0">
              <a:spcBef>
                <a:spcPct val="15000"/>
              </a:spcBef>
              <a:spcAft>
                <a:spcPts val="250"/>
              </a:spcAft>
            </a:pPr>
            <a:r>
              <a:rPr lang="en-US">
                <a:sym typeface="Symbol" pitchFamily="18" charset="2"/>
              </a:rPr>
              <a:t>Then </a:t>
            </a:r>
            <a:r>
              <a:rPr lang="en-US" i="1">
                <a:sym typeface="Symbol" pitchFamily="18" charset="2"/>
              </a:rPr>
              <a:t>g</a:t>
            </a:r>
            <a:r>
              <a:rPr lang="en-US">
                <a:sym typeface="Symbol" pitchFamily="18" charset="2"/>
              </a:rPr>
              <a:t> = –</a:t>
            </a:r>
            <a:r>
              <a:rPr lang="en-US">
                <a:solidFill>
                  <a:srgbClr val="000000"/>
                </a:solidFill>
                <a:sym typeface="Symbol" pitchFamily="18" charset="2"/>
              </a:rPr>
              <a:t>∆</a:t>
            </a:r>
            <a:r>
              <a:rPr lang="en-US" i="1">
                <a:cs typeface="Courier New" pitchFamily="49" charset="0"/>
                <a:sym typeface="Symbol" pitchFamily="18" charset="2"/>
              </a:rPr>
              <a:t>V</a:t>
            </a:r>
            <a:r>
              <a:rPr lang="en-US" baseline="-25000">
                <a:cs typeface="Courier New" pitchFamily="49" charset="0"/>
                <a:sym typeface="Symbol" pitchFamily="18" charset="2"/>
              </a:rPr>
              <a:t>g</a:t>
            </a:r>
            <a:r>
              <a:rPr lang="en-US">
                <a:cs typeface="Courier New" pitchFamily="49" charset="0"/>
                <a:sym typeface="Symbol" pitchFamily="18" charset="2"/>
              </a:rPr>
              <a:t> </a:t>
            </a:r>
            <a:r>
              <a:rPr lang="en-US" i="1">
                <a:cs typeface="Courier New" pitchFamily="49" charset="0"/>
                <a:sym typeface="Symbol" pitchFamily="18" charset="2"/>
              </a:rPr>
              <a:t>/ </a:t>
            </a:r>
            <a:r>
              <a:rPr lang="en-US">
                <a:solidFill>
                  <a:srgbClr val="000000"/>
                </a:solidFill>
                <a:sym typeface="Symbol" pitchFamily="18" charset="2"/>
              </a:rPr>
              <a:t>∆</a:t>
            </a:r>
            <a:r>
              <a:rPr lang="en-US" i="1">
                <a:cs typeface="Courier New" pitchFamily="49" charset="0"/>
                <a:sym typeface="Symbol" pitchFamily="18" charset="2"/>
              </a:rPr>
              <a:t>y</a:t>
            </a:r>
            <a:r>
              <a:rPr lang="en-US">
                <a:cs typeface="Courier New" pitchFamily="49" charset="0"/>
                <a:sym typeface="Symbol" pitchFamily="18" charset="2"/>
              </a:rPr>
              <a:t>.</a:t>
            </a:r>
          </a:p>
          <a:p>
            <a:pPr eaLnBrk="0" hangingPunct="0">
              <a:spcBef>
                <a:spcPct val="15000"/>
              </a:spcBef>
            </a:pPr>
            <a:r>
              <a:rPr lang="en-US">
                <a:sym typeface="Symbol" pitchFamily="18" charset="2"/>
              </a:rPr>
              <a:t>This is just the gradient                                                (slope) of the surface.</a:t>
            </a:r>
          </a:p>
          <a:p>
            <a:pPr eaLnBrk="0" hangingPunct="0">
              <a:spcBef>
                <a:spcPct val="15000"/>
              </a:spcBef>
            </a:pPr>
            <a:r>
              <a:rPr lang="en-US">
                <a:sym typeface="Symbol" pitchFamily="18" charset="2"/>
              </a:rPr>
              <a:t>Thus </a:t>
            </a:r>
            <a:r>
              <a:rPr lang="en-US" i="1">
                <a:sym typeface="Symbol" pitchFamily="18" charset="2"/>
              </a:rPr>
              <a:t>g</a:t>
            </a:r>
            <a:r>
              <a:rPr lang="en-US">
                <a:sym typeface="Symbol" pitchFamily="18" charset="2"/>
              </a:rPr>
              <a:t> is the (–) gradient of the equipotential surface.</a:t>
            </a:r>
          </a:p>
        </p:txBody>
      </p:sp>
      <p:pic>
        <p:nvPicPr>
          <p:cNvPr id="25618" name="Picture 18"/>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3927475" y="2784475"/>
            <a:ext cx="5092700" cy="2722563"/>
          </a:xfrm>
          <a:prstGeom prst="rect">
            <a:avLst/>
          </a:prstGeom>
          <a:ln>
            <a:noFill/>
          </a:ln>
          <a:effectLst>
            <a:outerShdw blurRad="292100" dist="139700" dir="2700000" algn="tl" rotWithShape="0">
              <a:srgbClr val="333333">
                <a:alpha val="65000"/>
              </a:srgbClr>
            </a:outerShdw>
          </a:effectLst>
        </p:spPr>
      </p:pic>
      <p:sp>
        <p:nvSpPr>
          <p:cNvPr id="25604" name="Rectangle 2"/>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2561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7"/>
          <p:cNvGrpSpPr>
            <a:grpSpLocks/>
          </p:cNvGrpSpPr>
          <p:nvPr/>
        </p:nvGrpSpPr>
        <p:grpSpPr bwMode="auto">
          <a:xfrm>
            <a:off x="4947217" y="2795588"/>
            <a:ext cx="642385" cy="457200"/>
            <a:chOff x="4669" y="2779"/>
            <a:chExt cx="280" cy="288"/>
          </a:xfrm>
        </p:grpSpPr>
        <p:sp>
          <p:nvSpPr>
            <p:cNvPr id="25613" name="Line 8"/>
            <p:cNvSpPr>
              <a:spLocks noChangeShapeType="1"/>
            </p:cNvSpPr>
            <p:nvPr/>
          </p:nvSpPr>
          <p:spPr bwMode="auto">
            <a:xfrm>
              <a:off x="4669" y="3024"/>
              <a:ext cx="280" cy="30"/>
            </a:xfrm>
            <a:prstGeom prst="line">
              <a:avLst/>
            </a:prstGeom>
            <a:noFill/>
            <a:ln w="38100">
              <a:solidFill>
                <a:schemeClr val="tx1"/>
              </a:solidFill>
              <a:round/>
              <a:headEnd type="triangle" w="med" len="med"/>
              <a:tailEnd/>
            </a:ln>
          </p:spPr>
          <p:txBody>
            <a:bodyPr/>
            <a:lstStyle/>
            <a:p>
              <a:endParaRPr lang="en-US"/>
            </a:p>
          </p:txBody>
        </p:sp>
        <p:sp>
          <p:nvSpPr>
            <p:cNvPr id="25614" name="Text Box 9"/>
            <p:cNvSpPr txBox="1">
              <a:spLocks noChangeArrowheads="1"/>
            </p:cNvSpPr>
            <p:nvPr/>
          </p:nvSpPr>
          <p:spPr bwMode="auto">
            <a:xfrm>
              <a:off x="4732" y="2779"/>
              <a:ext cx="206" cy="288"/>
            </a:xfrm>
            <a:prstGeom prst="rect">
              <a:avLst/>
            </a:prstGeom>
            <a:noFill/>
            <a:ln w="9525">
              <a:noFill/>
              <a:miter lim="800000"/>
              <a:headEnd/>
              <a:tailEnd/>
            </a:ln>
          </p:spPr>
          <p:txBody>
            <a:bodyPr wrap="none">
              <a:spAutoFit/>
            </a:bodyPr>
            <a:lstStyle/>
            <a:p>
              <a:r>
                <a:rPr lang="en-US" dirty="0">
                  <a:sym typeface="Symbol" pitchFamily="18" charset="2"/>
                </a:rPr>
                <a:t>∆</a:t>
              </a:r>
              <a:r>
                <a:rPr lang="en-US" i="1" dirty="0">
                  <a:cs typeface="Courier New" pitchFamily="49" charset="0"/>
                </a:rPr>
                <a:t>r</a:t>
              </a:r>
            </a:p>
          </p:txBody>
        </p:sp>
      </p:grpSp>
      <p:grpSp>
        <p:nvGrpSpPr>
          <p:cNvPr id="3" name="Group 10"/>
          <p:cNvGrpSpPr>
            <a:grpSpLocks/>
          </p:cNvGrpSpPr>
          <p:nvPr/>
        </p:nvGrpSpPr>
        <p:grpSpPr bwMode="auto">
          <a:xfrm>
            <a:off x="5556254" y="3240088"/>
            <a:ext cx="711201" cy="495300"/>
            <a:chOff x="4930" y="3047"/>
            <a:chExt cx="448" cy="432"/>
          </a:xfrm>
        </p:grpSpPr>
        <p:sp>
          <p:nvSpPr>
            <p:cNvPr id="25611" name="Line 11"/>
            <p:cNvSpPr>
              <a:spLocks noChangeShapeType="1"/>
            </p:cNvSpPr>
            <p:nvPr/>
          </p:nvSpPr>
          <p:spPr bwMode="auto">
            <a:xfrm>
              <a:off x="4950" y="3047"/>
              <a:ext cx="0" cy="432"/>
            </a:xfrm>
            <a:prstGeom prst="line">
              <a:avLst/>
            </a:prstGeom>
            <a:noFill/>
            <a:ln w="38100">
              <a:solidFill>
                <a:schemeClr val="tx1"/>
              </a:solidFill>
              <a:round/>
              <a:headEnd type="triangle" w="med" len="med"/>
              <a:tailEnd/>
            </a:ln>
          </p:spPr>
          <p:txBody>
            <a:bodyPr/>
            <a:lstStyle/>
            <a:p>
              <a:endParaRPr lang="en-US"/>
            </a:p>
          </p:txBody>
        </p:sp>
        <p:sp>
          <p:nvSpPr>
            <p:cNvPr id="25612" name="Text Box 12"/>
            <p:cNvSpPr txBox="1">
              <a:spLocks noChangeArrowheads="1"/>
            </p:cNvSpPr>
            <p:nvPr/>
          </p:nvSpPr>
          <p:spPr bwMode="auto">
            <a:xfrm>
              <a:off x="4930" y="3062"/>
              <a:ext cx="448" cy="403"/>
            </a:xfrm>
            <a:prstGeom prst="rect">
              <a:avLst/>
            </a:prstGeom>
            <a:noFill/>
            <a:ln w="9525">
              <a:noFill/>
              <a:miter lim="800000"/>
              <a:headEnd/>
              <a:tailEnd/>
            </a:ln>
          </p:spPr>
          <p:txBody>
            <a:bodyPr wrap="square">
              <a:spAutoFit/>
            </a:bodyPr>
            <a:lstStyle/>
            <a:p>
              <a:r>
                <a:rPr lang="en-US" dirty="0">
                  <a:sym typeface="Symbol" pitchFamily="18" charset="2"/>
                </a:rPr>
                <a:t>∆</a:t>
              </a:r>
              <a:r>
                <a:rPr lang="en-US" i="1" dirty="0" smtClean="0">
                  <a:cs typeface="Courier New" pitchFamily="49" charset="0"/>
                </a:rPr>
                <a:t>V</a:t>
              </a:r>
              <a:r>
                <a:rPr lang="en-US" baseline="-25000" dirty="0" smtClean="0">
                  <a:cs typeface="Courier New" pitchFamily="49" charset="0"/>
                </a:rPr>
                <a:t>g</a:t>
              </a:r>
              <a:endParaRPr lang="en-US" i="1" dirty="0">
                <a:cs typeface="Courier New" pitchFamily="49" charset="0"/>
              </a:endParaRPr>
            </a:p>
          </p:txBody>
        </p:sp>
      </p:grpSp>
      <p:sp>
        <p:nvSpPr>
          <p:cNvPr id="25617" name="Freeform 17"/>
          <p:cNvSpPr>
            <a:spLocks/>
          </p:cNvSpPr>
          <p:nvPr/>
        </p:nvSpPr>
        <p:spPr bwMode="auto">
          <a:xfrm>
            <a:off x="4505325" y="2981325"/>
            <a:ext cx="1276350" cy="1085850"/>
          </a:xfrm>
          <a:custGeom>
            <a:avLst/>
            <a:gdLst/>
            <a:ahLst/>
            <a:cxnLst>
              <a:cxn ang="0">
                <a:pos x="0" y="0"/>
              </a:cxn>
              <a:cxn ang="0">
                <a:pos x="276" y="138"/>
              </a:cxn>
              <a:cxn ang="0">
                <a:pos x="486" y="276"/>
              </a:cxn>
              <a:cxn ang="0">
                <a:pos x="630" y="414"/>
              </a:cxn>
              <a:cxn ang="0">
                <a:pos x="726" y="546"/>
              </a:cxn>
              <a:cxn ang="0">
                <a:pos x="804" y="684"/>
              </a:cxn>
            </a:cxnLst>
            <a:rect l="0" t="0" r="r" b="b"/>
            <a:pathLst>
              <a:path w="804" h="684">
                <a:moveTo>
                  <a:pt x="0" y="0"/>
                </a:moveTo>
                <a:cubicBezTo>
                  <a:pt x="97" y="46"/>
                  <a:pt x="195" y="92"/>
                  <a:pt x="276" y="138"/>
                </a:cubicBezTo>
                <a:cubicBezTo>
                  <a:pt x="357" y="184"/>
                  <a:pt x="427" y="230"/>
                  <a:pt x="486" y="276"/>
                </a:cubicBezTo>
                <a:cubicBezTo>
                  <a:pt x="545" y="322"/>
                  <a:pt x="590" y="369"/>
                  <a:pt x="630" y="414"/>
                </a:cubicBezTo>
                <a:cubicBezTo>
                  <a:pt x="670" y="459"/>
                  <a:pt x="697" y="501"/>
                  <a:pt x="726" y="546"/>
                </a:cubicBezTo>
                <a:cubicBezTo>
                  <a:pt x="755" y="591"/>
                  <a:pt x="779" y="637"/>
                  <a:pt x="804" y="684"/>
                </a:cubicBezTo>
              </a:path>
            </a:pathLst>
          </a:custGeom>
          <a:noFill/>
          <a:ln w="28575" cmpd="sng">
            <a:solidFill>
              <a:srgbClr val="FF0000"/>
            </a:solidFill>
            <a:round/>
            <a:headEnd/>
            <a:tailEnd/>
          </a:ln>
          <a:effectLst/>
        </p:spPr>
        <p:txBody>
          <a:bodyPr/>
          <a:lstStyle/>
          <a:p>
            <a:endParaRPr lang="en-US"/>
          </a:p>
        </p:txBody>
      </p:sp>
      <p:sp>
        <p:nvSpPr>
          <p:cNvPr id="143373" name="Line 13"/>
          <p:cNvSpPr>
            <a:spLocks noChangeShapeType="1"/>
          </p:cNvSpPr>
          <p:nvPr/>
        </p:nvSpPr>
        <p:spPr bwMode="auto">
          <a:xfrm>
            <a:off x="4576763" y="2887663"/>
            <a:ext cx="1362075" cy="1103312"/>
          </a:xfrm>
          <a:prstGeom prst="line">
            <a:avLst/>
          </a:prstGeom>
          <a:noFill/>
          <a:ln w="19050">
            <a:solidFill>
              <a:schemeClr val="tx1"/>
            </a:solidFill>
            <a:prstDash val="dash"/>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3364">
                                            <p:txEl>
                                              <p:pRg st="0" end="0"/>
                                            </p:txEl>
                                          </p:spTgt>
                                        </p:tgtEl>
                                        <p:attrNameLst>
                                          <p:attrName>style.visibility</p:attrName>
                                        </p:attrNameLst>
                                      </p:cBhvr>
                                      <p:to>
                                        <p:strVal val="visible"/>
                                      </p:to>
                                    </p:set>
                                    <p:anim calcmode="lin" valueType="num">
                                      <p:cBhvr additive="base">
                                        <p:cTn id="7" dur="500" fill="hold"/>
                                        <p:tgtEl>
                                          <p:spTgt spid="14336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3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5618"/>
                                        </p:tgtEl>
                                        <p:attrNameLst>
                                          <p:attrName>style.visibility</p:attrName>
                                        </p:attrNameLst>
                                      </p:cBhvr>
                                      <p:to>
                                        <p:strVal val="visible"/>
                                      </p:to>
                                    </p:set>
                                    <p:animEffect transition="in" filter="wipe(down)">
                                      <p:cBhvr>
                                        <p:cTn id="12" dur="500"/>
                                        <p:tgtEl>
                                          <p:spTgt spid="25618"/>
                                        </p:tgtEl>
                                      </p:cBhvr>
                                    </p:animEffect>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3364">
                                            <p:txEl>
                                              <p:pRg st="1" end="1"/>
                                            </p:txEl>
                                          </p:spTgt>
                                        </p:tgtEl>
                                        <p:attrNameLst>
                                          <p:attrName>style.visibility</p:attrName>
                                        </p:attrNameLst>
                                      </p:cBhvr>
                                      <p:to>
                                        <p:strVal val="visible"/>
                                      </p:to>
                                    </p:set>
                                    <p:anim calcmode="lin" valueType="num">
                                      <p:cBhvr additive="base">
                                        <p:cTn id="17" dur="500" fill="hold"/>
                                        <p:tgtEl>
                                          <p:spTgt spid="143364">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4336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par>
                                <p:cTn id="19" presetID="22" presetClass="entr" presetSubtype="8" fill="hold" grpId="0" nodeType="withEffect">
                                  <p:stCondLst>
                                    <p:cond delay="0"/>
                                  </p:stCondLst>
                                  <p:childTnLst>
                                    <p:set>
                                      <p:cBhvr>
                                        <p:cTn id="20" dur="1" fill="hold">
                                          <p:stCondLst>
                                            <p:cond delay="0"/>
                                          </p:stCondLst>
                                        </p:cTn>
                                        <p:tgtEl>
                                          <p:spTgt spid="25617"/>
                                        </p:tgtEl>
                                        <p:attrNameLst>
                                          <p:attrName>style.visibility</p:attrName>
                                        </p:attrNameLst>
                                      </p:cBhvr>
                                      <p:to>
                                        <p:strVal val="visible"/>
                                      </p:to>
                                    </p:set>
                                    <p:animEffect transition="in" filter="wipe(left)">
                                      <p:cBhvr>
                                        <p:cTn id="21" dur="500"/>
                                        <p:tgtEl>
                                          <p:spTgt spid="2561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3364">
                                            <p:txEl>
                                              <p:pRg st="2" end="2"/>
                                            </p:txEl>
                                          </p:spTgt>
                                        </p:tgtEl>
                                        <p:attrNameLst>
                                          <p:attrName>style.visibility</p:attrName>
                                        </p:attrNameLst>
                                      </p:cBhvr>
                                      <p:to>
                                        <p:strVal val="visible"/>
                                      </p:to>
                                    </p:set>
                                    <p:anim calcmode="lin" valueType="num">
                                      <p:cBhvr additive="base">
                                        <p:cTn id="26" dur="500" fill="hold"/>
                                        <p:tgtEl>
                                          <p:spTgt spid="143364">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336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down)">
                                      <p:cBhvr>
                                        <p:cTn id="32"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6" name="camera.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2"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right)">
                                      <p:cBhvr>
                                        <p:cTn id="37" dur="500"/>
                                        <p:tgtEl>
                                          <p:spTgt spid="2"/>
                                        </p:tgtEl>
                                      </p:cBhvr>
                                    </p:animEffect>
                                  </p:childTnLst>
                                  <p:subTnLst>
                                    <p:audio>
                                      <p:cMediaNode>
                                        <p:cTn display="0" masterRel="sameClick">
                                          <p:stCondLst>
                                            <p:cond evt="begin" delay="0">
                                              <p:tn val="35"/>
                                            </p:cond>
                                          </p:stCondLst>
                                          <p:endCondLst>
                                            <p:cond evt="onStopAudio" delay="0">
                                              <p:tgtEl>
                                                <p:sldTgt/>
                                              </p:tgtEl>
                                            </p:cond>
                                          </p:endCondLst>
                                        </p:cTn>
                                        <p:tgtEl>
                                          <p:sndTgt r:embed="rId6" name="camera.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43373"/>
                                        </p:tgtEl>
                                        <p:attrNameLst>
                                          <p:attrName>style.visibility</p:attrName>
                                        </p:attrNameLst>
                                      </p:cBhvr>
                                      <p:to>
                                        <p:strVal val="visible"/>
                                      </p:to>
                                    </p:set>
                                    <p:animEffect transition="in" filter="wipe(left)">
                                      <p:cBhvr>
                                        <p:cTn id="42" dur="500"/>
                                        <p:tgtEl>
                                          <p:spTgt spid="143373"/>
                                        </p:tgtEl>
                                      </p:cBhvr>
                                    </p:animEffect>
                                  </p:childTnLst>
                                  <p:subTnLst>
                                    <p:audio>
                                      <p:cMediaNode>
                                        <p:cTn display="0" masterRel="sameClick">
                                          <p:stCondLst>
                                            <p:cond evt="begin" delay="0">
                                              <p:tn val="40"/>
                                            </p:cond>
                                          </p:stCondLst>
                                          <p:endCondLst>
                                            <p:cond evt="onStopAudio" delay="0">
                                              <p:tgtEl>
                                                <p:sldTgt/>
                                              </p:tgtEl>
                                            </p:cond>
                                          </p:endCondLst>
                                        </p:cTn>
                                        <p:tgtEl>
                                          <p:sndTgt r:embed="rId7" name="cashreg.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43364">
                                            <p:txEl>
                                              <p:pRg st="3" end="3"/>
                                            </p:txEl>
                                          </p:spTgt>
                                        </p:tgtEl>
                                        <p:attrNameLst>
                                          <p:attrName>style.visibility</p:attrName>
                                        </p:attrNameLst>
                                      </p:cBhvr>
                                      <p:to>
                                        <p:strVal val="visible"/>
                                      </p:to>
                                    </p:set>
                                    <p:anim calcmode="lin" valueType="num">
                                      <p:cBhvr additive="base">
                                        <p:cTn id="47" dur="500" fill="hold"/>
                                        <p:tgtEl>
                                          <p:spTgt spid="143364">
                                            <p:txEl>
                                              <p:pRg st="3" end="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4336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43364">
                                            <p:txEl>
                                              <p:pRg st="4" end="4"/>
                                            </p:txEl>
                                          </p:spTgt>
                                        </p:tgtEl>
                                        <p:attrNameLst>
                                          <p:attrName>style.visibility</p:attrName>
                                        </p:attrNameLst>
                                      </p:cBhvr>
                                      <p:to>
                                        <p:strVal val="visible"/>
                                      </p:to>
                                    </p:set>
                                    <p:anim calcmode="lin" valueType="num">
                                      <p:cBhvr additive="base">
                                        <p:cTn id="53" dur="500" fill="hold"/>
                                        <p:tgtEl>
                                          <p:spTgt spid="143364">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4336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7" grpId="0" animBg="1"/>
      <p:bldP spid="143373"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4"/>
          <p:cNvSpPr>
            <a:spLocks noChangeArrowheads="1"/>
          </p:cNvSpPr>
          <p:nvPr/>
        </p:nvSpPr>
        <p:spPr bwMode="auto">
          <a:xfrm>
            <a:off x="674688" y="1771650"/>
            <a:ext cx="7772400" cy="3409950"/>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Sketch the                                            gravitational field lines                                                  around two point masses.</a:t>
            </a:r>
          </a:p>
          <a:p>
            <a:pPr eaLnBrk="0" hangingPunct="0">
              <a:spcBef>
                <a:spcPct val="20000"/>
              </a:spcBef>
            </a:pPr>
            <a:r>
              <a:rPr lang="en-US">
                <a:sym typeface="Symbol" pitchFamily="18" charset="2"/>
              </a:rPr>
              <a:t>SOLUTION: Remember                                                      that the gravitational field                                                 lines point inward, and                                                      that they are                                                         perpendicular to the                                              equipotential surfaces.</a:t>
            </a:r>
            <a:endParaRPr lang="en-US" i="1">
              <a:cs typeface="Courier New" pitchFamily="49" charset="0"/>
              <a:sym typeface="Symbol" pitchFamily="18" charset="2"/>
            </a:endParaRPr>
          </a:p>
        </p:txBody>
      </p:sp>
      <p:pic>
        <p:nvPicPr>
          <p:cNvPr id="145413"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260850" y="2084388"/>
            <a:ext cx="4295775" cy="5124450"/>
          </a:xfrm>
          <a:prstGeom prst="rect">
            <a:avLst/>
          </a:prstGeom>
          <a:noFill/>
          <a:ln w="9525">
            <a:noFill/>
            <a:miter lim="800000"/>
            <a:headEnd/>
            <a:tailEnd/>
          </a:ln>
        </p:spPr>
      </p:pic>
      <p:grpSp>
        <p:nvGrpSpPr>
          <p:cNvPr id="2" name="Group 6"/>
          <p:cNvGrpSpPr>
            <a:grpSpLocks/>
          </p:cNvGrpSpPr>
          <p:nvPr/>
        </p:nvGrpSpPr>
        <p:grpSpPr bwMode="auto">
          <a:xfrm>
            <a:off x="6218238" y="3389313"/>
            <a:ext cx="395287" cy="396875"/>
            <a:chOff x="4422" y="2660"/>
            <a:chExt cx="249" cy="250"/>
          </a:xfrm>
        </p:grpSpPr>
        <p:sp>
          <p:nvSpPr>
            <p:cNvPr id="145415" name="Oval 7"/>
            <p:cNvSpPr>
              <a:spLocks noChangeArrowheads="1"/>
            </p:cNvSpPr>
            <p:nvPr/>
          </p:nvSpPr>
          <p:spPr bwMode="auto">
            <a:xfrm>
              <a:off x="4426" y="2697"/>
              <a:ext cx="205" cy="20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635" name="Text Box 8"/>
            <p:cNvSpPr txBox="1">
              <a:spLocks noChangeArrowheads="1"/>
            </p:cNvSpPr>
            <p:nvPr/>
          </p:nvSpPr>
          <p:spPr bwMode="auto">
            <a:xfrm>
              <a:off x="4422" y="2660"/>
              <a:ext cx="249" cy="250"/>
            </a:xfrm>
            <a:prstGeom prst="rect">
              <a:avLst/>
            </a:prstGeom>
            <a:noFill/>
            <a:ln w="9525">
              <a:noFill/>
              <a:miter lim="800000"/>
              <a:headEnd/>
              <a:tailEnd/>
            </a:ln>
          </p:spPr>
          <p:txBody>
            <a:bodyPr wrap="none">
              <a:spAutoFit/>
            </a:bodyPr>
            <a:lstStyle/>
            <a:p>
              <a:r>
                <a:rPr lang="en-US" sz="2000" i="1">
                  <a:solidFill>
                    <a:schemeClr val="bg1"/>
                  </a:solidFill>
                </a:rPr>
                <a:t>m</a:t>
              </a:r>
            </a:p>
          </p:txBody>
        </p:sp>
      </p:grpSp>
      <p:grpSp>
        <p:nvGrpSpPr>
          <p:cNvPr id="3" name="Group 9"/>
          <p:cNvGrpSpPr>
            <a:grpSpLocks/>
          </p:cNvGrpSpPr>
          <p:nvPr/>
        </p:nvGrpSpPr>
        <p:grpSpPr bwMode="auto">
          <a:xfrm>
            <a:off x="6208713" y="5461000"/>
            <a:ext cx="395287" cy="396875"/>
            <a:chOff x="4422" y="2660"/>
            <a:chExt cx="249" cy="250"/>
          </a:xfrm>
        </p:grpSpPr>
        <p:sp>
          <p:nvSpPr>
            <p:cNvPr id="145418" name="Oval 10"/>
            <p:cNvSpPr>
              <a:spLocks noChangeArrowheads="1"/>
            </p:cNvSpPr>
            <p:nvPr/>
          </p:nvSpPr>
          <p:spPr bwMode="auto">
            <a:xfrm>
              <a:off x="4426" y="2697"/>
              <a:ext cx="205" cy="20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633" name="Text Box 11"/>
            <p:cNvSpPr txBox="1">
              <a:spLocks noChangeArrowheads="1"/>
            </p:cNvSpPr>
            <p:nvPr/>
          </p:nvSpPr>
          <p:spPr bwMode="auto">
            <a:xfrm>
              <a:off x="4422" y="2660"/>
              <a:ext cx="249" cy="250"/>
            </a:xfrm>
            <a:prstGeom prst="rect">
              <a:avLst/>
            </a:prstGeom>
            <a:noFill/>
            <a:ln w="9525">
              <a:noFill/>
              <a:miter lim="800000"/>
              <a:headEnd/>
              <a:tailEnd/>
            </a:ln>
          </p:spPr>
          <p:txBody>
            <a:bodyPr wrap="none">
              <a:spAutoFit/>
            </a:bodyPr>
            <a:lstStyle/>
            <a:p>
              <a:r>
                <a:rPr lang="en-US" sz="2000" i="1">
                  <a:solidFill>
                    <a:schemeClr val="bg1"/>
                  </a:solidFill>
                </a:rPr>
                <a:t>m</a:t>
              </a:r>
            </a:p>
          </p:txBody>
        </p:sp>
      </p:grpSp>
      <p:sp>
        <p:nvSpPr>
          <p:cNvPr id="266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26631" name="Rectangle 14"/>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 calcmode="lin" valueType="num">
                                      <p:cBhvr additive="base">
                                        <p:cTn id="7" dur="500" fill="hold"/>
                                        <p:tgtEl>
                                          <p:spTgt spid="14541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541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45412">
                                            <p:txEl>
                                              <p:pRg st="1" end="1"/>
                                            </p:txEl>
                                          </p:spTgt>
                                        </p:tgtEl>
                                        <p:attrNameLst>
                                          <p:attrName>style.visibility</p:attrName>
                                        </p:attrNameLst>
                                      </p:cBhvr>
                                      <p:to>
                                        <p:strVal val="visible"/>
                                      </p:to>
                                    </p:set>
                                    <p:anim calcmode="lin" valueType="num">
                                      <p:cBhvr additive="base">
                                        <p:cTn id="13" dur="500" fill="hold"/>
                                        <p:tgtEl>
                                          <p:spTgt spid="14541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541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6"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145">
                                          <p:stCondLst>
                                            <p:cond delay="0"/>
                                          </p:stCondLst>
                                        </p:cTn>
                                        <p:tgtEl>
                                          <p:spTgt spid="2"/>
                                        </p:tgtEl>
                                      </p:cBhvr>
                                    </p:animEffect>
                                    <p:anim calcmode="lin" valueType="num">
                                      <p:cBhvr>
                                        <p:cTn id="20"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1"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2"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23"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24"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25" dur="7">
                                          <p:stCondLst>
                                            <p:cond delay="162"/>
                                          </p:stCondLst>
                                        </p:cTn>
                                        <p:tgtEl>
                                          <p:spTgt spid="2"/>
                                        </p:tgtEl>
                                      </p:cBhvr>
                                      <p:to x="100000" y="60000"/>
                                    </p:animScale>
                                    <p:animScale>
                                      <p:cBhvr>
                                        <p:cTn id="26" dur="41" decel="50000">
                                          <p:stCondLst>
                                            <p:cond delay="169"/>
                                          </p:stCondLst>
                                        </p:cTn>
                                        <p:tgtEl>
                                          <p:spTgt spid="2"/>
                                        </p:tgtEl>
                                      </p:cBhvr>
                                      <p:to x="100000" y="100000"/>
                                    </p:animScale>
                                    <p:animScale>
                                      <p:cBhvr>
                                        <p:cTn id="27" dur="7">
                                          <p:stCondLst>
                                            <p:cond delay="328"/>
                                          </p:stCondLst>
                                        </p:cTn>
                                        <p:tgtEl>
                                          <p:spTgt spid="2"/>
                                        </p:tgtEl>
                                      </p:cBhvr>
                                      <p:to x="100000" y="80000"/>
                                    </p:animScale>
                                    <p:animScale>
                                      <p:cBhvr>
                                        <p:cTn id="28" dur="41" decel="50000">
                                          <p:stCondLst>
                                            <p:cond delay="335"/>
                                          </p:stCondLst>
                                        </p:cTn>
                                        <p:tgtEl>
                                          <p:spTgt spid="2"/>
                                        </p:tgtEl>
                                      </p:cBhvr>
                                      <p:to x="100000" y="100000"/>
                                    </p:animScale>
                                    <p:animScale>
                                      <p:cBhvr>
                                        <p:cTn id="29" dur="7">
                                          <p:stCondLst>
                                            <p:cond delay="410"/>
                                          </p:stCondLst>
                                        </p:cTn>
                                        <p:tgtEl>
                                          <p:spTgt spid="2"/>
                                        </p:tgtEl>
                                      </p:cBhvr>
                                      <p:to x="100000" y="90000"/>
                                    </p:animScale>
                                    <p:animScale>
                                      <p:cBhvr>
                                        <p:cTn id="30" dur="41" decel="50000">
                                          <p:stCondLst>
                                            <p:cond delay="417"/>
                                          </p:stCondLst>
                                        </p:cTn>
                                        <p:tgtEl>
                                          <p:spTgt spid="2"/>
                                        </p:tgtEl>
                                      </p:cBhvr>
                                      <p:to x="100000" y="100000"/>
                                    </p:animScale>
                                    <p:animScale>
                                      <p:cBhvr>
                                        <p:cTn id="31" dur="7">
                                          <p:stCondLst>
                                            <p:cond delay="452"/>
                                          </p:stCondLst>
                                        </p:cTn>
                                        <p:tgtEl>
                                          <p:spTgt spid="2"/>
                                        </p:tgtEl>
                                      </p:cBhvr>
                                      <p:to x="100000" y="95000"/>
                                    </p:animScale>
                                    <p:animScale>
                                      <p:cBhvr>
                                        <p:cTn id="32" dur="41" decel="50000">
                                          <p:stCondLst>
                                            <p:cond delay="458"/>
                                          </p:stCondLst>
                                        </p:cTn>
                                        <p:tgtEl>
                                          <p:spTgt spid="2"/>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5" name="boing.wav"/>
                                        </p:tgtEl>
                                      </p:cMediaNode>
                                    </p:audio>
                                  </p:subTnLst>
                                </p:cTn>
                              </p:par>
                            </p:childTnLst>
                          </p:cTn>
                        </p:par>
                      </p:childTnLst>
                    </p:cTn>
                  </p:par>
                  <p:par>
                    <p:cTn id="33" fill="hold">
                      <p:stCondLst>
                        <p:cond delay="indefinite"/>
                      </p:stCondLst>
                      <p:childTnLst>
                        <p:par>
                          <p:cTn id="34" fill="hold">
                            <p:stCondLst>
                              <p:cond delay="0"/>
                            </p:stCondLst>
                            <p:childTnLst>
                              <p:par>
                                <p:cTn id="35" presetID="26" presetClass="entr" presetSubtype="0"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145">
                                          <p:stCondLst>
                                            <p:cond delay="0"/>
                                          </p:stCondLst>
                                        </p:cTn>
                                        <p:tgtEl>
                                          <p:spTgt spid="3"/>
                                        </p:tgtEl>
                                      </p:cBhvr>
                                    </p:animEffect>
                                    <p:anim calcmode="lin" valueType="num">
                                      <p:cBhvr>
                                        <p:cTn id="38" dur="456"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39" dur="166"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40" dur="166" tmFilter="0, 0; 0.125,0.2665; 0.25,0.4; 0.375,0.465; 0.5,0.5;  0.625,0.535; 0.75,0.6; 0.875,0.7335; 1,1">
                                          <p:stCondLst>
                                            <p:cond delay="166"/>
                                          </p:stCondLst>
                                        </p:cTn>
                                        <p:tgtEl>
                                          <p:spTgt spid="3"/>
                                        </p:tgtEl>
                                        <p:attrNameLst>
                                          <p:attrName>ppt_y</p:attrName>
                                        </p:attrNameLst>
                                      </p:cBhvr>
                                      <p:tavLst>
                                        <p:tav tm="0" fmla="#ppt_y-sin(pi*$)/9">
                                          <p:val>
                                            <p:fltVal val="0"/>
                                          </p:val>
                                        </p:tav>
                                        <p:tav tm="100000">
                                          <p:val>
                                            <p:fltVal val="1"/>
                                          </p:val>
                                        </p:tav>
                                      </p:tavLst>
                                    </p:anim>
                                    <p:anim calcmode="lin" valueType="num">
                                      <p:cBhvr>
                                        <p:cTn id="41" dur="83" tmFilter="0, 0; 0.125,0.2665; 0.25,0.4; 0.375,0.465; 0.5,0.5;  0.625,0.535; 0.75,0.6; 0.875,0.7335; 1,1">
                                          <p:stCondLst>
                                            <p:cond delay="331"/>
                                          </p:stCondLst>
                                        </p:cTn>
                                        <p:tgtEl>
                                          <p:spTgt spid="3"/>
                                        </p:tgtEl>
                                        <p:attrNameLst>
                                          <p:attrName>ppt_y</p:attrName>
                                        </p:attrNameLst>
                                      </p:cBhvr>
                                      <p:tavLst>
                                        <p:tav tm="0" fmla="#ppt_y-sin(pi*$)/27">
                                          <p:val>
                                            <p:fltVal val="0"/>
                                          </p:val>
                                        </p:tav>
                                        <p:tav tm="100000">
                                          <p:val>
                                            <p:fltVal val="1"/>
                                          </p:val>
                                        </p:tav>
                                      </p:tavLst>
                                    </p:anim>
                                    <p:anim calcmode="lin" valueType="num">
                                      <p:cBhvr>
                                        <p:cTn id="42" dur="41" tmFilter="0, 0; 0.125,0.2665; 0.25,0.4; 0.375,0.465; 0.5,0.5;  0.625,0.535; 0.75,0.6; 0.875,0.7335; 1,1">
                                          <p:stCondLst>
                                            <p:cond delay="414"/>
                                          </p:stCondLst>
                                        </p:cTn>
                                        <p:tgtEl>
                                          <p:spTgt spid="3"/>
                                        </p:tgtEl>
                                        <p:attrNameLst>
                                          <p:attrName>ppt_y</p:attrName>
                                        </p:attrNameLst>
                                      </p:cBhvr>
                                      <p:tavLst>
                                        <p:tav tm="0" fmla="#ppt_y-sin(pi*$)/81">
                                          <p:val>
                                            <p:fltVal val="0"/>
                                          </p:val>
                                        </p:tav>
                                        <p:tav tm="100000">
                                          <p:val>
                                            <p:fltVal val="1"/>
                                          </p:val>
                                        </p:tav>
                                      </p:tavLst>
                                    </p:anim>
                                    <p:animScale>
                                      <p:cBhvr>
                                        <p:cTn id="43" dur="7">
                                          <p:stCondLst>
                                            <p:cond delay="162"/>
                                          </p:stCondLst>
                                        </p:cTn>
                                        <p:tgtEl>
                                          <p:spTgt spid="3"/>
                                        </p:tgtEl>
                                      </p:cBhvr>
                                      <p:to x="100000" y="60000"/>
                                    </p:animScale>
                                    <p:animScale>
                                      <p:cBhvr>
                                        <p:cTn id="44" dur="41" decel="50000">
                                          <p:stCondLst>
                                            <p:cond delay="169"/>
                                          </p:stCondLst>
                                        </p:cTn>
                                        <p:tgtEl>
                                          <p:spTgt spid="3"/>
                                        </p:tgtEl>
                                      </p:cBhvr>
                                      <p:to x="100000" y="100000"/>
                                    </p:animScale>
                                    <p:animScale>
                                      <p:cBhvr>
                                        <p:cTn id="45" dur="7">
                                          <p:stCondLst>
                                            <p:cond delay="328"/>
                                          </p:stCondLst>
                                        </p:cTn>
                                        <p:tgtEl>
                                          <p:spTgt spid="3"/>
                                        </p:tgtEl>
                                      </p:cBhvr>
                                      <p:to x="100000" y="80000"/>
                                    </p:animScale>
                                    <p:animScale>
                                      <p:cBhvr>
                                        <p:cTn id="46" dur="41" decel="50000">
                                          <p:stCondLst>
                                            <p:cond delay="335"/>
                                          </p:stCondLst>
                                        </p:cTn>
                                        <p:tgtEl>
                                          <p:spTgt spid="3"/>
                                        </p:tgtEl>
                                      </p:cBhvr>
                                      <p:to x="100000" y="100000"/>
                                    </p:animScale>
                                    <p:animScale>
                                      <p:cBhvr>
                                        <p:cTn id="47" dur="7">
                                          <p:stCondLst>
                                            <p:cond delay="410"/>
                                          </p:stCondLst>
                                        </p:cTn>
                                        <p:tgtEl>
                                          <p:spTgt spid="3"/>
                                        </p:tgtEl>
                                      </p:cBhvr>
                                      <p:to x="100000" y="90000"/>
                                    </p:animScale>
                                    <p:animScale>
                                      <p:cBhvr>
                                        <p:cTn id="48" dur="41" decel="50000">
                                          <p:stCondLst>
                                            <p:cond delay="417"/>
                                          </p:stCondLst>
                                        </p:cTn>
                                        <p:tgtEl>
                                          <p:spTgt spid="3"/>
                                        </p:tgtEl>
                                      </p:cBhvr>
                                      <p:to x="100000" y="100000"/>
                                    </p:animScale>
                                    <p:animScale>
                                      <p:cBhvr>
                                        <p:cTn id="49" dur="7">
                                          <p:stCondLst>
                                            <p:cond delay="452"/>
                                          </p:stCondLst>
                                        </p:cTn>
                                        <p:tgtEl>
                                          <p:spTgt spid="3"/>
                                        </p:tgtEl>
                                      </p:cBhvr>
                                      <p:to x="100000" y="95000"/>
                                    </p:animScale>
                                    <p:animScale>
                                      <p:cBhvr>
                                        <p:cTn id="50" dur="41" decel="50000">
                                          <p:stCondLst>
                                            <p:cond delay="458"/>
                                          </p:stCondLst>
                                        </p:cTn>
                                        <p:tgtEl>
                                          <p:spTgt spid="3"/>
                                        </p:tgtEl>
                                      </p:cBhvr>
                                      <p:to x="100000" y="100000"/>
                                    </p:animScale>
                                  </p:childTnLst>
                                  <p:subTnLst>
                                    <p:audio>
                                      <p:cMediaNode>
                                        <p:cTn display="0" masterRel="sameClick">
                                          <p:stCondLst>
                                            <p:cond evt="begin" delay="0">
                                              <p:tn val="35"/>
                                            </p:cond>
                                          </p:stCondLst>
                                          <p:endCondLst>
                                            <p:cond evt="onStopAudio" delay="0">
                                              <p:tgtEl>
                                                <p:sldTgt/>
                                              </p:tgtEl>
                                            </p:cond>
                                          </p:endCondLst>
                                        </p:cTn>
                                        <p:tgtEl>
                                          <p:sndTgt r:embed="rId5" name="boing.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145413"/>
                                        </p:tgtEl>
                                        <p:attrNameLst>
                                          <p:attrName>style.visibility</p:attrName>
                                        </p:attrNameLst>
                                      </p:cBhvr>
                                      <p:to>
                                        <p:strVal val="visible"/>
                                      </p:to>
                                    </p:set>
                                    <p:anim calcmode="lin" valueType="num">
                                      <p:cBhvr>
                                        <p:cTn id="55" dur="1000" fill="hold"/>
                                        <p:tgtEl>
                                          <p:spTgt spid="145413"/>
                                        </p:tgtEl>
                                        <p:attrNameLst>
                                          <p:attrName>ppt_w</p:attrName>
                                        </p:attrNameLst>
                                      </p:cBhvr>
                                      <p:tavLst>
                                        <p:tav tm="0">
                                          <p:val>
                                            <p:fltVal val="0"/>
                                          </p:val>
                                        </p:tav>
                                        <p:tav tm="100000">
                                          <p:val>
                                            <p:strVal val="#ppt_w"/>
                                          </p:val>
                                        </p:tav>
                                      </p:tavLst>
                                    </p:anim>
                                    <p:anim calcmode="lin" valueType="num">
                                      <p:cBhvr>
                                        <p:cTn id="56" dur="1000" fill="hold"/>
                                        <p:tgtEl>
                                          <p:spTgt spid="145413"/>
                                        </p:tgtEl>
                                        <p:attrNameLst>
                                          <p:attrName>ppt_h</p:attrName>
                                        </p:attrNameLst>
                                      </p:cBhvr>
                                      <p:tavLst>
                                        <p:tav tm="0">
                                          <p:val>
                                            <p:fltVal val="0"/>
                                          </p:val>
                                        </p:tav>
                                        <p:tav tm="100000">
                                          <p:val>
                                            <p:strVal val="#ppt_h"/>
                                          </p:val>
                                        </p:tav>
                                      </p:tavLst>
                                    </p:anim>
                                    <p:animEffect transition="in" filter="fade">
                                      <p:cBhvr>
                                        <p:cTn id="57" dur="1000"/>
                                        <p:tgtEl>
                                          <p:spTgt spid="145413"/>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60" name="Rectangle 4"/>
          <p:cNvSpPr>
            <a:spLocks noChangeArrowheads="1"/>
          </p:cNvSpPr>
          <p:nvPr/>
        </p:nvSpPr>
        <p:spPr bwMode="auto">
          <a:xfrm>
            <a:off x="674688" y="1758950"/>
            <a:ext cx="7772400" cy="4737100"/>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Use a 3D view                                                 of the equipotential surface                                                 of two point masses to                                                illustrate that the gravitational                                    potential gradient is zero                                         somewhere in between the                                              two masses.</a:t>
            </a:r>
          </a:p>
          <a:p>
            <a:pPr eaLnBrk="0" hangingPunct="0">
              <a:spcBef>
                <a:spcPct val="20000"/>
              </a:spcBef>
            </a:pPr>
            <a:r>
              <a:rPr lang="en-US">
                <a:sym typeface="Symbol" pitchFamily="18" charset="2"/>
              </a:rPr>
              <a:t>SOLUTION: </a:t>
            </a:r>
          </a:p>
          <a:p>
            <a:pPr eaLnBrk="0" hangingPunct="0">
              <a:spcBef>
                <a:spcPct val="20000"/>
              </a:spcBef>
            </a:pPr>
            <a:r>
              <a:rPr lang="en-US">
                <a:sym typeface="Symbol" pitchFamily="18" charset="2"/>
              </a:rPr>
              <a:t>Remember that the                                              gravitational potential gradient </a:t>
            </a:r>
            <a:r>
              <a:rPr lang="en-US" i="1">
                <a:sym typeface="Symbol" pitchFamily="18" charset="2"/>
              </a:rPr>
              <a:t>g</a:t>
            </a:r>
            <a:r>
              <a:rPr lang="en-US">
                <a:sym typeface="Symbol" pitchFamily="18" charset="2"/>
              </a:rPr>
              <a:t> = –</a:t>
            </a:r>
            <a:r>
              <a:rPr lang="en-US">
                <a:solidFill>
                  <a:srgbClr val="000000"/>
                </a:solidFill>
                <a:sym typeface="Symbol" pitchFamily="18" charset="2"/>
              </a:rPr>
              <a:t>∆</a:t>
            </a:r>
            <a:r>
              <a:rPr lang="en-US" i="1">
                <a:cs typeface="Courier New" pitchFamily="49" charset="0"/>
                <a:sym typeface="Symbol" pitchFamily="18" charset="2"/>
              </a:rPr>
              <a:t>V</a:t>
            </a:r>
            <a:r>
              <a:rPr lang="en-US" baseline="-25000">
                <a:cs typeface="Courier New" pitchFamily="49" charset="0"/>
                <a:sym typeface="Symbol" pitchFamily="18" charset="2"/>
              </a:rPr>
              <a:t>g</a:t>
            </a:r>
            <a:r>
              <a:rPr lang="en-US">
                <a:cs typeface="Courier New" pitchFamily="49" charset="0"/>
                <a:sym typeface="Symbol" pitchFamily="18" charset="2"/>
              </a:rPr>
              <a:t> </a:t>
            </a:r>
            <a:r>
              <a:rPr lang="en-US" i="1">
                <a:cs typeface="Courier New" pitchFamily="49" charset="0"/>
                <a:sym typeface="Symbol" pitchFamily="18" charset="2"/>
              </a:rPr>
              <a:t>/</a:t>
            </a:r>
            <a:r>
              <a:rPr lang="en-US">
                <a:cs typeface="Courier New" pitchFamily="49" charset="0"/>
                <a:sym typeface="Symbol" pitchFamily="18" charset="2"/>
              </a:rPr>
              <a:t> </a:t>
            </a:r>
            <a:r>
              <a:rPr lang="en-US">
                <a:solidFill>
                  <a:srgbClr val="000000"/>
                </a:solidFill>
                <a:sym typeface="Symbol" pitchFamily="18" charset="2"/>
              </a:rPr>
              <a:t>∆</a:t>
            </a:r>
            <a:r>
              <a:rPr lang="en-US" i="1">
                <a:cs typeface="Courier New" pitchFamily="49" charset="0"/>
                <a:sym typeface="Symbol" pitchFamily="18" charset="2"/>
              </a:rPr>
              <a:t>r</a:t>
            </a:r>
            <a:r>
              <a:rPr lang="en-US">
                <a:cs typeface="Courier New" pitchFamily="49" charset="0"/>
                <a:sym typeface="Symbol" pitchFamily="18" charset="2"/>
              </a:rPr>
              <a:t>  is just the slope of the surface.</a:t>
            </a:r>
          </a:p>
          <a:p>
            <a:pPr eaLnBrk="0" hangingPunct="0">
              <a:spcBef>
                <a:spcPct val="20000"/>
              </a:spcBef>
            </a:pPr>
            <a:r>
              <a:rPr lang="en-US">
                <a:sym typeface="Symbol" pitchFamily="18" charset="2"/>
              </a:rPr>
              <a:t>The saddle point’s slope is zero. Thus </a:t>
            </a:r>
            <a:r>
              <a:rPr lang="en-US" i="1">
                <a:sym typeface="Symbol" pitchFamily="18" charset="2"/>
              </a:rPr>
              <a:t>g</a:t>
            </a:r>
            <a:r>
              <a:rPr lang="en-US">
                <a:sym typeface="Symbol" pitchFamily="18" charset="2"/>
              </a:rPr>
              <a:t> = 0 there.</a:t>
            </a:r>
          </a:p>
        </p:txBody>
      </p:sp>
      <p:pic>
        <p:nvPicPr>
          <p:cNvPr id="27663" name="Picture 15"/>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4948238" y="2025650"/>
            <a:ext cx="2660650" cy="1519238"/>
          </a:xfrm>
          <a:prstGeom prst="rect">
            <a:avLst/>
          </a:prstGeom>
          <a:ln>
            <a:noFill/>
          </a:ln>
          <a:effectLst>
            <a:outerShdw blurRad="292100" dist="139700" dir="2700000" algn="tl" rotWithShape="0">
              <a:srgbClr val="333333">
                <a:alpha val="65000"/>
              </a:srgbClr>
            </a:outerShdw>
          </a:effectLst>
        </p:spPr>
      </p:pic>
      <p:pic>
        <p:nvPicPr>
          <p:cNvPr id="27664" name="Picture 16"/>
          <p:cNvPicPr>
            <a:picLocks noChangeAspect="1" noChangeArrowheads="1"/>
          </p:cNvPicPr>
          <p:nvPr/>
        </p:nvPicPr>
        <p:blipFill>
          <a:blip r:embed="rId8" cstate="print">
            <a:clrChange>
              <a:clrFrom>
                <a:srgbClr val="FF0000"/>
              </a:clrFrom>
              <a:clrTo>
                <a:srgbClr val="FF0000">
                  <a:alpha val="0"/>
                </a:srgbClr>
              </a:clrTo>
            </a:clrChange>
          </a:blip>
          <a:srcRect/>
          <a:stretch>
            <a:fillRect/>
          </a:stretch>
        </p:blipFill>
        <p:spPr bwMode="auto">
          <a:xfrm>
            <a:off x="5208588" y="2747963"/>
            <a:ext cx="3744912" cy="2001837"/>
          </a:xfrm>
          <a:prstGeom prst="rect">
            <a:avLst/>
          </a:prstGeom>
          <a:ln>
            <a:noFill/>
          </a:ln>
          <a:effectLst>
            <a:outerShdw blurRad="292100" dist="139700" dir="2700000" algn="tl" rotWithShape="0">
              <a:srgbClr val="333333">
                <a:alpha val="65000"/>
              </a:srgbClr>
            </a:outerShdw>
          </a:effectLst>
        </p:spPr>
      </p:pic>
      <p:sp>
        <p:nvSpPr>
          <p:cNvPr id="2765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27659" name="Rectangle 14"/>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147462" name="Freeform 6"/>
          <p:cNvSpPr>
            <a:spLocks/>
          </p:cNvSpPr>
          <p:nvPr/>
        </p:nvSpPr>
        <p:spPr bwMode="auto">
          <a:xfrm>
            <a:off x="6450013" y="2768600"/>
            <a:ext cx="150812" cy="649288"/>
          </a:xfrm>
          <a:custGeom>
            <a:avLst/>
            <a:gdLst>
              <a:gd name="T0" fmla="*/ 447477 w 224"/>
              <a:gd name="T1" fmla="*/ 1182688 h 637"/>
              <a:gd name="T2" fmla="*/ 447477 w 224"/>
              <a:gd name="T3" fmla="*/ 915330 h 637"/>
              <a:gd name="T4" fmla="*/ 400695 w 224"/>
              <a:gd name="T5" fmla="*/ 660968 h 637"/>
              <a:gd name="T6" fmla="*/ 278656 w 224"/>
              <a:gd name="T7" fmla="*/ 350907 h 637"/>
              <a:gd name="T8" fmla="*/ 124073 w 224"/>
              <a:gd name="T9" fmla="*/ 113256 h 637"/>
              <a:gd name="T10" fmla="*/ 0 w 224"/>
              <a:gd name="T11" fmla="*/ 0 h 637"/>
              <a:gd name="T12" fmla="*/ 0 60000 65536"/>
              <a:gd name="T13" fmla="*/ 0 60000 65536"/>
              <a:gd name="T14" fmla="*/ 0 60000 65536"/>
              <a:gd name="T15" fmla="*/ 0 60000 65536"/>
              <a:gd name="T16" fmla="*/ 0 60000 65536"/>
              <a:gd name="T17" fmla="*/ 0 60000 65536"/>
              <a:gd name="T18" fmla="*/ 0 w 224"/>
              <a:gd name="T19" fmla="*/ 0 h 637"/>
              <a:gd name="T20" fmla="*/ 224 w 224"/>
              <a:gd name="T21" fmla="*/ 637 h 637"/>
            </a:gdLst>
            <a:ahLst/>
            <a:cxnLst>
              <a:cxn ang="T12">
                <a:pos x="T0" y="T1"/>
              </a:cxn>
              <a:cxn ang="T13">
                <a:pos x="T2" y="T3"/>
              </a:cxn>
              <a:cxn ang="T14">
                <a:pos x="T4" y="T5"/>
              </a:cxn>
              <a:cxn ang="T15">
                <a:pos x="T6" y="T7"/>
              </a:cxn>
              <a:cxn ang="T16">
                <a:pos x="T8" y="T9"/>
              </a:cxn>
              <a:cxn ang="T17">
                <a:pos x="T10" y="T11"/>
              </a:cxn>
            </a:cxnLst>
            <a:rect l="T18" t="T19" r="T20" b="T21"/>
            <a:pathLst>
              <a:path w="224" h="637">
                <a:moveTo>
                  <a:pt x="220" y="637"/>
                </a:moveTo>
                <a:cubicBezTo>
                  <a:pt x="222" y="588"/>
                  <a:pt x="224" y="540"/>
                  <a:pt x="220" y="493"/>
                </a:cubicBezTo>
                <a:cubicBezTo>
                  <a:pt x="216" y="446"/>
                  <a:pt x="211" y="407"/>
                  <a:pt x="197" y="356"/>
                </a:cubicBezTo>
                <a:cubicBezTo>
                  <a:pt x="183" y="305"/>
                  <a:pt x="160" y="238"/>
                  <a:pt x="137" y="189"/>
                </a:cubicBezTo>
                <a:cubicBezTo>
                  <a:pt x="114" y="140"/>
                  <a:pt x="84" y="92"/>
                  <a:pt x="61" y="61"/>
                </a:cubicBezTo>
                <a:cubicBezTo>
                  <a:pt x="38" y="30"/>
                  <a:pt x="15" y="11"/>
                  <a:pt x="0" y="0"/>
                </a:cubicBezTo>
              </a:path>
            </a:pathLst>
          </a:custGeom>
          <a:noFill/>
          <a:ln w="28575" cmpd="sng">
            <a:solidFill>
              <a:srgbClr val="FF0000"/>
            </a:solidFill>
            <a:round/>
            <a:headEnd/>
            <a:tailEnd/>
          </a:ln>
        </p:spPr>
        <p:txBody>
          <a:bodyPr/>
          <a:lstStyle/>
          <a:p>
            <a:endParaRPr lang="en-US"/>
          </a:p>
        </p:txBody>
      </p:sp>
      <p:sp>
        <p:nvSpPr>
          <p:cNvPr id="147465" name="Line 9"/>
          <p:cNvSpPr>
            <a:spLocks noChangeShapeType="1"/>
          </p:cNvSpPr>
          <p:nvPr/>
        </p:nvSpPr>
        <p:spPr bwMode="auto">
          <a:xfrm flipV="1">
            <a:off x="5745163" y="2762250"/>
            <a:ext cx="1354137" cy="111125"/>
          </a:xfrm>
          <a:prstGeom prst="line">
            <a:avLst/>
          </a:prstGeom>
          <a:noFill/>
          <a:ln w="19050">
            <a:solidFill>
              <a:schemeClr val="tx1"/>
            </a:solidFill>
            <a:round/>
            <a:headEnd/>
            <a:tailEnd/>
          </a:ln>
        </p:spPr>
        <p:txBody>
          <a:bodyPr/>
          <a:lstStyle/>
          <a:p>
            <a:endParaRPr lang="en-US"/>
          </a:p>
        </p:txBody>
      </p:sp>
      <p:sp>
        <p:nvSpPr>
          <p:cNvPr id="147464" name="Line 8"/>
          <p:cNvSpPr>
            <a:spLocks noChangeShapeType="1"/>
          </p:cNvSpPr>
          <p:nvPr/>
        </p:nvSpPr>
        <p:spPr bwMode="auto">
          <a:xfrm>
            <a:off x="6159500" y="2425700"/>
            <a:ext cx="679450" cy="785813"/>
          </a:xfrm>
          <a:prstGeom prst="line">
            <a:avLst/>
          </a:prstGeom>
          <a:noFill/>
          <a:ln w="19050">
            <a:solidFill>
              <a:schemeClr val="tx1"/>
            </a:solidFill>
            <a:prstDash val="dash"/>
            <a:round/>
            <a:headEnd/>
            <a:tailEnd/>
          </a:ln>
        </p:spPr>
        <p:txBody>
          <a:bodyPr/>
          <a:lstStyle/>
          <a:p>
            <a:endParaRPr lang="en-US"/>
          </a:p>
        </p:txBody>
      </p:sp>
      <p:sp>
        <p:nvSpPr>
          <p:cNvPr id="147466" name="Text Box 10"/>
          <p:cNvSpPr txBox="1">
            <a:spLocks noChangeArrowheads="1"/>
          </p:cNvSpPr>
          <p:nvPr/>
        </p:nvSpPr>
        <p:spPr bwMode="auto">
          <a:xfrm>
            <a:off x="7313613" y="1985963"/>
            <a:ext cx="1830387" cy="457200"/>
          </a:xfrm>
          <a:prstGeom prst="rect">
            <a:avLst/>
          </a:prstGeom>
          <a:noFill/>
          <a:ln w="9525">
            <a:noFill/>
            <a:miter lim="800000"/>
            <a:headEnd/>
            <a:tailEnd/>
          </a:ln>
        </p:spPr>
        <p:txBody>
          <a:bodyPr wrap="none">
            <a:spAutoFit/>
          </a:bodyPr>
          <a:lstStyle/>
          <a:p>
            <a:r>
              <a:rPr lang="en-US">
                <a:solidFill>
                  <a:schemeClr val="hlink"/>
                </a:solidFill>
              </a:rPr>
              <a:t>saddle point</a:t>
            </a:r>
          </a:p>
        </p:txBody>
      </p:sp>
      <p:sp>
        <p:nvSpPr>
          <p:cNvPr id="147467" name="Line 11"/>
          <p:cNvSpPr>
            <a:spLocks noChangeShapeType="1"/>
          </p:cNvSpPr>
          <p:nvPr/>
        </p:nvSpPr>
        <p:spPr bwMode="auto">
          <a:xfrm flipH="1">
            <a:off x="6507163" y="2270125"/>
            <a:ext cx="800100" cy="533400"/>
          </a:xfrm>
          <a:prstGeom prst="line">
            <a:avLst/>
          </a:prstGeom>
          <a:noFill/>
          <a:ln w="19050">
            <a:solidFill>
              <a:schemeClr val="tx1"/>
            </a:solidFill>
            <a:round/>
            <a:headEnd/>
            <a:tailEnd type="arrow" w="med" len="me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7460">
                                            <p:txEl>
                                              <p:pRg st="0" end="0"/>
                                            </p:txEl>
                                          </p:spTgt>
                                        </p:tgtEl>
                                        <p:attrNameLst>
                                          <p:attrName>style.visibility</p:attrName>
                                        </p:attrNameLst>
                                      </p:cBhvr>
                                      <p:to>
                                        <p:strVal val="visible"/>
                                      </p:to>
                                    </p:set>
                                    <p:anim calcmode="lin" valueType="num">
                                      <p:cBhvr additive="base">
                                        <p:cTn id="7" dur="500" fill="hold"/>
                                        <p:tgtEl>
                                          <p:spTgt spid="14746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746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2" presetClass="entr" presetSubtype="4" fill="hold" nodeType="afterEffect">
                                  <p:stCondLst>
                                    <p:cond delay="0"/>
                                  </p:stCondLst>
                                  <p:childTnLst>
                                    <p:set>
                                      <p:cBhvr>
                                        <p:cTn id="11" dur="1" fill="hold">
                                          <p:stCondLst>
                                            <p:cond delay="0"/>
                                          </p:stCondLst>
                                        </p:cTn>
                                        <p:tgtEl>
                                          <p:spTgt spid="27663"/>
                                        </p:tgtEl>
                                        <p:attrNameLst>
                                          <p:attrName>style.visibility</p:attrName>
                                        </p:attrNameLst>
                                      </p:cBhvr>
                                      <p:to>
                                        <p:strVal val="visible"/>
                                      </p:to>
                                    </p:set>
                                    <p:animEffect transition="in" filter="wipe(down)">
                                      <p:cBhvr>
                                        <p:cTn id="12" dur="500"/>
                                        <p:tgtEl>
                                          <p:spTgt spid="27663"/>
                                        </p:tgtEl>
                                      </p:cBhvr>
                                    </p:animEffect>
                                  </p:childTnLst>
                                  <p:subTnLst>
                                    <p:audio>
                                      <p:cMediaNode>
                                        <p:cTn display="0" masterRel="sameClick">
                                          <p:stCondLst>
                                            <p:cond evt="begin" delay="0">
                                              <p:tn val="10"/>
                                            </p:cond>
                                          </p:stCondLst>
                                          <p:endCondLst>
                                            <p:cond evt="onStopAudio" delay="0">
                                              <p:tgtEl>
                                                <p:sldTgt/>
                                              </p:tgtEl>
                                            </p:cond>
                                          </p:endCondLst>
                                        </p:cTn>
                                        <p:tgtEl>
                                          <p:sndTgt r:embed="rId5" name="suction.wav"/>
                                        </p:tgtEl>
                                      </p:cMediaNode>
                                    </p:audio>
                                  </p:subTnLst>
                                </p:cTn>
                              </p:par>
                              <p:par>
                                <p:cTn id="13" presetID="22" presetClass="entr" presetSubtype="4" fill="hold" nodeType="withEffect">
                                  <p:stCondLst>
                                    <p:cond delay="0"/>
                                  </p:stCondLst>
                                  <p:childTnLst>
                                    <p:set>
                                      <p:cBhvr>
                                        <p:cTn id="14" dur="1" fill="hold">
                                          <p:stCondLst>
                                            <p:cond delay="0"/>
                                          </p:stCondLst>
                                        </p:cTn>
                                        <p:tgtEl>
                                          <p:spTgt spid="27664"/>
                                        </p:tgtEl>
                                        <p:attrNameLst>
                                          <p:attrName>style.visibility</p:attrName>
                                        </p:attrNameLst>
                                      </p:cBhvr>
                                      <p:to>
                                        <p:strVal val="visible"/>
                                      </p:to>
                                    </p:set>
                                    <p:animEffect transition="in" filter="wipe(down)">
                                      <p:cBhvr>
                                        <p:cTn id="15" dur="500"/>
                                        <p:tgtEl>
                                          <p:spTgt spid="27664"/>
                                        </p:tgtEl>
                                      </p:cBhvr>
                                    </p:animEffect>
                                  </p:childTnLst>
                                  <p:subTnLst>
                                    <p:audio>
                                      <p:cMediaNode>
                                        <p:cTn display="0" masterRel="sameClick">
                                          <p:stCondLst>
                                            <p:cond evt="begin" delay="0">
                                              <p:tn val="13"/>
                                            </p:cond>
                                          </p:stCondLst>
                                          <p:endCondLst>
                                            <p:cond evt="onStopAudio" delay="0">
                                              <p:tgtEl>
                                                <p:sldTgt/>
                                              </p:tgtEl>
                                            </p:cond>
                                          </p:endCondLst>
                                        </p:cTn>
                                        <p:tgtEl>
                                          <p:sndTgt r:embed="rId5" name="suction.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47460">
                                            <p:txEl>
                                              <p:pRg st="1" end="1"/>
                                            </p:txEl>
                                          </p:spTgt>
                                        </p:tgtEl>
                                        <p:attrNameLst>
                                          <p:attrName>style.visibility</p:attrName>
                                        </p:attrNameLst>
                                      </p:cBhvr>
                                      <p:to>
                                        <p:strVal val="visible"/>
                                      </p:to>
                                    </p:set>
                                    <p:anim calcmode="lin" valueType="num">
                                      <p:cBhvr additive="base">
                                        <p:cTn id="20" dur="500" fill="hold"/>
                                        <p:tgtEl>
                                          <p:spTgt spid="14746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14746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47460">
                                            <p:txEl>
                                              <p:pRg st="2" end="2"/>
                                            </p:txEl>
                                          </p:spTgt>
                                        </p:tgtEl>
                                        <p:attrNameLst>
                                          <p:attrName>style.visibility</p:attrName>
                                        </p:attrNameLst>
                                      </p:cBhvr>
                                      <p:to>
                                        <p:strVal val="visible"/>
                                      </p:to>
                                    </p:set>
                                    <p:anim calcmode="lin" valueType="num">
                                      <p:cBhvr additive="base">
                                        <p:cTn id="26" dur="500" fill="hold"/>
                                        <p:tgtEl>
                                          <p:spTgt spid="147460">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14746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47462"/>
                                        </p:tgtEl>
                                        <p:attrNameLst>
                                          <p:attrName>style.visibility</p:attrName>
                                        </p:attrNameLst>
                                      </p:cBhvr>
                                      <p:to>
                                        <p:strVal val="visible"/>
                                      </p:to>
                                    </p:set>
                                    <p:animEffect transition="in" filter="wipe(down)">
                                      <p:cBhvr>
                                        <p:cTn id="32" dur="5000"/>
                                        <p:tgtEl>
                                          <p:spTgt spid="147462"/>
                                        </p:tgtEl>
                                      </p:cBhvr>
                                    </p:animEffect>
                                  </p:childTnLst>
                                  <p:subTnLst>
                                    <p:audio>
                                      <p:cMediaNode>
                                        <p:cTn display="0" masterRel="sameClick">
                                          <p:stCondLst>
                                            <p:cond evt="begin" delay="0">
                                              <p:tn val="30"/>
                                            </p:cond>
                                          </p:stCondLst>
                                          <p:endCondLst>
                                            <p:cond evt="onStopAudio" delay="0">
                                              <p:tgtEl>
                                                <p:sldTgt/>
                                              </p:tgtEl>
                                            </p:cond>
                                          </p:endCondLst>
                                        </p:cTn>
                                        <p:tgtEl>
                                          <p:sndTgt r:embed="rId6"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47464"/>
                                        </p:tgtEl>
                                        <p:attrNameLst>
                                          <p:attrName>style.visibility</p:attrName>
                                        </p:attrNameLst>
                                      </p:cBhvr>
                                      <p:to>
                                        <p:strVal val="visible"/>
                                      </p:to>
                                    </p:set>
                                    <p:animEffect transition="in" filter="wipe(down)">
                                      <p:cBhvr>
                                        <p:cTn id="37" dur="500"/>
                                        <p:tgtEl>
                                          <p:spTgt spid="147464"/>
                                        </p:tgtEl>
                                      </p:cBhvr>
                                    </p:animEffect>
                                  </p:childTnLst>
                                  <p:subTnLst>
                                    <p:audio>
                                      <p:cMediaNode>
                                        <p:cTn display="0" masterRel="sameClick">
                                          <p:stCondLst>
                                            <p:cond evt="begin" delay="0">
                                              <p:tn val="35"/>
                                            </p:cond>
                                          </p:stCondLst>
                                          <p:endCondLst>
                                            <p:cond evt="onStopAudio" delay="0">
                                              <p:tgtEl>
                                                <p:sldTgt/>
                                              </p:tgtEl>
                                            </p:cond>
                                          </p:endCondLst>
                                        </p:cTn>
                                        <p:tgtEl>
                                          <p:sndTgt r:embed="rId7" name="cashreg.wav"/>
                                        </p:tgtEl>
                                      </p:cMediaNode>
                                    </p:audio>
                                  </p:subTnLst>
                                </p:cTn>
                              </p:par>
                              <p:par>
                                <p:cTn id="38" presetID="22" presetClass="entr" presetSubtype="4" fill="hold" grpId="0" nodeType="withEffect">
                                  <p:stCondLst>
                                    <p:cond delay="0"/>
                                  </p:stCondLst>
                                  <p:childTnLst>
                                    <p:set>
                                      <p:cBhvr>
                                        <p:cTn id="39" dur="1" fill="hold">
                                          <p:stCondLst>
                                            <p:cond delay="0"/>
                                          </p:stCondLst>
                                        </p:cTn>
                                        <p:tgtEl>
                                          <p:spTgt spid="147465"/>
                                        </p:tgtEl>
                                        <p:attrNameLst>
                                          <p:attrName>style.visibility</p:attrName>
                                        </p:attrNameLst>
                                      </p:cBhvr>
                                      <p:to>
                                        <p:strVal val="visible"/>
                                      </p:to>
                                    </p:set>
                                    <p:animEffect transition="in" filter="wipe(down)">
                                      <p:cBhvr>
                                        <p:cTn id="40" dur="500"/>
                                        <p:tgtEl>
                                          <p:spTgt spid="147465"/>
                                        </p:tgtEl>
                                      </p:cBhvr>
                                    </p:animEffect>
                                  </p:childTnLst>
                                  <p:subTnLst>
                                    <p:audio>
                                      <p:cMediaNode>
                                        <p:cTn display="0" masterRel="sameClick">
                                          <p:stCondLst>
                                            <p:cond evt="begin" delay="0">
                                              <p:tn val="38"/>
                                            </p:cond>
                                          </p:stCondLst>
                                          <p:endCondLst>
                                            <p:cond evt="onStopAudio" delay="0">
                                              <p:tgtEl>
                                                <p:sldTgt/>
                                              </p:tgtEl>
                                            </p:cond>
                                          </p:endCondLst>
                                        </p:cTn>
                                        <p:tgtEl>
                                          <p:sndTgt r:embed="rId7"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2" fill="hold" nodeType="clickEffect">
                                  <p:stCondLst>
                                    <p:cond delay="0"/>
                                  </p:stCondLst>
                                  <p:childTnLst>
                                    <p:set>
                                      <p:cBhvr>
                                        <p:cTn id="44" dur="1" fill="hold">
                                          <p:stCondLst>
                                            <p:cond delay="0"/>
                                          </p:stCondLst>
                                        </p:cTn>
                                        <p:tgtEl>
                                          <p:spTgt spid="147466">
                                            <p:txEl>
                                              <p:pRg st="0" end="0"/>
                                            </p:txEl>
                                          </p:spTgt>
                                        </p:tgtEl>
                                        <p:attrNameLst>
                                          <p:attrName>style.visibility</p:attrName>
                                        </p:attrNameLst>
                                      </p:cBhvr>
                                      <p:to>
                                        <p:strVal val="visible"/>
                                      </p:to>
                                    </p:set>
                                    <p:anim calcmode="lin" valueType="num">
                                      <p:cBhvr additive="base">
                                        <p:cTn id="45" dur="500" fill="hold"/>
                                        <p:tgtEl>
                                          <p:spTgt spid="147466">
                                            <p:txEl>
                                              <p:pRg st="0" end="0"/>
                                            </p:txEl>
                                          </p:spTgt>
                                        </p:tgtEl>
                                        <p:attrNameLst>
                                          <p:attrName>ppt_x</p:attrName>
                                        </p:attrNameLst>
                                      </p:cBhvr>
                                      <p:tavLst>
                                        <p:tav tm="0">
                                          <p:val>
                                            <p:strVal val="1+#ppt_w/2"/>
                                          </p:val>
                                        </p:tav>
                                        <p:tav tm="100000">
                                          <p:val>
                                            <p:strVal val="#ppt_x"/>
                                          </p:val>
                                        </p:tav>
                                      </p:tavLst>
                                    </p:anim>
                                    <p:anim calcmode="lin" valueType="num">
                                      <p:cBhvr additive="base">
                                        <p:cTn id="46" dur="500" fill="hold"/>
                                        <p:tgtEl>
                                          <p:spTgt spid="1474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par>
                                <p:cTn id="47" presetID="22" presetClass="entr" presetSubtype="1" fill="hold" grpId="0" nodeType="withEffect">
                                  <p:stCondLst>
                                    <p:cond delay="0"/>
                                  </p:stCondLst>
                                  <p:childTnLst>
                                    <p:set>
                                      <p:cBhvr>
                                        <p:cTn id="48" dur="1" fill="hold">
                                          <p:stCondLst>
                                            <p:cond delay="0"/>
                                          </p:stCondLst>
                                        </p:cTn>
                                        <p:tgtEl>
                                          <p:spTgt spid="147467"/>
                                        </p:tgtEl>
                                        <p:attrNameLst>
                                          <p:attrName>style.visibility</p:attrName>
                                        </p:attrNameLst>
                                      </p:cBhvr>
                                      <p:to>
                                        <p:strVal val="visible"/>
                                      </p:to>
                                    </p:set>
                                    <p:animEffect transition="in" filter="wipe(up)">
                                      <p:cBhvr>
                                        <p:cTn id="49" dur="500"/>
                                        <p:tgtEl>
                                          <p:spTgt spid="147467"/>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147460">
                                            <p:txEl>
                                              <p:pRg st="3" end="3"/>
                                            </p:txEl>
                                          </p:spTgt>
                                        </p:tgtEl>
                                        <p:attrNameLst>
                                          <p:attrName>style.visibility</p:attrName>
                                        </p:attrNameLst>
                                      </p:cBhvr>
                                      <p:to>
                                        <p:strVal val="visible"/>
                                      </p:to>
                                    </p:set>
                                    <p:anim calcmode="lin" valueType="num">
                                      <p:cBhvr additive="base">
                                        <p:cTn id="54" dur="500" fill="hold"/>
                                        <p:tgtEl>
                                          <p:spTgt spid="147460">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14746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2" grpId="0" animBg="1"/>
      <p:bldP spid="147465" grpId="0" animBg="1"/>
      <p:bldP spid="147464" grpId="0" animBg="1"/>
      <p:bldP spid="14746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89" name="Picture 17"/>
          <p:cNvPicPr>
            <a:picLocks noChangeAspect="1" noChangeArrowheads="1"/>
          </p:cNvPicPr>
          <p:nvPr/>
        </p:nvPicPr>
        <p:blipFill>
          <a:blip r:embed="rId8" cstate="print"/>
          <a:srcRect/>
          <a:stretch>
            <a:fillRect/>
          </a:stretch>
        </p:blipFill>
        <p:spPr bwMode="auto">
          <a:xfrm>
            <a:off x="-1" y="4668633"/>
            <a:ext cx="9159011" cy="2189367"/>
          </a:xfrm>
          <a:prstGeom prst="rect">
            <a:avLst/>
          </a:prstGeom>
          <a:noFill/>
          <a:ln w="9525">
            <a:noFill/>
            <a:miter lim="800000"/>
            <a:headEnd/>
            <a:tailEnd/>
          </a:ln>
        </p:spPr>
      </p:pic>
      <p:sp>
        <p:nvSpPr>
          <p:cNvPr id="151559" name="Text Box 7"/>
          <p:cNvSpPr txBox="1">
            <a:spLocks noChangeArrowheads="1"/>
          </p:cNvSpPr>
          <p:nvPr/>
        </p:nvSpPr>
        <p:spPr bwMode="auto">
          <a:xfrm>
            <a:off x="1136650" y="4643438"/>
            <a:ext cx="409575" cy="420687"/>
          </a:xfrm>
          <a:prstGeom prst="rect">
            <a:avLst/>
          </a:prstGeom>
          <a:noFill/>
          <a:ln w="9525" algn="ctr">
            <a:noFill/>
            <a:miter lim="800000"/>
            <a:headEnd/>
            <a:tailEnd/>
          </a:ln>
        </p:spPr>
        <p:txBody>
          <a:bodyPr>
            <a:spAutoFit/>
          </a:bodyPr>
          <a:lstStyle/>
          <a:p>
            <a:pPr>
              <a:lnSpc>
                <a:spcPct val="90000"/>
              </a:lnSpc>
              <a:spcBef>
                <a:spcPct val="20000"/>
              </a:spcBef>
            </a:pPr>
            <a:r>
              <a:rPr lang="en-US" i="1">
                <a:solidFill>
                  <a:schemeClr val="tx2"/>
                </a:solidFill>
              </a:rPr>
              <a:t>M</a:t>
            </a:r>
          </a:p>
        </p:txBody>
      </p:sp>
      <p:grpSp>
        <p:nvGrpSpPr>
          <p:cNvPr id="2" name="Group 8"/>
          <p:cNvGrpSpPr>
            <a:grpSpLocks/>
          </p:cNvGrpSpPr>
          <p:nvPr/>
        </p:nvGrpSpPr>
        <p:grpSpPr bwMode="auto">
          <a:xfrm>
            <a:off x="2397125" y="5302250"/>
            <a:ext cx="409575" cy="500063"/>
            <a:chOff x="1510" y="3186"/>
            <a:chExt cx="258" cy="315"/>
          </a:xfrm>
        </p:grpSpPr>
        <p:sp>
          <p:nvSpPr>
            <p:cNvPr id="28686" name="Oval 9"/>
            <p:cNvSpPr>
              <a:spLocks noChangeArrowheads="1"/>
            </p:cNvSpPr>
            <p:nvPr/>
          </p:nvSpPr>
          <p:spPr bwMode="auto">
            <a:xfrm>
              <a:off x="1563" y="3401"/>
              <a:ext cx="100" cy="100"/>
            </a:xfrm>
            <a:prstGeom prst="ellipse">
              <a:avLst/>
            </a:prstGeom>
            <a:solidFill>
              <a:schemeClr val="bg1"/>
            </a:solidFill>
            <a:ln w="9525" algn="ctr">
              <a:noFill/>
              <a:round/>
              <a:headEnd/>
              <a:tailEnd/>
            </a:ln>
          </p:spPr>
          <p:txBody>
            <a:bodyPr wrap="none" anchor="ctr"/>
            <a:lstStyle/>
            <a:p>
              <a:endParaRPr lang="en-US"/>
            </a:p>
          </p:txBody>
        </p:sp>
        <p:sp>
          <p:nvSpPr>
            <p:cNvPr id="28687" name="Text Box 10"/>
            <p:cNvSpPr txBox="1">
              <a:spLocks noChangeArrowheads="1"/>
            </p:cNvSpPr>
            <p:nvPr/>
          </p:nvSpPr>
          <p:spPr bwMode="auto">
            <a:xfrm>
              <a:off x="1510" y="3186"/>
              <a:ext cx="258" cy="265"/>
            </a:xfrm>
            <a:prstGeom prst="rect">
              <a:avLst/>
            </a:prstGeom>
            <a:noFill/>
            <a:ln w="9525" algn="ctr">
              <a:noFill/>
              <a:miter lim="800000"/>
              <a:headEnd/>
              <a:tailEnd/>
            </a:ln>
          </p:spPr>
          <p:txBody>
            <a:bodyPr>
              <a:spAutoFit/>
            </a:bodyPr>
            <a:lstStyle/>
            <a:p>
              <a:pPr>
                <a:lnSpc>
                  <a:spcPct val="90000"/>
                </a:lnSpc>
                <a:spcBef>
                  <a:spcPct val="20000"/>
                </a:spcBef>
              </a:pPr>
              <a:r>
                <a:rPr lang="en-US" i="1">
                  <a:solidFill>
                    <a:schemeClr val="bg1"/>
                  </a:solidFill>
                </a:rPr>
                <a:t>m</a:t>
              </a:r>
            </a:p>
          </p:txBody>
        </p:sp>
      </p:grpSp>
      <p:sp>
        <p:nvSpPr>
          <p:cNvPr id="151563" name="Line 11"/>
          <p:cNvSpPr>
            <a:spLocks noChangeShapeType="1"/>
          </p:cNvSpPr>
          <p:nvPr/>
        </p:nvSpPr>
        <p:spPr bwMode="auto">
          <a:xfrm>
            <a:off x="1379538" y="5730875"/>
            <a:ext cx="1117600" cy="0"/>
          </a:xfrm>
          <a:prstGeom prst="line">
            <a:avLst/>
          </a:prstGeom>
          <a:noFill/>
          <a:ln w="57150">
            <a:solidFill>
              <a:schemeClr val="hlink"/>
            </a:solidFill>
            <a:round/>
            <a:headEnd/>
            <a:tailEnd type="arrow" w="med" len="med"/>
          </a:ln>
        </p:spPr>
        <p:txBody>
          <a:bodyPr/>
          <a:lstStyle/>
          <a:p>
            <a:endParaRPr lang="en-US"/>
          </a:p>
        </p:txBody>
      </p:sp>
      <p:sp>
        <p:nvSpPr>
          <p:cNvPr id="151564" name="Text Box 12"/>
          <p:cNvSpPr txBox="1">
            <a:spLocks noChangeArrowheads="1"/>
          </p:cNvSpPr>
          <p:nvPr/>
        </p:nvSpPr>
        <p:spPr bwMode="auto">
          <a:xfrm>
            <a:off x="1714500" y="5705475"/>
            <a:ext cx="409575" cy="420688"/>
          </a:xfrm>
          <a:prstGeom prst="rect">
            <a:avLst/>
          </a:prstGeom>
          <a:noFill/>
          <a:ln w="9525" algn="ctr">
            <a:noFill/>
            <a:miter lim="800000"/>
            <a:headEnd/>
            <a:tailEnd/>
          </a:ln>
        </p:spPr>
        <p:txBody>
          <a:bodyPr>
            <a:spAutoFit/>
          </a:bodyPr>
          <a:lstStyle/>
          <a:p>
            <a:pPr>
              <a:lnSpc>
                <a:spcPct val="90000"/>
              </a:lnSpc>
              <a:spcBef>
                <a:spcPct val="20000"/>
              </a:spcBef>
            </a:pPr>
            <a:r>
              <a:rPr lang="en-US" i="1"/>
              <a:t>R</a:t>
            </a:r>
          </a:p>
        </p:txBody>
      </p:sp>
      <p:sp>
        <p:nvSpPr>
          <p:cNvPr id="151565" name="Text Box 13"/>
          <p:cNvSpPr txBox="1">
            <a:spLocks noChangeArrowheads="1"/>
          </p:cNvSpPr>
          <p:nvPr/>
        </p:nvSpPr>
        <p:spPr bwMode="auto">
          <a:xfrm>
            <a:off x="2470150" y="5705475"/>
            <a:ext cx="852488" cy="457200"/>
          </a:xfrm>
          <a:prstGeom prst="rect">
            <a:avLst/>
          </a:prstGeom>
          <a:noFill/>
          <a:ln w="9525">
            <a:noFill/>
            <a:miter lim="800000"/>
            <a:headEnd/>
            <a:tailEnd/>
          </a:ln>
        </p:spPr>
        <p:txBody>
          <a:bodyPr wrap="none">
            <a:spAutoFit/>
          </a:bodyPr>
          <a:lstStyle/>
          <a:p>
            <a:r>
              <a:rPr lang="en-US" i="1">
                <a:solidFill>
                  <a:schemeClr val="hlink"/>
                </a:solidFill>
              </a:rPr>
              <a:t>r</a:t>
            </a:r>
            <a:r>
              <a:rPr lang="en-US">
                <a:solidFill>
                  <a:schemeClr val="hlink"/>
                </a:solidFill>
              </a:rPr>
              <a:t> = </a:t>
            </a:r>
            <a:r>
              <a:rPr lang="en-US" i="1">
                <a:solidFill>
                  <a:schemeClr val="hlink"/>
                </a:solidFill>
              </a:rPr>
              <a:t>R</a:t>
            </a:r>
          </a:p>
        </p:txBody>
      </p:sp>
      <p:sp>
        <p:nvSpPr>
          <p:cNvPr id="151566" name="Text Box 14"/>
          <p:cNvSpPr txBox="1">
            <a:spLocks noChangeArrowheads="1"/>
          </p:cNvSpPr>
          <p:nvPr/>
        </p:nvSpPr>
        <p:spPr bwMode="auto">
          <a:xfrm>
            <a:off x="8169275" y="5707063"/>
            <a:ext cx="849313" cy="457200"/>
          </a:xfrm>
          <a:prstGeom prst="rect">
            <a:avLst/>
          </a:prstGeom>
          <a:noFill/>
          <a:ln w="9525">
            <a:noFill/>
            <a:miter lim="800000"/>
            <a:headEnd/>
            <a:tailEnd/>
          </a:ln>
        </p:spPr>
        <p:txBody>
          <a:bodyPr wrap="none">
            <a:spAutoFit/>
          </a:bodyPr>
          <a:lstStyle/>
          <a:p>
            <a:r>
              <a:rPr lang="en-US" i="1">
                <a:solidFill>
                  <a:schemeClr val="hlink"/>
                </a:solidFill>
              </a:rPr>
              <a:t>r</a:t>
            </a:r>
            <a:r>
              <a:rPr lang="en-US">
                <a:solidFill>
                  <a:schemeClr val="hlink"/>
                </a:solidFill>
              </a:rPr>
              <a:t> = </a:t>
            </a:r>
            <a:r>
              <a:rPr lang="en-US">
                <a:solidFill>
                  <a:schemeClr val="hlink"/>
                </a:solidFill>
                <a:sym typeface="Symbol" pitchFamily="18" charset="2"/>
              </a:rPr>
              <a:t></a:t>
            </a:r>
          </a:p>
        </p:txBody>
      </p:sp>
      <p:sp>
        <p:nvSpPr>
          <p:cNvPr id="2868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151554" name="Rectangle 2"/>
          <p:cNvSpPr>
            <a:spLocks noChangeArrowheads="1"/>
          </p:cNvSpPr>
          <p:nvPr/>
        </p:nvSpPr>
        <p:spPr bwMode="auto">
          <a:xfrm>
            <a:off x="685800" y="1338263"/>
            <a:ext cx="7772400" cy="3336976"/>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Escape speed</a:t>
            </a:r>
            <a:r>
              <a:rPr lang="en-US" altLang="en-US" dirty="0">
                <a:solidFill>
                  <a:schemeClr val="accent2"/>
                </a:solidFill>
              </a:rPr>
              <a:t> </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We define </a:t>
            </a:r>
            <a:r>
              <a:rPr lang="en-US" dirty="0">
                <a:solidFill>
                  <a:srgbClr val="000000"/>
                </a:solidFill>
                <a:cs typeface="Times New Roman" pitchFamily="18" charset="0"/>
              </a:rPr>
              <a:t>the </a:t>
            </a:r>
            <a:r>
              <a:rPr lang="en-US" b="1" dirty="0">
                <a:solidFill>
                  <a:srgbClr val="000000"/>
                </a:solidFill>
                <a:cs typeface="Times New Roman" pitchFamily="18" charset="0"/>
              </a:rPr>
              <a:t>escape speed</a:t>
            </a:r>
            <a:r>
              <a:rPr lang="en-US" dirty="0">
                <a:solidFill>
                  <a:srgbClr val="000000"/>
                </a:solidFill>
                <a:cs typeface="Times New Roman" pitchFamily="18" charset="0"/>
              </a:rPr>
              <a:t> to be the minimum speed an object needs to escape a planet’s gravitational pull.</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Courier New" pitchFamily="49" charset="0"/>
              </a:rPr>
              <a:t>We can further define escape speed </a:t>
            </a:r>
            <a:r>
              <a:rPr lang="en-US" i="1" dirty="0" err="1">
                <a:solidFill>
                  <a:srgbClr val="000000"/>
                </a:solidFill>
                <a:cs typeface="Courier New" pitchFamily="49" charset="0"/>
              </a:rPr>
              <a:t>v</a:t>
            </a:r>
            <a:r>
              <a:rPr lang="en-US" baseline="-25000" dirty="0" err="1">
                <a:solidFill>
                  <a:srgbClr val="000000"/>
                </a:solidFill>
                <a:cs typeface="Courier New" pitchFamily="49" charset="0"/>
              </a:rPr>
              <a:t>esc</a:t>
            </a:r>
            <a:r>
              <a:rPr lang="en-US" dirty="0">
                <a:solidFill>
                  <a:srgbClr val="000000"/>
                </a:solidFill>
                <a:cs typeface="Courier New" pitchFamily="49" charset="0"/>
              </a:rPr>
              <a:t> to be that minimum speed which will carry an object to infinity and bring it to rest there.</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Courier New" pitchFamily="49" charset="0"/>
              </a:rPr>
              <a:t>Thus we see as </a:t>
            </a:r>
            <a:r>
              <a:rPr lang="en-US" i="1" dirty="0">
                <a:solidFill>
                  <a:srgbClr val="000000"/>
                </a:solidFill>
                <a:cs typeface="Courier New" pitchFamily="49" charset="0"/>
              </a:rPr>
              <a:t>r</a:t>
            </a:r>
            <a:r>
              <a:rPr lang="en-US" dirty="0">
                <a:solidFill>
                  <a:srgbClr val="000000"/>
                </a:solidFill>
                <a:cs typeface="Courier New" pitchFamily="49" charset="0"/>
                <a:sym typeface="Symbol" pitchFamily="18" charset="2"/>
              </a:rPr>
              <a:t> then </a:t>
            </a:r>
            <a:r>
              <a:rPr lang="en-US" i="1" dirty="0">
                <a:solidFill>
                  <a:srgbClr val="000000"/>
                </a:solidFill>
                <a:cs typeface="Courier New" pitchFamily="49" charset="0"/>
                <a:sym typeface="Symbol" pitchFamily="18" charset="2"/>
              </a:rPr>
              <a:t>v</a:t>
            </a:r>
            <a:r>
              <a:rPr lang="en-US" dirty="0">
                <a:solidFill>
                  <a:srgbClr val="000000"/>
                </a:solidFill>
                <a:cs typeface="Courier New" pitchFamily="49" charset="0"/>
                <a:sym typeface="Symbol" pitchFamily="18" charset="2"/>
              </a:rPr>
              <a:t>0. </a:t>
            </a:r>
          </a:p>
        </p:txBody>
      </p:sp>
      <p:sp>
        <p:nvSpPr>
          <p:cNvPr id="151567" name="Rectangle 15"/>
          <p:cNvSpPr>
            <a:spLocks noChangeArrowheads="1"/>
          </p:cNvSpPr>
          <p:nvPr/>
        </p:nvSpPr>
        <p:spPr bwMode="auto">
          <a:xfrm>
            <a:off x="722313" y="3714750"/>
            <a:ext cx="2682875" cy="361950"/>
          </a:xfrm>
          <a:prstGeom prst="rect">
            <a:avLst/>
          </a:prstGeom>
          <a:solidFill>
            <a:srgbClr val="FF6600">
              <a:alpha val="41176"/>
            </a:srgbClr>
          </a:solidFill>
          <a:ln w="9525">
            <a:noFill/>
            <a:miter lim="800000"/>
            <a:headEnd/>
            <a:tailEnd/>
          </a:ln>
        </p:spPr>
        <p:txBody>
          <a:bodyPr wrap="none" anchor="ctr"/>
          <a:lstStyle/>
          <a:p>
            <a:endParaRPr lang="en-US"/>
          </a:p>
        </p:txBody>
      </p:sp>
      <p:sp>
        <p:nvSpPr>
          <p:cNvPr id="151571" name="Text Box 19"/>
          <p:cNvSpPr txBox="1">
            <a:spLocks noChangeArrowheads="1"/>
          </p:cNvSpPr>
          <p:nvPr/>
        </p:nvSpPr>
        <p:spPr bwMode="auto">
          <a:xfrm>
            <a:off x="2424113" y="6027738"/>
            <a:ext cx="1431925" cy="457200"/>
          </a:xfrm>
          <a:prstGeom prst="rect">
            <a:avLst/>
          </a:prstGeom>
          <a:noFill/>
          <a:ln w="9525">
            <a:noFill/>
            <a:miter lim="800000"/>
            <a:headEnd/>
            <a:tailEnd/>
          </a:ln>
        </p:spPr>
        <p:txBody>
          <a:bodyPr>
            <a:spAutoFit/>
          </a:bodyPr>
          <a:lstStyle/>
          <a:p>
            <a:r>
              <a:rPr lang="en-US" i="1">
                <a:solidFill>
                  <a:schemeClr val="hlink"/>
                </a:solidFill>
              </a:rPr>
              <a:t>u</a:t>
            </a:r>
            <a:r>
              <a:rPr lang="en-US">
                <a:solidFill>
                  <a:schemeClr val="hlink"/>
                </a:solidFill>
              </a:rPr>
              <a:t> = </a:t>
            </a:r>
            <a:r>
              <a:rPr lang="en-US" i="1">
                <a:solidFill>
                  <a:schemeClr val="hlink"/>
                </a:solidFill>
              </a:rPr>
              <a:t>v</a:t>
            </a:r>
            <a:r>
              <a:rPr lang="en-US" baseline="-25000">
                <a:solidFill>
                  <a:schemeClr val="hlink"/>
                </a:solidFill>
              </a:rPr>
              <a:t>esc</a:t>
            </a:r>
            <a:endParaRPr lang="en-US" i="1">
              <a:solidFill>
                <a:schemeClr val="hlink"/>
              </a:solidFill>
            </a:endParaRPr>
          </a:p>
        </p:txBody>
      </p:sp>
      <p:sp>
        <p:nvSpPr>
          <p:cNvPr id="151572" name="Text Box 20"/>
          <p:cNvSpPr txBox="1">
            <a:spLocks noChangeArrowheads="1"/>
          </p:cNvSpPr>
          <p:nvPr/>
        </p:nvSpPr>
        <p:spPr bwMode="auto">
          <a:xfrm>
            <a:off x="8120063" y="6029325"/>
            <a:ext cx="955675" cy="457200"/>
          </a:xfrm>
          <a:prstGeom prst="rect">
            <a:avLst/>
          </a:prstGeom>
          <a:noFill/>
          <a:ln w="9525">
            <a:noFill/>
            <a:miter lim="800000"/>
            <a:headEnd/>
            <a:tailEnd/>
          </a:ln>
        </p:spPr>
        <p:txBody>
          <a:bodyPr>
            <a:spAutoFit/>
          </a:bodyPr>
          <a:lstStyle/>
          <a:p>
            <a:r>
              <a:rPr lang="en-US" i="1">
                <a:solidFill>
                  <a:schemeClr val="hlink"/>
                </a:solidFill>
              </a:rPr>
              <a:t>v</a:t>
            </a:r>
            <a:r>
              <a:rPr lang="en-US">
                <a:solidFill>
                  <a:schemeClr val="hlink"/>
                </a:solidFill>
              </a:rPr>
              <a:t> = 0</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1554">
                                            <p:txEl>
                                              <p:pRg st="0" end="0"/>
                                            </p:txEl>
                                          </p:spTgt>
                                        </p:tgtEl>
                                        <p:attrNameLst>
                                          <p:attrName>style.visibility</p:attrName>
                                        </p:attrNameLst>
                                      </p:cBhvr>
                                      <p:to>
                                        <p:strVal val="visible"/>
                                      </p:to>
                                    </p:set>
                                    <p:anim calcmode="lin" valueType="num">
                                      <p:cBhvr additive="base">
                                        <p:cTn id="7" dur="500" fill="hold"/>
                                        <p:tgtEl>
                                          <p:spTgt spid="15155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15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1554">
                                            <p:txEl>
                                              <p:pRg st="1" end="1"/>
                                            </p:txEl>
                                          </p:spTgt>
                                        </p:tgtEl>
                                        <p:attrNameLst>
                                          <p:attrName>style.visibility</p:attrName>
                                        </p:attrNameLst>
                                      </p:cBhvr>
                                      <p:to>
                                        <p:strVal val="visible"/>
                                      </p:to>
                                    </p:set>
                                    <p:anim calcmode="lin" valueType="num">
                                      <p:cBhvr additive="base">
                                        <p:cTn id="13" dur="500" fill="hold"/>
                                        <p:tgtEl>
                                          <p:spTgt spid="15155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155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1554">
                                            <p:txEl>
                                              <p:pRg st="2" end="2"/>
                                            </p:txEl>
                                          </p:spTgt>
                                        </p:tgtEl>
                                        <p:attrNameLst>
                                          <p:attrName>style.visibility</p:attrName>
                                        </p:attrNameLst>
                                      </p:cBhvr>
                                      <p:to>
                                        <p:strVal val="visible"/>
                                      </p:to>
                                    </p:set>
                                    <p:anim calcmode="lin" valueType="num">
                                      <p:cBhvr additive="base">
                                        <p:cTn id="19" dur="500" fill="hold"/>
                                        <p:tgtEl>
                                          <p:spTgt spid="15155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155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8689"/>
                                        </p:tgtEl>
                                        <p:attrNameLst>
                                          <p:attrName>style.visibility</p:attrName>
                                        </p:attrNameLst>
                                      </p:cBhvr>
                                      <p:to>
                                        <p:strVal val="visible"/>
                                      </p:to>
                                    </p:set>
                                    <p:animEffect transition="in" filter="fade">
                                      <p:cBhvr>
                                        <p:cTn id="25" dur="2000"/>
                                        <p:tgtEl>
                                          <p:spTgt spid="2868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2" fill="hold" grpId="0" nodeType="clickEffect">
                                  <p:stCondLst>
                                    <p:cond delay="0"/>
                                  </p:stCondLst>
                                  <p:childTnLst>
                                    <p:set>
                                      <p:cBhvr>
                                        <p:cTn id="29" dur="1" fill="hold">
                                          <p:stCondLst>
                                            <p:cond delay="0"/>
                                          </p:stCondLst>
                                        </p:cTn>
                                        <p:tgtEl>
                                          <p:spTgt spid="151559"/>
                                        </p:tgtEl>
                                        <p:attrNameLst>
                                          <p:attrName>style.visibility</p:attrName>
                                        </p:attrNameLst>
                                      </p:cBhvr>
                                      <p:to>
                                        <p:strVal val="visible"/>
                                      </p:to>
                                    </p:set>
                                    <p:anim calcmode="lin" valueType="num">
                                      <p:cBhvr additive="base">
                                        <p:cTn id="30" dur="500" fill="hold"/>
                                        <p:tgtEl>
                                          <p:spTgt spid="151559"/>
                                        </p:tgtEl>
                                        <p:attrNameLst>
                                          <p:attrName>ppt_x</p:attrName>
                                        </p:attrNameLst>
                                      </p:cBhvr>
                                      <p:tavLst>
                                        <p:tav tm="0">
                                          <p:val>
                                            <p:strVal val="1+#ppt_w/2"/>
                                          </p:val>
                                        </p:tav>
                                        <p:tav tm="100000">
                                          <p:val>
                                            <p:strVal val="#ppt_x"/>
                                          </p:val>
                                        </p:tav>
                                      </p:tavLst>
                                    </p:anim>
                                    <p:anim calcmode="lin" valueType="num">
                                      <p:cBhvr additive="base">
                                        <p:cTn id="31" dur="500" fill="hold"/>
                                        <p:tgtEl>
                                          <p:spTgt spid="151559"/>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151563"/>
                                        </p:tgtEl>
                                        <p:attrNameLst>
                                          <p:attrName>style.visibility</p:attrName>
                                        </p:attrNameLst>
                                      </p:cBhvr>
                                      <p:to>
                                        <p:strVal val="visible"/>
                                      </p:to>
                                    </p:set>
                                    <p:animEffect transition="in" filter="wipe(left)">
                                      <p:cBhvr>
                                        <p:cTn id="36" dur="500"/>
                                        <p:tgtEl>
                                          <p:spTgt spid="151563"/>
                                        </p:tgtEl>
                                      </p:cBhvr>
                                    </p:animEffect>
                                  </p:childTnLst>
                                  <p:subTnLst>
                                    <p:audio>
                                      <p:cMediaNode>
                                        <p:cTn display="0" masterRel="sameClick">
                                          <p:stCondLst>
                                            <p:cond evt="begin" delay="0">
                                              <p:tn val="34"/>
                                            </p:cond>
                                          </p:stCondLst>
                                          <p:endCondLst>
                                            <p:cond evt="onStopAudio" delay="0">
                                              <p:tgtEl>
                                                <p:sldTgt/>
                                              </p:tgtEl>
                                            </p:cond>
                                          </p:endCondLst>
                                        </p:cTn>
                                        <p:tgtEl>
                                          <p:sndTgt r:embed="rId5" name="camera.wav"/>
                                        </p:tgtEl>
                                      </p:cMediaNode>
                                    </p:audio>
                                  </p:subTnLst>
                                </p:cTn>
                              </p:par>
                              <p:par>
                                <p:cTn id="37" presetID="2" presetClass="entr" presetSubtype="2" fill="hold" grpId="0" nodeType="withEffect">
                                  <p:stCondLst>
                                    <p:cond delay="0"/>
                                  </p:stCondLst>
                                  <p:childTnLst>
                                    <p:set>
                                      <p:cBhvr>
                                        <p:cTn id="38" dur="1" fill="hold">
                                          <p:stCondLst>
                                            <p:cond delay="0"/>
                                          </p:stCondLst>
                                        </p:cTn>
                                        <p:tgtEl>
                                          <p:spTgt spid="151564"/>
                                        </p:tgtEl>
                                        <p:attrNameLst>
                                          <p:attrName>style.visibility</p:attrName>
                                        </p:attrNameLst>
                                      </p:cBhvr>
                                      <p:to>
                                        <p:strVal val="visible"/>
                                      </p:to>
                                    </p:set>
                                    <p:anim calcmode="lin" valueType="num">
                                      <p:cBhvr additive="base">
                                        <p:cTn id="39" dur="500" fill="hold"/>
                                        <p:tgtEl>
                                          <p:spTgt spid="151564"/>
                                        </p:tgtEl>
                                        <p:attrNameLst>
                                          <p:attrName>ppt_x</p:attrName>
                                        </p:attrNameLst>
                                      </p:cBhvr>
                                      <p:tavLst>
                                        <p:tav tm="0">
                                          <p:val>
                                            <p:strVal val="1+#ppt_w/2"/>
                                          </p:val>
                                        </p:tav>
                                        <p:tav tm="100000">
                                          <p:val>
                                            <p:strVal val="#ppt_x"/>
                                          </p:val>
                                        </p:tav>
                                      </p:tavLst>
                                    </p:anim>
                                    <p:anim calcmode="lin" valueType="num">
                                      <p:cBhvr additive="base">
                                        <p:cTn id="40" dur="500" fill="hold"/>
                                        <p:tgtEl>
                                          <p:spTgt spid="151564"/>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fade">
                                      <p:cBhvr>
                                        <p:cTn id="45" dur="500"/>
                                        <p:tgtEl>
                                          <p:spTgt spid="2"/>
                                        </p:tgtEl>
                                      </p:cBhvr>
                                    </p:animEffect>
                                  </p:childTnLst>
                                  <p:subTnLst>
                                    <p:audio>
                                      <p:cMediaNode>
                                        <p:cTn display="0" masterRel="sameClick">
                                          <p:stCondLst>
                                            <p:cond evt="begin" delay="0">
                                              <p:tn val="43"/>
                                            </p:cond>
                                          </p:stCondLst>
                                          <p:endCondLst>
                                            <p:cond evt="onStopAudio" delay="0">
                                              <p:tgtEl>
                                                <p:sldTgt/>
                                              </p:tgtEl>
                                            </p:cond>
                                          </p:endCondLst>
                                        </p:cTn>
                                        <p:tgtEl>
                                          <p:sndTgt r:embed="rId5" name="camera.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iterate type="lt">
                                    <p:tmPct val="10000"/>
                                  </p:iterate>
                                  <p:childTnLst>
                                    <p:set>
                                      <p:cBhvr>
                                        <p:cTn id="49" dur="1" fill="hold">
                                          <p:stCondLst>
                                            <p:cond delay="0"/>
                                          </p:stCondLst>
                                        </p:cTn>
                                        <p:tgtEl>
                                          <p:spTgt spid="151565"/>
                                        </p:tgtEl>
                                        <p:attrNameLst>
                                          <p:attrName>style.visibility</p:attrName>
                                        </p:attrNameLst>
                                      </p:cBhvr>
                                      <p:to>
                                        <p:strVal val="visible"/>
                                      </p:to>
                                    </p:set>
                                    <p:anim calcmode="lin" valueType="num">
                                      <p:cBhvr additive="base">
                                        <p:cTn id="50" dur="500" fill="hold"/>
                                        <p:tgtEl>
                                          <p:spTgt spid="151565"/>
                                        </p:tgtEl>
                                        <p:attrNameLst>
                                          <p:attrName>ppt_x</p:attrName>
                                        </p:attrNameLst>
                                      </p:cBhvr>
                                      <p:tavLst>
                                        <p:tav tm="0">
                                          <p:val>
                                            <p:strVal val="1+#ppt_w/2"/>
                                          </p:val>
                                        </p:tav>
                                        <p:tav tm="100000">
                                          <p:val>
                                            <p:strVal val="#ppt_x"/>
                                          </p:val>
                                        </p:tav>
                                      </p:tavLst>
                                    </p:anim>
                                    <p:anim calcmode="lin" valueType="num">
                                      <p:cBhvr additive="base">
                                        <p:cTn id="51" dur="500" fill="hold"/>
                                        <p:tgtEl>
                                          <p:spTgt spid="15156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6" name="type.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iterate type="lt">
                                    <p:tmPct val="10000"/>
                                  </p:iterate>
                                  <p:childTnLst>
                                    <p:set>
                                      <p:cBhvr>
                                        <p:cTn id="55" dur="1" fill="hold">
                                          <p:stCondLst>
                                            <p:cond delay="0"/>
                                          </p:stCondLst>
                                        </p:cTn>
                                        <p:tgtEl>
                                          <p:spTgt spid="151571"/>
                                        </p:tgtEl>
                                        <p:attrNameLst>
                                          <p:attrName>style.visibility</p:attrName>
                                        </p:attrNameLst>
                                      </p:cBhvr>
                                      <p:to>
                                        <p:strVal val="visible"/>
                                      </p:to>
                                    </p:set>
                                    <p:anim calcmode="lin" valueType="num">
                                      <p:cBhvr additive="base">
                                        <p:cTn id="56" dur="500" fill="hold"/>
                                        <p:tgtEl>
                                          <p:spTgt spid="151571"/>
                                        </p:tgtEl>
                                        <p:attrNameLst>
                                          <p:attrName>ppt_x</p:attrName>
                                        </p:attrNameLst>
                                      </p:cBhvr>
                                      <p:tavLst>
                                        <p:tav tm="0">
                                          <p:val>
                                            <p:strVal val="1+#ppt_w/2"/>
                                          </p:val>
                                        </p:tav>
                                        <p:tav tm="100000">
                                          <p:val>
                                            <p:strVal val="#ppt_x"/>
                                          </p:val>
                                        </p:tav>
                                      </p:tavLst>
                                    </p:anim>
                                    <p:anim calcmode="lin" valueType="num">
                                      <p:cBhvr additive="base">
                                        <p:cTn id="57" dur="500" fill="hold"/>
                                        <p:tgtEl>
                                          <p:spTgt spid="151571"/>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6" name="type.wav"/>
                                        </p:tgtEl>
                                      </p:cMediaNode>
                                    </p:audio>
                                  </p:subTnLst>
                                </p:cTn>
                              </p:par>
                            </p:childTnLst>
                          </p:cTn>
                        </p:par>
                      </p:childTnLst>
                    </p:cTn>
                  </p:par>
                  <p:par>
                    <p:cTn id="58" fill="hold">
                      <p:stCondLst>
                        <p:cond delay="indefinite"/>
                      </p:stCondLst>
                      <p:childTnLst>
                        <p:par>
                          <p:cTn id="59" fill="hold">
                            <p:stCondLst>
                              <p:cond delay="0"/>
                            </p:stCondLst>
                            <p:childTnLst>
                              <p:par>
                                <p:cTn id="60" presetID="63" presetClass="path" presetSubtype="0" accel="50000" decel="50000" fill="hold" nodeType="clickEffect">
                                  <p:stCondLst>
                                    <p:cond delay="0"/>
                                  </p:stCondLst>
                                  <p:childTnLst>
                                    <p:animMotion origin="layout" path="M -0.00313 0.00232 L 0.68021 0.0044 " pathEditMode="relative" rAng="0" ptsTypes="AA">
                                      <p:cBhvr>
                                        <p:cTn id="61" dur="2000" fill="hold"/>
                                        <p:tgtEl>
                                          <p:spTgt spid="2"/>
                                        </p:tgtEl>
                                        <p:attrNameLst>
                                          <p:attrName>ppt_x</p:attrName>
                                          <p:attrName>ppt_y</p:attrName>
                                        </p:attrNameLst>
                                      </p:cBhvr>
                                      <p:rCtr x="342" y="1"/>
                                    </p:animMotion>
                                  </p:childTnLst>
                                  <p:subTnLst>
                                    <p:audio>
                                      <p:cMediaNode>
                                        <p:cTn display="0" masterRel="sameClick">
                                          <p:stCondLst>
                                            <p:cond evt="begin" delay="0">
                                              <p:tn val="60"/>
                                            </p:cond>
                                          </p:stCondLst>
                                          <p:endCondLst>
                                            <p:cond evt="onStopAudio" delay="0">
                                              <p:tgtEl>
                                                <p:sldTgt/>
                                              </p:tgtEl>
                                            </p:cond>
                                          </p:endCondLst>
                                        </p:cTn>
                                        <p:tgtEl>
                                          <p:sndTgt r:embed="rId7" name="explode.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2" fill="hold" grpId="0" nodeType="clickEffect">
                                  <p:stCondLst>
                                    <p:cond delay="0"/>
                                  </p:stCondLst>
                                  <p:iterate type="lt">
                                    <p:tmPct val="10000"/>
                                  </p:iterate>
                                  <p:childTnLst>
                                    <p:set>
                                      <p:cBhvr>
                                        <p:cTn id="65" dur="1" fill="hold">
                                          <p:stCondLst>
                                            <p:cond delay="0"/>
                                          </p:stCondLst>
                                        </p:cTn>
                                        <p:tgtEl>
                                          <p:spTgt spid="151566"/>
                                        </p:tgtEl>
                                        <p:attrNameLst>
                                          <p:attrName>style.visibility</p:attrName>
                                        </p:attrNameLst>
                                      </p:cBhvr>
                                      <p:to>
                                        <p:strVal val="visible"/>
                                      </p:to>
                                    </p:set>
                                    <p:anim calcmode="lin" valueType="num">
                                      <p:cBhvr additive="base">
                                        <p:cTn id="66" dur="500" fill="hold"/>
                                        <p:tgtEl>
                                          <p:spTgt spid="151566"/>
                                        </p:tgtEl>
                                        <p:attrNameLst>
                                          <p:attrName>ppt_x</p:attrName>
                                        </p:attrNameLst>
                                      </p:cBhvr>
                                      <p:tavLst>
                                        <p:tav tm="0">
                                          <p:val>
                                            <p:strVal val="1+#ppt_w/2"/>
                                          </p:val>
                                        </p:tav>
                                        <p:tav tm="100000">
                                          <p:val>
                                            <p:strVal val="#ppt_x"/>
                                          </p:val>
                                        </p:tav>
                                      </p:tavLst>
                                    </p:anim>
                                    <p:anim calcmode="lin" valueType="num">
                                      <p:cBhvr additive="base">
                                        <p:cTn id="67" dur="500" fill="hold"/>
                                        <p:tgtEl>
                                          <p:spTgt spid="15156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6" name="type.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2" fill="hold" grpId="0" nodeType="clickEffect">
                                  <p:stCondLst>
                                    <p:cond delay="0"/>
                                  </p:stCondLst>
                                  <p:iterate type="lt">
                                    <p:tmPct val="10000"/>
                                  </p:iterate>
                                  <p:childTnLst>
                                    <p:set>
                                      <p:cBhvr>
                                        <p:cTn id="71" dur="1" fill="hold">
                                          <p:stCondLst>
                                            <p:cond delay="0"/>
                                          </p:stCondLst>
                                        </p:cTn>
                                        <p:tgtEl>
                                          <p:spTgt spid="151572"/>
                                        </p:tgtEl>
                                        <p:attrNameLst>
                                          <p:attrName>style.visibility</p:attrName>
                                        </p:attrNameLst>
                                      </p:cBhvr>
                                      <p:to>
                                        <p:strVal val="visible"/>
                                      </p:to>
                                    </p:set>
                                    <p:anim calcmode="lin" valueType="num">
                                      <p:cBhvr additive="base">
                                        <p:cTn id="72" dur="500" fill="hold"/>
                                        <p:tgtEl>
                                          <p:spTgt spid="151572"/>
                                        </p:tgtEl>
                                        <p:attrNameLst>
                                          <p:attrName>ppt_x</p:attrName>
                                        </p:attrNameLst>
                                      </p:cBhvr>
                                      <p:tavLst>
                                        <p:tav tm="0">
                                          <p:val>
                                            <p:strVal val="1+#ppt_w/2"/>
                                          </p:val>
                                        </p:tav>
                                        <p:tav tm="100000">
                                          <p:val>
                                            <p:strVal val="#ppt_x"/>
                                          </p:val>
                                        </p:tav>
                                      </p:tavLst>
                                    </p:anim>
                                    <p:anim calcmode="lin" valueType="num">
                                      <p:cBhvr additive="base">
                                        <p:cTn id="73" dur="500" fill="hold"/>
                                        <p:tgtEl>
                                          <p:spTgt spid="15157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6" name="type.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nodeType="clickEffect">
                                  <p:stCondLst>
                                    <p:cond delay="0"/>
                                  </p:stCondLst>
                                  <p:childTnLst>
                                    <p:set>
                                      <p:cBhvr>
                                        <p:cTn id="77" dur="1" fill="hold">
                                          <p:stCondLst>
                                            <p:cond delay="0"/>
                                          </p:stCondLst>
                                        </p:cTn>
                                        <p:tgtEl>
                                          <p:spTgt spid="151554">
                                            <p:txEl>
                                              <p:pRg st="3" end="3"/>
                                            </p:txEl>
                                          </p:spTgt>
                                        </p:tgtEl>
                                        <p:attrNameLst>
                                          <p:attrName>style.visibility</p:attrName>
                                        </p:attrNameLst>
                                      </p:cBhvr>
                                      <p:to>
                                        <p:strVal val="visible"/>
                                      </p:to>
                                    </p:set>
                                    <p:anim calcmode="lin" valueType="num">
                                      <p:cBhvr additive="base">
                                        <p:cTn id="78" dur="500" fill="hold"/>
                                        <p:tgtEl>
                                          <p:spTgt spid="151554">
                                            <p:txEl>
                                              <p:pRg st="3" end="3"/>
                                            </p:txEl>
                                          </p:spTgt>
                                        </p:tgtEl>
                                        <p:attrNameLst>
                                          <p:attrName>ppt_x</p:attrName>
                                        </p:attrNameLst>
                                      </p:cBhvr>
                                      <p:tavLst>
                                        <p:tav tm="0">
                                          <p:val>
                                            <p:strVal val="1+#ppt_w/2"/>
                                          </p:val>
                                        </p:tav>
                                        <p:tav tm="100000">
                                          <p:val>
                                            <p:strVal val="#ppt_x"/>
                                          </p:val>
                                        </p:tav>
                                      </p:tavLst>
                                    </p:anim>
                                    <p:anim calcmode="lin" valueType="num">
                                      <p:cBhvr additive="base">
                                        <p:cTn id="79" dur="500" fill="hold"/>
                                        <p:tgtEl>
                                          <p:spTgt spid="151554">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par>
                                <p:cTn id="80" presetID="22" presetClass="entr" presetSubtype="8" fill="hold" grpId="0" nodeType="withEffect">
                                  <p:stCondLst>
                                    <p:cond delay="0"/>
                                  </p:stCondLst>
                                  <p:childTnLst>
                                    <p:set>
                                      <p:cBhvr>
                                        <p:cTn id="81" dur="1" fill="hold">
                                          <p:stCondLst>
                                            <p:cond delay="0"/>
                                          </p:stCondLst>
                                        </p:cTn>
                                        <p:tgtEl>
                                          <p:spTgt spid="151567"/>
                                        </p:tgtEl>
                                        <p:attrNameLst>
                                          <p:attrName>style.visibility</p:attrName>
                                        </p:attrNameLst>
                                      </p:cBhvr>
                                      <p:to>
                                        <p:strVal val="visible"/>
                                      </p:to>
                                    </p:set>
                                    <p:animEffect transition="in" filter="wipe(left)">
                                      <p:cBhvr>
                                        <p:cTn id="82" dur="500"/>
                                        <p:tgtEl>
                                          <p:spTgt spid="1515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59" grpId="0"/>
      <p:bldP spid="151563" grpId="0" animBg="1"/>
      <p:bldP spid="151564" grpId="0"/>
      <p:bldP spid="151565" grpId="0"/>
      <p:bldP spid="151566" grpId="0"/>
      <p:bldP spid="151567" grpId="0" animBg="1"/>
      <p:bldP spid="151571" grpId="0"/>
      <p:bldP spid="15157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5" name="Rectangle 15"/>
          <p:cNvSpPr>
            <a:spLocks noChangeArrowheads="1"/>
          </p:cNvSpPr>
          <p:nvPr/>
        </p:nvSpPr>
        <p:spPr bwMode="auto">
          <a:xfrm>
            <a:off x="685800" y="4521200"/>
            <a:ext cx="7772400" cy="2336800"/>
          </a:xfrm>
          <a:prstGeom prst="rect">
            <a:avLst/>
          </a:prstGeom>
          <a:solidFill>
            <a:srgbClr val="CCFFCC"/>
          </a:solidFill>
          <a:ln w="9525">
            <a:noFill/>
            <a:miter lim="800000"/>
            <a:headEnd/>
            <a:tailEnd/>
          </a:ln>
        </p:spPr>
        <p:txBody>
          <a:bodyPr/>
          <a:lstStyle/>
          <a:p>
            <a:r>
              <a:rPr lang="en-US"/>
              <a:t>PRACTICE: Find the escape speed from Earth.</a:t>
            </a:r>
          </a:p>
          <a:p>
            <a:r>
              <a:rPr lang="en-US"/>
              <a:t>SOLUTION: </a:t>
            </a:r>
          </a:p>
          <a:p>
            <a:r>
              <a:rPr lang="en-US">
                <a:sym typeface="Symbol" pitchFamily="18" charset="2"/>
              </a:rPr>
              <a:t></a:t>
            </a:r>
            <a:r>
              <a:rPr lang="en-US" i="1"/>
              <a:t>M</a:t>
            </a:r>
            <a:r>
              <a:rPr lang="en-US"/>
              <a:t> = 5.98</a:t>
            </a:r>
            <a:r>
              <a:rPr lang="en-US">
                <a:sym typeface="Symbol" pitchFamily="18" charset="2"/>
              </a:rPr>
              <a:t>10</a:t>
            </a:r>
            <a:r>
              <a:rPr lang="en-US" baseline="30000">
                <a:sym typeface="Symbol" pitchFamily="18" charset="2"/>
              </a:rPr>
              <a:t>24</a:t>
            </a:r>
            <a:r>
              <a:rPr lang="en-US">
                <a:sym typeface="Symbol" pitchFamily="18" charset="2"/>
              </a:rPr>
              <a:t> kg and </a:t>
            </a:r>
            <a:r>
              <a:rPr lang="en-US" i="1">
                <a:sym typeface="Symbol" pitchFamily="18" charset="2"/>
              </a:rPr>
              <a:t>R</a:t>
            </a:r>
            <a:r>
              <a:rPr lang="en-US">
                <a:sym typeface="Symbol" pitchFamily="18" charset="2"/>
              </a:rPr>
              <a:t> = 6.3710</a:t>
            </a:r>
            <a:r>
              <a:rPr lang="en-US" baseline="30000">
                <a:sym typeface="Symbol" pitchFamily="18" charset="2"/>
              </a:rPr>
              <a:t>6</a:t>
            </a:r>
            <a:r>
              <a:rPr lang="en-US">
                <a:sym typeface="Symbol" pitchFamily="18" charset="2"/>
              </a:rPr>
              <a:t> m. </a:t>
            </a:r>
          </a:p>
          <a:p>
            <a:r>
              <a:rPr lang="en-US" i="1">
                <a:cs typeface="Courier New" pitchFamily="49" charset="0"/>
                <a:sym typeface="Symbol" pitchFamily="18" charset="2"/>
              </a:rPr>
              <a:t>  v</a:t>
            </a:r>
            <a:r>
              <a:rPr lang="en-US" baseline="-25000">
                <a:cs typeface="Courier New" pitchFamily="49" charset="0"/>
                <a:sym typeface="Symbol" pitchFamily="18" charset="2"/>
              </a:rPr>
              <a:t>esc</a:t>
            </a:r>
            <a:r>
              <a:rPr lang="en-US" baseline="30000">
                <a:cs typeface="Courier New" pitchFamily="49" charset="0"/>
                <a:sym typeface="Symbol" pitchFamily="18" charset="2"/>
              </a:rPr>
              <a:t>2</a:t>
            </a:r>
            <a:r>
              <a:rPr lang="en-US">
                <a:sym typeface="Symbol" pitchFamily="18" charset="2"/>
              </a:rPr>
              <a:t> 	= 2</a:t>
            </a:r>
            <a:r>
              <a:rPr lang="en-US" i="1">
                <a:sym typeface="Symbol" pitchFamily="18" charset="2"/>
              </a:rPr>
              <a:t>GM / R </a:t>
            </a:r>
          </a:p>
          <a:p>
            <a:r>
              <a:rPr lang="en-US" i="1">
                <a:sym typeface="Symbol" pitchFamily="18" charset="2"/>
              </a:rPr>
              <a:t>        </a:t>
            </a:r>
            <a:r>
              <a:rPr lang="en-US" i="1" baseline="-25000">
                <a:sym typeface="Symbol" pitchFamily="18" charset="2"/>
              </a:rPr>
              <a:t> 	</a:t>
            </a:r>
            <a:r>
              <a:rPr lang="en-US">
                <a:sym typeface="Symbol" pitchFamily="18" charset="2"/>
              </a:rPr>
              <a:t>= 2(6.6710</a:t>
            </a:r>
            <a:r>
              <a:rPr lang="en-US" baseline="30000">
                <a:sym typeface="Symbol" pitchFamily="18" charset="2"/>
              </a:rPr>
              <a:t>-11</a:t>
            </a:r>
            <a:r>
              <a:rPr lang="en-US">
                <a:sym typeface="Symbol" pitchFamily="18" charset="2"/>
              </a:rPr>
              <a:t>)(</a:t>
            </a:r>
            <a:r>
              <a:rPr lang="en-US"/>
              <a:t>5.98</a:t>
            </a:r>
            <a:r>
              <a:rPr lang="en-US">
                <a:sym typeface="Symbol" pitchFamily="18" charset="2"/>
              </a:rPr>
              <a:t>10</a:t>
            </a:r>
            <a:r>
              <a:rPr lang="en-US" baseline="30000">
                <a:sym typeface="Symbol" pitchFamily="18" charset="2"/>
              </a:rPr>
              <a:t>24</a:t>
            </a:r>
            <a:r>
              <a:rPr lang="en-US">
                <a:sym typeface="Symbol" pitchFamily="18" charset="2"/>
              </a:rPr>
              <a:t>) </a:t>
            </a:r>
            <a:r>
              <a:rPr lang="en-US" i="1">
                <a:sym typeface="Symbol" pitchFamily="18" charset="2"/>
              </a:rPr>
              <a:t>/</a:t>
            </a:r>
            <a:r>
              <a:rPr lang="en-US">
                <a:sym typeface="Symbol" pitchFamily="18" charset="2"/>
              </a:rPr>
              <a:t> 6.3710</a:t>
            </a:r>
            <a:r>
              <a:rPr lang="en-US" baseline="30000">
                <a:sym typeface="Symbol" pitchFamily="18" charset="2"/>
              </a:rPr>
              <a:t>6</a:t>
            </a:r>
            <a:r>
              <a:rPr lang="en-US">
                <a:sym typeface="Symbol" pitchFamily="18" charset="2"/>
              </a:rPr>
              <a:t> </a:t>
            </a:r>
          </a:p>
          <a:p>
            <a:r>
              <a:rPr lang="en-US" i="1">
                <a:cs typeface="Courier New" pitchFamily="49" charset="0"/>
                <a:sym typeface="Symbol" pitchFamily="18" charset="2"/>
              </a:rPr>
              <a:t>    v</a:t>
            </a:r>
            <a:r>
              <a:rPr lang="en-US" baseline="-25000">
                <a:cs typeface="Courier New" pitchFamily="49" charset="0"/>
                <a:sym typeface="Symbol" pitchFamily="18" charset="2"/>
              </a:rPr>
              <a:t>esc</a:t>
            </a:r>
            <a:r>
              <a:rPr lang="en-US">
                <a:cs typeface="Courier New" pitchFamily="49" charset="0"/>
                <a:sym typeface="Symbol" pitchFamily="18" charset="2"/>
              </a:rPr>
              <a:t> 	= 11200 ms</a:t>
            </a:r>
            <a:r>
              <a:rPr lang="en-US" baseline="30000">
                <a:cs typeface="Courier New" pitchFamily="49" charset="0"/>
                <a:sym typeface="Symbol" pitchFamily="18" charset="2"/>
              </a:rPr>
              <a:t>-1</a:t>
            </a:r>
            <a:r>
              <a:rPr lang="en-US">
                <a:cs typeface="Courier New" pitchFamily="49" charset="0"/>
                <a:sym typeface="Symbol" pitchFamily="18" charset="2"/>
              </a:rPr>
              <a:t> (= 24900 mph!)</a:t>
            </a:r>
            <a:endParaRPr lang="en-US" i="1" baseline="-25000">
              <a:cs typeface="Courier New" pitchFamily="49" charset="0"/>
              <a:sym typeface="Symbol" pitchFamily="18" charset="2"/>
            </a:endParaRPr>
          </a:p>
        </p:txBody>
      </p:sp>
      <p:sp>
        <p:nvSpPr>
          <p:cNvPr id="153602" name="Rectangle 2"/>
          <p:cNvSpPr>
            <a:spLocks noChangeArrowheads="1"/>
          </p:cNvSpPr>
          <p:nvPr/>
        </p:nvSpPr>
        <p:spPr bwMode="auto">
          <a:xfrm>
            <a:off x="685800" y="1338263"/>
            <a:ext cx="7772400" cy="31940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Escape speed</a:t>
            </a:r>
            <a:r>
              <a:rPr lang="en-US" altLang="en-US">
                <a:solidFill>
                  <a:schemeClr val="accent2"/>
                </a:solidFill>
              </a:rPr>
              <a:t> </a:t>
            </a:r>
            <a:r>
              <a:rPr lang="en-US" sz="2000">
                <a:solidFill>
                  <a:srgbClr val="000000"/>
                </a:solidFill>
                <a:latin typeface="Courier New" pitchFamily="49" charset="0"/>
                <a:cs typeface="Times New Roman" pitchFamily="18" charset="0"/>
              </a:rPr>
              <a:t>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From the conservation of mechanical energy we have </a:t>
            </a:r>
            <a:r>
              <a:rPr lang="en-US">
                <a:solidFill>
                  <a:srgbClr val="000000"/>
                </a:solidFill>
                <a:sym typeface="Symbol" pitchFamily="18" charset="2"/>
              </a:rPr>
              <a:t>∆</a:t>
            </a:r>
            <a:r>
              <a:rPr lang="en-US" i="1">
                <a:solidFill>
                  <a:srgbClr val="000000"/>
                </a:solidFill>
                <a:cs typeface="Courier New" pitchFamily="49" charset="0"/>
              </a:rPr>
              <a:t>E</a:t>
            </a:r>
            <a:r>
              <a:rPr lang="en-US" baseline="-25000">
                <a:solidFill>
                  <a:srgbClr val="000000"/>
                </a:solidFill>
                <a:cs typeface="Courier New" pitchFamily="49" charset="0"/>
              </a:rPr>
              <a:t>K</a:t>
            </a:r>
            <a:r>
              <a:rPr lang="en-US">
                <a:solidFill>
                  <a:srgbClr val="000000"/>
                </a:solidFill>
                <a:cs typeface="Courier New" pitchFamily="49" charset="0"/>
              </a:rPr>
              <a:t> + </a:t>
            </a:r>
            <a:r>
              <a:rPr lang="en-US">
                <a:solidFill>
                  <a:srgbClr val="000000"/>
                </a:solidFill>
                <a:sym typeface="Symbol" pitchFamily="18" charset="2"/>
              </a:rPr>
              <a:t>∆</a:t>
            </a:r>
            <a:r>
              <a:rPr lang="en-US" i="1">
                <a:solidFill>
                  <a:srgbClr val="000000"/>
                </a:solidFill>
                <a:cs typeface="Courier New" pitchFamily="49" charset="0"/>
              </a:rPr>
              <a:t>E</a:t>
            </a:r>
            <a:r>
              <a:rPr lang="en-US" baseline="-25000">
                <a:solidFill>
                  <a:srgbClr val="000000"/>
                </a:solidFill>
                <a:cs typeface="Courier New" pitchFamily="49" charset="0"/>
              </a:rPr>
              <a:t>P</a:t>
            </a:r>
            <a:r>
              <a:rPr lang="en-US">
                <a:solidFill>
                  <a:srgbClr val="000000"/>
                </a:solidFill>
                <a:cs typeface="Courier New" pitchFamily="49" charset="0"/>
              </a:rPr>
              <a:t> = 0. Then</a:t>
            </a:r>
            <a:endParaRPr lang="en-US">
              <a:solidFill>
                <a:srgbClr val="000000"/>
              </a:solidFill>
              <a:cs typeface="Courier New" pitchFamily="49" charset="0"/>
              <a:sym typeface="Symbol" pitchFamily="18" charset="2"/>
            </a:endParaRPr>
          </a:p>
          <a:p>
            <a:pPr eaLnBrk="0" hangingPunct="0">
              <a:spcBef>
                <a:spcPct val="20000"/>
              </a:spcBef>
            </a:pPr>
            <a:r>
              <a:rPr lang="en-US" i="1">
                <a:solidFill>
                  <a:srgbClr val="000000"/>
                </a:solidFill>
                <a:cs typeface="Courier New" pitchFamily="49" charset="0"/>
              </a:rPr>
              <a:t>				E</a:t>
            </a:r>
            <a:r>
              <a:rPr lang="en-US" baseline="-25000">
                <a:solidFill>
                  <a:srgbClr val="000000"/>
                </a:solidFill>
                <a:cs typeface="Courier New" pitchFamily="49" charset="0"/>
              </a:rPr>
              <a:t>K</a:t>
            </a:r>
            <a:r>
              <a:rPr lang="en-US">
                <a:solidFill>
                  <a:srgbClr val="000000"/>
                </a:solidFill>
                <a:cs typeface="Courier New" pitchFamily="49" charset="0"/>
              </a:rPr>
              <a:t> – </a:t>
            </a:r>
            <a:r>
              <a:rPr lang="en-US" i="1">
                <a:solidFill>
                  <a:srgbClr val="000000"/>
                </a:solidFill>
                <a:cs typeface="Courier New" pitchFamily="49" charset="0"/>
              </a:rPr>
              <a:t>E</a:t>
            </a:r>
            <a:r>
              <a:rPr lang="en-US" baseline="-25000">
                <a:solidFill>
                  <a:srgbClr val="000000"/>
                </a:solidFill>
                <a:cs typeface="Courier New" pitchFamily="49" charset="0"/>
              </a:rPr>
              <a:t>K0</a:t>
            </a:r>
            <a:r>
              <a:rPr lang="en-US">
                <a:solidFill>
                  <a:srgbClr val="000000"/>
                </a:solidFill>
                <a:cs typeface="Courier New" pitchFamily="49" charset="0"/>
              </a:rPr>
              <a:t> + </a:t>
            </a:r>
            <a:r>
              <a:rPr lang="en-US" i="1">
                <a:solidFill>
                  <a:srgbClr val="000000"/>
                </a:solidFill>
                <a:cs typeface="Courier New" pitchFamily="49" charset="0"/>
              </a:rPr>
              <a:t>E</a:t>
            </a:r>
            <a:r>
              <a:rPr lang="en-US" baseline="-25000">
                <a:solidFill>
                  <a:srgbClr val="000000"/>
                </a:solidFill>
                <a:cs typeface="Courier New" pitchFamily="49" charset="0"/>
              </a:rPr>
              <a:t>P</a:t>
            </a:r>
            <a:r>
              <a:rPr lang="en-US">
                <a:solidFill>
                  <a:srgbClr val="000000"/>
                </a:solidFill>
                <a:cs typeface="Courier New" pitchFamily="49" charset="0"/>
              </a:rPr>
              <a:t> – </a:t>
            </a:r>
            <a:r>
              <a:rPr lang="en-US" i="1">
                <a:solidFill>
                  <a:srgbClr val="000000"/>
                </a:solidFill>
                <a:cs typeface="Courier New" pitchFamily="49" charset="0"/>
              </a:rPr>
              <a:t>E</a:t>
            </a:r>
            <a:r>
              <a:rPr lang="en-US" baseline="-25000">
                <a:solidFill>
                  <a:srgbClr val="000000"/>
                </a:solidFill>
                <a:cs typeface="Courier New" pitchFamily="49" charset="0"/>
              </a:rPr>
              <a:t>P0</a:t>
            </a:r>
            <a:r>
              <a:rPr lang="en-US">
                <a:solidFill>
                  <a:srgbClr val="000000"/>
                </a:solidFill>
                <a:cs typeface="Courier New" pitchFamily="49" charset="0"/>
              </a:rPr>
              <a:t> 	= 0</a:t>
            </a:r>
          </a:p>
          <a:p>
            <a:pPr eaLnBrk="0" hangingPunct="0">
              <a:spcBef>
                <a:spcPct val="35000"/>
              </a:spcBef>
            </a:pPr>
            <a:r>
              <a:rPr lang="en-US">
                <a:solidFill>
                  <a:srgbClr val="000000"/>
                </a:solidFill>
                <a:cs typeface="Courier New" pitchFamily="49" charset="0"/>
              </a:rPr>
              <a:t>      (1/2)</a:t>
            </a:r>
            <a:r>
              <a:rPr lang="en-US" i="1">
                <a:solidFill>
                  <a:srgbClr val="000000"/>
                </a:solidFill>
                <a:cs typeface="Courier New" pitchFamily="49" charset="0"/>
              </a:rPr>
              <a:t>mv</a:t>
            </a:r>
            <a:r>
              <a:rPr lang="en-US" baseline="30000">
                <a:solidFill>
                  <a:srgbClr val="000000"/>
                </a:solidFill>
                <a:cs typeface="Courier New" pitchFamily="49" charset="0"/>
              </a:rPr>
              <a:t>2</a:t>
            </a:r>
            <a:r>
              <a:rPr lang="en-US">
                <a:solidFill>
                  <a:srgbClr val="000000"/>
                </a:solidFill>
                <a:cs typeface="Courier New" pitchFamily="49" charset="0"/>
              </a:rPr>
              <a:t> – (1/2)</a:t>
            </a:r>
            <a:r>
              <a:rPr lang="en-US" i="1">
                <a:solidFill>
                  <a:srgbClr val="000000"/>
                </a:solidFill>
                <a:cs typeface="Courier New" pitchFamily="49" charset="0"/>
              </a:rPr>
              <a:t>mu</a:t>
            </a:r>
            <a:r>
              <a:rPr lang="en-US" baseline="30000">
                <a:solidFill>
                  <a:srgbClr val="000000"/>
                </a:solidFill>
                <a:cs typeface="Courier New" pitchFamily="49" charset="0"/>
              </a:rPr>
              <a:t>2</a:t>
            </a:r>
            <a:r>
              <a:rPr lang="en-US">
                <a:solidFill>
                  <a:srgbClr val="000000"/>
                </a:solidFill>
                <a:cs typeface="Courier New" pitchFamily="49" charset="0"/>
              </a:rPr>
              <a:t> + </a:t>
            </a:r>
            <a:r>
              <a:rPr lang="en-US" baseline="30000">
                <a:solidFill>
                  <a:srgbClr val="000000"/>
                </a:solidFill>
                <a:cs typeface="Courier New" pitchFamily="49" charset="0"/>
              </a:rPr>
              <a:t>-</a:t>
            </a:r>
            <a:r>
              <a:rPr lang="en-US" i="1">
                <a:solidFill>
                  <a:srgbClr val="000000"/>
                </a:solidFill>
                <a:cs typeface="Courier New" pitchFamily="49" charset="0"/>
              </a:rPr>
              <a:t>GMm / r</a:t>
            </a:r>
            <a:r>
              <a:rPr lang="en-US">
                <a:solidFill>
                  <a:srgbClr val="000000"/>
                </a:solidFill>
                <a:cs typeface="Courier New" pitchFamily="49" charset="0"/>
              </a:rPr>
              <a:t> – </a:t>
            </a:r>
            <a:r>
              <a:rPr lang="en-US" baseline="30000">
                <a:solidFill>
                  <a:srgbClr val="000000"/>
                </a:solidFill>
                <a:cs typeface="Courier New" pitchFamily="49" charset="0"/>
              </a:rPr>
              <a:t>-</a:t>
            </a:r>
            <a:r>
              <a:rPr lang="en-US" i="1">
                <a:solidFill>
                  <a:srgbClr val="000000"/>
                </a:solidFill>
                <a:cs typeface="Courier New" pitchFamily="49" charset="0"/>
              </a:rPr>
              <a:t>GMm / r</a:t>
            </a:r>
            <a:r>
              <a:rPr lang="en-US" baseline="-25000">
                <a:solidFill>
                  <a:srgbClr val="000000"/>
                </a:solidFill>
                <a:cs typeface="Courier New" pitchFamily="49" charset="0"/>
              </a:rPr>
              <a:t>0</a:t>
            </a:r>
            <a:r>
              <a:rPr lang="en-US">
                <a:solidFill>
                  <a:srgbClr val="000000"/>
                </a:solidFill>
                <a:cs typeface="Courier New" pitchFamily="49" charset="0"/>
              </a:rPr>
              <a:t>	= 0</a:t>
            </a:r>
          </a:p>
          <a:p>
            <a:pPr eaLnBrk="0" hangingPunct="0">
              <a:spcBef>
                <a:spcPct val="35000"/>
              </a:spcBef>
            </a:pPr>
            <a:r>
              <a:rPr lang="en-US">
                <a:solidFill>
                  <a:srgbClr val="000000"/>
                </a:solidFill>
                <a:cs typeface="Courier New" pitchFamily="49" charset="0"/>
              </a:rPr>
              <a:t>                             		</a:t>
            </a:r>
            <a:r>
              <a:rPr lang="en-US" baseline="-25000">
                <a:solidFill>
                  <a:srgbClr val="000000"/>
                </a:solidFill>
                <a:cs typeface="Courier New" pitchFamily="49" charset="0"/>
              </a:rPr>
              <a:t>   </a:t>
            </a:r>
            <a:r>
              <a:rPr lang="en-US">
                <a:solidFill>
                  <a:srgbClr val="000000"/>
                </a:solidFill>
                <a:cs typeface="Courier New" pitchFamily="49" charset="0"/>
              </a:rPr>
              <a:t>(1/2)</a:t>
            </a:r>
            <a:r>
              <a:rPr lang="en-US" i="1">
                <a:solidFill>
                  <a:srgbClr val="000000"/>
                </a:solidFill>
                <a:cs typeface="Courier New" pitchFamily="49" charset="0"/>
              </a:rPr>
              <a:t>mv</a:t>
            </a:r>
            <a:r>
              <a:rPr lang="en-US" baseline="-25000">
                <a:solidFill>
                  <a:srgbClr val="000000"/>
                </a:solidFill>
                <a:cs typeface="Courier New" pitchFamily="49" charset="0"/>
              </a:rPr>
              <a:t>esc</a:t>
            </a:r>
            <a:r>
              <a:rPr lang="en-US" baseline="30000">
                <a:solidFill>
                  <a:srgbClr val="000000"/>
                </a:solidFill>
                <a:cs typeface="Courier New" pitchFamily="49" charset="0"/>
              </a:rPr>
              <a:t>2</a:t>
            </a:r>
            <a:r>
              <a:rPr lang="en-US">
                <a:solidFill>
                  <a:srgbClr val="000000"/>
                </a:solidFill>
                <a:cs typeface="Courier New" pitchFamily="49" charset="0"/>
              </a:rPr>
              <a:t> 	= </a:t>
            </a:r>
            <a:r>
              <a:rPr lang="en-US" i="1">
                <a:solidFill>
                  <a:srgbClr val="000000"/>
                </a:solidFill>
                <a:cs typeface="Courier New" pitchFamily="49" charset="0"/>
              </a:rPr>
              <a:t>GMm / R</a:t>
            </a:r>
          </a:p>
        </p:txBody>
      </p:sp>
      <p:grpSp>
        <p:nvGrpSpPr>
          <p:cNvPr id="2" name="Group 4"/>
          <p:cNvGrpSpPr>
            <a:grpSpLocks/>
          </p:cNvGrpSpPr>
          <p:nvPr/>
        </p:nvGrpSpPr>
        <p:grpSpPr bwMode="auto">
          <a:xfrm>
            <a:off x="1738313" y="2889250"/>
            <a:ext cx="700087" cy="555625"/>
            <a:chOff x="1359" y="3173"/>
            <a:chExt cx="441" cy="444"/>
          </a:xfrm>
        </p:grpSpPr>
        <p:sp>
          <p:nvSpPr>
            <p:cNvPr id="29715" name="Line 5"/>
            <p:cNvSpPr>
              <a:spLocks noChangeShapeType="1"/>
            </p:cNvSpPr>
            <p:nvPr/>
          </p:nvSpPr>
          <p:spPr bwMode="auto">
            <a:xfrm flipV="1">
              <a:off x="1359" y="3370"/>
              <a:ext cx="271" cy="247"/>
            </a:xfrm>
            <a:prstGeom prst="line">
              <a:avLst/>
            </a:prstGeom>
            <a:noFill/>
            <a:ln w="19050">
              <a:solidFill>
                <a:srgbClr val="FF0000"/>
              </a:solidFill>
              <a:round/>
              <a:headEnd/>
              <a:tailEnd type="triangle" w="med" len="med"/>
            </a:ln>
          </p:spPr>
          <p:txBody>
            <a:bodyPr/>
            <a:lstStyle/>
            <a:p>
              <a:endParaRPr lang="en-US"/>
            </a:p>
          </p:txBody>
        </p:sp>
        <p:sp>
          <p:nvSpPr>
            <p:cNvPr id="29716" name="Text Box 6"/>
            <p:cNvSpPr txBox="1">
              <a:spLocks noChangeArrowheads="1"/>
            </p:cNvSpPr>
            <p:nvPr/>
          </p:nvSpPr>
          <p:spPr bwMode="auto">
            <a:xfrm>
              <a:off x="1595" y="3173"/>
              <a:ext cx="205" cy="317"/>
            </a:xfrm>
            <a:prstGeom prst="rect">
              <a:avLst/>
            </a:prstGeom>
            <a:noFill/>
            <a:ln w="9525">
              <a:noFill/>
              <a:miter lim="800000"/>
              <a:headEnd/>
              <a:tailEnd/>
            </a:ln>
          </p:spPr>
          <p:txBody>
            <a:bodyPr wrap="none">
              <a:spAutoFit/>
            </a:bodyPr>
            <a:lstStyle/>
            <a:p>
              <a:r>
                <a:rPr lang="en-US" sz="2000">
                  <a:solidFill>
                    <a:srgbClr val="FF0000"/>
                  </a:solidFill>
                </a:rPr>
                <a:t>0</a:t>
              </a:r>
            </a:p>
          </p:txBody>
        </p:sp>
      </p:grpSp>
      <p:grpSp>
        <p:nvGrpSpPr>
          <p:cNvPr id="3" name="Group 7"/>
          <p:cNvGrpSpPr>
            <a:grpSpLocks/>
          </p:cNvGrpSpPr>
          <p:nvPr/>
        </p:nvGrpSpPr>
        <p:grpSpPr bwMode="auto">
          <a:xfrm>
            <a:off x="4722813" y="2868613"/>
            <a:ext cx="700087" cy="592137"/>
            <a:chOff x="1359" y="3174"/>
            <a:chExt cx="441" cy="443"/>
          </a:xfrm>
        </p:grpSpPr>
        <p:sp>
          <p:nvSpPr>
            <p:cNvPr id="29713" name="Line 8"/>
            <p:cNvSpPr>
              <a:spLocks noChangeShapeType="1"/>
            </p:cNvSpPr>
            <p:nvPr/>
          </p:nvSpPr>
          <p:spPr bwMode="auto">
            <a:xfrm flipV="1">
              <a:off x="1359" y="3370"/>
              <a:ext cx="271" cy="247"/>
            </a:xfrm>
            <a:prstGeom prst="line">
              <a:avLst/>
            </a:prstGeom>
            <a:noFill/>
            <a:ln w="19050">
              <a:solidFill>
                <a:srgbClr val="FF0000"/>
              </a:solidFill>
              <a:round/>
              <a:headEnd/>
              <a:tailEnd type="triangle" w="med" len="med"/>
            </a:ln>
          </p:spPr>
          <p:txBody>
            <a:bodyPr/>
            <a:lstStyle/>
            <a:p>
              <a:endParaRPr lang="en-US"/>
            </a:p>
          </p:txBody>
        </p:sp>
        <p:sp>
          <p:nvSpPr>
            <p:cNvPr id="29714" name="Text Box 9"/>
            <p:cNvSpPr txBox="1">
              <a:spLocks noChangeArrowheads="1"/>
            </p:cNvSpPr>
            <p:nvPr/>
          </p:nvSpPr>
          <p:spPr bwMode="auto">
            <a:xfrm>
              <a:off x="1595" y="3174"/>
              <a:ext cx="205" cy="297"/>
            </a:xfrm>
            <a:prstGeom prst="rect">
              <a:avLst/>
            </a:prstGeom>
            <a:noFill/>
            <a:ln w="9525">
              <a:noFill/>
              <a:miter lim="800000"/>
              <a:headEnd/>
              <a:tailEnd/>
            </a:ln>
          </p:spPr>
          <p:txBody>
            <a:bodyPr wrap="none">
              <a:spAutoFit/>
            </a:bodyPr>
            <a:lstStyle/>
            <a:p>
              <a:r>
                <a:rPr lang="en-US" sz="2000">
                  <a:solidFill>
                    <a:srgbClr val="FF0000"/>
                  </a:solidFill>
                </a:rPr>
                <a:t>0</a:t>
              </a:r>
            </a:p>
          </p:txBody>
        </p:sp>
      </p:grpSp>
      <p:grpSp>
        <p:nvGrpSpPr>
          <p:cNvPr id="4" name="Group 20"/>
          <p:cNvGrpSpPr>
            <a:grpSpLocks/>
          </p:cNvGrpSpPr>
          <p:nvPr/>
        </p:nvGrpSpPr>
        <p:grpSpPr bwMode="auto">
          <a:xfrm>
            <a:off x="835025" y="4022725"/>
            <a:ext cx="7464425" cy="457200"/>
            <a:chOff x="510" y="2654"/>
            <a:chExt cx="4702" cy="288"/>
          </a:xfrm>
        </p:grpSpPr>
        <p:sp>
          <p:nvSpPr>
            <p:cNvPr id="29709" name="Rectangle 11"/>
            <p:cNvSpPr>
              <a:spLocks noChangeArrowheads="1"/>
            </p:cNvSpPr>
            <p:nvPr/>
          </p:nvSpPr>
          <p:spPr bwMode="auto">
            <a:xfrm>
              <a:off x="592" y="2667"/>
              <a:ext cx="1556" cy="202"/>
            </a:xfrm>
            <a:prstGeom prst="rect">
              <a:avLst/>
            </a:prstGeom>
            <a:noFill/>
            <a:ln w="9525">
              <a:noFill/>
              <a:miter lim="800000"/>
              <a:headEnd/>
              <a:tailEnd/>
            </a:ln>
          </p:spPr>
          <p:txBody>
            <a:bodyPr/>
            <a:lstStyle/>
            <a:p>
              <a:pPr eaLnBrk="0" hangingPunct="0">
                <a:lnSpc>
                  <a:spcPct val="90000"/>
                </a:lnSpc>
                <a:spcBef>
                  <a:spcPct val="20000"/>
                </a:spcBef>
              </a:pPr>
              <a:r>
                <a:rPr lang="en-US" i="1">
                  <a:cs typeface="Courier New" pitchFamily="49" charset="0"/>
                  <a:sym typeface="Symbol" pitchFamily="18" charset="2"/>
                </a:rPr>
                <a:t>v</a:t>
              </a:r>
              <a:r>
                <a:rPr lang="en-US" baseline="-25000">
                  <a:cs typeface="Courier New" pitchFamily="49" charset="0"/>
                  <a:sym typeface="Symbol" pitchFamily="18" charset="2"/>
                </a:rPr>
                <a:t>esc</a:t>
              </a:r>
              <a:r>
                <a:rPr lang="en-US">
                  <a:sym typeface="Symbol" pitchFamily="18" charset="2"/>
                </a:rPr>
                <a:t> =  2</a:t>
              </a:r>
              <a:r>
                <a:rPr lang="en-US" i="1">
                  <a:sym typeface="Symbol" pitchFamily="18" charset="2"/>
                </a:rPr>
                <a:t>GM / R</a:t>
              </a:r>
              <a:endParaRPr lang="en-US">
                <a:cs typeface="Courier New" pitchFamily="49" charset="0"/>
                <a:sym typeface="Symbol" pitchFamily="18" charset="2"/>
              </a:endParaRPr>
            </a:p>
          </p:txBody>
        </p:sp>
        <p:sp>
          <p:nvSpPr>
            <p:cNvPr id="29710" name="Text Box 12"/>
            <p:cNvSpPr txBox="1">
              <a:spLocks noChangeArrowheads="1"/>
            </p:cNvSpPr>
            <p:nvPr/>
          </p:nvSpPr>
          <p:spPr bwMode="auto">
            <a:xfrm>
              <a:off x="3844" y="2654"/>
              <a:ext cx="136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escape speed</a:t>
              </a:r>
            </a:p>
          </p:txBody>
        </p:sp>
        <p:sp>
          <p:nvSpPr>
            <p:cNvPr id="29711" name="Rectangle 13"/>
            <p:cNvSpPr>
              <a:spLocks noChangeArrowheads="1"/>
            </p:cNvSpPr>
            <p:nvPr/>
          </p:nvSpPr>
          <p:spPr bwMode="auto">
            <a:xfrm>
              <a:off x="510" y="2656"/>
              <a:ext cx="4701" cy="278"/>
            </a:xfrm>
            <a:prstGeom prst="rect">
              <a:avLst/>
            </a:prstGeom>
            <a:noFill/>
            <a:ln w="12700">
              <a:solidFill>
                <a:schemeClr val="tx1"/>
              </a:solidFill>
              <a:miter lim="800000"/>
              <a:headEnd/>
              <a:tailEnd/>
            </a:ln>
          </p:spPr>
          <p:txBody>
            <a:bodyPr wrap="none" anchor="ctr"/>
            <a:lstStyle/>
            <a:p>
              <a:endParaRPr lang="en-US"/>
            </a:p>
          </p:txBody>
        </p:sp>
        <p:sp>
          <p:nvSpPr>
            <p:cNvPr id="29712" name="Freeform 14"/>
            <p:cNvSpPr>
              <a:spLocks/>
            </p:cNvSpPr>
            <p:nvPr/>
          </p:nvSpPr>
          <p:spPr bwMode="auto">
            <a:xfrm>
              <a:off x="1116" y="2676"/>
              <a:ext cx="800" cy="211"/>
            </a:xfrm>
            <a:custGeom>
              <a:avLst/>
              <a:gdLst>
                <a:gd name="T0" fmla="*/ 0 w 800"/>
                <a:gd name="T1" fmla="*/ 145 h 175"/>
                <a:gd name="T2" fmla="*/ 31 w 800"/>
                <a:gd name="T3" fmla="*/ 175 h 175"/>
                <a:gd name="T4" fmla="*/ 76 w 800"/>
                <a:gd name="T5" fmla="*/ 1 h 175"/>
                <a:gd name="T6" fmla="*/ 800 w 800"/>
                <a:gd name="T7" fmla="*/ 0 h 175"/>
                <a:gd name="T8" fmla="*/ 0 60000 65536"/>
                <a:gd name="T9" fmla="*/ 0 60000 65536"/>
                <a:gd name="T10" fmla="*/ 0 60000 65536"/>
                <a:gd name="T11" fmla="*/ 0 60000 65536"/>
                <a:gd name="T12" fmla="*/ 0 w 800"/>
                <a:gd name="T13" fmla="*/ 0 h 175"/>
                <a:gd name="T14" fmla="*/ 800 w 800"/>
                <a:gd name="T15" fmla="*/ 175 h 175"/>
              </a:gdLst>
              <a:ahLst/>
              <a:cxnLst>
                <a:cxn ang="T8">
                  <a:pos x="T0" y="T1"/>
                </a:cxn>
                <a:cxn ang="T9">
                  <a:pos x="T2" y="T3"/>
                </a:cxn>
                <a:cxn ang="T10">
                  <a:pos x="T4" y="T5"/>
                </a:cxn>
                <a:cxn ang="T11">
                  <a:pos x="T6" y="T7"/>
                </a:cxn>
              </a:cxnLst>
              <a:rect l="T12" t="T13" r="T14" b="T15"/>
              <a:pathLst>
                <a:path w="800" h="175">
                  <a:moveTo>
                    <a:pt x="0" y="145"/>
                  </a:moveTo>
                  <a:lnTo>
                    <a:pt x="31" y="175"/>
                  </a:lnTo>
                  <a:lnTo>
                    <a:pt x="76" y="1"/>
                  </a:lnTo>
                  <a:lnTo>
                    <a:pt x="800" y="0"/>
                  </a:lnTo>
                </a:path>
              </a:pathLst>
            </a:custGeom>
            <a:noFill/>
            <a:ln w="12700" cmpd="sng">
              <a:solidFill>
                <a:schemeClr val="tx1"/>
              </a:solidFill>
              <a:round/>
              <a:headEnd/>
              <a:tailEnd/>
            </a:ln>
          </p:spPr>
          <p:txBody>
            <a:bodyPr/>
            <a:lstStyle/>
            <a:p>
              <a:endParaRPr lang="en-US"/>
            </a:p>
          </p:txBody>
        </p:sp>
      </p:grpSp>
      <p:sp>
        <p:nvSpPr>
          <p:cNvPr id="153616" name="Line 16"/>
          <p:cNvSpPr>
            <a:spLocks noChangeShapeType="1"/>
          </p:cNvSpPr>
          <p:nvPr/>
        </p:nvSpPr>
        <p:spPr bwMode="auto">
          <a:xfrm flipV="1">
            <a:off x="5294313" y="3641725"/>
            <a:ext cx="217487" cy="288925"/>
          </a:xfrm>
          <a:prstGeom prst="line">
            <a:avLst/>
          </a:prstGeom>
          <a:noFill/>
          <a:ln w="19050">
            <a:solidFill>
              <a:srgbClr val="FF0000"/>
            </a:solidFill>
            <a:round/>
            <a:headEnd/>
            <a:tailEnd/>
          </a:ln>
        </p:spPr>
        <p:txBody>
          <a:bodyPr/>
          <a:lstStyle/>
          <a:p>
            <a:endParaRPr lang="en-US"/>
          </a:p>
        </p:txBody>
      </p:sp>
      <p:sp>
        <p:nvSpPr>
          <p:cNvPr id="153617" name="Line 17"/>
          <p:cNvSpPr>
            <a:spLocks noChangeShapeType="1"/>
          </p:cNvSpPr>
          <p:nvPr/>
        </p:nvSpPr>
        <p:spPr bwMode="auto">
          <a:xfrm flipV="1">
            <a:off x="7056438" y="3644900"/>
            <a:ext cx="217487" cy="288925"/>
          </a:xfrm>
          <a:prstGeom prst="line">
            <a:avLst/>
          </a:prstGeom>
          <a:noFill/>
          <a:ln w="19050">
            <a:solidFill>
              <a:srgbClr val="FF0000"/>
            </a:solidFill>
            <a:round/>
            <a:headEnd/>
            <a:tailEnd/>
          </a:ln>
        </p:spPr>
        <p:txBody>
          <a:bodyPr/>
          <a:lstStyle/>
          <a:p>
            <a:endParaRPr lang="en-US"/>
          </a:p>
        </p:txBody>
      </p:sp>
      <p:sp>
        <p:nvSpPr>
          <p:cNvPr id="2970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53621" name="Picture 21"/>
          <p:cNvPicPr>
            <a:picLocks noChangeAspect="1" noChangeArrowheads="1"/>
          </p:cNvPicPr>
          <p:nvPr/>
        </p:nvPicPr>
        <p:blipFill>
          <a:blip r:embed="rId7" cstate="print">
            <a:clrChange>
              <a:clrFrom>
                <a:srgbClr val="FF0000"/>
              </a:clrFrom>
              <a:clrTo>
                <a:srgbClr val="FF0000">
                  <a:alpha val="0"/>
                </a:srgbClr>
              </a:clrTo>
            </a:clrChange>
          </a:blip>
          <a:srcRect/>
          <a:stretch>
            <a:fillRect/>
          </a:stretch>
        </p:blipFill>
        <p:spPr bwMode="auto">
          <a:xfrm>
            <a:off x="7473950" y="5302250"/>
            <a:ext cx="1370013" cy="1381125"/>
          </a:xfrm>
          <a:prstGeom prst="rect">
            <a:avLst/>
          </a:prstGeom>
          <a:ln>
            <a:noFill/>
          </a:ln>
          <a:effectLst>
            <a:outerShdw blurRad="292100" dist="139700" dir="2700000" algn="tl" rotWithShape="0">
              <a:srgbClr val="333333">
                <a:alpha val="65000"/>
              </a:srgbClr>
            </a:outerShdw>
          </a:effectLst>
        </p:spPr>
      </p:pic>
      <p:sp>
        <p:nvSpPr>
          <p:cNvPr id="153622" name="Text Box 22"/>
          <p:cNvSpPr txBox="1">
            <a:spLocks noChangeArrowheads="1"/>
          </p:cNvSpPr>
          <p:nvPr/>
        </p:nvSpPr>
        <p:spPr bwMode="auto">
          <a:xfrm>
            <a:off x="5094288" y="49213"/>
            <a:ext cx="4049712" cy="1187450"/>
          </a:xfrm>
          <a:prstGeom prst="rect">
            <a:avLst/>
          </a:prstGeom>
          <a:noFill/>
          <a:ln w="9525">
            <a:noFill/>
            <a:miter lim="800000"/>
            <a:headEnd/>
            <a:tailEnd/>
          </a:ln>
        </p:spPr>
        <p:txBody>
          <a:bodyPr>
            <a:spAutoFit/>
          </a:bodyPr>
          <a:lstStyle/>
          <a:p>
            <a:r>
              <a:rPr lang="en-US">
                <a:solidFill>
                  <a:schemeClr val="hlink"/>
                </a:solidFill>
              </a:rPr>
              <a:t>Note that escape speed is independent of the mass that is actually escaping!</a:t>
            </a:r>
          </a:p>
        </p:txBody>
      </p:sp>
      <p:sp>
        <p:nvSpPr>
          <p:cNvPr id="153623" name="Oval 23"/>
          <p:cNvSpPr>
            <a:spLocks noChangeArrowheads="1"/>
          </p:cNvSpPr>
          <p:nvPr/>
        </p:nvSpPr>
        <p:spPr bwMode="auto">
          <a:xfrm>
            <a:off x="8205788" y="5726113"/>
            <a:ext cx="157162" cy="157162"/>
          </a:xfrm>
          <a:prstGeom prst="ellipse">
            <a:avLst/>
          </a:prstGeom>
          <a:gradFill rotWithShape="1">
            <a:gsLst>
              <a:gs pos="0">
                <a:srgbClr val="EAEAEA"/>
              </a:gs>
              <a:gs pos="100000">
                <a:srgbClr val="6C6C6C"/>
              </a:gs>
            </a:gsLst>
            <a:path path="shape">
              <a:fillToRect l="50000" t="50000" r="50000" b="50000"/>
            </a:path>
          </a:gradFill>
          <a:ln w="9525">
            <a:solidFill>
              <a:schemeClr val="tx1"/>
            </a:solidFill>
            <a:round/>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02">
                                            <p:txEl>
                                              <p:pRg st="1" end="1"/>
                                            </p:txEl>
                                          </p:spTgt>
                                        </p:tgtEl>
                                        <p:attrNameLst>
                                          <p:attrName>style.visibility</p:attrName>
                                        </p:attrNameLst>
                                      </p:cBhvr>
                                      <p:to>
                                        <p:strVal val="visible"/>
                                      </p:to>
                                    </p:set>
                                    <p:anim calcmode="lin" valueType="num">
                                      <p:cBhvr additive="base">
                                        <p:cTn id="7" dur="500" fill="hold"/>
                                        <p:tgtEl>
                                          <p:spTgt spid="15360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53602">
                                            <p:txEl>
                                              <p:pRg st="2" end="2"/>
                                            </p:txEl>
                                          </p:spTgt>
                                        </p:tgtEl>
                                        <p:attrNameLst>
                                          <p:attrName>style.visibility</p:attrName>
                                        </p:attrNameLst>
                                      </p:cBhvr>
                                      <p:to>
                                        <p:strVal val="visible"/>
                                      </p:to>
                                    </p:set>
                                    <p:anim calcmode="lin" valueType="num">
                                      <p:cBhvr additive="base">
                                        <p:cTn id="13" dur="500" fill="hold"/>
                                        <p:tgtEl>
                                          <p:spTgt spid="15360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36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3602">
                                            <p:txEl>
                                              <p:pRg st="3" end="3"/>
                                            </p:txEl>
                                          </p:spTgt>
                                        </p:tgtEl>
                                        <p:attrNameLst>
                                          <p:attrName>style.visibility</p:attrName>
                                        </p:attrNameLst>
                                      </p:cBhvr>
                                      <p:to>
                                        <p:strVal val="visible"/>
                                      </p:to>
                                    </p:set>
                                    <p:anim calcmode="lin" valueType="num">
                                      <p:cBhvr additive="base">
                                        <p:cTn id="19" dur="500" fill="hold"/>
                                        <p:tgtEl>
                                          <p:spTgt spid="15360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500"/>
                                        <p:tgtEl>
                                          <p:spTgt spid="3"/>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53602">
                                            <p:txEl>
                                              <p:pRg st="4" end="4"/>
                                            </p:txEl>
                                          </p:spTgt>
                                        </p:tgtEl>
                                        <p:attrNameLst>
                                          <p:attrName>style.visibility</p:attrName>
                                        </p:attrNameLst>
                                      </p:cBhvr>
                                      <p:to>
                                        <p:strVal val="visible"/>
                                      </p:to>
                                    </p:set>
                                    <p:anim calcmode="lin" valueType="num">
                                      <p:cBhvr additive="base">
                                        <p:cTn id="35" dur="500" fill="hold"/>
                                        <p:tgtEl>
                                          <p:spTgt spid="153602">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3617"/>
                                        </p:tgtEl>
                                        <p:attrNameLst>
                                          <p:attrName>style.visibility</p:attrName>
                                        </p:attrNameLst>
                                      </p:cBhvr>
                                      <p:to>
                                        <p:strVal val="visible"/>
                                      </p:to>
                                    </p:set>
                                    <p:animEffect transition="in" filter="wipe(down)">
                                      <p:cBhvr>
                                        <p:cTn id="41" dur="500"/>
                                        <p:tgtEl>
                                          <p:spTgt spid="153617"/>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53616"/>
                                        </p:tgtEl>
                                        <p:attrNameLst>
                                          <p:attrName>style.visibility</p:attrName>
                                        </p:attrNameLst>
                                      </p:cBhvr>
                                      <p:to>
                                        <p:strVal val="visible"/>
                                      </p:to>
                                    </p:set>
                                    <p:animEffect transition="in" filter="wipe(down)">
                                      <p:cBhvr>
                                        <p:cTn id="46" dur="500"/>
                                        <p:tgtEl>
                                          <p:spTgt spid="153616"/>
                                        </p:tgtEl>
                                      </p:cBhvr>
                                    </p:animEffect>
                                  </p:childTnLst>
                                  <p:subTnLst>
                                    <p:audio>
                                      <p:cMediaNode>
                                        <p:cTn display="0" masterRel="sameClick">
                                          <p:stCondLst>
                                            <p:cond evt="begin" delay="0">
                                              <p:tn val="44"/>
                                            </p:cond>
                                          </p:stCondLst>
                                          <p:endCondLst>
                                            <p:cond evt="onStopAudio" delay="0">
                                              <p:tgtEl>
                                                <p:sldTgt/>
                                              </p:tgtEl>
                                            </p:cond>
                                          </p:endCondLst>
                                        </p:cTn>
                                        <p:tgtEl>
                                          <p:sndTgt r:embed="rId5" name="cashreg.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153615">
                                            <p:txEl>
                                              <p:pRg st="0" end="0"/>
                                            </p:txEl>
                                          </p:spTgt>
                                        </p:tgtEl>
                                        <p:attrNameLst>
                                          <p:attrName>style.visibility</p:attrName>
                                        </p:attrNameLst>
                                      </p:cBhvr>
                                      <p:to>
                                        <p:strVal val="visible"/>
                                      </p:to>
                                    </p:set>
                                    <p:anim calcmode="lin" valueType="num">
                                      <p:cBhvr additive="base">
                                        <p:cTn id="58" dur="500" fill="hold"/>
                                        <p:tgtEl>
                                          <p:spTgt spid="15361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15361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par>
                          <p:cTn id="60" fill="hold">
                            <p:stCondLst>
                              <p:cond delay="500"/>
                            </p:stCondLst>
                            <p:childTnLst>
                              <p:par>
                                <p:cTn id="61" presetID="10" presetClass="entr" presetSubtype="0" fill="hold" nodeType="afterEffect">
                                  <p:stCondLst>
                                    <p:cond delay="0"/>
                                  </p:stCondLst>
                                  <p:childTnLst>
                                    <p:set>
                                      <p:cBhvr>
                                        <p:cTn id="62" dur="1" fill="hold">
                                          <p:stCondLst>
                                            <p:cond delay="0"/>
                                          </p:stCondLst>
                                        </p:cTn>
                                        <p:tgtEl>
                                          <p:spTgt spid="153621"/>
                                        </p:tgtEl>
                                        <p:attrNameLst>
                                          <p:attrName>style.visibility</p:attrName>
                                        </p:attrNameLst>
                                      </p:cBhvr>
                                      <p:to>
                                        <p:strVal val="visible"/>
                                      </p:to>
                                    </p:set>
                                    <p:animEffect transition="in" filter="fade">
                                      <p:cBhvr>
                                        <p:cTn id="63" dur="2000"/>
                                        <p:tgtEl>
                                          <p:spTgt spid="153621"/>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53623"/>
                                        </p:tgtEl>
                                        <p:attrNameLst>
                                          <p:attrName>style.visibility</p:attrName>
                                        </p:attrNameLst>
                                      </p:cBhvr>
                                      <p:to>
                                        <p:strVal val="visible"/>
                                      </p:to>
                                    </p:set>
                                    <p:animEffect transition="in" filter="fade">
                                      <p:cBhvr>
                                        <p:cTn id="66" dur="2000"/>
                                        <p:tgtEl>
                                          <p:spTgt spid="153623"/>
                                        </p:tgtEl>
                                      </p:cBhvr>
                                    </p:animEffect>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53615">
                                            <p:txEl>
                                              <p:pRg st="1" end="1"/>
                                            </p:txEl>
                                          </p:spTgt>
                                        </p:tgtEl>
                                        <p:attrNameLst>
                                          <p:attrName>style.visibility</p:attrName>
                                        </p:attrNameLst>
                                      </p:cBhvr>
                                      <p:to>
                                        <p:strVal val="visible"/>
                                      </p:to>
                                    </p:set>
                                    <p:anim calcmode="lin" valueType="num">
                                      <p:cBhvr additive="base">
                                        <p:cTn id="71" dur="500" fill="hold"/>
                                        <p:tgtEl>
                                          <p:spTgt spid="153615">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5361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51" presetClass="path" presetSubtype="0" repeatCount="indefinite" decel="50000" fill="hold" grpId="1" nodeType="clickEffect">
                                  <p:stCondLst>
                                    <p:cond delay="0"/>
                                  </p:stCondLst>
                                  <p:childTnLst>
                                    <p:animMotion origin="layout" path="M -2.77778E-6 3.7037E-6 L -0.03993 -0.23611 C -0.04896 -0.28565 -0.05399 -0.35973 -0.05399 -0.43681 C -0.05399 -0.52477 -0.04896 -0.59514 -0.03993 -0.64468 L -2.77778E-6 -0.88056 " pathEditMode="relative" rAng="0" ptsTypes="FffFF">
                                      <p:cBhvr>
                                        <p:cTn id="76" dur="2000" fill="hold"/>
                                        <p:tgtEl>
                                          <p:spTgt spid="153623"/>
                                        </p:tgtEl>
                                        <p:attrNameLst>
                                          <p:attrName>ppt_x</p:attrName>
                                          <p:attrName>ppt_y</p:attrName>
                                        </p:attrNameLst>
                                      </p:cBhvr>
                                      <p:rCtr x="-27" y="-440"/>
                                    </p:animMotion>
                                  </p:childTnLst>
                                  <p:subTnLst>
                                    <p:audio>
                                      <p:cMediaNode>
                                        <p:cTn display="0" masterRel="sameClick">
                                          <p:stCondLst>
                                            <p:cond evt="begin" delay="0">
                                              <p:tn val="75"/>
                                            </p:cond>
                                          </p:stCondLst>
                                          <p:endCondLst>
                                            <p:cond evt="onStopAudio" delay="0">
                                              <p:tgtEl>
                                                <p:sldTgt/>
                                              </p:tgtEl>
                                            </p:cond>
                                          </p:endCondLst>
                                        </p:cTn>
                                        <p:tgtEl>
                                          <p:sndTgt r:embed="rId6" name="explode.wav"/>
                                        </p:tgtEl>
                                      </p:cMediaNode>
                                    </p:audio>
                                  </p:subTnLst>
                                </p:cTn>
                              </p:par>
                            </p:childTnLst>
                          </p:cTn>
                        </p:par>
                      </p:childTnLst>
                    </p:cTn>
                  </p:par>
                  <p:par>
                    <p:cTn id="77" fill="hold">
                      <p:stCondLst>
                        <p:cond delay="indefinite"/>
                      </p:stCondLst>
                      <p:childTnLst>
                        <p:par>
                          <p:cTn id="78" fill="hold">
                            <p:stCondLst>
                              <p:cond delay="0"/>
                            </p:stCondLst>
                            <p:childTnLst>
                              <p:par>
                                <p:cTn id="79" presetID="2" presetClass="entr" presetSubtype="4" fill="hold" nodeType="clickEffect">
                                  <p:stCondLst>
                                    <p:cond delay="0"/>
                                  </p:stCondLst>
                                  <p:childTnLst>
                                    <p:set>
                                      <p:cBhvr>
                                        <p:cTn id="80" dur="1" fill="hold">
                                          <p:stCondLst>
                                            <p:cond delay="0"/>
                                          </p:stCondLst>
                                        </p:cTn>
                                        <p:tgtEl>
                                          <p:spTgt spid="153615">
                                            <p:txEl>
                                              <p:pRg st="2" end="2"/>
                                            </p:txEl>
                                          </p:spTgt>
                                        </p:tgtEl>
                                        <p:attrNameLst>
                                          <p:attrName>style.visibility</p:attrName>
                                        </p:attrNameLst>
                                      </p:cBhvr>
                                      <p:to>
                                        <p:strVal val="visible"/>
                                      </p:to>
                                    </p:set>
                                    <p:anim calcmode="lin" valueType="num">
                                      <p:cBhvr additive="base">
                                        <p:cTn id="81" dur="500" fill="hold"/>
                                        <p:tgtEl>
                                          <p:spTgt spid="153615">
                                            <p:txEl>
                                              <p:pRg st="2" end="2"/>
                                            </p:txEl>
                                          </p:spTgt>
                                        </p:tgtEl>
                                        <p:attrNameLst>
                                          <p:attrName>ppt_x</p:attrName>
                                        </p:attrNameLst>
                                      </p:cBhvr>
                                      <p:tavLst>
                                        <p:tav tm="0">
                                          <p:val>
                                            <p:strVal val="#ppt_x"/>
                                          </p:val>
                                        </p:tav>
                                        <p:tav tm="100000">
                                          <p:val>
                                            <p:strVal val="#ppt_x"/>
                                          </p:val>
                                        </p:tav>
                                      </p:tavLst>
                                    </p:anim>
                                    <p:anim calcmode="lin" valueType="num">
                                      <p:cBhvr additive="base">
                                        <p:cTn id="82" dur="500" fill="hold"/>
                                        <p:tgtEl>
                                          <p:spTgt spid="15361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9"/>
                                            </p:cond>
                                          </p:stCondLst>
                                          <p:endCondLst>
                                            <p:cond evt="onStopAudio" delay="0">
                                              <p:tgtEl>
                                                <p:sldTgt/>
                                              </p:tgtEl>
                                            </p:cond>
                                          </p:endCondLst>
                                        </p:cTn>
                                        <p:tgtEl>
                                          <p:sndTgt r:embed="rId4" name="arrow.wav"/>
                                        </p:tgtEl>
                                      </p:cMediaNode>
                                    </p:audio>
                                  </p:subTnLst>
                                </p:cTn>
                              </p:par>
                            </p:childTnLst>
                          </p:cTn>
                        </p:par>
                      </p:childTnLst>
                    </p:cTn>
                  </p:par>
                  <p:par>
                    <p:cTn id="83" fill="hold">
                      <p:stCondLst>
                        <p:cond delay="indefinite"/>
                      </p:stCondLst>
                      <p:childTnLst>
                        <p:par>
                          <p:cTn id="84" fill="hold">
                            <p:stCondLst>
                              <p:cond delay="0"/>
                            </p:stCondLst>
                            <p:childTnLst>
                              <p:par>
                                <p:cTn id="85" presetID="2" presetClass="entr" presetSubtype="4" fill="hold" nodeType="clickEffect">
                                  <p:stCondLst>
                                    <p:cond delay="0"/>
                                  </p:stCondLst>
                                  <p:childTnLst>
                                    <p:set>
                                      <p:cBhvr>
                                        <p:cTn id="86" dur="1" fill="hold">
                                          <p:stCondLst>
                                            <p:cond delay="0"/>
                                          </p:stCondLst>
                                        </p:cTn>
                                        <p:tgtEl>
                                          <p:spTgt spid="153615">
                                            <p:txEl>
                                              <p:pRg st="3" end="3"/>
                                            </p:txEl>
                                          </p:spTgt>
                                        </p:tgtEl>
                                        <p:attrNameLst>
                                          <p:attrName>style.visibility</p:attrName>
                                        </p:attrNameLst>
                                      </p:cBhvr>
                                      <p:to>
                                        <p:strVal val="visible"/>
                                      </p:to>
                                    </p:set>
                                    <p:anim calcmode="lin" valueType="num">
                                      <p:cBhvr additive="base">
                                        <p:cTn id="87" dur="500" fill="hold"/>
                                        <p:tgtEl>
                                          <p:spTgt spid="153615">
                                            <p:txEl>
                                              <p:pRg st="3" end="3"/>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153615">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5"/>
                                            </p:cond>
                                          </p:stCondLst>
                                          <p:endCondLst>
                                            <p:cond evt="onStopAudio" delay="0">
                                              <p:tgtEl>
                                                <p:sldTgt/>
                                              </p:tgtEl>
                                            </p:cond>
                                          </p:endCondLst>
                                        </p:cTn>
                                        <p:tgtEl>
                                          <p:sndTgt r:embed="rId4" name="arrow.wav"/>
                                        </p:tgtEl>
                                      </p:cMediaNode>
                                    </p:audio>
                                  </p:subTnLst>
                                </p:cTn>
                              </p:par>
                            </p:childTnLst>
                          </p:cTn>
                        </p:par>
                      </p:childTnLst>
                    </p:cTn>
                  </p:par>
                  <p:par>
                    <p:cTn id="89" fill="hold">
                      <p:stCondLst>
                        <p:cond delay="indefinite"/>
                      </p:stCondLst>
                      <p:childTnLst>
                        <p:par>
                          <p:cTn id="90" fill="hold">
                            <p:stCondLst>
                              <p:cond delay="0"/>
                            </p:stCondLst>
                            <p:childTnLst>
                              <p:par>
                                <p:cTn id="91" presetID="2" presetClass="entr" presetSubtype="4" fill="hold" nodeType="clickEffect">
                                  <p:stCondLst>
                                    <p:cond delay="0"/>
                                  </p:stCondLst>
                                  <p:childTnLst>
                                    <p:set>
                                      <p:cBhvr>
                                        <p:cTn id="92" dur="1" fill="hold">
                                          <p:stCondLst>
                                            <p:cond delay="0"/>
                                          </p:stCondLst>
                                        </p:cTn>
                                        <p:tgtEl>
                                          <p:spTgt spid="153615">
                                            <p:txEl>
                                              <p:pRg st="4" end="4"/>
                                            </p:txEl>
                                          </p:spTgt>
                                        </p:tgtEl>
                                        <p:attrNameLst>
                                          <p:attrName>style.visibility</p:attrName>
                                        </p:attrNameLst>
                                      </p:cBhvr>
                                      <p:to>
                                        <p:strVal val="visible"/>
                                      </p:to>
                                    </p:set>
                                    <p:anim calcmode="lin" valueType="num">
                                      <p:cBhvr additive="base">
                                        <p:cTn id="93" dur="500" fill="hold"/>
                                        <p:tgtEl>
                                          <p:spTgt spid="153615">
                                            <p:txEl>
                                              <p:pRg st="4" end="4"/>
                                            </p:txEl>
                                          </p:spTgt>
                                        </p:tgtEl>
                                        <p:attrNameLst>
                                          <p:attrName>ppt_x</p:attrName>
                                        </p:attrNameLst>
                                      </p:cBhvr>
                                      <p:tavLst>
                                        <p:tav tm="0">
                                          <p:val>
                                            <p:strVal val="#ppt_x"/>
                                          </p:val>
                                        </p:tav>
                                        <p:tav tm="100000">
                                          <p:val>
                                            <p:strVal val="#ppt_x"/>
                                          </p:val>
                                        </p:tav>
                                      </p:tavLst>
                                    </p:anim>
                                    <p:anim calcmode="lin" valueType="num">
                                      <p:cBhvr additive="base">
                                        <p:cTn id="94" dur="500" fill="hold"/>
                                        <p:tgtEl>
                                          <p:spTgt spid="153615">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1"/>
                                            </p:cond>
                                          </p:stCondLst>
                                          <p:endCondLst>
                                            <p:cond evt="onStopAudio" delay="0">
                                              <p:tgtEl>
                                                <p:sldTgt/>
                                              </p:tgtEl>
                                            </p:cond>
                                          </p:endCondLst>
                                        </p:cTn>
                                        <p:tgtEl>
                                          <p:sndTgt r:embed="rId4" name="arrow.wav"/>
                                        </p:tgtEl>
                                      </p:cMediaNode>
                                    </p:audio>
                                  </p:subTnLst>
                                </p:cTn>
                              </p:par>
                            </p:childTnLst>
                          </p:cTn>
                        </p:par>
                      </p:childTnLst>
                    </p:cTn>
                  </p:par>
                  <p:par>
                    <p:cTn id="95" fill="hold">
                      <p:stCondLst>
                        <p:cond delay="indefinite"/>
                      </p:stCondLst>
                      <p:childTnLst>
                        <p:par>
                          <p:cTn id="96" fill="hold">
                            <p:stCondLst>
                              <p:cond delay="0"/>
                            </p:stCondLst>
                            <p:childTnLst>
                              <p:par>
                                <p:cTn id="97" presetID="2" presetClass="entr" presetSubtype="4" fill="hold" nodeType="clickEffect">
                                  <p:stCondLst>
                                    <p:cond delay="0"/>
                                  </p:stCondLst>
                                  <p:childTnLst>
                                    <p:set>
                                      <p:cBhvr>
                                        <p:cTn id="98" dur="1" fill="hold">
                                          <p:stCondLst>
                                            <p:cond delay="0"/>
                                          </p:stCondLst>
                                        </p:cTn>
                                        <p:tgtEl>
                                          <p:spTgt spid="153615">
                                            <p:txEl>
                                              <p:pRg st="5" end="5"/>
                                            </p:txEl>
                                          </p:spTgt>
                                        </p:tgtEl>
                                        <p:attrNameLst>
                                          <p:attrName>style.visibility</p:attrName>
                                        </p:attrNameLst>
                                      </p:cBhvr>
                                      <p:to>
                                        <p:strVal val="visible"/>
                                      </p:to>
                                    </p:set>
                                    <p:anim calcmode="lin" valueType="num">
                                      <p:cBhvr additive="base">
                                        <p:cTn id="99" dur="500" fill="hold"/>
                                        <p:tgtEl>
                                          <p:spTgt spid="153615">
                                            <p:txEl>
                                              <p:pRg st="5" end="5"/>
                                            </p:txEl>
                                          </p:spTgt>
                                        </p:tgtEl>
                                        <p:attrNameLst>
                                          <p:attrName>ppt_x</p:attrName>
                                        </p:attrNameLst>
                                      </p:cBhvr>
                                      <p:tavLst>
                                        <p:tav tm="0">
                                          <p:val>
                                            <p:strVal val="#ppt_x"/>
                                          </p:val>
                                        </p:tav>
                                        <p:tav tm="100000">
                                          <p:val>
                                            <p:strVal val="#ppt_x"/>
                                          </p:val>
                                        </p:tav>
                                      </p:tavLst>
                                    </p:anim>
                                    <p:anim calcmode="lin" valueType="num">
                                      <p:cBhvr additive="base">
                                        <p:cTn id="100" dur="500" fill="hold"/>
                                        <p:tgtEl>
                                          <p:spTgt spid="153615">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4" name="arrow.wav"/>
                                        </p:tgtEl>
                                      </p:cMediaNode>
                                    </p:audio>
                                  </p:subTnLst>
                                </p:cTn>
                              </p:par>
                            </p:childTnLst>
                          </p:cTn>
                        </p:par>
                      </p:childTnLst>
                    </p:cTn>
                  </p:par>
                  <p:par>
                    <p:cTn id="101" fill="hold">
                      <p:stCondLst>
                        <p:cond delay="indefinite"/>
                      </p:stCondLst>
                      <p:childTnLst>
                        <p:par>
                          <p:cTn id="102" fill="hold">
                            <p:stCondLst>
                              <p:cond delay="0"/>
                            </p:stCondLst>
                            <p:childTnLst>
                              <p:par>
                                <p:cTn id="103" presetID="2" presetClass="entr" presetSubtype="2" fill="hold" grpId="0" nodeType="clickEffect">
                                  <p:stCondLst>
                                    <p:cond delay="0"/>
                                  </p:stCondLst>
                                  <p:childTnLst>
                                    <p:set>
                                      <p:cBhvr>
                                        <p:cTn id="104" dur="1" fill="hold">
                                          <p:stCondLst>
                                            <p:cond delay="0"/>
                                          </p:stCondLst>
                                        </p:cTn>
                                        <p:tgtEl>
                                          <p:spTgt spid="153622"/>
                                        </p:tgtEl>
                                        <p:attrNameLst>
                                          <p:attrName>style.visibility</p:attrName>
                                        </p:attrNameLst>
                                      </p:cBhvr>
                                      <p:to>
                                        <p:strVal val="visible"/>
                                      </p:to>
                                    </p:set>
                                    <p:anim calcmode="lin" valueType="num">
                                      <p:cBhvr additive="base">
                                        <p:cTn id="105" dur="500" fill="hold"/>
                                        <p:tgtEl>
                                          <p:spTgt spid="153622"/>
                                        </p:tgtEl>
                                        <p:attrNameLst>
                                          <p:attrName>ppt_x</p:attrName>
                                        </p:attrNameLst>
                                      </p:cBhvr>
                                      <p:tavLst>
                                        <p:tav tm="0">
                                          <p:val>
                                            <p:strVal val="1+#ppt_w/2"/>
                                          </p:val>
                                        </p:tav>
                                        <p:tav tm="100000">
                                          <p:val>
                                            <p:strVal val="#ppt_x"/>
                                          </p:val>
                                        </p:tav>
                                      </p:tavLst>
                                    </p:anim>
                                    <p:anim calcmode="lin" valueType="num">
                                      <p:cBhvr additive="base">
                                        <p:cTn id="106" dur="500" fill="hold"/>
                                        <p:tgtEl>
                                          <p:spTgt spid="15362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0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6" grpId="0" animBg="1"/>
      <p:bldP spid="153617" grpId="0" animBg="1"/>
      <p:bldP spid="153622" grpId="0"/>
      <p:bldP spid="153623" grpId="0" animBg="1"/>
      <p:bldP spid="153623"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3"/>
          <p:cNvSpPr>
            <a:spLocks noChangeArrowheads="1"/>
          </p:cNvSpPr>
          <p:nvPr/>
        </p:nvSpPr>
        <p:spPr bwMode="auto">
          <a:xfrm>
            <a:off x="674688" y="4357688"/>
            <a:ext cx="7772400" cy="2500312"/>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A centripetal force causes a centripetal acceleration </a:t>
            </a:r>
            <a:r>
              <a:rPr lang="en-US" i="1">
                <a:sym typeface="Symbol" pitchFamily="18" charset="2"/>
              </a:rPr>
              <a:t>a</a:t>
            </a:r>
            <a:r>
              <a:rPr lang="en-US" baseline="-25000">
                <a:sym typeface="Symbol" pitchFamily="18" charset="2"/>
              </a:rPr>
              <a:t>c</a:t>
            </a:r>
            <a:r>
              <a:rPr lang="en-US">
                <a:sym typeface="Symbol" pitchFamily="18" charset="2"/>
              </a:rPr>
              <a:t>. What are the two forms for </a:t>
            </a:r>
            <a:r>
              <a:rPr lang="en-US" i="1">
                <a:sym typeface="Symbol" pitchFamily="18" charset="2"/>
              </a:rPr>
              <a:t>a</a:t>
            </a:r>
            <a:r>
              <a:rPr lang="en-US" baseline="-25000">
                <a:sym typeface="Symbol" pitchFamily="18" charset="2"/>
              </a:rPr>
              <a:t>c</a:t>
            </a:r>
            <a:r>
              <a:rPr lang="en-US">
                <a:sym typeface="Symbol" pitchFamily="18" charset="2"/>
              </a:rPr>
              <a:t>?</a:t>
            </a:r>
          </a:p>
          <a:p>
            <a:pPr eaLnBrk="0" hangingPunct="0">
              <a:spcBef>
                <a:spcPct val="10000"/>
              </a:spcBef>
            </a:pPr>
            <a:r>
              <a:rPr lang="en-US">
                <a:sym typeface="Symbol" pitchFamily="18" charset="2"/>
              </a:rPr>
              <a:t>SOLUTION: Recall from Topic 6 that </a:t>
            </a:r>
            <a:r>
              <a:rPr lang="en-US" i="1">
                <a:sym typeface="Symbol" pitchFamily="18" charset="2"/>
              </a:rPr>
              <a:t>a</a:t>
            </a:r>
            <a:r>
              <a:rPr lang="en-US" baseline="-25000">
                <a:sym typeface="Symbol" pitchFamily="18" charset="2"/>
              </a:rPr>
              <a:t>c</a:t>
            </a:r>
            <a:r>
              <a:rPr lang="en-US">
                <a:sym typeface="Symbol" pitchFamily="18" charset="2"/>
              </a:rPr>
              <a:t> = </a:t>
            </a:r>
            <a:r>
              <a:rPr lang="en-US" i="1">
                <a:sym typeface="Symbol" pitchFamily="18" charset="2"/>
              </a:rPr>
              <a:t>v</a:t>
            </a:r>
            <a:r>
              <a:rPr lang="en-US" baseline="30000">
                <a:sym typeface="Symbol" pitchFamily="18" charset="2"/>
              </a:rPr>
              <a:t>2 </a:t>
            </a:r>
            <a:r>
              <a:rPr lang="en-US" i="1">
                <a:sym typeface="Symbol" pitchFamily="18" charset="2"/>
              </a:rPr>
              <a:t>/</a:t>
            </a:r>
            <a:r>
              <a:rPr lang="en-US">
                <a:sym typeface="Symbol" pitchFamily="18" charset="2"/>
              </a:rPr>
              <a:t> </a:t>
            </a:r>
            <a:r>
              <a:rPr lang="en-US" i="1">
                <a:sym typeface="Symbol" pitchFamily="18" charset="2"/>
              </a:rPr>
              <a:t>r</a:t>
            </a:r>
            <a:r>
              <a:rPr lang="en-US">
                <a:sym typeface="Symbol" pitchFamily="18" charset="2"/>
              </a:rPr>
              <a:t>.</a:t>
            </a:r>
          </a:p>
          <a:p>
            <a:pPr eaLnBrk="0" hangingPunct="0">
              <a:spcBef>
                <a:spcPct val="10000"/>
              </a:spcBef>
            </a:pPr>
            <a:r>
              <a:rPr lang="en-US">
                <a:sym typeface="Symbol" pitchFamily="18" charset="2"/>
              </a:rPr>
              <a:t>Then from the relationship </a:t>
            </a:r>
            <a:r>
              <a:rPr lang="en-US" i="1">
                <a:sym typeface="Symbol" pitchFamily="18" charset="2"/>
              </a:rPr>
              <a:t>v</a:t>
            </a:r>
            <a:r>
              <a:rPr lang="en-US">
                <a:sym typeface="Symbol" pitchFamily="18" charset="2"/>
              </a:rPr>
              <a:t> = 2</a:t>
            </a:r>
            <a:r>
              <a:rPr lang="en-US" i="1">
                <a:sym typeface="Symbol" pitchFamily="18" charset="2"/>
              </a:rPr>
              <a:t>r / T</a:t>
            </a:r>
            <a:r>
              <a:rPr lang="en-US">
                <a:sym typeface="Symbol" pitchFamily="18" charset="2"/>
              </a:rPr>
              <a:t> we see that</a:t>
            </a:r>
          </a:p>
          <a:p>
            <a:pPr eaLnBrk="0" hangingPunct="0">
              <a:spcBef>
                <a:spcPct val="10000"/>
              </a:spcBef>
            </a:pPr>
            <a:r>
              <a:rPr lang="en-US" i="1">
                <a:sym typeface="Symbol" pitchFamily="18" charset="2"/>
              </a:rPr>
              <a:t>   a</a:t>
            </a:r>
            <a:r>
              <a:rPr lang="en-US" baseline="-25000">
                <a:sym typeface="Symbol" pitchFamily="18" charset="2"/>
              </a:rPr>
              <a:t>c</a:t>
            </a:r>
            <a:r>
              <a:rPr lang="en-US">
                <a:sym typeface="Symbol" pitchFamily="18" charset="2"/>
              </a:rPr>
              <a:t> = </a:t>
            </a:r>
            <a:r>
              <a:rPr lang="en-US" i="1">
                <a:sym typeface="Symbol" pitchFamily="18" charset="2"/>
              </a:rPr>
              <a:t>v</a:t>
            </a:r>
            <a:r>
              <a:rPr lang="en-US" baseline="30000">
                <a:sym typeface="Symbol" pitchFamily="18" charset="2"/>
              </a:rPr>
              <a:t>2 </a:t>
            </a:r>
            <a:r>
              <a:rPr lang="en-US" i="1">
                <a:sym typeface="Symbol" pitchFamily="18" charset="2"/>
              </a:rPr>
              <a:t>/</a:t>
            </a:r>
            <a:r>
              <a:rPr lang="en-US">
                <a:sym typeface="Symbol" pitchFamily="18" charset="2"/>
              </a:rPr>
              <a:t> </a:t>
            </a:r>
            <a:r>
              <a:rPr lang="en-US" i="1">
                <a:sym typeface="Symbol" pitchFamily="18" charset="2"/>
              </a:rPr>
              <a:t>r</a:t>
            </a:r>
            <a:r>
              <a:rPr lang="en-US">
                <a:sym typeface="Symbol" pitchFamily="18" charset="2"/>
              </a:rPr>
              <a:t> = (2</a:t>
            </a:r>
            <a:r>
              <a:rPr lang="en-US" i="1">
                <a:sym typeface="Symbol" pitchFamily="18" charset="2"/>
              </a:rPr>
              <a:t>r / T</a:t>
            </a:r>
            <a:r>
              <a:rPr lang="en-US">
                <a:sym typeface="Symbol" pitchFamily="18" charset="2"/>
              </a:rPr>
              <a:t>)</a:t>
            </a:r>
            <a:r>
              <a:rPr lang="en-US" baseline="30000">
                <a:sym typeface="Symbol" pitchFamily="18" charset="2"/>
              </a:rPr>
              <a:t>2 </a:t>
            </a:r>
            <a:r>
              <a:rPr lang="en-US" i="1">
                <a:sym typeface="Symbol" pitchFamily="18" charset="2"/>
              </a:rPr>
              <a:t>/</a:t>
            </a:r>
            <a:r>
              <a:rPr lang="en-US">
                <a:sym typeface="Symbol" pitchFamily="18" charset="2"/>
              </a:rPr>
              <a:t> </a:t>
            </a:r>
            <a:r>
              <a:rPr lang="en-US" i="1">
                <a:sym typeface="Symbol" pitchFamily="18" charset="2"/>
              </a:rPr>
              <a:t>r</a:t>
            </a:r>
            <a:r>
              <a:rPr lang="en-US">
                <a:sym typeface="Symbol" pitchFamily="18" charset="2"/>
              </a:rPr>
              <a:t> = 4</a:t>
            </a:r>
            <a:r>
              <a:rPr lang="en-US" baseline="30000">
                <a:sym typeface="Symbol" pitchFamily="18" charset="2"/>
              </a:rPr>
              <a:t>2</a:t>
            </a:r>
            <a:r>
              <a:rPr lang="en-US" i="1">
                <a:sym typeface="Symbol" pitchFamily="18" charset="2"/>
              </a:rPr>
              <a:t>r</a:t>
            </a:r>
            <a:r>
              <a:rPr lang="en-US" baseline="30000">
                <a:sym typeface="Symbol" pitchFamily="18" charset="2"/>
              </a:rPr>
              <a:t>2 </a:t>
            </a:r>
            <a:r>
              <a:rPr lang="en-US" i="1">
                <a:sym typeface="Symbol" pitchFamily="18" charset="2"/>
              </a:rPr>
              <a:t>/ </a:t>
            </a:r>
            <a:r>
              <a:rPr lang="en-US">
                <a:sym typeface="Symbol" pitchFamily="18" charset="2"/>
              </a:rPr>
              <a:t>(</a:t>
            </a:r>
            <a:r>
              <a:rPr lang="en-US" i="1">
                <a:sym typeface="Symbol" pitchFamily="18" charset="2"/>
              </a:rPr>
              <a:t>T</a:t>
            </a:r>
            <a:r>
              <a:rPr lang="en-US" baseline="30000">
                <a:sym typeface="Symbol" pitchFamily="18" charset="2"/>
              </a:rPr>
              <a:t> 2</a:t>
            </a:r>
            <a:r>
              <a:rPr lang="en-US" i="1">
                <a:sym typeface="Symbol" pitchFamily="18" charset="2"/>
              </a:rPr>
              <a:t>r</a:t>
            </a:r>
            <a:r>
              <a:rPr lang="en-US">
                <a:sym typeface="Symbol" pitchFamily="18" charset="2"/>
              </a:rPr>
              <a:t>) = 4</a:t>
            </a:r>
            <a:r>
              <a:rPr lang="en-US" baseline="30000">
                <a:sym typeface="Symbol" pitchFamily="18" charset="2"/>
              </a:rPr>
              <a:t>2</a:t>
            </a:r>
            <a:r>
              <a:rPr lang="en-US" i="1">
                <a:sym typeface="Symbol" pitchFamily="18" charset="2"/>
              </a:rPr>
              <a:t>r / T</a:t>
            </a:r>
            <a:r>
              <a:rPr lang="en-US" baseline="30000">
                <a:sym typeface="Symbol" pitchFamily="18" charset="2"/>
              </a:rPr>
              <a:t> 2</a:t>
            </a:r>
            <a:r>
              <a:rPr lang="en-US">
                <a:sym typeface="Symbol" pitchFamily="18" charset="2"/>
              </a:rPr>
              <a:t>.</a:t>
            </a:r>
            <a:endParaRPr lang="en-US" i="1">
              <a:sym typeface="Symbol" pitchFamily="18" charset="2"/>
            </a:endParaRPr>
          </a:p>
        </p:txBody>
      </p:sp>
      <p:sp>
        <p:nvSpPr>
          <p:cNvPr id="186370" name="Rectangle 2"/>
          <p:cNvSpPr>
            <a:spLocks noChangeArrowheads="1"/>
          </p:cNvSpPr>
          <p:nvPr/>
        </p:nvSpPr>
        <p:spPr bwMode="auto">
          <a:xfrm>
            <a:off x="685800" y="1338263"/>
            <a:ext cx="7772400" cy="3024187"/>
          </a:xfrm>
          <a:prstGeom prst="rect">
            <a:avLst/>
          </a:prstGeom>
          <a:solidFill>
            <a:srgbClr val="EAEAEA"/>
          </a:solidFill>
          <a:ln w="9525">
            <a:noFill/>
            <a:miter lim="800000"/>
            <a:headEnd/>
            <a:tailEnd/>
          </a:ln>
        </p:spPr>
        <p:txBody>
          <a:bodyPr/>
          <a:lstStyle/>
          <a:p>
            <a:r>
              <a:rPr lang="en-US" altLang="en-US" i="1">
                <a:solidFill>
                  <a:schemeClr val="accent2"/>
                </a:solidFill>
              </a:rPr>
              <a:t>Orbital motion, orbital speed and orbital energy</a:t>
            </a:r>
            <a:r>
              <a:rPr lang="en-US" altLang="en-US">
                <a:solidFill>
                  <a:schemeClr val="accent2"/>
                </a:solidFill>
              </a:rPr>
              <a:t> </a:t>
            </a: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Consider a baseball in circular orbit about Earth.</a:t>
            </a:r>
          </a:p>
          <a:p>
            <a:pPr eaLnBrk="0" hangingPunct="0">
              <a:spcBef>
                <a:spcPct val="1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Clearly the only force that is causing the                        ball to move in a circle is the gravitational                         force.</a:t>
            </a:r>
          </a:p>
          <a:p>
            <a:pPr eaLnBrk="0" hangingPunct="0">
              <a:spcBef>
                <a:spcPct val="1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Thus the gravitational force is the                          centripetal force for circular orbital                             motion.</a:t>
            </a:r>
          </a:p>
        </p:txBody>
      </p:sp>
      <p:pic>
        <p:nvPicPr>
          <p:cNvPr id="186373" name="Picture 5" descr="Earth view-white backgroun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11065" y="2385298"/>
            <a:ext cx="2117725" cy="2049462"/>
          </a:xfrm>
          <a:prstGeom prst="rect">
            <a:avLst/>
          </a:prstGeom>
          <a:ln>
            <a:noFill/>
          </a:ln>
          <a:effectLst>
            <a:outerShdw blurRad="292100" dist="139700" dir="2700000" algn="tl" rotWithShape="0">
              <a:srgbClr val="333333">
                <a:alpha val="65000"/>
              </a:srgbClr>
            </a:outerShdw>
          </a:effectLst>
        </p:spPr>
      </p:pic>
      <p:pic>
        <p:nvPicPr>
          <p:cNvPr id="186374" name="Picture 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90540" y="1959848"/>
            <a:ext cx="354013" cy="358775"/>
          </a:xfrm>
          <a:prstGeom prst="rect">
            <a:avLst/>
          </a:prstGeom>
          <a:ln>
            <a:noFill/>
          </a:ln>
          <a:effectLst>
            <a:outerShdw blurRad="292100" dist="139700" dir="2700000" algn="tl" rotWithShape="0">
              <a:srgbClr val="333333">
                <a:alpha val="65000"/>
              </a:srgbClr>
            </a:outerShdw>
          </a:effectLst>
        </p:spPr>
      </p:pic>
      <p:sp>
        <p:nvSpPr>
          <p:cNvPr id="3072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9"/>
          <p:cNvGrpSpPr>
            <a:grpSpLocks/>
          </p:cNvGrpSpPr>
          <p:nvPr/>
        </p:nvGrpSpPr>
        <p:grpSpPr bwMode="auto">
          <a:xfrm>
            <a:off x="828675" y="6362700"/>
            <a:ext cx="7464425" cy="460375"/>
            <a:chOff x="522" y="3688"/>
            <a:chExt cx="4702" cy="290"/>
          </a:xfrm>
        </p:grpSpPr>
        <p:sp>
          <p:nvSpPr>
            <p:cNvPr id="30728" name="Rectangle 10"/>
            <p:cNvSpPr>
              <a:spLocks noChangeArrowheads="1"/>
            </p:cNvSpPr>
            <p:nvPr/>
          </p:nvSpPr>
          <p:spPr bwMode="auto">
            <a:xfrm>
              <a:off x="608" y="3688"/>
              <a:ext cx="2348" cy="202"/>
            </a:xfrm>
            <a:prstGeom prst="rect">
              <a:avLst/>
            </a:prstGeom>
            <a:noFill/>
            <a:ln w="9525">
              <a:noFill/>
              <a:miter lim="800000"/>
              <a:headEnd/>
              <a:tailEnd/>
            </a:ln>
          </p:spPr>
          <p:txBody>
            <a:bodyPr/>
            <a:lstStyle/>
            <a:p>
              <a:pPr eaLnBrk="0" hangingPunct="0">
                <a:lnSpc>
                  <a:spcPct val="90000"/>
                </a:lnSpc>
                <a:spcBef>
                  <a:spcPct val="20000"/>
                </a:spcBef>
              </a:pPr>
              <a:r>
                <a:rPr lang="en-US" i="1"/>
                <a:t>a</a:t>
              </a:r>
              <a:r>
                <a:rPr lang="en-US" baseline="-25000"/>
                <a:t>c </a:t>
              </a:r>
              <a:r>
                <a:rPr lang="en-US"/>
                <a:t>=</a:t>
              </a:r>
              <a:r>
                <a:rPr lang="en-US" baseline="-25000"/>
                <a:t> </a:t>
              </a:r>
              <a:r>
                <a:rPr lang="en-US" i="1"/>
                <a:t>v</a:t>
              </a:r>
              <a:r>
                <a:rPr lang="en-US" baseline="30000"/>
                <a:t>2 </a:t>
              </a:r>
              <a:r>
                <a:rPr lang="en-US" i="1"/>
                <a:t>/</a:t>
              </a:r>
              <a:r>
                <a:rPr lang="en-US"/>
                <a:t> </a:t>
              </a:r>
              <a:r>
                <a:rPr lang="en-US" i="1"/>
                <a:t>r</a:t>
              </a:r>
              <a:r>
                <a:rPr lang="en-US"/>
                <a:t> =</a:t>
              </a:r>
              <a:r>
                <a:rPr lang="en-US" baseline="-25000"/>
                <a:t> </a:t>
              </a:r>
              <a:r>
                <a:rPr lang="en-US"/>
                <a:t>4</a:t>
              </a:r>
              <a:r>
                <a:rPr lang="en-US">
                  <a:sym typeface="Symbol" pitchFamily="18" charset="2"/>
                </a:rPr>
                <a:t></a:t>
              </a:r>
              <a:r>
                <a:rPr lang="en-US" baseline="30000">
                  <a:sym typeface="Symbol" pitchFamily="18" charset="2"/>
                </a:rPr>
                <a:t>2</a:t>
              </a:r>
              <a:r>
                <a:rPr lang="en-US" i="1">
                  <a:sym typeface="Symbol" pitchFamily="18" charset="2"/>
                </a:rPr>
                <a:t>r / T</a:t>
              </a:r>
              <a:r>
                <a:rPr lang="en-US" baseline="30000">
                  <a:sym typeface="Symbol" pitchFamily="18" charset="2"/>
                </a:rPr>
                <a:t> 2</a:t>
              </a:r>
            </a:p>
          </p:txBody>
        </p:sp>
        <p:sp>
          <p:nvSpPr>
            <p:cNvPr id="30729" name="Text Box 11"/>
            <p:cNvSpPr txBox="1">
              <a:spLocks noChangeArrowheads="1"/>
            </p:cNvSpPr>
            <p:nvPr/>
          </p:nvSpPr>
          <p:spPr bwMode="auto">
            <a:xfrm>
              <a:off x="3107" y="3690"/>
              <a:ext cx="2117"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centripetal acceleration</a:t>
              </a:r>
            </a:p>
          </p:txBody>
        </p:sp>
        <p:sp>
          <p:nvSpPr>
            <p:cNvPr id="30730" name="Rectangle 12"/>
            <p:cNvSpPr>
              <a:spLocks noChangeArrowheads="1"/>
            </p:cNvSpPr>
            <p:nvPr/>
          </p:nvSpPr>
          <p:spPr bwMode="auto">
            <a:xfrm>
              <a:off x="522" y="3692"/>
              <a:ext cx="4701" cy="28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6370">
                                            <p:txEl>
                                              <p:pRg st="0" end="0"/>
                                            </p:txEl>
                                          </p:spTgt>
                                        </p:tgtEl>
                                        <p:attrNameLst>
                                          <p:attrName>style.visibility</p:attrName>
                                        </p:attrNameLst>
                                      </p:cBhvr>
                                      <p:to>
                                        <p:strVal val="visible"/>
                                      </p:to>
                                    </p:set>
                                    <p:anim calcmode="lin" valueType="num">
                                      <p:cBhvr additive="base">
                                        <p:cTn id="7" dur="500" fill="hold"/>
                                        <p:tgtEl>
                                          <p:spTgt spid="186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8637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86374"/>
                                        </p:tgtEl>
                                        <p:attrNameLst>
                                          <p:attrName>style.visibility</p:attrName>
                                        </p:attrNameLst>
                                      </p:cBhvr>
                                      <p:to>
                                        <p:strVal val="visible"/>
                                      </p:to>
                                    </p:set>
                                    <p:animEffect transition="in" filter="fade">
                                      <p:cBhvr>
                                        <p:cTn id="11" dur="2000"/>
                                        <p:tgtEl>
                                          <p:spTgt spid="186374"/>
                                        </p:tgtEl>
                                      </p:cBhvr>
                                    </p:animEffect>
                                  </p:childTnLst>
                                </p:cTn>
                              </p:par>
                              <p:par>
                                <p:cTn id="12" presetID="10" presetClass="entr" presetSubtype="0" fill="hold" nodeType="withEffect">
                                  <p:stCondLst>
                                    <p:cond delay="0"/>
                                  </p:stCondLst>
                                  <p:childTnLst>
                                    <p:set>
                                      <p:cBhvr>
                                        <p:cTn id="13" dur="1" fill="hold">
                                          <p:stCondLst>
                                            <p:cond delay="0"/>
                                          </p:stCondLst>
                                        </p:cTn>
                                        <p:tgtEl>
                                          <p:spTgt spid="186373"/>
                                        </p:tgtEl>
                                        <p:attrNameLst>
                                          <p:attrName>style.visibility</p:attrName>
                                        </p:attrNameLst>
                                      </p:cBhvr>
                                      <p:to>
                                        <p:strVal val="visible"/>
                                      </p:to>
                                    </p:set>
                                    <p:animEffect transition="in" filter="fade">
                                      <p:cBhvr>
                                        <p:cTn id="14" dur="2000"/>
                                        <p:tgtEl>
                                          <p:spTgt spid="18637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path" presetSubtype="0" repeatCount="indefinite" fill="hold" nodeType="clickEffect">
                                  <p:stCondLst>
                                    <p:cond delay="0"/>
                                  </p:stCondLst>
                                  <p:childTnLst>
                                    <p:animMotion origin="layout" path="M 1.38889E-6 -4.44444E-6 C 0.07778 -4.44444E-6 0.14149 0.08334 0.14149 0.18588 C 0.14149 0.2882 0.07778 0.37176 1.38889E-6 0.37176 C -0.07795 0.37176 -0.14115 0.2882 -0.14115 0.18588 C -0.14115 0.08334 -0.07795 -4.44444E-6 1.38889E-6 -4.44444E-6 Z " pathEditMode="relative" rAng="0" ptsTypes="fffff">
                                      <p:cBhvr>
                                        <p:cTn id="18" dur="3000" fill="hold"/>
                                        <p:tgtEl>
                                          <p:spTgt spid="186374"/>
                                        </p:tgtEl>
                                        <p:attrNameLst>
                                          <p:attrName>ppt_x</p:attrName>
                                          <p:attrName>ppt_y</p:attrName>
                                        </p:attrNameLst>
                                      </p:cBhvr>
                                      <p:rCtr x="0" y="186"/>
                                    </p:animMotion>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86370">
                                            <p:txEl>
                                              <p:pRg st="1" end="1"/>
                                            </p:txEl>
                                          </p:spTgt>
                                        </p:tgtEl>
                                        <p:attrNameLst>
                                          <p:attrName>style.visibility</p:attrName>
                                        </p:attrNameLst>
                                      </p:cBhvr>
                                      <p:to>
                                        <p:strVal val="visible"/>
                                      </p:to>
                                    </p:set>
                                    <p:anim calcmode="lin" valueType="num">
                                      <p:cBhvr additive="base">
                                        <p:cTn id="23" dur="500" fill="hold"/>
                                        <p:tgtEl>
                                          <p:spTgt spid="186370">
                                            <p:txEl>
                                              <p:pRg st="1" end="1"/>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8637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86370">
                                            <p:txEl>
                                              <p:pRg st="2" end="2"/>
                                            </p:txEl>
                                          </p:spTgt>
                                        </p:tgtEl>
                                        <p:attrNameLst>
                                          <p:attrName>style.visibility</p:attrName>
                                        </p:attrNameLst>
                                      </p:cBhvr>
                                      <p:to>
                                        <p:strVal val="visible"/>
                                      </p:to>
                                    </p:set>
                                    <p:anim calcmode="lin" valueType="num">
                                      <p:cBhvr additive="base">
                                        <p:cTn id="29" dur="500" fill="hold"/>
                                        <p:tgtEl>
                                          <p:spTgt spid="186370">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8637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86371">
                                            <p:txEl>
                                              <p:pRg st="0" end="0"/>
                                            </p:txEl>
                                          </p:spTgt>
                                        </p:tgtEl>
                                        <p:attrNameLst>
                                          <p:attrName>style.visibility</p:attrName>
                                        </p:attrNameLst>
                                      </p:cBhvr>
                                      <p:to>
                                        <p:strVal val="visible"/>
                                      </p:to>
                                    </p:set>
                                    <p:anim calcmode="lin" valueType="num">
                                      <p:cBhvr additive="base">
                                        <p:cTn id="35" dur="500" fill="hold"/>
                                        <p:tgtEl>
                                          <p:spTgt spid="186371">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8637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86371">
                                            <p:txEl>
                                              <p:pRg st="1" end="1"/>
                                            </p:txEl>
                                          </p:spTgt>
                                        </p:tgtEl>
                                        <p:attrNameLst>
                                          <p:attrName>style.visibility</p:attrName>
                                        </p:attrNameLst>
                                      </p:cBhvr>
                                      <p:to>
                                        <p:strVal val="visible"/>
                                      </p:to>
                                    </p:set>
                                    <p:anim calcmode="lin" valueType="num">
                                      <p:cBhvr additive="base">
                                        <p:cTn id="41" dur="500" fill="hold"/>
                                        <p:tgtEl>
                                          <p:spTgt spid="186371">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8637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86371">
                                            <p:txEl>
                                              <p:pRg st="2" end="2"/>
                                            </p:txEl>
                                          </p:spTgt>
                                        </p:tgtEl>
                                        <p:attrNameLst>
                                          <p:attrName>style.visibility</p:attrName>
                                        </p:attrNameLst>
                                      </p:cBhvr>
                                      <p:to>
                                        <p:strVal val="visible"/>
                                      </p:to>
                                    </p:set>
                                    <p:anim calcmode="lin" valueType="num">
                                      <p:cBhvr additive="base">
                                        <p:cTn id="47" dur="500" fill="hold"/>
                                        <p:tgtEl>
                                          <p:spTgt spid="186371">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8637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86371">
                                            <p:txEl>
                                              <p:pRg st="3" end="3"/>
                                            </p:txEl>
                                          </p:spTgt>
                                        </p:tgtEl>
                                        <p:attrNameLst>
                                          <p:attrName>style.visibility</p:attrName>
                                        </p:attrNameLst>
                                      </p:cBhvr>
                                      <p:to>
                                        <p:strVal val="visible"/>
                                      </p:to>
                                    </p:set>
                                    <p:anim calcmode="lin" valueType="num">
                                      <p:cBhvr additive="base">
                                        <p:cTn id="53" dur="500" fill="hold"/>
                                        <p:tgtEl>
                                          <p:spTgt spid="186371">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8637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53" presetClass="entr" presetSubtype="0"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 calcmode="lin" valueType="num">
                                      <p:cBhvr>
                                        <p:cTn id="59" dur="500" fill="hold"/>
                                        <p:tgtEl>
                                          <p:spTgt spid="2"/>
                                        </p:tgtEl>
                                        <p:attrNameLst>
                                          <p:attrName>ppt_w</p:attrName>
                                        </p:attrNameLst>
                                      </p:cBhvr>
                                      <p:tavLst>
                                        <p:tav tm="0">
                                          <p:val>
                                            <p:fltVal val="0"/>
                                          </p:val>
                                        </p:tav>
                                        <p:tav tm="100000">
                                          <p:val>
                                            <p:strVal val="#ppt_w"/>
                                          </p:val>
                                        </p:tav>
                                      </p:tavLst>
                                    </p:anim>
                                    <p:anim calcmode="lin" valueType="num">
                                      <p:cBhvr>
                                        <p:cTn id="60" dur="500" fill="hold"/>
                                        <p:tgtEl>
                                          <p:spTgt spid="2"/>
                                        </p:tgtEl>
                                        <p:attrNameLst>
                                          <p:attrName>ppt_h</p:attrName>
                                        </p:attrNameLst>
                                      </p:cBhvr>
                                      <p:tavLst>
                                        <p:tav tm="0">
                                          <p:val>
                                            <p:fltVal val="0"/>
                                          </p:val>
                                        </p:tav>
                                        <p:tav tm="100000">
                                          <p:val>
                                            <p:strVal val="#ppt_h"/>
                                          </p:val>
                                        </p:tav>
                                      </p:tavLst>
                                    </p:anim>
                                    <p:animEffect transition="in" filter="fade">
                                      <p:cBhvr>
                                        <p:cTn id="61"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784725"/>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Applications and skills: </a:t>
            </a:r>
            <a:endParaRPr lang="en-US" altLang="en-US">
              <a:solidFill>
                <a:srgbClr val="000000"/>
              </a:solidFill>
            </a:endParaRPr>
          </a:p>
          <a:p>
            <a:pPr marL="633413" indent="-633413"/>
            <a:r>
              <a:rPr lang="en-US" altLang="en-US">
                <a:solidFill>
                  <a:srgbClr val="000000"/>
                </a:solidFill>
              </a:rPr>
              <a:t>• Determining the potential energy of a point mass and the potential energy of a point charge </a:t>
            </a:r>
          </a:p>
          <a:p>
            <a:pPr marL="633413" indent="-633413"/>
            <a:r>
              <a:rPr lang="en-US" altLang="en-US">
                <a:solidFill>
                  <a:srgbClr val="000000"/>
                </a:solidFill>
              </a:rPr>
              <a:t>• Solving problems involving potential energy </a:t>
            </a:r>
          </a:p>
          <a:p>
            <a:pPr marL="633413" indent="-633413"/>
            <a:r>
              <a:rPr lang="en-US" altLang="en-US">
                <a:solidFill>
                  <a:srgbClr val="000000"/>
                </a:solidFill>
              </a:rPr>
              <a:t>• Determining the potential inside a charged sphere </a:t>
            </a:r>
          </a:p>
          <a:p>
            <a:pPr marL="633413" indent="-633413"/>
            <a:r>
              <a:rPr lang="en-US" altLang="en-US">
                <a:solidFill>
                  <a:srgbClr val="000000"/>
                </a:solidFill>
              </a:rPr>
              <a:t>• Solving problems involving the speed required for an object to go into orbit around a planet and for an object to escape the gravitational field of a planet </a:t>
            </a:r>
          </a:p>
          <a:p>
            <a:pPr marL="633413" indent="-633413"/>
            <a:r>
              <a:rPr lang="en-US" altLang="en-US">
                <a:solidFill>
                  <a:srgbClr val="000000"/>
                </a:solidFill>
              </a:rPr>
              <a:t>• Solving problems involving orbital energy of charged particles in circular orbital motion and masses in circular orbital motion </a:t>
            </a:r>
          </a:p>
          <a:p>
            <a:pPr marL="633413" indent="-633413"/>
            <a:r>
              <a:rPr lang="en-US" altLang="en-US">
                <a:solidFill>
                  <a:srgbClr val="000000"/>
                </a:solidFill>
              </a:rPr>
              <a:t>• Solving problems involving forces on charges and masses in radial and uniform fields</a:t>
            </a:r>
            <a:endParaRPr lang="en-US" altLang="en-US" b="1">
              <a:solidFill>
                <a:srgbClr val="000000"/>
              </a:solidFill>
            </a:endParaRPr>
          </a:p>
        </p:txBody>
      </p:sp>
      <p:sp>
        <p:nvSpPr>
          <p:cNvPr id="4099"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3187">
                                            <p:txEl>
                                              <p:pRg st="5" end="5"/>
                                            </p:txEl>
                                          </p:spTgt>
                                        </p:tgtEl>
                                        <p:attrNameLst>
                                          <p:attrName>style.visibility</p:attrName>
                                        </p:attrNameLst>
                                      </p:cBhvr>
                                      <p:to>
                                        <p:strVal val="visible"/>
                                      </p:to>
                                    </p:set>
                                    <p:anim calcmode="lin" valueType="num">
                                      <p:cBhvr additive="base">
                                        <p:cTn id="37"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3187">
                                            <p:txEl>
                                              <p:pRg st="6" end="6"/>
                                            </p:txEl>
                                          </p:spTgt>
                                        </p:tgtEl>
                                        <p:attrNameLst>
                                          <p:attrName>style.visibility</p:attrName>
                                        </p:attrNameLst>
                                      </p:cBhvr>
                                      <p:to>
                                        <p:strVal val="visible"/>
                                      </p:to>
                                    </p:set>
                                    <p:anim calcmode="lin" valueType="num">
                                      <p:cBhvr additive="base">
                                        <p:cTn id="43"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9" name="Rectangle 3"/>
          <p:cNvSpPr>
            <a:spLocks noChangeArrowheads="1"/>
          </p:cNvSpPr>
          <p:nvPr/>
        </p:nvSpPr>
        <p:spPr bwMode="auto">
          <a:xfrm>
            <a:off x="687388" y="1795463"/>
            <a:ext cx="7772400" cy="5062537"/>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Suppose a 0.500-kg baseball is                placed in a circular orbit around the earth                         at slightly higher than the tallest point,                          Mount Everest (8850 m). Given that the                         earth has a radius of </a:t>
            </a:r>
            <a:r>
              <a:rPr lang="en-US" i="1">
                <a:sym typeface="Symbol" pitchFamily="18" charset="2"/>
              </a:rPr>
              <a:t>R</a:t>
            </a:r>
            <a:r>
              <a:rPr lang="en-US" baseline="-25000">
                <a:sym typeface="Symbol" pitchFamily="18" charset="2"/>
              </a:rPr>
              <a:t>E</a:t>
            </a:r>
            <a:r>
              <a:rPr lang="en-US">
                <a:sym typeface="Symbol" pitchFamily="18" charset="2"/>
              </a:rPr>
              <a:t> = 6400000 m,                            find the speed of the ball.</a:t>
            </a:r>
          </a:p>
          <a:p>
            <a:pPr eaLnBrk="0" hangingPunct="0">
              <a:spcBef>
                <a:spcPct val="20000"/>
              </a:spcBef>
            </a:pPr>
            <a:r>
              <a:rPr lang="en-US">
                <a:sym typeface="Symbol" pitchFamily="18" charset="2"/>
              </a:rPr>
              <a:t>SOLUTION:  </a:t>
            </a:r>
            <a:r>
              <a:rPr lang="en-US" i="1">
                <a:sym typeface="Symbol" pitchFamily="18" charset="2"/>
              </a:rPr>
              <a:t>r</a:t>
            </a:r>
            <a:r>
              <a:rPr lang="en-US">
                <a:sym typeface="Symbol" pitchFamily="18" charset="2"/>
              </a:rPr>
              <a:t> = 6408850 m.</a:t>
            </a:r>
          </a:p>
          <a:p>
            <a:pPr eaLnBrk="0" hangingPunct="0">
              <a:spcBef>
                <a:spcPct val="20000"/>
              </a:spcBef>
            </a:pPr>
            <a:r>
              <a:rPr lang="en-US">
                <a:sym typeface="Symbol" pitchFamily="18" charset="2"/>
              </a:rPr>
              <a:t></a:t>
            </a:r>
            <a:r>
              <a:rPr lang="en-US" i="1">
                <a:sym typeface="Symbol" pitchFamily="18" charset="2"/>
              </a:rPr>
              <a:t>F</a:t>
            </a:r>
            <a:r>
              <a:rPr lang="en-US" baseline="-25000">
                <a:sym typeface="Symbol" pitchFamily="18" charset="2"/>
              </a:rPr>
              <a:t>c</a:t>
            </a:r>
            <a:r>
              <a:rPr lang="en-US">
                <a:sym typeface="Symbol" pitchFamily="18" charset="2"/>
              </a:rPr>
              <a:t> is caused by the weight of the ball so that </a:t>
            </a:r>
          </a:p>
          <a:p>
            <a:pPr eaLnBrk="0" hangingPunct="0">
              <a:spcBef>
                <a:spcPct val="20000"/>
              </a:spcBef>
            </a:pPr>
            <a:r>
              <a:rPr lang="en-US" i="1">
                <a:sym typeface="Symbol" pitchFamily="18" charset="2"/>
              </a:rPr>
              <a:t>      F</a:t>
            </a:r>
            <a:r>
              <a:rPr lang="en-US" baseline="-25000">
                <a:sym typeface="Symbol" pitchFamily="18" charset="2"/>
              </a:rPr>
              <a:t>c</a:t>
            </a:r>
            <a:r>
              <a:rPr lang="en-US">
                <a:sym typeface="Symbol" pitchFamily="18" charset="2"/>
              </a:rPr>
              <a:t> 	= </a:t>
            </a:r>
            <a:r>
              <a:rPr lang="en-US" i="1">
                <a:sym typeface="Symbol" pitchFamily="18" charset="2"/>
              </a:rPr>
              <a:t>mg</a:t>
            </a:r>
            <a:r>
              <a:rPr lang="en-US">
                <a:sym typeface="Symbol" pitchFamily="18" charset="2"/>
              </a:rPr>
              <a:t> = (0.5)(9.8) = 4.9 N.</a:t>
            </a:r>
            <a:endParaRPr lang="en-US" i="1">
              <a:sym typeface="Symbol" pitchFamily="18" charset="2"/>
            </a:endParaRPr>
          </a:p>
          <a:p>
            <a:pPr eaLnBrk="0" hangingPunct="0">
              <a:spcBef>
                <a:spcPct val="20000"/>
              </a:spcBef>
            </a:pPr>
            <a:r>
              <a:rPr lang="en-US">
                <a:sym typeface="Symbol" pitchFamily="18" charset="2"/>
              </a:rPr>
              <a:t>But </a:t>
            </a:r>
            <a:r>
              <a:rPr lang="en-US" baseline="-25000">
                <a:sym typeface="Symbol" pitchFamily="18" charset="2"/>
              </a:rPr>
              <a:t> </a:t>
            </a:r>
            <a:r>
              <a:rPr lang="en-US" i="1">
                <a:sym typeface="Symbol" pitchFamily="18" charset="2"/>
              </a:rPr>
              <a:t>F</a:t>
            </a:r>
            <a:r>
              <a:rPr lang="en-US" baseline="-25000">
                <a:sym typeface="Symbol" pitchFamily="18" charset="2"/>
              </a:rPr>
              <a:t>c</a:t>
            </a:r>
            <a:r>
              <a:rPr lang="en-US">
                <a:sym typeface="Symbol" pitchFamily="18" charset="2"/>
              </a:rPr>
              <a:t> = </a:t>
            </a:r>
            <a:r>
              <a:rPr lang="en-US" i="1">
                <a:sym typeface="Symbol" pitchFamily="18" charset="2"/>
              </a:rPr>
              <a:t>mv</a:t>
            </a:r>
            <a:r>
              <a:rPr lang="en-US" baseline="30000">
                <a:sym typeface="Symbol" pitchFamily="18" charset="2"/>
              </a:rPr>
              <a:t>2 </a:t>
            </a:r>
            <a:r>
              <a:rPr lang="en-US" i="1">
                <a:sym typeface="Symbol" pitchFamily="18" charset="2"/>
              </a:rPr>
              <a:t>/</a:t>
            </a:r>
            <a:r>
              <a:rPr lang="en-US">
                <a:sym typeface="Symbol" pitchFamily="18" charset="2"/>
              </a:rPr>
              <a:t> </a:t>
            </a:r>
            <a:r>
              <a:rPr lang="en-US" i="1">
                <a:sym typeface="Symbol" pitchFamily="18" charset="2"/>
              </a:rPr>
              <a:t>r</a:t>
            </a:r>
            <a:r>
              <a:rPr lang="en-US" i="1"/>
              <a:t> </a:t>
            </a:r>
            <a:r>
              <a:rPr lang="en-US"/>
              <a:t>so that</a:t>
            </a:r>
          </a:p>
          <a:p>
            <a:pPr eaLnBrk="0" hangingPunct="0">
              <a:spcBef>
                <a:spcPct val="20000"/>
              </a:spcBef>
            </a:pPr>
            <a:r>
              <a:rPr lang="en-US">
                <a:sym typeface="Symbol" pitchFamily="18" charset="2"/>
              </a:rPr>
              <a:t>    4.9 	= (0.5)</a:t>
            </a:r>
            <a:r>
              <a:rPr lang="en-US" i="1">
                <a:sym typeface="Symbol" pitchFamily="18" charset="2"/>
              </a:rPr>
              <a:t>v</a:t>
            </a:r>
            <a:r>
              <a:rPr lang="en-US" baseline="30000">
                <a:sym typeface="Symbol" pitchFamily="18" charset="2"/>
              </a:rPr>
              <a:t>2 </a:t>
            </a:r>
            <a:r>
              <a:rPr lang="en-US" i="1">
                <a:sym typeface="Symbol" pitchFamily="18" charset="2"/>
              </a:rPr>
              <a:t>/ </a:t>
            </a:r>
            <a:r>
              <a:rPr lang="en-US">
                <a:sym typeface="Symbol" pitchFamily="18" charset="2"/>
              </a:rPr>
              <a:t>6408850</a:t>
            </a:r>
          </a:p>
          <a:p>
            <a:pPr eaLnBrk="0" hangingPunct="0">
              <a:spcBef>
                <a:spcPct val="20000"/>
              </a:spcBef>
            </a:pPr>
            <a:r>
              <a:rPr lang="en-US" i="1">
                <a:sym typeface="Symbol" pitchFamily="18" charset="2"/>
              </a:rPr>
              <a:t>       v</a:t>
            </a:r>
            <a:r>
              <a:rPr lang="en-US">
                <a:sym typeface="Symbol" pitchFamily="18" charset="2"/>
              </a:rPr>
              <a:t> 	= 7925 m</a:t>
            </a:r>
            <a:r>
              <a:rPr lang="en-US" baseline="-25000">
                <a:sym typeface="Symbol" pitchFamily="18" charset="2"/>
              </a:rPr>
              <a:t> </a:t>
            </a:r>
            <a:r>
              <a:rPr lang="en-US">
                <a:sym typeface="Symbol" pitchFamily="18" charset="2"/>
              </a:rPr>
              <a:t>s</a:t>
            </a:r>
            <a:r>
              <a:rPr lang="en-US" baseline="30000">
                <a:sym typeface="Symbol" pitchFamily="18" charset="2"/>
              </a:rPr>
              <a:t>-1</a:t>
            </a:r>
            <a:r>
              <a:rPr lang="en-US">
                <a:sym typeface="Symbol" pitchFamily="18" charset="2"/>
              </a:rPr>
              <a:t>!</a:t>
            </a:r>
          </a:p>
        </p:txBody>
      </p:sp>
      <p:sp>
        <p:nvSpPr>
          <p:cNvPr id="31747" name="Rectangle 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188422" name="Picture 6" descr="Earth view-white backgroun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611065" y="2385298"/>
            <a:ext cx="2117725" cy="2049462"/>
          </a:xfrm>
          <a:prstGeom prst="rect">
            <a:avLst/>
          </a:prstGeom>
          <a:ln>
            <a:noFill/>
          </a:ln>
          <a:effectLst>
            <a:outerShdw blurRad="292100" dist="139700" dir="2700000" algn="tl" rotWithShape="0">
              <a:srgbClr val="333333">
                <a:alpha val="65000"/>
              </a:srgbClr>
            </a:outerShdw>
          </a:effectLst>
        </p:spPr>
      </p:pic>
      <p:pic>
        <p:nvPicPr>
          <p:cNvPr id="188423"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90540" y="1959848"/>
            <a:ext cx="354013" cy="358775"/>
          </a:xfrm>
          <a:prstGeom prst="rect">
            <a:avLst/>
          </a:prstGeom>
          <a:ln>
            <a:noFill/>
          </a:ln>
          <a:effectLst>
            <a:outerShdw blurRad="292100" dist="139700" dir="2700000" algn="tl" rotWithShape="0">
              <a:srgbClr val="333333">
                <a:alpha val="65000"/>
              </a:srgbClr>
            </a:outerShdw>
          </a:effectLst>
        </p:spPr>
      </p:pic>
      <p:sp>
        <p:nvSpPr>
          <p:cNvPr id="188424" name="Rectangle 8"/>
          <p:cNvSpPr>
            <a:spLocks noChangeArrowheads="1"/>
          </p:cNvSpPr>
          <p:nvPr/>
        </p:nvSpPr>
        <p:spPr bwMode="auto">
          <a:xfrm>
            <a:off x="4533900" y="5675313"/>
            <a:ext cx="3916363" cy="1182687"/>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We assumed that </a:t>
            </a:r>
            <a:r>
              <a:rPr lang="en-US" i="1">
                <a:sym typeface="Symbol" pitchFamily="18" charset="2"/>
              </a:rPr>
              <a:t>g</a:t>
            </a:r>
            <a:r>
              <a:rPr lang="en-US">
                <a:sym typeface="Symbol" pitchFamily="18" charset="2"/>
              </a:rPr>
              <a:t> = 9.8 ms</a:t>
            </a:r>
            <a:r>
              <a:rPr lang="en-US" baseline="30000">
                <a:sym typeface="Symbol" pitchFamily="18" charset="2"/>
              </a:rPr>
              <a:t>-2</a:t>
            </a:r>
            <a:r>
              <a:rPr lang="en-US">
                <a:sym typeface="Symbol" pitchFamily="18" charset="2"/>
              </a:rPr>
              <a:t> at the top of Everest.</a:t>
            </a:r>
          </a:p>
        </p:txBody>
      </p:sp>
      <p:sp>
        <p:nvSpPr>
          <p:cNvPr id="31751" name="Rectangle 10"/>
          <p:cNvSpPr>
            <a:spLocks noChangeArrowheads="1"/>
          </p:cNvSpPr>
          <p:nvPr/>
        </p:nvSpPr>
        <p:spPr bwMode="auto">
          <a:xfrm>
            <a:off x="0" y="0"/>
            <a:ext cx="6280150" cy="528638"/>
          </a:xfrm>
          <a:prstGeom prst="rect">
            <a:avLst/>
          </a:prstGeom>
          <a:solidFill>
            <a:schemeClr val="bg1"/>
          </a:solidFill>
          <a:ln w="9525">
            <a:noFill/>
            <a:miter lim="800000"/>
            <a:headEnd/>
            <a:tailEnd/>
          </a:ln>
        </p:spPr>
        <p:txBody>
          <a:bodyPr wrap="none" anchor="ctr"/>
          <a:lstStyle/>
          <a:p>
            <a:endParaRPr lang="en-US"/>
          </a:p>
        </p:txBody>
      </p:sp>
      <p:sp>
        <p:nvSpPr>
          <p:cNvPr id="317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188418" name="Picture 2" descr="Die Nordseite vom Weg zum Basislager aus gesehen">
            <a:hlinkClick r:id="rId7" tooltip="Die Nordseite vom Weg zum Basislager aus gesehen"/>
          </p:cNvPr>
          <p:cNvPicPr>
            <a:picLocks noChangeAspect="1" noChangeArrowheads="1"/>
          </p:cNvPicPr>
          <p:nvPr/>
        </p:nvPicPr>
        <p:blipFill>
          <a:blip r:embed="rId8" cstate="print"/>
          <a:srcRect b="29548"/>
          <a:stretch>
            <a:fillRect/>
          </a:stretch>
        </p:blipFill>
        <p:spPr bwMode="auto">
          <a:xfrm>
            <a:off x="6286500" y="0"/>
            <a:ext cx="2857500" cy="1341438"/>
          </a:xfrm>
          <a:prstGeom prst="rect">
            <a:avLst/>
          </a:prstGeom>
          <a:ln>
            <a:noFill/>
          </a:ln>
          <a:effectLst>
            <a:outerShdw blurRad="292100" dist="139700" dir="2700000" algn="tl" rotWithShape="0">
              <a:srgbClr val="333333">
                <a:alpha val="65000"/>
              </a:srgbClr>
            </a:outerShdw>
          </a:effectLst>
        </p:spPr>
      </p:pic>
      <p:pic>
        <p:nvPicPr>
          <p:cNvPr id="188425" name="Picture 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203950" y="152400"/>
            <a:ext cx="149225" cy="1508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1.38889E-6 -4.44444E-6 C 0.07778 -4.44444E-6 0.14149 0.08334 0.14149 0.18588 C 0.14149 0.2882 0.07778 0.37176 1.38889E-6 0.37176 C -0.07795 0.37176 -0.14115 0.2882 -0.14115 0.18588 C -0.14115 0.08334 -0.07795 -4.44444E-6 1.38889E-6 -4.44444E-6 Z " pathEditMode="relative" rAng="0" ptsTypes="fffff">
                                      <p:cBhvr>
                                        <p:cTn id="6" dur="3000" fill="hold"/>
                                        <p:tgtEl>
                                          <p:spTgt spid="188423"/>
                                        </p:tgtEl>
                                        <p:attrNameLst>
                                          <p:attrName>ppt_x</p:attrName>
                                          <p:attrName>ppt_y</p:attrName>
                                        </p:attrNameLst>
                                      </p:cBhvr>
                                      <p:rCtr x="0" y="186"/>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88419">
                                            <p:txEl>
                                              <p:pRg st="0" end="0"/>
                                            </p:txEl>
                                          </p:spTgt>
                                        </p:tgtEl>
                                        <p:attrNameLst>
                                          <p:attrName>style.visibility</p:attrName>
                                        </p:attrNameLst>
                                      </p:cBhvr>
                                      <p:to>
                                        <p:strVal val="visible"/>
                                      </p:to>
                                    </p:set>
                                    <p:anim calcmode="lin" valueType="num">
                                      <p:cBhvr additive="base">
                                        <p:cTn id="11" dur="500" fill="hold"/>
                                        <p:tgtEl>
                                          <p:spTgt spid="1884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8841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par>
                                <p:cTn id="13" presetID="10" presetClass="entr" presetSubtype="0" fill="hold" nodeType="withEffect">
                                  <p:stCondLst>
                                    <p:cond delay="0"/>
                                  </p:stCondLst>
                                  <p:childTnLst>
                                    <p:set>
                                      <p:cBhvr>
                                        <p:cTn id="14" dur="1" fill="hold">
                                          <p:stCondLst>
                                            <p:cond delay="0"/>
                                          </p:stCondLst>
                                        </p:cTn>
                                        <p:tgtEl>
                                          <p:spTgt spid="188418"/>
                                        </p:tgtEl>
                                        <p:attrNameLst>
                                          <p:attrName>style.visibility</p:attrName>
                                        </p:attrNameLst>
                                      </p:cBhvr>
                                      <p:to>
                                        <p:strVal val="visible"/>
                                      </p:to>
                                    </p:set>
                                    <p:animEffect transition="in" filter="fade">
                                      <p:cBhvr>
                                        <p:cTn id="15" dur="2000"/>
                                        <p:tgtEl>
                                          <p:spTgt spid="188418"/>
                                        </p:tgtEl>
                                      </p:cBhvr>
                                    </p:animEffect>
                                  </p:childTnLst>
                                </p:cTn>
                              </p:par>
                              <p:par>
                                <p:cTn id="16" presetID="10" presetClass="entr" presetSubtype="0" fill="hold" nodeType="withEffect">
                                  <p:stCondLst>
                                    <p:cond delay="0"/>
                                  </p:stCondLst>
                                  <p:childTnLst>
                                    <p:set>
                                      <p:cBhvr>
                                        <p:cTn id="17" dur="1" fill="hold">
                                          <p:stCondLst>
                                            <p:cond delay="0"/>
                                          </p:stCondLst>
                                        </p:cTn>
                                        <p:tgtEl>
                                          <p:spTgt spid="188425"/>
                                        </p:tgtEl>
                                        <p:attrNameLst>
                                          <p:attrName>style.visibility</p:attrName>
                                        </p:attrNameLst>
                                      </p:cBhvr>
                                      <p:to>
                                        <p:strVal val="visible"/>
                                      </p:to>
                                    </p:set>
                                    <p:animEffect transition="in" filter="fade">
                                      <p:cBhvr>
                                        <p:cTn id="18" dur="2000"/>
                                        <p:tgtEl>
                                          <p:spTgt spid="188425"/>
                                        </p:tgtEl>
                                      </p:cBhvr>
                                    </p:animEffect>
                                  </p:childTnLst>
                                </p:cTn>
                              </p:par>
                              <p:par>
                                <p:cTn id="19" presetID="63" presetClass="path" presetSubtype="0" repeatCount="indefinite" fill="hold" nodeType="withEffect">
                                  <p:stCondLst>
                                    <p:cond delay="0"/>
                                  </p:stCondLst>
                                  <p:childTnLst>
                                    <p:animMotion origin="layout" path="M -1.94444E-6 -4.81481E-6 L 0.31337 -4.81481E-6 " pathEditMode="relative" rAng="0" ptsTypes="AA">
                                      <p:cBhvr>
                                        <p:cTn id="20" dur="3000" fill="hold"/>
                                        <p:tgtEl>
                                          <p:spTgt spid="188425"/>
                                        </p:tgtEl>
                                        <p:attrNameLst>
                                          <p:attrName>ppt_x</p:attrName>
                                          <p:attrName>ppt_y</p:attrName>
                                        </p:attrNameLst>
                                      </p:cBhvr>
                                      <p:rCtr x="157" y="0"/>
                                    </p:animMotion>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8419">
                                            <p:txEl>
                                              <p:pRg st="1" end="1"/>
                                            </p:txEl>
                                          </p:spTgt>
                                        </p:tgtEl>
                                        <p:attrNameLst>
                                          <p:attrName>style.visibility</p:attrName>
                                        </p:attrNameLst>
                                      </p:cBhvr>
                                      <p:to>
                                        <p:strVal val="visible"/>
                                      </p:to>
                                    </p:set>
                                    <p:anim calcmode="lin" valueType="num">
                                      <p:cBhvr additive="base">
                                        <p:cTn id="25" dur="500" fill="hold"/>
                                        <p:tgtEl>
                                          <p:spTgt spid="188419">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884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88419">
                                            <p:txEl>
                                              <p:pRg st="2" end="2"/>
                                            </p:txEl>
                                          </p:spTgt>
                                        </p:tgtEl>
                                        <p:attrNameLst>
                                          <p:attrName>style.visibility</p:attrName>
                                        </p:attrNameLst>
                                      </p:cBhvr>
                                      <p:to>
                                        <p:strVal val="visible"/>
                                      </p:to>
                                    </p:set>
                                    <p:anim calcmode="lin" valueType="num">
                                      <p:cBhvr additive="base">
                                        <p:cTn id="31" dur="500" fill="hold"/>
                                        <p:tgtEl>
                                          <p:spTgt spid="188419">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88419">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88419">
                                            <p:txEl>
                                              <p:pRg st="3" end="3"/>
                                            </p:txEl>
                                          </p:spTgt>
                                        </p:tgtEl>
                                        <p:attrNameLst>
                                          <p:attrName>style.visibility</p:attrName>
                                        </p:attrNameLst>
                                      </p:cBhvr>
                                      <p:to>
                                        <p:strVal val="visible"/>
                                      </p:to>
                                    </p:set>
                                    <p:anim calcmode="lin" valueType="num">
                                      <p:cBhvr additive="base">
                                        <p:cTn id="37" dur="500" fill="hold"/>
                                        <p:tgtEl>
                                          <p:spTgt spid="188419">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88419">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8419">
                                            <p:txEl>
                                              <p:pRg st="4" end="4"/>
                                            </p:txEl>
                                          </p:spTgt>
                                        </p:tgtEl>
                                        <p:attrNameLst>
                                          <p:attrName>style.visibility</p:attrName>
                                        </p:attrNameLst>
                                      </p:cBhvr>
                                      <p:to>
                                        <p:strVal val="visible"/>
                                      </p:to>
                                    </p:set>
                                    <p:anim calcmode="lin" valueType="num">
                                      <p:cBhvr additive="base">
                                        <p:cTn id="43" dur="500" fill="hold"/>
                                        <p:tgtEl>
                                          <p:spTgt spid="188419">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88419">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88419">
                                            <p:txEl>
                                              <p:pRg st="5" end="5"/>
                                            </p:txEl>
                                          </p:spTgt>
                                        </p:tgtEl>
                                        <p:attrNameLst>
                                          <p:attrName>style.visibility</p:attrName>
                                        </p:attrNameLst>
                                      </p:cBhvr>
                                      <p:to>
                                        <p:strVal val="visible"/>
                                      </p:to>
                                    </p:set>
                                    <p:anim calcmode="lin" valueType="num">
                                      <p:cBhvr additive="base">
                                        <p:cTn id="49" dur="500" fill="hold"/>
                                        <p:tgtEl>
                                          <p:spTgt spid="188419">
                                            <p:txEl>
                                              <p:pRg st="5" end="5"/>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88419">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88419">
                                            <p:txEl>
                                              <p:pRg st="6" end="6"/>
                                            </p:txEl>
                                          </p:spTgt>
                                        </p:tgtEl>
                                        <p:attrNameLst>
                                          <p:attrName>style.visibility</p:attrName>
                                        </p:attrNameLst>
                                      </p:cBhvr>
                                      <p:to>
                                        <p:strVal val="visible"/>
                                      </p:to>
                                    </p:set>
                                    <p:anim calcmode="lin" valueType="num">
                                      <p:cBhvr additive="base">
                                        <p:cTn id="55" dur="500" fill="hold"/>
                                        <p:tgtEl>
                                          <p:spTgt spid="188419">
                                            <p:txEl>
                                              <p:pRg st="6" end="6"/>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88419">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88424">
                                            <p:txEl>
                                              <p:pRg st="1" end="1"/>
                                            </p:txEl>
                                          </p:spTgt>
                                        </p:tgtEl>
                                        <p:attrNameLst>
                                          <p:attrName>style.visibility</p:attrName>
                                        </p:attrNameLst>
                                      </p:cBhvr>
                                      <p:to>
                                        <p:strVal val="visible"/>
                                      </p:to>
                                    </p:set>
                                    <p:anim calcmode="lin" valueType="num">
                                      <p:cBhvr additive="base">
                                        <p:cTn id="61" dur="500" fill="hold"/>
                                        <p:tgtEl>
                                          <p:spTgt spid="188424">
                                            <p:txEl>
                                              <p:pRg st="1" end="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884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ChangeArrowheads="1"/>
          </p:cNvSpPr>
          <p:nvPr/>
        </p:nvSpPr>
        <p:spPr bwMode="auto">
          <a:xfrm>
            <a:off x="685800" y="1766888"/>
            <a:ext cx="7772400" cy="3703637"/>
          </a:xfrm>
          <a:prstGeom prst="rect">
            <a:avLst/>
          </a:prstGeom>
          <a:solidFill>
            <a:srgbClr val="CCFFCC"/>
          </a:solidFill>
          <a:ln w="9525">
            <a:noFill/>
            <a:miter lim="800000"/>
            <a:headEnd/>
            <a:tailEnd/>
          </a:ln>
        </p:spPr>
        <p:txBody>
          <a:bodyPr/>
          <a:lstStyle/>
          <a:p>
            <a:r>
              <a:rPr lang="en-US"/>
              <a:t>PRACTICE: Find the period </a:t>
            </a:r>
            <a:r>
              <a:rPr lang="en-US" i="1"/>
              <a:t>T </a:t>
            </a:r>
            <a:r>
              <a:rPr lang="en-US"/>
              <a:t>of one                       complete orbit of the ball.</a:t>
            </a:r>
            <a:endParaRPr lang="en-US">
              <a:sym typeface="Symbol" pitchFamily="18" charset="2"/>
            </a:endParaRPr>
          </a:p>
          <a:p>
            <a:r>
              <a:rPr lang="en-US">
                <a:sym typeface="Symbol" pitchFamily="18" charset="2"/>
              </a:rPr>
              <a:t>SOLUTION: </a:t>
            </a:r>
          </a:p>
          <a:p>
            <a:r>
              <a:rPr lang="en-US">
                <a:sym typeface="Symbol" pitchFamily="18" charset="2"/>
              </a:rPr>
              <a:t></a:t>
            </a:r>
            <a:r>
              <a:rPr lang="en-US" i="1">
                <a:sym typeface="Symbol" pitchFamily="18" charset="2"/>
              </a:rPr>
              <a:t>r</a:t>
            </a:r>
            <a:r>
              <a:rPr lang="en-US">
                <a:sym typeface="Symbol" pitchFamily="18" charset="2"/>
              </a:rPr>
              <a:t> = 6408850 m.</a:t>
            </a:r>
          </a:p>
          <a:p>
            <a:r>
              <a:rPr lang="en-US">
                <a:sym typeface="Symbol" pitchFamily="18" charset="2"/>
              </a:rPr>
              <a:t></a:t>
            </a:r>
            <a:r>
              <a:rPr lang="en-US" i="1">
                <a:sym typeface="Symbol" pitchFamily="18" charset="2"/>
              </a:rPr>
              <a:t>F</a:t>
            </a:r>
            <a:r>
              <a:rPr lang="en-US" baseline="-25000">
                <a:sym typeface="Symbol" pitchFamily="18" charset="2"/>
              </a:rPr>
              <a:t>c</a:t>
            </a:r>
            <a:r>
              <a:rPr lang="en-US">
                <a:sym typeface="Symbol" pitchFamily="18" charset="2"/>
              </a:rPr>
              <a:t> = 4.9 N.</a:t>
            </a:r>
          </a:p>
          <a:p>
            <a:r>
              <a:rPr lang="en-US">
                <a:sym typeface="Symbol" pitchFamily="18" charset="2"/>
              </a:rPr>
              <a:t></a:t>
            </a:r>
            <a:r>
              <a:rPr lang="en-US" i="1">
                <a:sym typeface="Symbol" pitchFamily="18" charset="2"/>
              </a:rPr>
              <a:t>F</a:t>
            </a:r>
            <a:r>
              <a:rPr lang="en-US" baseline="-25000">
                <a:sym typeface="Symbol" pitchFamily="18" charset="2"/>
              </a:rPr>
              <a:t>c</a:t>
            </a:r>
            <a:r>
              <a:rPr lang="en-US">
                <a:sym typeface="Symbol" pitchFamily="18" charset="2"/>
              </a:rPr>
              <a:t> = </a:t>
            </a:r>
            <a:r>
              <a:rPr lang="en-US" i="1">
                <a:sym typeface="Symbol" pitchFamily="18" charset="2"/>
              </a:rPr>
              <a:t>ma</a:t>
            </a:r>
            <a:r>
              <a:rPr lang="en-US" baseline="-25000">
                <a:sym typeface="Symbol" pitchFamily="18" charset="2"/>
              </a:rPr>
              <a:t>c</a:t>
            </a:r>
            <a:r>
              <a:rPr lang="en-US">
                <a:sym typeface="Symbol" pitchFamily="18" charset="2"/>
              </a:rPr>
              <a:t> = 0.5</a:t>
            </a:r>
            <a:r>
              <a:rPr lang="en-US" i="1">
                <a:sym typeface="Symbol" pitchFamily="18" charset="2"/>
              </a:rPr>
              <a:t>a</a:t>
            </a:r>
            <a:r>
              <a:rPr lang="en-US" baseline="-25000">
                <a:sym typeface="Symbol" pitchFamily="18" charset="2"/>
              </a:rPr>
              <a:t>c</a:t>
            </a:r>
            <a:r>
              <a:rPr lang="en-US">
                <a:sym typeface="Symbol" pitchFamily="18" charset="2"/>
              </a:rPr>
              <a:t> so that </a:t>
            </a:r>
            <a:r>
              <a:rPr lang="en-US" i="1">
                <a:sym typeface="Symbol" pitchFamily="18" charset="2"/>
              </a:rPr>
              <a:t>a</a:t>
            </a:r>
            <a:r>
              <a:rPr lang="en-US" baseline="-25000">
                <a:sym typeface="Symbol" pitchFamily="18" charset="2"/>
              </a:rPr>
              <a:t>c</a:t>
            </a:r>
            <a:r>
              <a:rPr lang="en-US">
                <a:sym typeface="Symbol" pitchFamily="18" charset="2"/>
              </a:rPr>
              <a:t> = 9.8.</a:t>
            </a:r>
          </a:p>
          <a:p>
            <a:r>
              <a:rPr lang="en-US">
                <a:sym typeface="Symbol" pitchFamily="18" charset="2"/>
              </a:rPr>
              <a:t>But </a:t>
            </a:r>
            <a:r>
              <a:rPr lang="en-US" i="1"/>
              <a:t>a</a:t>
            </a:r>
            <a:r>
              <a:rPr lang="en-US" baseline="-25000"/>
              <a:t>c </a:t>
            </a:r>
            <a:r>
              <a:rPr lang="en-US"/>
              <a:t>=</a:t>
            </a:r>
            <a:r>
              <a:rPr lang="en-US" baseline="-25000"/>
              <a:t> </a:t>
            </a:r>
            <a:r>
              <a:rPr lang="en-US"/>
              <a:t>4</a:t>
            </a:r>
            <a:r>
              <a:rPr lang="en-US">
                <a:sym typeface="Symbol" pitchFamily="18" charset="2"/>
              </a:rPr>
              <a:t></a:t>
            </a:r>
            <a:r>
              <a:rPr lang="en-US" baseline="30000">
                <a:sym typeface="Symbol" pitchFamily="18" charset="2"/>
              </a:rPr>
              <a:t>2</a:t>
            </a:r>
            <a:r>
              <a:rPr lang="en-US" i="1">
                <a:sym typeface="Symbol" pitchFamily="18" charset="2"/>
              </a:rPr>
              <a:t>r / T</a:t>
            </a:r>
            <a:r>
              <a:rPr lang="en-US" baseline="30000">
                <a:sym typeface="Symbol" pitchFamily="18" charset="2"/>
              </a:rPr>
              <a:t> 2</a:t>
            </a:r>
            <a:r>
              <a:rPr lang="en-US" i="1">
                <a:sym typeface="Symbol" pitchFamily="18" charset="2"/>
              </a:rPr>
              <a:t> </a:t>
            </a:r>
            <a:r>
              <a:rPr lang="en-US">
                <a:sym typeface="Symbol" pitchFamily="18" charset="2"/>
              </a:rPr>
              <a:t>so that</a:t>
            </a:r>
          </a:p>
          <a:p>
            <a:r>
              <a:rPr lang="en-US" i="1">
                <a:sym typeface="Symbol" pitchFamily="18" charset="2"/>
              </a:rPr>
              <a:t>            T</a:t>
            </a:r>
            <a:r>
              <a:rPr lang="en-US" baseline="30000">
                <a:sym typeface="Symbol" pitchFamily="18" charset="2"/>
              </a:rPr>
              <a:t> 2</a:t>
            </a:r>
            <a:r>
              <a:rPr lang="en-US" baseline="-25000"/>
              <a:t> </a:t>
            </a:r>
            <a:r>
              <a:rPr lang="en-US"/>
              <a:t>=</a:t>
            </a:r>
            <a:r>
              <a:rPr lang="en-US" baseline="-25000"/>
              <a:t> </a:t>
            </a:r>
            <a:r>
              <a:rPr lang="en-US"/>
              <a:t>4</a:t>
            </a:r>
            <a:r>
              <a:rPr lang="en-US">
                <a:sym typeface="Symbol" pitchFamily="18" charset="2"/>
              </a:rPr>
              <a:t></a:t>
            </a:r>
            <a:r>
              <a:rPr lang="en-US" baseline="30000">
                <a:sym typeface="Symbol" pitchFamily="18" charset="2"/>
              </a:rPr>
              <a:t>2</a:t>
            </a:r>
            <a:r>
              <a:rPr lang="en-US" i="1">
                <a:sym typeface="Symbol" pitchFamily="18" charset="2"/>
              </a:rPr>
              <a:t>r / </a:t>
            </a:r>
            <a:r>
              <a:rPr lang="en-US" i="1"/>
              <a:t>a</a:t>
            </a:r>
            <a:r>
              <a:rPr lang="en-US" baseline="-25000"/>
              <a:t>c</a:t>
            </a:r>
            <a:endParaRPr lang="en-US"/>
          </a:p>
          <a:p>
            <a:r>
              <a:rPr lang="en-US" i="1">
                <a:sym typeface="Symbol" pitchFamily="18" charset="2"/>
              </a:rPr>
              <a:t>            T</a:t>
            </a:r>
            <a:r>
              <a:rPr lang="en-US" baseline="30000">
                <a:sym typeface="Symbol" pitchFamily="18" charset="2"/>
              </a:rPr>
              <a:t> 2</a:t>
            </a:r>
            <a:r>
              <a:rPr lang="en-US" baseline="-25000"/>
              <a:t> </a:t>
            </a:r>
            <a:r>
              <a:rPr lang="en-US"/>
              <a:t>=</a:t>
            </a:r>
            <a:r>
              <a:rPr lang="en-US" baseline="-25000"/>
              <a:t> </a:t>
            </a:r>
            <a:r>
              <a:rPr lang="en-US"/>
              <a:t>4</a:t>
            </a:r>
            <a:r>
              <a:rPr lang="en-US">
                <a:sym typeface="Symbol" pitchFamily="18" charset="2"/>
              </a:rPr>
              <a:t></a:t>
            </a:r>
            <a:r>
              <a:rPr lang="en-US" baseline="30000">
                <a:sym typeface="Symbol" pitchFamily="18" charset="2"/>
              </a:rPr>
              <a:t>2</a:t>
            </a:r>
            <a:r>
              <a:rPr lang="en-US">
                <a:sym typeface="Symbol" pitchFamily="18" charset="2"/>
              </a:rPr>
              <a:t>(6408850) </a:t>
            </a:r>
            <a:r>
              <a:rPr lang="en-US" i="1">
                <a:sym typeface="Symbol" pitchFamily="18" charset="2"/>
              </a:rPr>
              <a:t>/ </a:t>
            </a:r>
            <a:r>
              <a:rPr lang="en-US"/>
              <a:t>9.8</a:t>
            </a:r>
          </a:p>
          <a:p>
            <a:r>
              <a:rPr lang="en-US" i="1"/>
              <a:t>           </a:t>
            </a:r>
            <a:r>
              <a:rPr lang="en-US" i="1" baseline="-25000"/>
              <a:t>  </a:t>
            </a:r>
            <a:r>
              <a:rPr lang="en-US" i="1"/>
              <a:t>T</a:t>
            </a:r>
            <a:r>
              <a:rPr lang="en-US"/>
              <a:t> = 5081 s = 84.7 min = 1.4 h.</a:t>
            </a:r>
            <a:endParaRPr lang="en-US" baseline="-25000"/>
          </a:p>
        </p:txBody>
      </p:sp>
      <p:pic>
        <p:nvPicPr>
          <p:cNvPr id="190470" name="Picture 6" descr="Earth view-white backgroun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37325" y="2459038"/>
            <a:ext cx="2117725" cy="2049462"/>
          </a:xfrm>
          <a:prstGeom prst="rect">
            <a:avLst/>
          </a:prstGeom>
          <a:ln>
            <a:noFill/>
          </a:ln>
          <a:effectLst>
            <a:outerShdw blurRad="292100" dist="139700" dir="2700000" algn="tl" rotWithShape="0">
              <a:srgbClr val="333333">
                <a:alpha val="65000"/>
              </a:srgbClr>
            </a:outerShdw>
          </a:effectLst>
        </p:spPr>
      </p:pic>
      <p:pic>
        <p:nvPicPr>
          <p:cNvPr id="190471"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16800" y="2033588"/>
            <a:ext cx="354013" cy="358775"/>
          </a:xfrm>
          <a:prstGeom prst="rect">
            <a:avLst/>
          </a:prstGeom>
          <a:ln>
            <a:noFill/>
          </a:ln>
          <a:effectLst>
            <a:outerShdw blurRad="292100" dist="139700" dir="2700000" algn="tl" rotWithShape="0">
              <a:srgbClr val="333333">
                <a:alpha val="65000"/>
              </a:srgbClr>
            </a:outerShdw>
          </a:effectLst>
        </p:spPr>
      </p:pic>
      <p:sp>
        <p:nvSpPr>
          <p:cNvPr id="32773" name="Rectangle 14"/>
          <p:cNvSpPr>
            <a:spLocks noChangeArrowheads="1"/>
          </p:cNvSpPr>
          <p:nvPr/>
        </p:nvSpPr>
        <p:spPr bwMode="auto">
          <a:xfrm>
            <a:off x="0" y="0"/>
            <a:ext cx="6280150" cy="528638"/>
          </a:xfrm>
          <a:prstGeom prst="rect">
            <a:avLst/>
          </a:prstGeom>
          <a:solidFill>
            <a:schemeClr val="bg1"/>
          </a:solidFill>
          <a:ln w="9525">
            <a:noFill/>
            <a:miter lim="800000"/>
            <a:headEnd/>
            <a:tailEnd/>
          </a:ln>
        </p:spPr>
        <p:txBody>
          <a:bodyPr wrap="none" anchor="ctr"/>
          <a:lstStyle/>
          <a:p>
            <a:endParaRPr lang="en-US"/>
          </a:p>
        </p:txBody>
      </p:sp>
      <p:sp>
        <p:nvSpPr>
          <p:cNvPr id="3277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2775" name="Rectangle 17"/>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10" name="Picture 2" descr="Die Nordseite vom Weg zum Basislager aus gesehen">
            <a:hlinkClick r:id="rId7" tooltip="Die Nordseite vom Weg zum Basislager aus gesehen"/>
          </p:cNvPr>
          <p:cNvPicPr>
            <a:picLocks noChangeAspect="1" noChangeArrowheads="1"/>
          </p:cNvPicPr>
          <p:nvPr/>
        </p:nvPicPr>
        <p:blipFill>
          <a:blip r:embed="rId8" cstate="print"/>
          <a:srcRect b="29548"/>
          <a:stretch>
            <a:fillRect/>
          </a:stretch>
        </p:blipFill>
        <p:spPr bwMode="auto">
          <a:xfrm>
            <a:off x="6286500" y="0"/>
            <a:ext cx="2857500" cy="1341438"/>
          </a:xfrm>
          <a:prstGeom prst="rect">
            <a:avLst/>
          </a:prstGeom>
          <a:ln>
            <a:noFill/>
          </a:ln>
          <a:effectLst>
            <a:outerShdw blurRad="292100" dist="139700" dir="2700000" algn="tl" rotWithShape="0">
              <a:srgbClr val="333333">
                <a:alpha val="65000"/>
              </a:srgbClr>
            </a:outerShdw>
          </a:effectLst>
        </p:spPr>
      </p:pic>
      <p:pic>
        <p:nvPicPr>
          <p:cNvPr id="190477"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203950" y="152400"/>
            <a:ext cx="149225" cy="1508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nodeType="withEffect">
                                  <p:stCondLst>
                                    <p:cond delay="0"/>
                                  </p:stCondLst>
                                  <p:childTnLst>
                                    <p:animMotion origin="layout" path="M 1.38889E-6 -4.44444E-6 C 0.07778 -4.44444E-6 0.14149 0.08334 0.14149 0.18588 C 0.14149 0.2882 0.07778 0.37176 1.38889E-6 0.37176 C -0.07795 0.37176 -0.14115 0.2882 -0.14115 0.18588 C -0.14115 0.08334 -0.07795 -4.44444E-6 1.38889E-6 -4.44444E-6 Z " pathEditMode="relative" rAng="0" ptsTypes="fffff">
                                      <p:cBhvr>
                                        <p:cTn id="6" dur="3000" fill="hold"/>
                                        <p:tgtEl>
                                          <p:spTgt spid="190471"/>
                                        </p:tgtEl>
                                        <p:attrNameLst>
                                          <p:attrName>ppt_x</p:attrName>
                                          <p:attrName>ppt_y</p:attrName>
                                        </p:attrNameLst>
                                      </p:cBhvr>
                                      <p:rCtr x="0" y="186"/>
                                    </p:animMotion>
                                  </p:childTnLst>
                                </p:cTn>
                              </p:par>
                              <p:par>
                                <p:cTn id="7" presetID="63" presetClass="path" presetSubtype="0" repeatCount="indefinite" fill="hold" nodeType="withEffect">
                                  <p:stCondLst>
                                    <p:cond delay="0"/>
                                  </p:stCondLst>
                                  <p:childTnLst>
                                    <p:animMotion origin="layout" path="M -1.94444E-6 -4.81481E-6 L 0.31337 -4.81481E-6 " pathEditMode="relative" rAng="0" ptsTypes="AA">
                                      <p:cBhvr>
                                        <p:cTn id="8" dur="3000" fill="hold"/>
                                        <p:tgtEl>
                                          <p:spTgt spid="190477"/>
                                        </p:tgtEl>
                                        <p:attrNameLst>
                                          <p:attrName>ppt_x</p:attrName>
                                          <p:attrName>ppt_y</p:attrName>
                                        </p:attrNameLst>
                                      </p:cBhvr>
                                      <p:rCtr x="157" y="0"/>
                                    </p:animMotion>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0466">
                                            <p:txEl>
                                              <p:pRg st="0" end="0"/>
                                            </p:txEl>
                                          </p:spTgt>
                                        </p:tgtEl>
                                        <p:attrNameLst>
                                          <p:attrName>style.visibility</p:attrName>
                                        </p:attrNameLst>
                                      </p:cBhvr>
                                      <p:to>
                                        <p:strVal val="visible"/>
                                      </p:to>
                                    </p:set>
                                    <p:anim calcmode="lin" valueType="num">
                                      <p:cBhvr additive="base">
                                        <p:cTn id="13" dur="500" fill="hold"/>
                                        <p:tgtEl>
                                          <p:spTgt spid="19046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046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0466">
                                            <p:txEl>
                                              <p:pRg st="1" end="1"/>
                                            </p:txEl>
                                          </p:spTgt>
                                        </p:tgtEl>
                                        <p:attrNameLst>
                                          <p:attrName>style.visibility</p:attrName>
                                        </p:attrNameLst>
                                      </p:cBhvr>
                                      <p:to>
                                        <p:strVal val="visible"/>
                                      </p:to>
                                    </p:set>
                                    <p:anim calcmode="lin" valueType="num">
                                      <p:cBhvr additive="base">
                                        <p:cTn id="19" dur="500" fill="hold"/>
                                        <p:tgtEl>
                                          <p:spTgt spid="190466">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046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0466">
                                            <p:txEl>
                                              <p:pRg st="2" end="2"/>
                                            </p:txEl>
                                          </p:spTgt>
                                        </p:tgtEl>
                                        <p:attrNameLst>
                                          <p:attrName>style.visibility</p:attrName>
                                        </p:attrNameLst>
                                      </p:cBhvr>
                                      <p:to>
                                        <p:strVal val="visible"/>
                                      </p:to>
                                    </p:set>
                                    <p:anim calcmode="lin" valueType="num">
                                      <p:cBhvr additive="base">
                                        <p:cTn id="25" dur="500" fill="hold"/>
                                        <p:tgtEl>
                                          <p:spTgt spid="190466">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046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0466">
                                            <p:txEl>
                                              <p:pRg st="3" end="3"/>
                                            </p:txEl>
                                          </p:spTgt>
                                        </p:tgtEl>
                                        <p:attrNameLst>
                                          <p:attrName>style.visibility</p:attrName>
                                        </p:attrNameLst>
                                      </p:cBhvr>
                                      <p:to>
                                        <p:strVal val="visible"/>
                                      </p:to>
                                    </p:set>
                                    <p:anim calcmode="lin" valueType="num">
                                      <p:cBhvr additive="base">
                                        <p:cTn id="31" dur="500" fill="hold"/>
                                        <p:tgtEl>
                                          <p:spTgt spid="190466">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046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90466">
                                            <p:txEl>
                                              <p:pRg st="4" end="4"/>
                                            </p:txEl>
                                          </p:spTgt>
                                        </p:tgtEl>
                                        <p:attrNameLst>
                                          <p:attrName>style.visibility</p:attrName>
                                        </p:attrNameLst>
                                      </p:cBhvr>
                                      <p:to>
                                        <p:strVal val="visible"/>
                                      </p:to>
                                    </p:set>
                                    <p:anim calcmode="lin" valueType="num">
                                      <p:cBhvr additive="base">
                                        <p:cTn id="37" dur="500" fill="hold"/>
                                        <p:tgtEl>
                                          <p:spTgt spid="190466">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9046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90466">
                                            <p:txEl>
                                              <p:pRg st="5" end="5"/>
                                            </p:txEl>
                                          </p:spTgt>
                                        </p:tgtEl>
                                        <p:attrNameLst>
                                          <p:attrName>style.visibility</p:attrName>
                                        </p:attrNameLst>
                                      </p:cBhvr>
                                      <p:to>
                                        <p:strVal val="visible"/>
                                      </p:to>
                                    </p:set>
                                    <p:anim calcmode="lin" valueType="num">
                                      <p:cBhvr additive="base">
                                        <p:cTn id="43" dur="500" fill="hold"/>
                                        <p:tgtEl>
                                          <p:spTgt spid="190466">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9046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190466">
                                            <p:txEl>
                                              <p:pRg st="6" end="6"/>
                                            </p:txEl>
                                          </p:spTgt>
                                        </p:tgtEl>
                                        <p:attrNameLst>
                                          <p:attrName>style.visibility</p:attrName>
                                        </p:attrNameLst>
                                      </p:cBhvr>
                                      <p:to>
                                        <p:strVal val="visible"/>
                                      </p:to>
                                    </p:set>
                                    <p:anim calcmode="lin" valueType="num">
                                      <p:cBhvr additive="base">
                                        <p:cTn id="49" dur="500" fill="hold"/>
                                        <p:tgtEl>
                                          <p:spTgt spid="190466">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19046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190466">
                                            <p:txEl>
                                              <p:pRg st="7" end="7"/>
                                            </p:txEl>
                                          </p:spTgt>
                                        </p:tgtEl>
                                        <p:attrNameLst>
                                          <p:attrName>style.visibility</p:attrName>
                                        </p:attrNameLst>
                                      </p:cBhvr>
                                      <p:to>
                                        <p:strVal val="visible"/>
                                      </p:to>
                                    </p:set>
                                    <p:anim calcmode="lin" valueType="num">
                                      <p:cBhvr additive="base">
                                        <p:cTn id="55" dur="500" fill="hold"/>
                                        <p:tgtEl>
                                          <p:spTgt spid="190466">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19046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190466">
                                            <p:txEl>
                                              <p:pRg st="8" end="8"/>
                                            </p:txEl>
                                          </p:spTgt>
                                        </p:tgtEl>
                                        <p:attrNameLst>
                                          <p:attrName>style.visibility</p:attrName>
                                        </p:attrNameLst>
                                      </p:cBhvr>
                                      <p:to>
                                        <p:strVal val="visible"/>
                                      </p:to>
                                    </p:set>
                                    <p:anim calcmode="lin" valueType="num">
                                      <p:cBhvr additive="base">
                                        <p:cTn id="61" dur="500" fill="hold"/>
                                        <p:tgtEl>
                                          <p:spTgt spid="190466">
                                            <p:txEl>
                                              <p:pRg st="8" end="8"/>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190466">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9" name="Rectangle 7"/>
          <p:cNvSpPr>
            <a:spLocks noChangeArrowheads="1"/>
          </p:cNvSpPr>
          <p:nvPr/>
        </p:nvSpPr>
        <p:spPr bwMode="auto">
          <a:xfrm>
            <a:off x="660400" y="5672138"/>
            <a:ext cx="7786688" cy="1185862"/>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IBO expects you to be able to derive this relationship. It is known as Kepler’s 3</a:t>
            </a:r>
            <a:r>
              <a:rPr lang="en-US" baseline="30000">
                <a:sym typeface="Symbol" pitchFamily="18" charset="2"/>
              </a:rPr>
              <a:t>rd</a:t>
            </a:r>
            <a:r>
              <a:rPr lang="en-US">
                <a:sym typeface="Symbol" pitchFamily="18" charset="2"/>
              </a:rPr>
              <a:t> law.</a:t>
            </a:r>
          </a:p>
        </p:txBody>
      </p:sp>
      <p:sp>
        <p:nvSpPr>
          <p:cNvPr id="192516" name="Rectangle 4"/>
          <p:cNvSpPr>
            <a:spLocks noChangeArrowheads="1"/>
          </p:cNvSpPr>
          <p:nvPr/>
        </p:nvSpPr>
        <p:spPr bwMode="auto">
          <a:xfrm>
            <a:off x="674688" y="1782763"/>
            <a:ext cx="7772400" cy="3929062"/>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Show that for an object in a circular orbit about a body of mass </a:t>
            </a:r>
            <a:r>
              <a:rPr lang="en-US" i="1">
                <a:sym typeface="Symbol" pitchFamily="18" charset="2"/>
              </a:rPr>
              <a:t>M</a:t>
            </a:r>
            <a:r>
              <a:rPr lang="en-US">
                <a:sym typeface="Symbol" pitchFamily="18" charset="2"/>
              </a:rPr>
              <a:t> that </a:t>
            </a:r>
            <a:r>
              <a:rPr lang="en-US" i="1">
                <a:sym typeface="Symbol" pitchFamily="18" charset="2"/>
              </a:rPr>
              <a:t>T</a:t>
            </a:r>
            <a:r>
              <a:rPr lang="en-US" baseline="30000">
                <a:sym typeface="Symbol" pitchFamily="18" charset="2"/>
              </a:rPr>
              <a:t> 2</a:t>
            </a:r>
            <a:r>
              <a:rPr lang="en-US">
                <a:sym typeface="Symbol" pitchFamily="18" charset="2"/>
              </a:rPr>
              <a:t> = (4</a:t>
            </a:r>
            <a:r>
              <a:rPr lang="en-US" baseline="30000">
                <a:sym typeface="Symbol" pitchFamily="18" charset="2"/>
              </a:rPr>
              <a:t>2</a:t>
            </a:r>
            <a:r>
              <a:rPr lang="en-US" i="1">
                <a:sym typeface="Symbol" pitchFamily="18" charset="2"/>
              </a:rPr>
              <a:t>/ GM</a:t>
            </a:r>
            <a:r>
              <a:rPr lang="en-US">
                <a:sym typeface="Symbol" pitchFamily="18" charset="2"/>
              </a:rPr>
              <a:t>)</a:t>
            </a:r>
            <a:r>
              <a:rPr lang="en-US" i="1">
                <a:sym typeface="Symbol" pitchFamily="18" charset="2"/>
              </a:rPr>
              <a:t>r</a:t>
            </a:r>
            <a:r>
              <a:rPr lang="en-US" baseline="30000">
                <a:sym typeface="Symbol" pitchFamily="18" charset="2"/>
              </a:rPr>
              <a:t>3</a:t>
            </a:r>
            <a:r>
              <a:rPr lang="en-US">
                <a:sym typeface="Symbol" pitchFamily="18" charset="2"/>
              </a:rPr>
              <a:t>.</a:t>
            </a:r>
          </a:p>
          <a:p>
            <a:pPr eaLnBrk="0" hangingPunct="0">
              <a:spcBef>
                <a:spcPct val="20000"/>
              </a:spcBef>
            </a:pPr>
            <a:r>
              <a:rPr lang="en-US">
                <a:sym typeface="Symbol" pitchFamily="18" charset="2"/>
              </a:rPr>
              <a:t>SOLUTION: </a:t>
            </a:r>
          </a:p>
          <a:p>
            <a:pPr eaLnBrk="0" hangingPunct="0">
              <a:spcBef>
                <a:spcPct val="20000"/>
              </a:spcBef>
            </a:pPr>
            <a:r>
              <a:rPr lang="en-US">
                <a:sym typeface="Symbol" pitchFamily="18" charset="2"/>
              </a:rPr>
              <a:t>In circular orbit </a:t>
            </a:r>
            <a:r>
              <a:rPr lang="en-US" i="1">
                <a:sym typeface="Symbol" pitchFamily="18" charset="2"/>
              </a:rPr>
              <a:t>F</a:t>
            </a:r>
            <a:r>
              <a:rPr lang="en-US" baseline="-25000">
                <a:sym typeface="Symbol" pitchFamily="18" charset="2"/>
              </a:rPr>
              <a:t>c</a:t>
            </a:r>
            <a:r>
              <a:rPr lang="en-US">
                <a:sym typeface="Symbol" pitchFamily="18" charset="2"/>
              </a:rPr>
              <a:t> = </a:t>
            </a:r>
            <a:r>
              <a:rPr lang="en-US" i="1">
                <a:sym typeface="Symbol" pitchFamily="18" charset="2"/>
              </a:rPr>
              <a:t>ma</a:t>
            </a:r>
            <a:r>
              <a:rPr lang="en-US" baseline="-25000">
                <a:sym typeface="Symbol" pitchFamily="18" charset="2"/>
              </a:rPr>
              <a:t>c</a:t>
            </a:r>
            <a:r>
              <a:rPr lang="en-US">
                <a:sym typeface="Symbol" pitchFamily="18" charset="2"/>
              </a:rPr>
              <a:t> and </a:t>
            </a:r>
            <a:r>
              <a:rPr lang="en-US" i="1">
                <a:sym typeface="Symbol" pitchFamily="18" charset="2"/>
              </a:rPr>
              <a:t>F</a:t>
            </a:r>
            <a:r>
              <a:rPr lang="en-US" baseline="-25000">
                <a:sym typeface="Symbol" pitchFamily="18" charset="2"/>
              </a:rPr>
              <a:t>c</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r>
              <a:rPr lang="en-US" baseline="30000">
                <a:sym typeface="Symbol" pitchFamily="18" charset="2"/>
              </a:rPr>
              <a:t>2</a:t>
            </a:r>
            <a:r>
              <a:rPr lang="en-US">
                <a:sym typeface="Symbol" pitchFamily="18" charset="2"/>
              </a:rPr>
              <a:t>.</a:t>
            </a:r>
          </a:p>
          <a:p>
            <a:pPr eaLnBrk="0" hangingPunct="0">
              <a:spcBef>
                <a:spcPct val="20000"/>
              </a:spcBef>
            </a:pPr>
            <a:r>
              <a:rPr lang="en-US">
                <a:sym typeface="Symbol" pitchFamily="18" charset="2"/>
              </a:rPr>
              <a:t>But </a:t>
            </a:r>
            <a:r>
              <a:rPr lang="en-US" i="1"/>
              <a:t>a</a:t>
            </a:r>
            <a:r>
              <a:rPr lang="en-US" baseline="-25000"/>
              <a:t>c </a:t>
            </a:r>
            <a:r>
              <a:rPr lang="en-US"/>
              <a:t>=</a:t>
            </a:r>
            <a:r>
              <a:rPr lang="en-US" baseline="-25000"/>
              <a:t> </a:t>
            </a:r>
            <a:r>
              <a:rPr lang="en-US"/>
              <a:t>4</a:t>
            </a:r>
            <a:r>
              <a:rPr lang="en-US">
                <a:sym typeface="Symbol" pitchFamily="18" charset="2"/>
              </a:rPr>
              <a:t></a:t>
            </a:r>
            <a:r>
              <a:rPr lang="en-US" baseline="30000">
                <a:sym typeface="Symbol" pitchFamily="18" charset="2"/>
              </a:rPr>
              <a:t>2</a:t>
            </a:r>
            <a:r>
              <a:rPr lang="en-US" i="1">
                <a:sym typeface="Symbol" pitchFamily="18" charset="2"/>
              </a:rPr>
              <a:t>r / T</a:t>
            </a:r>
            <a:r>
              <a:rPr lang="en-US" baseline="30000">
                <a:sym typeface="Symbol" pitchFamily="18" charset="2"/>
              </a:rPr>
              <a:t> 2</a:t>
            </a:r>
            <a:r>
              <a:rPr lang="en-US">
                <a:sym typeface="Symbol" pitchFamily="18" charset="2"/>
              </a:rPr>
              <a:t>. Then</a:t>
            </a:r>
          </a:p>
          <a:p>
            <a:pPr eaLnBrk="0" hangingPunct="0">
              <a:spcBef>
                <a:spcPct val="20000"/>
              </a:spcBef>
            </a:pPr>
            <a:r>
              <a:rPr lang="en-US" i="1">
                <a:sym typeface="Symbol" pitchFamily="18" charset="2"/>
              </a:rPr>
              <a:t>             </a:t>
            </a:r>
            <a:r>
              <a:rPr lang="en-US" i="1" baseline="-25000">
                <a:sym typeface="Symbol" pitchFamily="18" charset="2"/>
              </a:rPr>
              <a:t> </a:t>
            </a:r>
            <a:r>
              <a:rPr lang="en-US" i="1">
                <a:sym typeface="Symbol" pitchFamily="18" charset="2"/>
              </a:rPr>
              <a:t>ma</a:t>
            </a:r>
            <a:r>
              <a:rPr lang="en-US" baseline="-25000">
                <a:sym typeface="Symbol" pitchFamily="18" charset="2"/>
              </a:rPr>
              <a:t>c</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r>
              <a:rPr lang="en-US" baseline="30000">
                <a:sym typeface="Symbol" pitchFamily="18" charset="2"/>
              </a:rPr>
              <a:t>2</a:t>
            </a:r>
          </a:p>
          <a:p>
            <a:pPr eaLnBrk="0" hangingPunct="0">
              <a:spcBef>
                <a:spcPct val="20000"/>
              </a:spcBef>
            </a:pPr>
            <a:r>
              <a:rPr lang="en-US"/>
              <a:t>      4</a:t>
            </a:r>
            <a:r>
              <a:rPr lang="en-US">
                <a:sym typeface="Symbol" pitchFamily="18" charset="2"/>
              </a:rPr>
              <a:t></a:t>
            </a:r>
            <a:r>
              <a:rPr lang="en-US" baseline="30000">
                <a:sym typeface="Symbol" pitchFamily="18" charset="2"/>
              </a:rPr>
              <a:t>2</a:t>
            </a:r>
            <a:r>
              <a:rPr lang="en-US" i="1">
                <a:sym typeface="Symbol" pitchFamily="18" charset="2"/>
              </a:rPr>
              <a:t>r / T</a:t>
            </a:r>
            <a:r>
              <a:rPr lang="en-US" baseline="30000">
                <a:sym typeface="Symbol" pitchFamily="18" charset="2"/>
              </a:rPr>
              <a:t> 2</a:t>
            </a:r>
            <a:r>
              <a:rPr lang="en-US">
                <a:sym typeface="Symbol" pitchFamily="18" charset="2"/>
              </a:rPr>
              <a:t> 	= </a:t>
            </a:r>
            <a:r>
              <a:rPr lang="en-US" i="1">
                <a:sym typeface="Symbol" pitchFamily="18" charset="2"/>
              </a:rPr>
              <a:t>GM /</a:t>
            </a:r>
            <a:r>
              <a:rPr lang="en-US">
                <a:sym typeface="Symbol" pitchFamily="18" charset="2"/>
              </a:rPr>
              <a:t> </a:t>
            </a:r>
            <a:r>
              <a:rPr lang="en-US" i="1">
                <a:sym typeface="Symbol" pitchFamily="18" charset="2"/>
              </a:rPr>
              <a:t>r</a:t>
            </a:r>
            <a:r>
              <a:rPr lang="en-US" baseline="30000">
                <a:sym typeface="Symbol" pitchFamily="18" charset="2"/>
              </a:rPr>
              <a:t>2</a:t>
            </a:r>
            <a:endParaRPr lang="en-US">
              <a:sym typeface="Symbol" pitchFamily="18" charset="2"/>
            </a:endParaRPr>
          </a:p>
          <a:p>
            <a:pPr eaLnBrk="0" hangingPunct="0">
              <a:spcBef>
                <a:spcPct val="20000"/>
              </a:spcBef>
            </a:pPr>
            <a:r>
              <a:rPr lang="en-US"/>
              <a:t>            4</a:t>
            </a:r>
            <a:r>
              <a:rPr lang="en-US">
                <a:sym typeface="Symbol" pitchFamily="18" charset="2"/>
              </a:rPr>
              <a:t></a:t>
            </a:r>
            <a:r>
              <a:rPr lang="en-US" baseline="30000">
                <a:sym typeface="Symbol" pitchFamily="18" charset="2"/>
              </a:rPr>
              <a:t>2</a:t>
            </a:r>
            <a:r>
              <a:rPr lang="en-US" i="1">
                <a:sym typeface="Symbol" pitchFamily="18" charset="2"/>
              </a:rPr>
              <a:t>r</a:t>
            </a:r>
            <a:r>
              <a:rPr lang="en-US" baseline="30000">
                <a:sym typeface="Symbol" pitchFamily="18" charset="2"/>
              </a:rPr>
              <a:t>3</a:t>
            </a:r>
            <a:r>
              <a:rPr lang="en-US">
                <a:sym typeface="Symbol" pitchFamily="18" charset="2"/>
              </a:rPr>
              <a:t> 	= </a:t>
            </a:r>
            <a:r>
              <a:rPr lang="en-US" i="1">
                <a:sym typeface="Symbol" pitchFamily="18" charset="2"/>
              </a:rPr>
              <a:t>GMT</a:t>
            </a:r>
            <a:r>
              <a:rPr lang="en-US" baseline="30000">
                <a:sym typeface="Symbol" pitchFamily="18" charset="2"/>
              </a:rPr>
              <a:t> 2</a:t>
            </a:r>
            <a:endParaRPr lang="en-US">
              <a:sym typeface="Symbol" pitchFamily="18" charset="2"/>
            </a:endParaRPr>
          </a:p>
          <a:p>
            <a:pPr eaLnBrk="0" hangingPunct="0">
              <a:spcBef>
                <a:spcPct val="20000"/>
              </a:spcBef>
            </a:pPr>
            <a:r>
              <a:rPr lang="en-US" i="1">
                <a:sym typeface="Symbol" pitchFamily="18" charset="2"/>
              </a:rPr>
              <a:t>                T</a:t>
            </a:r>
            <a:r>
              <a:rPr lang="en-US" baseline="30000">
                <a:sym typeface="Symbol" pitchFamily="18" charset="2"/>
              </a:rPr>
              <a:t> 2</a:t>
            </a:r>
            <a:r>
              <a:rPr lang="en-US">
                <a:sym typeface="Symbol" pitchFamily="18" charset="2"/>
              </a:rPr>
              <a:t> 	= [4</a:t>
            </a:r>
            <a:r>
              <a:rPr lang="en-US" baseline="30000">
                <a:sym typeface="Symbol" pitchFamily="18" charset="2"/>
              </a:rPr>
              <a:t>2</a:t>
            </a:r>
            <a:r>
              <a:rPr lang="en-US" i="1">
                <a:sym typeface="Symbol" pitchFamily="18" charset="2"/>
              </a:rPr>
              <a:t>/</a:t>
            </a:r>
            <a:r>
              <a:rPr lang="en-US">
                <a:sym typeface="Symbol" pitchFamily="18" charset="2"/>
              </a:rPr>
              <a:t>(</a:t>
            </a:r>
            <a:r>
              <a:rPr lang="en-US" i="1">
                <a:sym typeface="Symbol" pitchFamily="18" charset="2"/>
              </a:rPr>
              <a:t>GM</a:t>
            </a:r>
            <a:r>
              <a:rPr lang="en-US">
                <a:sym typeface="Symbol" pitchFamily="18" charset="2"/>
              </a:rPr>
              <a:t>)]</a:t>
            </a:r>
            <a:r>
              <a:rPr lang="en-US" i="1">
                <a:sym typeface="Symbol" pitchFamily="18" charset="2"/>
              </a:rPr>
              <a:t>r</a:t>
            </a:r>
            <a:r>
              <a:rPr lang="en-US" baseline="30000">
                <a:sym typeface="Symbol" pitchFamily="18" charset="2"/>
              </a:rPr>
              <a:t>3</a:t>
            </a:r>
          </a:p>
        </p:txBody>
      </p:sp>
      <p:sp>
        <p:nvSpPr>
          <p:cNvPr id="192517" name="Line 5"/>
          <p:cNvSpPr>
            <a:spLocks noChangeShapeType="1"/>
          </p:cNvSpPr>
          <p:nvPr/>
        </p:nvSpPr>
        <p:spPr bwMode="auto">
          <a:xfrm flipH="1" flipV="1">
            <a:off x="1978025" y="4000500"/>
            <a:ext cx="138113" cy="334963"/>
          </a:xfrm>
          <a:prstGeom prst="line">
            <a:avLst/>
          </a:prstGeom>
          <a:noFill/>
          <a:ln w="19050">
            <a:solidFill>
              <a:srgbClr val="FF0000"/>
            </a:solidFill>
            <a:round/>
            <a:headEnd/>
            <a:tailEnd/>
          </a:ln>
        </p:spPr>
        <p:txBody>
          <a:bodyPr/>
          <a:lstStyle/>
          <a:p>
            <a:endParaRPr lang="en-US"/>
          </a:p>
        </p:txBody>
      </p:sp>
      <p:sp>
        <p:nvSpPr>
          <p:cNvPr id="192518" name="Line 6"/>
          <p:cNvSpPr>
            <a:spLocks noChangeShapeType="1"/>
          </p:cNvSpPr>
          <p:nvPr/>
        </p:nvSpPr>
        <p:spPr bwMode="auto">
          <a:xfrm flipV="1">
            <a:off x="3348038" y="4067175"/>
            <a:ext cx="309562" cy="249238"/>
          </a:xfrm>
          <a:prstGeom prst="line">
            <a:avLst/>
          </a:prstGeom>
          <a:noFill/>
          <a:ln w="19050">
            <a:solidFill>
              <a:srgbClr val="FF0000"/>
            </a:solidFill>
            <a:round/>
            <a:headEnd/>
            <a:tailEnd/>
          </a:ln>
        </p:spPr>
        <p:txBody>
          <a:bodyPr/>
          <a:lstStyle/>
          <a:p>
            <a:endParaRPr lang="en-US"/>
          </a:p>
        </p:txBody>
      </p:sp>
      <p:sp>
        <p:nvSpPr>
          <p:cNvPr id="3379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3799" name="Rectangle 10"/>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192523" name="Picture 11"/>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4741863" y="3517900"/>
            <a:ext cx="3663950" cy="25844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2516">
                                            <p:txEl>
                                              <p:pRg st="0" end="0"/>
                                            </p:txEl>
                                          </p:spTgt>
                                        </p:tgtEl>
                                        <p:attrNameLst>
                                          <p:attrName>style.visibility</p:attrName>
                                        </p:attrNameLst>
                                      </p:cBhvr>
                                      <p:to>
                                        <p:strVal val="visible"/>
                                      </p:to>
                                    </p:set>
                                    <p:anim calcmode="lin" valueType="num">
                                      <p:cBhvr additive="base">
                                        <p:cTn id="7" dur="500" fill="hold"/>
                                        <p:tgtEl>
                                          <p:spTgt spid="19251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251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2516">
                                            <p:txEl>
                                              <p:pRg st="1" end="1"/>
                                            </p:txEl>
                                          </p:spTgt>
                                        </p:tgtEl>
                                        <p:attrNameLst>
                                          <p:attrName>style.visibility</p:attrName>
                                        </p:attrNameLst>
                                      </p:cBhvr>
                                      <p:to>
                                        <p:strVal val="visible"/>
                                      </p:to>
                                    </p:set>
                                    <p:anim calcmode="lin" valueType="num">
                                      <p:cBhvr additive="base">
                                        <p:cTn id="13" dur="500" fill="hold"/>
                                        <p:tgtEl>
                                          <p:spTgt spid="19251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251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2516">
                                            <p:txEl>
                                              <p:pRg st="2" end="2"/>
                                            </p:txEl>
                                          </p:spTgt>
                                        </p:tgtEl>
                                        <p:attrNameLst>
                                          <p:attrName>style.visibility</p:attrName>
                                        </p:attrNameLst>
                                      </p:cBhvr>
                                      <p:to>
                                        <p:strVal val="visible"/>
                                      </p:to>
                                    </p:set>
                                    <p:anim calcmode="lin" valueType="num">
                                      <p:cBhvr additive="base">
                                        <p:cTn id="19" dur="500" fill="hold"/>
                                        <p:tgtEl>
                                          <p:spTgt spid="19251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251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2516">
                                            <p:txEl>
                                              <p:pRg st="3" end="3"/>
                                            </p:txEl>
                                          </p:spTgt>
                                        </p:tgtEl>
                                        <p:attrNameLst>
                                          <p:attrName>style.visibility</p:attrName>
                                        </p:attrNameLst>
                                      </p:cBhvr>
                                      <p:to>
                                        <p:strVal val="visible"/>
                                      </p:to>
                                    </p:set>
                                    <p:anim calcmode="lin" valueType="num">
                                      <p:cBhvr additive="base">
                                        <p:cTn id="25" dur="500" fill="hold"/>
                                        <p:tgtEl>
                                          <p:spTgt spid="19251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251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2516">
                                            <p:txEl>
                                              <p:pRg st="4" end="4"/>
                                            </p:txEl>
                                          </p:spTgt>
                                        </p:tgtEl>
                                        <p:attrNameLst>
                                          <p:attrName>style.visibility</p:attrName>
                                        </p:attrNameLst>
                                      </p:cBhvr>
                                      <p:to>
                                        <p:strVal val="visible"/>
                                      </p:to>
                                    </p:set>
                                    <p:anim calcmode="lin" valueType="num">
                                      <p:cBhvr additive="base">
                                        <p:cTn id="31" dur="500" fill="hold"/>
                                        <p:tgtEl>
                                          <p:spTgt spid="19251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9251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92517"/>
                                        </p:tgtEl>
                                        <p:attrNameLst>
                                          <p:attrName>style.visibility</p:attrName>
                                        </p:attrNameLst>
                                      </p:cBhvr>
                                      <p:to>
                                        <p:strVal val="visible"/>
                                      </p:to>
                                    </p:set>
                                    <p:animEffect transition="in" filter="wipe(down)">
                                      <p:cBhvr>
                                        <p:cTn id="37" dur="500"/>
                                        <p:tgtEl>
                                          <p:spTgt spid="192517"/>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2518"/>
                                        </p:tgtEl>
                                        <p:attrNameLst>
                                          <p:attrName>style.visibility</p:attrName>
                                        </p:attrNameLst>
                                      </p:cBhvr>
                                      <p:to>
                                        <p:strVal val="visible"/>
                                      </p:to>
                                    </p:set>
                                    <p:animEffect transition="in" filter="wipe(down)">
                                      <p:cBhvr>
                                        <p:cTn id="42" dur="500"/>
                                        <p:tgtEl>
                                          <p:spTgt spid="192518"/>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2516">
                                            <p:txEl>
                                              <p:pRg st="5" end="5"/>
                                            </p:txEl>
                                          </p:spTgt>
                                        </p:tgtEl>
                                        <p:attrNameLst>
                                          <p:attrName>style.visibility</p:attrName>
                                        </p:attrNameLst>
                                      </p:cBhvr>
                                      <p:to>
                                        <p:strVal val="visible"/>
                                      </p:to>
                                    </p:set>
                                    <p:anim calcmode="lin" valueType="num">
                                      <p:cBhvr additive="base">
                                        <p:cTn id="47" dur="500" fill="hold"/>
                                        <p:tgtEl>
                                          <p:spTgt spid="192516">
                                            <p:txEl>
                                              <p:pRg st="5" end="5"/>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251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2516">
                                            <p:txEl>
                                              <p:pRg st="6" end="6"/>
                                            </p:txEl>
                                          </p:spTgt>
                                        </p:tgtEl>
                                        <p:attrNameLst>
                                          <p:attrName>style.visibility</p:attrName>
                                        </p:attrNameLst>
                                      </p:cBhvr>
                                      <p:to>
                                        <p:strVal val="visible"/>
                                      </p:to>
                                    </p:set>
                                    <p:anim calcmode="lin" valueType="num">
                                      <p:cBhvr additive="base">
                                        <p:cTn id="53" dur="500" fill="hold"/>
                                        <p:tgtEl>
                                          <p:spTgt spid="192516">
                                            <p:txEl>
                                              <p:pRg st="6" end="6"/>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2516">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2516">
                                            <p:txEl>
                                              <p:pRg st="7" end="7"/>
                                            </p:txEl>
                                          </p:spTgt>
                                        </p:tgtEl>
                                        <p:attrNameLst>
                                          <p:attrName>style.visibility</p:attrName>
                                        </p:attrNameLst>
                                      </p:cBhvr>
                                      <p:to>
                                        <p:strVal val="visible"/>
                                      </p:to>
                                    </p:set>
                                    <p:anim calcmode="lin" valueType="num">
                                      <p:cBhvr additive="base">
                                        <p:cTn id="59" dur="500" fill="hold"/>
                                        <p:tgtEl>
                                          <p:spTgt spid="192516">
                                            <p:txEl>
                                              <p:pRg st="7" end="7"/>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2516">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192523"/>
                                        </p:tgtEl>
                                        <p:attrNameLst>
                                          <p:attrName>style.visibility</p:attrName>
                                        </p:attrNameLst>
                                      </p:cBhvr>
                                      <p:to>
                                        <p:strVal val="visible"/>
                                      </p:to>
                                    </p:set>
                                    <p:animEffect transition="in" filter="wipe(left)">
                                      <p:cBhvr>
                                        <p:cTn id="65" dur="2000"/>
                                        <p:tgtEl>
                                          <p:spTgt spid="192523"/>
                                        </p:tgtEl>
                                      </p:cBhvr>
                                    </p:animEffect>
                                  </p:childTnLst>
                                  <p:subTnLst>
                                    <p:audio>
                                      <p:cMediaNode>
                                        <p:cTn display="0" masterRel="sameClick">
                                          <p:stCondLst>
                                            <p:cond evt="begin" delay="0">
                                              <p:tn val="63"/>
                                            </p:cond>
                                          </p:stCondLst>
                                          <p:endCondLst>
                                            <p:cond evt="onStopAudio" delay="0">
                                              <p:tgtEl>
                                                <p:sldTgt/>
                                              </p:tgtEl>
                                            </p:cond>
                                          </p:endCondLst>
                                        </p:cTn>
                                        <p:tgtEl>
                                          <p:sndTgt r:embed="rId6" name="drumroll.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192519">
                                            <p:txEl>
                                              <p:pRg st="1" end="1"/>
                                            </p:txEl>
                                          </p:spTgt>
                                        </p:tgtEl>
                                        <p:attrNameLst>
                                          <p:attrName>style.visibility</p:attrName>
                                        </p:attrNameLst>
                                      </p:cBhvr>
                                      <p:to>
                                        <p:strVal val="visible"/>
                                      </p:to>
                                    </p:set>
                                    <p:anim calcmode="lin" valueType="num">
                                      <p:cBhvr additive="base">
                                        <p:cTn id="70" dur="500" fill="hold"/>
                                        <p:tgtEl>
                                          <p:spTgt spid="192519">
                                            <p:txEl>
                                              <p:pRg st="1" end="1"/>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19251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2517" grpId="0" animBg="1"/>
      <p:bldP spid="19251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2" name="Rectangle 12"/>
          <p:cNvSpPr>
            <a:spLocks noChangeArrowheads="1"/>
          </p:cNvSpPr>
          <p:nvPr/>
        </p:nvSpPr>
        <p:spPr bwMode="auto">
          <a:xfrm>
            <a:off x="685800" y="5478463"/>
            <a:ext cx="7773988" cy="117157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Note the slight discrepancy in the period (it was </a:t>
            </a:r>
            <a:r>
              <a:rPr lang="en-US"/>
              <a:t>5081 s before</a:t>
            </a:r>
            <a:r>
              <a:rPr lang="en-US">
                <a:sym typeface="Symbol" pitchFamily="18" charset="2"/>
              </a:rPr>
              <a:t>). How do you account for it?</a:t>
            </a:r>
          </a:p>
        </p:txBody>
      </p:sp>
      <p:sp>
        <p:nvSpPr>
          <p:cNvPr id="194562" name="Rectangle 2"/>
          <p:cNvSpPr>
            <a:spLocks noChangeArrowheads="1"/>
          </p:cNvSpPr>
          <p:nvPr/>
        </p:nvSpPr>
        <p:spPr bwMode="auto">
          <a:xfrm>
            <a:off x="685800" y="1766888"/>
            <a:ext cx="7772400" cy="3729037"/>
          </a:xfrm>
          <a:prstGeom prst="rect">
            <a:avLst/>
          </a:prstGeom>
          <a:solidFill>
            <a:srgbClr val="CCFFCC"/>
          </a:solidFill>
          <a:ln w="9525">
            <a:noFill/>
            <a:miter lim="800000"/>
            <a:headEnd/>
            <a:tailEnd/>
          </a:ln>
        </p:spPr>
        <p:txBody>
          <a:bodyPr/>
          <a:lstStyle/>
          <a:p>
            <a:r>
              <a:rPr lang="en-US" dirty="0"/>
              <a:t>PRACTICE: Using </a:t>
            </a:r>
            <a:r>
              <a:rPr lang="en-US" dirty="0" err="1"/>
              <a:t>Kepler’s</a:t>
            </a:r>
            <a:r>
              <a:rPr lang="en-US" dirty="0"/>
              <a:t> third law find </a:t>
            </a:r>
            <a:r>
              <a:rPr lang="en-US" dirty="0" smtClean="0"/>
              <a:t>                            the period </a:t>
            </a:r>
            <a:r>
              <a:rPr lang="en-US" i="1" dirty="0"/>
              <a:t>T </a:t>
            </a:r>
            <a:r>
              <a:rPr lang="en-US" dirty="0"/>
              <a:t>of one complete orbit of the                         baseball from the previous example.</a:t>
            </a:r>
            <a:endParaRPr lang="en-US" dirty="0">
              <a:sym typeface="Symbol" pitchFamily="18" charset="2"/>
            </a:endParaRPr>
          </a:p>
          <a:p>
            <a:r>
              <a:rPr lang="en-US" dirty="0">
                <a:sym typeface="Symbol" pitchFamily="18" charset="2"/>
              </a:rPr>
              <a:t>SOLUTION: Use </a:t>
            </a:r>
            <a:r>
              <a:rPr lang="en-US" i="1" dirty="0">
                <a:sym typeface="Symbol" pitchFamily="18" charset="2"/>
              </a:rPr>
              <a:t>T</a:t>
            </a:r>
            <a:r>
              <a:rPr lang="en-US" baseline="30000" dirty="0">
                <a:sym typeface="Symbol" pitchFamily="18" charset="2"/>
              </a:rPr>
              <a:t> 2</a:t>
            </a:r>
            <a:r>
              <a:rPr lang="en-US" dirty="0">
                <a:sym typeface="Symbol" pitchFamily="18" charset="2"/>
              </a:rPr>
              <a:t> = (4</a:t>
            </a:r>
            <a:r>
              <a:rPr lang="en-US" baseline="30000" dirty="0">
                <a:sym typeface="Symbol" pitchFamily="18" charset="2"/>
              </a:rPr>
              <a:t>2 </a:t>
            </a:r>
            <a:r>
              <a:rPr lang="en-US" i="1" dirty="0">
                <a:sym typeface="Symbol" pitchFamily="18" charset="2"/>
              </a:rPr>
              <a:t>/ GM</a:t>
            </a:r>
            <a:r>
              <a:rPr lang="en-US" dirty="0">
                <a:sym typeface="Symbol" pitchFamily="18" charset="2"/>
              </a:rPr>
              <a:t>)</a:t>
            </a:r>
            <a:r>
              <a:rPr lang="en-US" i="1" dirty="0">
                <a:sym typeface="Symbol" pitchFamily="18" charset="2"/>
              </a:rPr>
              <a:t>r</a:t>
            </a:r>
            <a:r>
              <a:rPr lang="en-US" baseline="30000" dirty="0">
                <a:sym typeface="Symbol" pitchFamily="18" charset="2"/>
              </a:rPr>
              <a:t>3</a:t>
            </a:r>
            <a:r>
              <a:rPr lang="en-US" i="1" dirty="0">
                <a:sym typeface="Symbol" pitchFamily="18" charset="2"/>
              </a:rPr>
              <a:t>.</a:t>
            </a:r>
            <a:endParaRPr lang="en-US" dirty="0">
              <a:sym typeface="Symbol" pitchFamily="18" charset="2"/>
            </a:endParaRPr>
          </a:p>
          <a:p>
            <a:r>
              <a:rPr lang="en-US" dirty="0">
                <a:sym typeface="Symbol" pitchFamily="18" charset="2"/>
              </a:rPr>
              <a:t></a:t>
            </a:r>
            <a:r>
              <a:rPr lang="en-US" i="1" dirty="0">
                <a:sym typeface="Symbol" pitchFamily="18" charset="2"/>
              </a:rPr>
              <a:t>r</a:t>
            </a:r>
            <a:r>
              <a:rPr lang="en-US" dirty="0">
                <a:sym typeface="Symbol" pitchFamily="18" charset="2"/>
              </a:rPr>
              <a:t> = 6408850 m.</a:t>
            </a:r>
          </a:p>
          <a:p>
            <a:r>
              <a:rPr lang="en-US" dirty="0">
                <a:sym typeface="Symbol" pitchFamily="18" charset="2"/>
              </a:rPr>
              <a:t></a:t>
            </a:r>
            <a:r>
              <a:rPr lang="en-US" i="1" dirty="0">
                <a:sym typeface="Symbol" pitchFamily="18" charset="2"/>
              </a:rPr>
              <a:t>G</a:t>
            </a:r>
            <a:r>
              <a:rPr lang="en-US" dirty="0">
                <a:sym typeface="Symbol" pitchFamily="18" charset="2"/>
              </a:rPr>
              <a:t> = </a:t>
            </a:r>
            <a:r>
              <a:rPr lang="en-US" dirty="0">
                <a:cs typeface="Courier New" pitchFamily="49" charset="0"/>
                <a:sym typeface="Symbol" pitchFamily="18" charset="2"/>
              </a:rPr>
              <a:t>6.67×10</a:t>
            </a:r>
            <a:r>
              <a:rPr lang="en-US" baseline="30000" dirty="0">
                <a:cs typeface="Courier New" pitchFamily="49" charset="0"/>
                <a:sym typeface="Symbol" pitchFamily="18" charset="2"/>
              </a:rPr>
              <a:t>−11</a:t>
            </a:r>
            <a:r>
              <a:rPr lang="en-US" dirty="0">
                <a:cs typeface="Courier New" pitchFamily="49" charset="0"/>
                <a:sym typeface="Symbol" pitchFamily="18" charset="2"/>
              </a:rPr>
              <a:t> N</a:t>
            </a:r>
            <a:r>
              <a:rPr lang="en-US" baseline="-25000" dirty="0">
                <a:cs typeface="Courier New" pitchFamily="49" charset="0"/>
                <a:sym typeface="Symbol" pitchFamily="18" charset="2"/>
              </a:rPr>
              <a:t> </a:t>
            </a:r>
            <a:r>
              <a:rPr lang="en-US" dirty="0">
                <a:cs typeface="Courier New" pitchFamily="49" charset="0"/>
                <a:sym typeface="Symbol" pitchFamily="18" charset="2"/>
              </a:rPr>
              <a:t>m</a:t>
            </a:r>
            <a:r>
              <a:rPr lang="en-US" baseline="30000" dirty="0">
                <a:cs typeface="Courier New" pitchFamily="49" charset="0"/>
                <a:sym typeface="Symbol" pitchFamily="18" charset="2"/>
              </a:rPr>
              <a:t>2</a:t>
            </a:r>
            <a:r>
              <a:rPr lang="en-US" baseline="-25000" dirty="0">
                <a:cs typeface="Courier New" pitchFamily="49" charset="0"/>
                <a:sym typeface="Symbol" pitchFamily="18" charset="2"/>
              </a:rPr>
              <a:t> </a:t>
            </a:r>
            <a:r>
              <a:rPr lang="en-US" dirty="0">
                <a:cs typeface="Courier New" pitchFamily="49" charset="0"/>
                <a:sym typeface="Symbol" pitchFamily="18" charset="2"/>
              </a:rPr>
              <a:t>kg</a:t>
            </a:r>
            <a:r>
              <a:rPr lang="en-US" baseline="30000" dirty="0">
                <a:cs typeface="Courier New" pitchFamily="49" charset="0"/>
                <a:sym typeface="Symbol" pitchFamily="18" charset="2"/>
              </a:rPr>
              <a:t>−2</a:t>
            </a:r>
            <a:r>
              <a:rPr lang="en-US" dirty="0">
                <a:sym typeface="Symbol" pitchFamily="18" charset="2"/>
              </a:rPr>
              <a:t>.</a:t>
            </a:r>
          </a:p>
          <a:p>
            <a:r>
              <a:rPr lang="en-US" dirty="0">
                <a:sym typeface="Symbol" pitchFamily="18" charset="2"/>
              </a:rPr>
              <a:t></a:t>
            </a:r>
            <a:r>
              <a:rPr lang="en-US" i="1" dirty="0">
                <a:sym typeface="Symbol" pitchFamily="18" charset="2"/>
              </a:rPr>
              <a:t>M</a:t>
            </a:r>
            <a:r>
              <a:rPr lang="en-US" dirty="0">
                <a:sym typeface="Symbol" pitchFamily="18" charset="2"/>
              </a:rPr>
              <a:t> = 5.98×10</a:t>
            </a:r>
            <a:r>
              <a:rPr lang="en-US" baseline="30000" dirty="0">
                <a:sym typeface="Symbol" pitchFamily="18" charset="2"/>
              </a:rPr>
              <a:t>24</a:t>
            </a:r>
            <a:r>
              <a:rPr lang="en-US" dirty="0">
                <a:sym typeface="Symbol" pitchFamily="18" charset="2"/>
              </a:rPr>
              <a:t> kg.</a:t>
            </a:r>
          </a:p>
          <a:p>
            <a:r>
              <a:rPr lang="en-US" i="1" dirty="0">
                <a:sym typeface="Symbol" pitchFamily="18" charset="2"/>
              </a:rPr>
              <a:t>     T</a:t>
            </a:r>
            <a:r>
              <a:rPr lang="en-US" baseline="30000" dirty="0">
                <a:sym typeface="Symbol" pitchFamily="18" charset="2"/>
              </a:rPr>
              <a:t> 2</a:t>
            </a:r>
            <a:r>
              <a:rPr lang="en-US" dirty="0">
                <a:sym typeface="Symbol" pitchFamily="18" charset="2"/>
              </a:rPr>
              <a:t> 	= [ 4</a:t>
            </a:r>
            <a:r>
              <a:rPr lang="en-US" baseline="30000" dirty="0">
                <a:sym typeface="Symbol" pitchFamily="18" charset="2"/>
              </a:rPr>
              <a:t>2 </a:t>
            </a:r>
            <a:r>
              <a:rPr lang="en-US" i="1" dirty="0">
                <a:sym typeface="Symbol" pitchFamily="18" charset="2"/>
              </a:rPr>
              <a:t>/ GM </a:t>
            </a:r>
            <a:r>
              <a:rPr lang="en-US" dirty="0">
                <a:sym typeface="Symbol" pitchFamily="18" charset="2"/>
              </a:rPr>
              <a:t>] </a:t>
            </a:r>
            <a:r>
              <a:rPr lang="en-US" i="1" dirty="0">
                <a:sym typeface="Symbol" pitchFamily="18" charset="2"/>
              </a:rPr>
              <a:t>r</a:t>
            </a:r>
            <a:r>
              <a:rPr lang="en-US" baseline="30000" dirty="0">
                <a:sym typeface="Symbol" pitchFamily="18" charset="2"/>
              </a:rPr>
              <a:t>3</a:t>
            </a:r>
            <a:endParaRPr lang="en-US" dirty="0">
              <a:sym typeface="Symbol" pitchFamily="18" charset="2"/>
            </a:endParaRPr>
          </a:p>
          <a:p>
            <a:r>
              <a:rPr lang="en-US" i="1" dirty="0">
                <a:sym typeface="Symbol" pitchFamily="18" charset="2"/>
              </a:rPr>
              <a:t>     	</a:t>
            </a:r>
            <a:r>
              <a:rPr lang="en-US" dirty="0"/>
              <a:t>= [4</a:t>
            </a:r>
            <a:r>
              <a:rPr lang="en-US" dirty="0">
                <a:sym typeface="Symbol" pitchFamily="18" charset="2"/>
              </a:rPr>
              <a:t></a:t>
            </a:r>
            <a:r>
              <a:rPr lang="en-US" baseline="30000" dirty="0">
                <a:sym typeface="Symbol" pitchFamily="18" charset="2"/>
              </a:rPr>
              <a:t>2</a:t>
            </a:r>
            <a:r>
              <a:rPr lang="en-US" i="1" dirty="0">
                <a:sym typeface="Symbol" pitchFamily="18" charset="2"/>
              </a:rPr>
              <a:t>/ </a:t>
            </a:r>
            <a:r>
              <a:rPr lang="en-US" dirty="0">
                <a:sym typeface="Symbol" pitchFamily="18" charset="2"/>
              </a:rPr>
              <a:t>(</a:t>
            </a:r>
            <a:r>
              <a:rPr lang="en-US" dirty="0">
                <a:cs typeface="Courier New" pitchFamily="49" charset="0"/>
                <a:sym typeface="Symbol" pitchFamily="18" charset="2"/>
              </a:rPr>
              <a:t>6.67×10</a:t>
            </a:r>
            <a:r>
              <a:rPr lang="en-US" baseline="30000" dirty="0">
                <a:cs typeface="Courier New" pitchFamily="49" charset="0"/>
                <a:sym typeface="Symbol" pitchFamily="18" charset="2"/>
              </a:rPr>
              <a:t>−11</a:t>
            </a:r>
            <a:r>
              <a:rPr lang="en-US" dirty="0">
                <a:sym typeface="Symbol" pitchFamily="18" charset="2"/>
              </a:rPr>
              <a:t>×5.98×10</a:t>
            </a:r>
            <a:r>
              <a:rPr lang="en-US" baseline="30000" dirty="0">
                <a:sym typeface="Symbol" pitchFamily="18" charset="2"/>
              </a:rPr>
              <a:t>24</a:t>
            </a:r>
            <a:r>
              <a:rPr lang="en-US" dirty="0">
                <a:sym typeface="Symbol" pitchFamily="18" charset="2"/>
              </a:rPr>
              <a:t>)]</a:t>
            </a:r>
            <a:r>
              <a:rPr lang="en-US" dirty="0"/>
              <a:t>(</a:t>
            </a:r>
            <a:r>
              <a:rPr lang="en-US" dirty="0">
                <a:sym typeface="Symbol" pitchFamily="18" charset="2"/>
              </a:rPr>
              <a:t>6408850</a:t>
            </a:r>
            <a:r>
              <a:rPr lang="en-US" dirty="0"/>
              <a:t>)</a:t>
            </a:r>
            <a:r>
              <a:rPr lang="en-US" baseline="30000" dirty="0"/>
              <a:t>3</a:t>
            </a:r>
            <a:endParaRPr lang="en-US" dirty="0"/>
          </a:p>
          <a:p>
            <a:r>
              <a:rPr lang="en-US" i="1" dirty="0"/>
              <a:t>       T</a:t>
            </a:r>
            <a:r>
              <a:rPr lang="en-US" dirty="0"/>
              <a:t> 	= 5104 s = 85.0 min = 1.4 h.</a:t>
            </a:r>
            <a:endParaRPr lang="en-US" i="1" dirty="0"/>
          </a:p>
        </p:txBody>
      </p:sp>
      <p:pic>
        <p:nvPicPr>
          <p:cNvPr id="194566" name="Picture 6" descr="Earth view-white background"/>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537325" y="2459038"/>
            <a:ext cx="2117725" cy="2049462"/>
          </a:xfrm>
          <a:prstGeom prst="rect">
            <a:avLst/>
          </a:prstGeom>
          <a:ln>
            <a:noFill/>
          </a:ln>
          <a:effectLst>
            <a:outerShdw blurRad="292100" dist="139700" dir="2700000" algn="tl" rotWithShape="0">
              <a:srgbClr val="333333">
                <a:alpha val="65000"/>
              </a:srgbClr>
            </a:outerShdw>
          </a:effectLst>
        </p:spPr>
      </p:pic>
      <p:pic>
        <p:nvPicPr>
          <p:cNvPr id="194567" name="Picture 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416800" y="2033588"/>
            <a:ext cx="354013" cy="358775"/>
          </a:xfrm>
          <a:prstGeom prst="rect">
            <a:avLst/>
          </a:prstGeom>
          <a:ln>
            <a:noFill/>
          </a:ln>
          <a:effectLst>
            <a:outerShdw blurRad="292100" dist="139700" dir="2700000" algn="tl" rotWithShape="0">
              <a:srgbClr val="333333">
                <a:alpha val="65000"/>
              </a:srgbClr>
            </a:outerShdw>
          </a:effectLst>
        </p:spPr>
      </p:pic>
      <p:sp>
        <p:nvSpPr>
          <p:cNvPr id="34822" name="Rectangle 14"/>
          <p:cNvSpPr>
            <a:spLocks noChangeArrowheads="1"/>
          </p:cNvSpPr>
          <p:nvPr/>
        </p:nvSpPr>
        <p:spPr bwMode="auto">
          <a:xfrm>
            <a:off x="0" y="0"/>
            <a:ext cx="6280150" cy="528638"/>
          </a:xfrm>
          <a:prstGeom prst="rect">
            <a:avLst/>
          </a:prstGeom>
          <a:solidFill>
            <a:schemeClr val="bg1"/>
          </a:solidFill>
          <a:ln w="9525">
            <a:noFill/>
            <a:miter lim="800000"/>
            <a:headEnd/>
            <a:tailEnd/>
          </a:ln>
        </p:spPr>
        <p:txBody>
          <a:bodyPr wrap="none" anchor="ctr"/>
          <a:lstStyle/>
          <a:p>
            <a:endParaRPr lang="en-US"/>
          </a:p>
        </p:txBody>
      </p:sp>
      <p:sp>
        <p:nvSpPr>
          <p:cNvPr id="3482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4824" name="Rectangle 17"/>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11" name="Picture 2" descr="Die Nordseite vom Weg zum Basislager aus gesehen">
            <a:hlinkClick r:id="rId7" tooltip="Die Nordseite vom Weg zum Basislager aus gesehen"/>
          </p:cNvPr>
          <p:cNvPicPr>
            <a:picLocks noChangeAspect="1" noChangeArrowheads="1"/>
          </p:cNvPicPr>
          <p:nvPr/>
        </p:nvPicPr>
        <p:blipFill>
          <a:blip r:embed="rId8" cstate="print"/>
          <a:srcRect b="29548"/>
          <a:stretch>
            <a:fillRect/>
          </a:stretch>
        </p:blipFill>
        <p:spPr bwMode="auto">
          <a:xfrm>
            <a:off x="6286500" y="0"/>
            <a:ext cx="2857500" cy="1341438"/>
          </a:xfrm>
          <a:prstGeom prst="rect">
            <a:avLst/>
          </a:prstGeom>
          <a:ln>
            <a:noFill/>
          </a:ln>
          <a:effectLst>
            <a:outerShdw blurRad="292100" dist="139700" dir="2700000" algn="tl" rotWithShape="0">
              <a:srgbClr val="333333">
                <a:alpha val="65000"/>
              </a:srgbClr>
            </a:outerShdw>
          </a:effectLst>
        </p:spPr>
      </p:pic>
      <p:pic>
        <p:nvPicPr>
          <p:cNvPr id="194573" name="Picture 13"/>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203950" y="152400"/>
            <a:ext cx="149225" cy="150813"/>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4562">
                                            <p:txEl>
                                              <p:pRg st="0" end="0"/>
                                            </p:txEl>
                                          </p:spTgt>
                                        </p:tgtEl>
                                        <p:attrNameLst>
                                          <p:attrName>style.visibility</p:attrName>
                                        </p:attrNameLst>
                                      </p:cBhvr>
                                      <p:to>
                                        <p:strVal val="visible"/>
                                      </p:to>
                                    </p:set>
                                    <p:anim calcmode="lin" valueType="num">
                                      <p:cBhvr additive="base">
                                        <p:cTn id="7" dur="500" fill="hold"/>
                                        <p:tgtEl>
                                          <p:spTgt spid="19456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194566"/>
                                        </p:tgtEl>
                                        <p:attrNameLst>
                                          <p:attrName>style.visibility</p:attrName>
                                        </p:attrNameLst>
                                      </p:cBhvr>
                                      <p:to>
                                        <p:strVal val="visible"/>
                                      </p:to>
                                    </p:set>
                                    <p:animEffect transition="in" filter="fade">
                                      <p:cBhvr>
                                        <p:cTn id="11" dur="2000"/>
                                        <p:tgtEl>
                                          <p:spTgt spid="194566"/>
                                        </p:tgtEl>
                                      </p:cBhvr>
                                    </p:animEffect>
                                  </p:childTnLst>
                                </p:cTn>
                              </p:par>
                              <p:par>
                                <p:cTn id="12" presetID="10" presetClass="entr" presetSubtype="0" fill="hold" nodeType="withEffect">
                                  <p:stCondLst>
                                    <p:cond delay="0"/>
                                  </p:stCondLst>
                                  <p:childTnLst>
                                    <p:set>
                                      <p:cBhvr>
                                        <p:cTn id="13" dur="1" fill="hold">
                                          <p:stCondLst>
                                            <p:cond delay="0"/>
                                          </p:stCondLst>
                                        </p:cTn>
                                        <p:tgtEl>
                                          <p:spTgt spid="194567"/>
                                        </p:tgtEl>
                                        <p:attrNameLst>
                                          <p:attrName>style.visibility</p:attrName>
                                        </p:attrNameLst>
                                      </p:cBhvr>
                                      <p:to>
                                        <p:strVal val="visible"/>
                                      </p:to>
                                    </p:set>
                                    <p:animEffect transition="in" filter="fade">
                                      <p:cBhvr>
                                        <p:cTn id="14" dur="2000"/>
                                        <p:tgtEl>
                                          <p:spTgt spid="194567"/>
                                        </p:tgtEl>
                                      </p:cBhvr>
                                    </p:animEffect>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10" presetClass="entr" presetSubtype="0" fill="hold" nodeType="withEffect">
                                  <p:stCondLst>
                                    <p:cond delay="0"/>
                                  </p:stCondLst>
                                  <p:childTnLst>
                                    <p:set>
                                      <p:cBhvr>
                                        <p:cTn id="19" dur="1" fill="hold">
                                          <p:stCondLst>
                                            <p:cond delay="0"/>
                                          </p:stCondLst>
                                        </p:cTn>
                                        <p:tgtEl>
                                          <p:spTgt spid="194573"/>
                                        </p:tgtEl>
                                        <p:attrNameLst>
                                          <p:attrName>style.visibility</p:attrName>
                                        </p:attrNameLst>
                                      </p:cBhvr>
                                      <p:to>
                                        <p:strVal val="visible"/>
                                      </p:to>
                                    </p:set>
                                    <p:animEffect transition="in" filter="fade">
                                      <p:cBhvr>
                                        <p:cTn id="20" dur="2000"/>
                                        <p:tgtEl>
                                          <p:spTgt spid="194573"/>
                                        </p:tgtEl>
                                      </p:cBhvr>
                                    </p:animEffect>
                                  </p:childTnLst>
                                </p:cTn>
                              </p:par>
                              <p:par>
                                <p:cTn id="21" presetID="1" presetClass="path" presetSubtype="0" repeatCount="indefinite" fill="hold" nodeType="withEffect">
                                  <p:stCondLst>
                                    <p:cond delay="0"/>
                                  </p:stCondLst>
                                  <p:childTnLst>
                                    <p:animMotion origin="layout" path="M 1.38889E-6 -4.44444E-6 C 0.07778 -4.44444E-6 0.14149 0.08334 0.14149 0.18588 C 0.14149 0.2882 0.07778 0.37176 1.38889E-6 0.37176 C -0.07795 0.37176 -0.14115 0.2882 -0.14115 0.18588 C -0.14115 0.08334 -0.07795 -4.44444E-6 1.38889E-6 -4.44444E-6 Z " pathEditMode="relative" rAng="0" ptsTypes="fffff">
                                      <p:cBhvr>
                                        <p:cTn id="22" dur="3000" fill="hold"/>
                                        <p:tgtEl>
                                          <p:spTgt spid="194567"/>
                                        </p:tgtEl>
                                        <p:attrNameLst>
                                          <p:attrName>ppt_x</p:attrName>
                                          <p:attrName>ppt_y</p:attrName>
                                        </p:attrNameLst>
                                      </p:cBhvr>
                                      <p:rCtr x="0" y="186"/>
                                    </p:animMotion>
                                  </p:childTnLst>
                                </p:cTn>
                              </p:par>
                              <p:par>
                                <p:cTn id="23" presetID="63" presetClass="path" presetSubtype="0" repeatCount="indefinite" fill="hold" nodeType="withEffect">
                                  <p:stCondLst>
                                    <p:cond delay="0"/>
                                  </p:stCondLst>
                                  <p:childTnLst>
                                    <p:animMotion origin="layout" path="M -1.94444E-6 -4.81481E-6 L 0.31337 -4.81481E-6 " pathEditMode="relative" rAng="0" ptsTypes="AA">
                                      <p:cBhvr>
                                        <p:cTn id="24" dur="3000" fill="hold"/>
                                        <p:tgtEl>
                                          <p:spTgt spid="194573"/>
                                        </p:tgtEl>
                                        <p:attrNameLst>
                                          <p:attrName>ppt_x</p:attrName>
                                          <p:attrName>ppt_y</p:attrName>
                                        </p:attrNameLst>
                                      </p:cBhvr>
                                      <p:rCtr x="157" y="0"/>
                                    </p:animMotion>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194562">
                                            <p:txEl>
                                              <p:pRg st="1" end="1"/>
                                            </p:txEl>
                                          </p:spTgt>
                                        </p:tgtEl>
                                        <p:attrNameLst>
                                          <p:attrName>style.visibility</p:attrName>
                                        </p:attrNameLst>
                                      </p:cBhvr>
                                      <p:to>
                                        <p:strVal val="visible"/>
                                      </p:to>
                                    </p:set>
                                    <p:anim calcmode="lin" valueType="num">
                                      <p:cBhvr additive="base">
                                        <p:cTn id="29" dur="500" fill="hold"/>
                                        <p:tgtEl>
                                          <p:spTgt spid="194562">
                                            <p:txEl>
                                              <p:pRg st="1" end="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9456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194562">
                                            <p:txEl>
                                              <p:pRg st="2" end="2"/>
                                            </p:txEl>
                                          </p:spTgt>
                                        </p:tgtEl>
                                        <p:attrNameLst>
                                          <p:attrName>style.visibility</p:attrName>
                                        </p:attrNameLst>
                                      </p:cBhvr>
                                      <p:to>
                                        <p:strVal val="visible"/>
                                      </p:to>
                                    </p:set>
                                    <p:anim calcmode="lin" valueType="num">
                                      <p:cBhvr additive="base">
                                        <p:cTn id="35" dur="500" fill="hold"/>
                                        <p:tgtEl>
                                          <p:spTgt spid="194562">
                                            <p:txEl>
                                              <p:pRg st="2" end="2"/>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9456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194562">
                                            <p:txEl>
                                              <p:pRg st="3" end="3"/>
                                            </p:txEl>
                                          </p:spTgt>
                                        </p:tgtEl>
                                        <p:attrNameLst>
                                          <p:attrName>style.visibility</p:attrName>
                                        </p:attrNameLst>
                                      </p:cBhvr>
                                      <p:to>
                                        <p:strVal val="visible"/>
                                      </p:to>
                                    </p:set>
                                    <p:anim calcmode="lin" valueType="num">
                                      <p:cBhvr additive="base">
                                        <p:cTn id="41" dur="500" fill="hold"/>
                                        <p:tgtEl>
                                          <p:spTgt spid="194562">
                                            <p:txEl>
                                              <p:pRg st="3" end="3"/>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9456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194562">
                                            <p:txEl>
                                              <p:pRg st="4" end="4"/>
                                            </p:txEl>
                                          </p:spTgt>
                                        </p:tgtEl>
                                        <p:attrNameLst>
                                          <p:attrName>style.visibility</p:attrName>
                                        </p:attrNameLst>
                                      </p:cBhvr>
                                      <p:to>
                                        <p:strVal val="visible"/>
                                      </p:to>
                                    </p:set>
                                    <p:anim calcmode="lin" valueType="num">
                                      <p:cBhvr additive="base">
                                        <p:cTn id="47" dur="500" fill="hold"/>
                                        <p:tgtEl>
                                          <p:spTgt spid="194562">
                                            <p:txEl>
                                              <p:pRg st="4" end="4"/>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19456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194562">
                                            <p:txEl>
                                              <p:pRg st="5" end="5"/>
                                            </p:txEl>
                                          </p:spTgt>
                                        </p:tgtEl>
                                        <p:attrNameLst>
                                          <p:attrName>style.visibility</p:attrName>
                                        </p:attrNameLst>
                                      </p:cBhvr>
                                      <p:to>
                                        <p:strVal val="visible"/>
                                      </p:to>
                                    </p:set>
                                    <p:anim calcmode="lin" valueType="num">
                                      <p:cBhvr additive="base">
                                        <p:cTn id="53" dur="500" fill="hold"/>
                                        <p:tgtEl>
                                          <p:spTgt spid="194562">
                                            <p:txEl>
                                              <p:pRg st="5" end="5"/>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194562">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94562">
                                            <p:txEl>
                                              <p:pRg st="6" end="6"/>
                                            </p:txEl>
                                          </p:spTgt>
                                        </p:tgtEl>
                                        <p:attrNameLst>
                                          <p:attrName>style.visibility</p:attrName>
                                        </p:attrNameLst>
                                      </p:cBhvr>
                                      <p:to>
                                        <p:strVal val="visible"/>
                                      </p:to>
                                    </p:set>
                                    <p:anim calcmode="lin" valueType="num">
                                      <p:cBhvr additive="base">
                                        <p:cTn id="59" dur="500" fill="hold"/>
                                        <p:tgtEl>
                                          <p:spTgt spid="194562">
                                            <p:txEl>
                                              <p:pRg st="6" end="6"/>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94562">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94562">
                                            <p:txEl>
                                              <p:pRg st="7" end="7"/>
                                            </p:txEl>
                                          </p:spTgt>
                                        </p:tgtEl>
                                        <p:attrNameLst>
                                          <p:attrName>style.visibility</p:attrName>
                                        </p:attrNameLst>
                                      </p:cBhvr>
                                      <p:to>
                                        <p:strVal val="visible"/>
                                      </p:to>
                                    </p:set>
                                    <p:anim calcmode="lin" valueType="num">
                                      <p:cBhvr additive="base">
                                        <p:cTn id="65" dur="500" fill="hold"/>
                                        <p:tgtEl>
                                          <p:spTgt spid="194562">
                                            <p:txEl>
                                              <p:pRg st="7" end="7"/>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9456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94572">
                                            <p:txEl>
                                              <p:pRg st="1" end="1"/>
                                            </p:txEl>
                                          </p:spTgt>
                                        </p:tgtEl>
                                        <p:attrNameLst>
                                          <p:attrName>style.visibility</p:attrName>
                                        </p:attrNameLst>
                                      </p:cBhvr>
                                      <p:to>
                                        <p:strVal val="visible"/>
                                      </p:to>
                                    </p:set>
                                    <p:anim calcmode="lin" valueType="num">
                                      <p:cBhvr additive="base">
                                        <p:cTn id="71" dur="500" fill="hold"/>
                                        <p:tgtEl>
                                          <p:spTgt spid="194572">
                                            <p:txEl>
                                              <p:pRg st="1" end="1"/>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9457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ChangeArrowheads="1"/>
          </p:cNvSpPr>
          <p:nvPr/>
        </p:nvSpPr>
        <p:spPr bwMode="auto">
          <a:xfrm>
            <a:off x="685800" y="1338263"/>
            <a:ext cx="7772400" cy="4841875"/>
          </a:xfrm>
          <a:prstGeom prst="rect">
            <a:avLst/>
          </a:prstGeom>
          <a:solidFill>
            <a:srgbClr val="EAEAEA"/>
          </a:solidFill>
          <a:ln w="9525">
            <a:noFill/>
            <a:miter lim="800000"/>
            <a:headEnd/>
            <a:tailEnd/>
          </a:ln>
        </p:spPr>
        <p:txBody>
          <a:bodyPr/>
          <a:lstStyle/>
          <a:p>
            <a:r>
              <a:rPr lang="en-US" altLang="en-US" i="1">
                <a:solidFill>
                  <a:schemeClr val="accent2"/>
                </a:solidFill>
              </a:rPr>
              <a:t>Orbital motion, orbital speed and orbital energy</a:t>
            </a:r>
            <a:r>
              <a:rPr lang="en-US" sz="2000">
                <a:solidFill>
                  <a:srgbClr val="000000"/>
                </a:solidFill>
                <a:latin typeface="Courier New" pitchFamily="49" charset="0"/>
                <a:cs typeface="Times New Roman" pitchFamily="18" charset="0"/>
                <a:sym typeface="Symbol" pitchFamily="18" charset="2"/>
              </a:rPr>
              <a:t> </a:t>
            </a:r>
          </a:p>
          <a:p>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An orbiting satellite has both kinetic energy and potential energy.	</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The gravitational potential energy of an object of mass </a:t>
            </a:r>
            <a:r>
              <a:rPr lang="en-US" i="1">
                <a:solidFill>
                  <a:srgbClr val="000000"/>
                </a:solidFill>
                <a:cs typeface="Times New Roman" pitchFamily="18" charset="0"/>
              </a:rPr>
              <a:t>m</a:t>
            </a:r>
            <a:r>
              <a:rPr lang="en-US">
                <a:solidFill>
                  <a:srgbClr val="000000"/>
                </a:solidFill>
                <a:cs typeface="Times New Roman" pitchFamily="18" charset="0"/>
              </a:rPr>
              <a:t> in the gravitational field of Earth is </a:t>
            </a: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r>
              <a:rPr lang="en-US">
                <a:sym typeface="Symbol" pitchFamily="18" charset="2"/>
              </a:rPr>
              <a:t>, where </a:t>
            </a:r>
            <a:r>
              <a:rPr lang="en-US" i="1">
                <a:sym typeface="Symbol" pitchFamily="18" charset="2"/>
              </a:rPr>
              <a:t>M</a:t>
            </a:r>
            <a:r>
              <a:rPr lang="en-US">
                <a:sym typeface="Symbol" pitchFamily="18" charset="2"/>
              </a:rPr>
              <a:t> is the mass of the earth.</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As we learned in Topic 2, the kinetic energy of an object of mass </a:t>
            </a:r>
            <a:r>
              <a:rPr lang="en-US" i="1">
                <a:solidFill>
                  <a:srgbClr val="000000"/>
                </a:solidFill>
                <a:cs typeface="Times New Roman" pitchFamily="18" charset="0"/>
              </a:rPr>
              <a:t>m</a:t>
            </a:r>
            <a:r>
              <a:rPr lang="en-US">
                <a:solidFill>
                  <a:srgbClr val="000000"/>
                </a:solidFill>
                <a:cs typeface="Times New Roman" pitchFamily="18" charset="0"/>
              </a:rPr>
              <a:t> moving at speed </a:t>
            </a:r>
            <a:r>
              <a:rPr lang="en-US" i="1">
                <a:solidFill>
                  <a:srgbClr val="000000"/>
                </a:solidFill>
                <a:cs typeface="Times New Roman" pitchFamily="18" charset="0"/>
              </a:rPr>
              <a:t>v</a:t>
            </a:r>
            <a:r>
              <a:rPr lang="en-US">
                <a:solidFill>
                  <a:srgbClr val="000000"/>
                </a:solidFill>
                <a:cs typeface="Times New Roman" pitchFamily="18" charset="0"/>
              </a:rPr>
              <a:t> is </a:t>
            </a:r>
            <a:r>
              <a:rPr lang="en-US" i="1">
                <a:solidFill>
                  <a:srgbClr val="000000"/>
                </a:solidFill>
                <a:cs typeface="Times New Roman" pitchFamily="18" charset="0"/>
              </a:rPr>
              <a:t>E</a:t>
            </a:r>
            <a:r>
              <a:rPr lang="en-US" baseline="-25000">
                <a:solidFill>
                  <a:srgbClr val="000000"/>
                </a:solidFill>
                <a:cs typeface="Times New Roman" pitchFamily="18" charset="0"/>
              </a:rPr>
              <a:t>K</a:t>
            </a:r>
            <a:r>
              <a:rPr lang="en-US">
                <a:solidFill>
                  <a:srgbClr val="000000"/>
                </a:solidFill>
                <a:cs typeface="Times New Roman" pitchFamily="18" charset="0"/>
              </a:rPr>
              <a:t> = (1/2)</a:t>
            </a:r>
            <a:r>
              <a:rPr lang="en-US" i="1">
                <a:solidFill>
                  <a:srgbClr val="000000"/>
                </a:solidFill>
                <a:cs typeface="Times New Roman" pitchFamily="18" charset="0"/>
              </a:rPr>
              <a:t>mv</a:t>
            </a:r>
            <a:r>
              <a:rPr lang="en-US" baseline="30000">
                <a:solidFill>
                  <a:srgbClr val="000000"/>
                </a:solidFill>
                <a:cs typeface="Times New Roman" pitchFamily="18" charset="0"/>
              </a:rPr>
              <a:t>2</a:t>
            </a:r>
            <a:r>
              <a:rPr lang="en-US">
                <a:solidFill>
                  <a:srgbClr val="000000"/>
                </a:solidFill>
                <a:cs typeface="Times New Roman" pitchFamily="18" charset="0"/>
              </a:rPr>
              <a: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Thus the total mechanical energy of an orbiting satellite of mass </a:t>
            </a:r>
            <a:r>
              <a:rPr lang="en-US" i="1">
                <a:solidFill>
                  <a:srgbClr val="000000"/>
                </a:solidFill>
                <a:cs typeface="Times New Roman" pitchFamily="18" charset="0"/>
              </a:rPr>
              <a:t>m</a:t>
            </a:r>
            <a:r>
              <a:rPr lang="en-US">
                <a:solidFill>
                  <a:srgbClr val="000000"/>
                </a:solidFill>
                <a:cs typeface="Times New Roman" pitchFamily="18" charset="0"/>
              </a:rPr>
              <a:t> is</a:t>
            </a:r>
          </a:p>
        </p:txBody>
      </p:sp>
      <p:grpSp>
        <p:nvGrpSpPr>
          <p:cNvPr id="2" name="Group 11"/>
          <p:cNvGrpSpPr>
            <a:grpSpLocks/>
          </p:cNvGrpSpPr>
          <p:nvPr/>
        </p:nvGrpSpPr>
        <p:grpSpPr bwMode="auto">
          <a:xfrm>
            <a:off x="828675" y="5283200"/>
            <a:ext cx="7464425" cy="825500"/>
            <a:chOff x="522" y="3088"/>
            <a:chExt cx="4702" cy="520"/>
          </a:xfrm>
        </p:grpSpPr>
        <p:sp>
          <p:nvSpPr>
            <p:cNvPr id="35845" name="Rectangle 5"/>
            <p:cNvSpPr>
              <a:spLocks noChangeArrowheads="1"/>
            </p:cNvSpPr>
            <p:nvPr/>
          </p:nvSpPr>
          <p:spPr bwMode="auto">
            <a:xfrm>
              <a:off x="608" y="3088"/>
              <a:ext cx="1177"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a:sym typeface="Symbol" pitchFamily="18" charset="2"/>
                </a:rPr>
                <a:t> = </a:t>
              </a:r>
              <a:r>
                <a:rPr lang="en-US" i="1">
                  <a:sym typeface="Symbol" pitchFamily="18" charset="2"/>
                </a:rPr>
                <a:t>E</a:t>
              </a:r>
              <a:r>
                <a:rPr lang="en-US" baseline="-25000">
                  <a:sym typeface="Symbol" pitchFamily="18" charset="2"/>
                </a:rPr>
                <a:t>K</a:t>
              </a:r>
              <a:r>
                <a:rPr lang="en-US" baseline="30000">
                  <a:sym typeface="Symbol" pitchFamily="18" charset="2"/>
                </a:rPr>
                <a:t> </a:t>
              </a:r>
              <a:r>
                <a:rPr lang="en-US">
                  <a:sym typeface="Symbol" pitchFamily="18" charset="2"/>
                </a:rPr>
                <a:t>+</a:t>
              </a:r>
              <a:r>
                <a:rPr lang="en-US" baseline="30000">
                  <a:sym typeface="Symbol" pitchFamily="18" charset="2"/>
                </a:rPr>
                <a:t> </a:t>
              </a:r>
              <a:r>
                <a:rPr lang="en-US" i="1">
                  <a:sym typeface="Symbol" pitchFamily="18" charset="2"/>
                </a:rPr>
                <a:t>E</a:t>
              </a:r>
              <a:r>
                <a:rPr lang="en-US" baseline="-25000">
                  <a:sym typeface="Symbol" pitchFamily="18" charset="2"/>
                </a:rPr>
                <a:t>P</a:t>
              </a:r>
              <a:endParaRPr lang="en-US">
                <a:sym typeface="Symbol" pitchFamily="18" charset="2"/>
              </a:endParaRPr>
            </a:p>
          </p:txBody>
        </p:sp>
        <p:sp>
          <p:nvSpPr>
            <p:cNvPr id="35846" name="Text Box 6"/>
            <p:cNvSpPr txBox="1">
              <a:spLocks noChangeArrowheads="1"/>
            </p:cNvSpPr>
            <p:nvPr/>
          </p:nvSpPr>
          <p:spPr bwMode="auto">
            <a:xfrm>
              <a:off x="3516" y="3090"/>
              <a:ext cx="1708"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energy of an orbiting satellite</a:t>
              </a:r>
            </a:p>
          </p:txBody>
        </p:sp>
        <p:sp>
          <p:nvSpPr>
            <p:cNvPr id="35847" name="Rectangle 7"/>
            <p:cNvSpPr>
              <a:spLocks noChangeArrowheads="1"/>
            </p:cNvSpPr>
            <p:nvPr/>
          </p:nvSpPr>
          <p:spPr bwMode="auto">
            <a:xfrm>
              <a:off x="522" y="3092"/>
              <a:ext cx="4701" cy="510"/>
            </a:xfrm>
            <a:prstGeom prst="rect">
              <a:avLst/>
            </a:prstGeom>
            <a:noFill/>
            <a:ln w="12700">
              <a:solidFill>
                <a:schemeClr val="tx1"/>
              </a:solidFill>
              <a:miter lim="800000"/>
              <a:headEnd/>
              <a:tailEnd/>
            </a:ln>
          </p:spPr>
          <p:txBody>
            <a:bodyPr wrap="none" anchor="ctr"/>
            <a:lstStyle/>
            <a:p>
              <a:endParaRPr lang="en-US"/>
            </a:p>
          </p:txBody>
        </p:sp>
        <p:sp>
          <p:nvSpPr>
            <p:cNvPr id="35848" name="Rectangle 8"/>
            <p:cNvSpPr>
              <a:spLocks noChangeArrowheads="1"/>
            </p:cNvSpPr>
            <p:nvPr/>
          </p:nvSpPr>
          <p:spPr bwMode="auto">
            <a:xfrm>
              <a:off x="607" y="3328"/>
              <a:ext cx="2421"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a:sym typeface="Symbol" pitchFamily="18" charset="2"/>
                </a:rPr>
                <a:t> = </a:t>
              </a:r>
              <a:r>
                <a:rPr lang="en-US">
                  <a:solidFill>
                    <a:srgbClr val="000000"/>
                  </a:solidFill>
                  <a:cs typeface="Times New Roman" pitchFamily="18" charset="0"/>
                </a:rPr>
                <a:t>(1/2)</a:t>
              </a:r>
              <a:r>
                <a:rPr lang="en-US" i="1">
                  <a:solidFill>
                    <a:srgbClr val="000000"/>
                  </a:solidFill>
                  <a:cs typeface="Times New Roman" pitchFamily="18" charset="0"/>
                </a:rPr>
                <a:t>mv</a:t>
              </a:r>
              <a:r>
                <a:rPr lang="en-US" baseline="30000">
                  <a:solidFill>
                    <a:srgbClr val="000000"/>
                  </a:solidFill>
                  <a:cs typeface="Times New Roman" pitchFamily="18" charset="0"/>
                </a:rPr>
                <a:t>2</a:t>
              </a:r>
              <a:r>
                <a:rPr lang="en-US" baseline="30000">
                  <a:sym typeface="Symbol" pitchFamily="18" charset="2"/>
                </a:rPr>
                <a:t> </a:t>
              </a:r>
              <a:r>
                <a:rPr lang="en-US">
                  <a:sym typeface="Symbol" pitchFamily="18" charset="2"/>
                </a:rPr>
                <a:t>–</a:t>
              </a:r>
              <a:r>
                <a:rPr lang="en-US" baseline="30000">
                  <a:sym typeface="Symbol" pitchFamily="18" charset="2"/>
                </a:rPr>
                <a:t> </a:t>
              </a:r>
              <a:r>
                <a:rPr lang="en-US" i="1">
                  <a:sym typeface="Symbol" pitchFamily="18" charset="2"/>
                </a:rPr>
                <a:t>GMm /</a:t>
              </a:r>
              <a:r>
                <a:rPr lang="en-US">
                  <a:sym typeface="Symbol" pitchFamily="18" charset="2"/>
                </a:rPr>
                <a:t> </a:t>
              </a:r>
              <a:r>
                <a:rPr lang="en-US" i="1">
                  <a:sym typeface="Symbol" pitchFamily="18" charset="2"/>
                </a:rPr>
                <a:t>r</a:t>
              </a:r>
            </a:p>
          </p:txBody>
        </p:sp>
      </p:grpSp>
      <p:sp>
        <p:nvSpPr>
          <p:cNvPr id="3584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8658">
                                            <p:txEl>
                                              <p:pRg st="1" end="1"/>
                                            </p:txEl>
                                          </p:spTgt>
                                        </p:tgtEl>
                                        <p:attrNameLst>
                                          <p:attrName>style.visibility</p:attrName>
                                        </p:attrNameLst>
                                      </p:cBhvr>
                                      <p:to>
                                        <p:strVal val="visible"/>
                                      </p:to>
                                    </p:set>
                                    <p:anim calcmode="lin" valueType="num">
                                      <p:cBhvr additive="base">
                                        <p:cTn id="7" dur="500" fill="hold"/>
                                        <p:tgtEl>
                                          <p:spTgt spid="1986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8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98658">
                                            <p:txEl>
                                              <p:pRg st="2" end="2"/>
                                            </p:txEl>
                                          </p:spTgt>
                                        </p:tgtEl>
                                        <p:attrNameLst>
                                          <p:attrName>style.visibility</p:attrName>
                                        </p:attrNameLst>
                                      </p:cBhvr>
                                      <p:to>
                                        <p:strVal val="visible"/>
                                      </p:to>
                                    </p:set>
                                    <p:anim calcmode="lin" valueType="num">
                                      <p:cBhvr additive="base">
                                        <p:cTn id="13" dur="500" fill="hold"/>
                                        <p:tgtEl>
                                          <p:spTgt spid="1986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86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8658">
                                            <p:txEl>
                                              <p:pRg st="3" end="3"/>
                                            </p:txEl>
                                          </p:spTgt>
                                        </p:tgtEl>
                                        <p:attrNameLst>
                                          <p:attrName>style.visibility</p:attrName>
                                        </p:attrNameLst>
                                      </p:cBhvr>
                                      <p:to>
                                        <p:strVal val="visible"/>
                                      </p:to>
                                    </p:set>
                                    <p:anim calcmode="lin" valueType="num">
                                      <p:cBhvr additive="base">
                                        <p:cTn id="19" dur="500" fill="hold"/>
                                        <p:tgtEl>
                                          <p:spTgt spid="19865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86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98658">
                                            <p:txEl>
                                              <p:pRg st="4" end="4"/>
                                            </p:txEl>
                                          </p:spTgt>
                                        </p:tgtEl>
                                        <p:attrNameLst>
                                          <p:attrName>style.visibility</p:attrName>
                                        </p:attrNameLst>
                                      </p:cBhvr>
                                      <p:to>
                                        <p:strVal val="visible"/>
                                      </p:to>
                                    </p:set>
                                    <p:anim calcmode="lin" valueType="num">
                                      <p:cBhvr additive="base">
                                        <p:cTn id="25" dur="500" fill="hold"/>
                                        <p:tgtEl>
                                          <p:spTgt spid="19865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86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8" name="Rectangle 4"/>
          <p:cNvSpPr>
            <a:spLocks noChangeArrowheads="1"/>
          </p:cNvSpPr>
          <p:nvPr/>
        </p:nvSpPr>
        <p:spPr bwMode="auto">
          <a:xfrm>
            <a:off x="674688" y="1781175"/>
            <a:ext cx="7772400" cy="5076825"/>
          </a:xfrm>
          <a:prstGeom prst="rect">
            <a:avLst/>
          </a:prstGeom>
          <a:solidFill>
            <a:srgbClr val="FFFFCC"/>
          </a:solidFill>
          <a:ln w="9525">
            <a:noFill/>
            <a:miter lim="800000"/>
            <a:headEnd/>
            <a:tailEnd/>
          </a:ln>
        </p:spPr>
        <p:txBody>
          <a:bodyPr/>
          <a:lstStyle/>
          <a:p>
            <a:pPr eaLnBrk="0" hangingPunct="0">
              <a:spcBef>
                <a:spcPct val="20000"/>
              </a:spcBef>
            </a:pPr>
            <a:r>
              <a:rPr lang="en-US" dirty="0">
                <a:sym typeface="Symbol" pitchFamily="18" charset="2"/>
              </a:rPr>
              <a:t>EXAMPLE: Show that the speed of an orbiting satellite having mass </a:t>
            </a:r>
            <a:r>
              <a:rPr lang="en-US" i="1" dirty="0">
                <a:sym typeface="Symbol" pitchFamily="18" charset="2"/>
              </a:rPr>
              <a:t>m </a:t>
            </a:r>
            <a:r>
              <a:rPr lang="en-US" dirty="0">
                <a:sym typeface="Symbol" pitchFamily="18" charset="2"/>
              </a:rPr>
              <a:t>at a distance </a:t>
            </a:r>
            <a:r>
              <a:rPr lang="en-US" i="1" dirty="0">
                <a:sym typeface="Symbol" pitchFamily="18" charset="2"/>
              </a:rPr>
              <a:t>r </a:t>
            </a:r>
            <a:r>
              <a:rPr lang="en-US" dirty="0">
                <a:sym typeface="Symbol" pitchFamily="18" charset="2"/>
              </a:rPr>
              <a:t>from the center of Earth (mass </a:t>
            </a:r>
            <a:r>
              <a:rPr lang="en-US" i="1" dirty="0">
                <a:sym typeface="Symbol" pitchFamily="18" charset="2"/>
              </a:rPr>
              <a:t>M</a:t>
            </a:r>
            <a:r>
              <a:rPr lang="en-US" dirty="0">
                <a:sym typeface="Symbol" pitchFamily="18" charset="2"/>
              </a:rPr>
              <a:t>)</a:t>
            </a:r>
            <a:r>
              <a:rPr lang="en-US" i="1" dirty="0">
                <a:sym typeface="Symbol" pitchFamily="18" charset="2"/>
              </a:rPr>
              <a:t> </a:t>
            </a:r>
            <a:r>
              <a:rPr lang="en-US" dirty="0">
                <a:sym typeface="Symbol" pitchFamily="18" charset="2"/>
              </a:rPr>
              <a:t>is </a:t>
            </a:r>
            <a:r>
              <a:rPr lang="en-US" i="1" dirty="0" err="1">
                <a:sym typeface="Symbol" pitchFamily="18" charset="2"/>
              </a:rPr>
              <a:t>v</a:t>
            </a:r>
            <a:r>
              <a:rPr lang="en-US" baseline="-25000" dirty="0" err="1">
                <a:sym typeface="Symbol" pitchFamily="18" charset="2"/>
              </a:rPr>
              <a:t>orbit</a:t>
            </a:r>
            <a:r>
              <a:rPr lang="en-US" dirty="0">
                <a:sym typeface="Symbol" pitchFamily="18" charset="2"/>
              </a:rPr>
              <a:t> =  </a:t>
            </a:r>
            <a:r>
              <a:rPr lang="en-US" i="1" dirty="0">
                <a:sym typeface="Symbol" pitchFamily="18" charset="2"/>
              </a:rPr>
              <a:t>GM / r.</a:t>
            </a:r>
            <a:endParaRPr lang="en-US" dirty="0">
              <a:sym typeface="Symbol" pitchFamily="18" charset="2"/>
            </a:endParaRPr>
          </a:p>
          <a:p>
            <a:pPr eaLnBrk="0" hangingPunct="0">
              <a:spcBef>
                <a:spcPct val="15000"/>
              </a:spcBef>
            </a:pPr>
            <a:r>
              <a:rPr lang="en-US" dirty="0">
                <a:sym typeface="Symbol" pitchFamily="18" charset="2"/>
              </a:rPr>
              <a:t>SOLUTION: </a:t>
            </a:r>
          </a:p>
          <a:p>
            <a:pPr eaLnBrk="0" hangingPunct="0">
              <a:spcBef>
                <a:spcPct val="15000"/>
              </a:spcBef>
            </a:pPr>
            <a:r>
              <a:rPr lang="en-US" dirty="0">
                <a:sym typeface="Symbol" pitchFamily="18" charset="2"/>
              </a:rPr>
              <a:t>In circular orbit </a:t>
            </a:r>
            <a:r>
              <a:rPr lang="en-US" i="1" dirty="0" err="1">
                <a:sym typeface="Symbol" pitchFamily="18" charset="2"/>
              </a:rPr>
              <a:t>F</a:t>
            </a:r>
            <a:r>
              <a:rPr lang="en-US" baseline="-25000" dirty="0" err="1">
                <a:sym typeface="Symbol" pitchFamily="18" charset="2"/>
              </a:rPr>
              <a:t>c</a:t>
            </a:r>
            <a:r>
              <a:rPr lang="en-US" dirty="0">
                <a:sym typeface="Symbol" pitchFamily="18" charset="2"/>
              </a:rPr>
              <a:t> = </a:t>
            </a:r>
            <a:r>
              <a:rPr lang="en-US" i="1" dirty="0" err="1">
                <a:sym typeface="Symbol" pitchFamily="18" charset="2"/>
              </a:rPr>
              <a:t>ma</a:t>
            </a:r>
            <a:r>
              <a:rPr lang="en-US" baseline="-25000" dirty="0" err="1">
                <a:sym typeface="Symbol" pitchFamily="18" charset="2"/>
              </a:rPr>
              <a:t>c</a:t>
            </a:r>
            <a:r>
              <a:rPr lang="en-US" dirty="0">
                <a:sym typeface="Symbol" pitchFamily="18" charset="2"/>
              </a:rPr>
              <a:t> and </a:t>
            </a:r>
            <a:r>
              <a:rPr lang="en-US" i="1" dirty="0" err="1">
                <a:sym typeface="Symbol" pitchFamily="18" charset="2"/>
              </a:rPr>
              <a:t>F</a:t>
            </a:r>
            <a:r>
              <a:rPr lang="en-US" baseline="-25000" dirty="0" err="1">
                <a:sym typeface="Symbol" pitchFamily="18" charset="2"/>
              </a:rPr>
              <a:t>c</a:t>
            </a:r>
            <a:r>
              <a:rPr lang="en-US" dirty="0">
                <a:sym typeface="Symbol" pitchFamily="18" charset="2"/>
              </a:rPr>
              <a:t> </a:t>
            </a:r>
            <a:r>
              <a:rPr lang="en-US" dirty="0" smtClean="0">
                <a:sym typeface="Symbol" pitchFamily="18" charset="2"/>
              </a:rPr>
              <a:t>= </a:t>
            </a:r>
            <a:r>
              <a:rPr lang="en-US" i="1" dirty="0" smtClean="0">
                <a:sym typeface="Symbol" pitchFamily="18" charset="2"/>
              </a:rPr>
              <a:t>F</a:t>
            </a:r>
            <a:r>
              <a:rPr lang="en-US" baseline="-25000" dirty="0" smtClean="0">
                <a:sym typeface="Symbol" pitchFamily="18" charset="2"/>
              </a:rPr>
              <a:t>G</a:t>
            </a:r>
            <a:r>
              <a:rPr lang="en-US" dirty="0" smtClean="0">
                <a:sym typeface="Symbol" pitchFamily="18" charset="2"/>
              </a:rPr>
              <a:t> = </a:t>
            </a:r>
            <a:r>
              <a:rPr lang="en-US" i="1" dirty="0" err="1" smtClean="0">
                <a:sym typeface="Symbol" pitchFamily="18" charset="2"/>
              </a:rPr>
              <a:t>GMm</a:t>
            </a:r>
            <a:r>
              <a:rPr lang="en-US" i="1" dirty="0" smtClean="0">
                <a:sym typeface="Symbol" pitchFamily="18" charset="2"/>
              </a:rPr>
              <a:t> </a:t>
            </a:r>
            <a:r>
              <a:rPr lang="en-US" i="1" dirty="0">
                <a:sym typeface="Symbol" pitchFamily="18" charset="2"/>
              </a:rPr>
              <a:t>/</a:t>
            </a:r>
            <a:r>
              <a:rPr lang="en-US" dirty="0">
                <a:sym typeface="Symbol" pitchFamily="18" charset="2"/>
              </a:rPr>
              <a:t> </a:t>
            </a:r>
            <a:r>
              <a:rPr lang="en-US" i="1" dirty="0">
                <a:sym typeface="Symbol" pitchFamily="18" charset="2"/>
              </a:rPr>
              <a:t>r</a:t>
            </a:r>
            <a:r>
              <a:rPr lang="en-US" baseline="30000" dirty="0">
                <a:sym typeface="Symbol" pitchFamily="18" charset="2"/>
              </a:rPr>
              <a:t>2</a:t>
            </a:r>
            <a:r>
              <a:rPr lang="en-US" dirty="0">
                <a:sym typeface="Symbol" pitchFamily="18" charset="2"/>
              </a:rPr>
              <a:t>.</a:t>
            </a:r>
          </a:p>
          <a:p>
            <a:pPr eaLnBrk="0" hangingPunct="0">
              <a:spcBef>
                <a:spcPct val="15000"/>
              </a:spcBef>
            </a:pPr>
            <a:r>
              <a:rPr lang="en-US" dirty="0">
                <a:sym typeface="Symbol" pitchFamily="18" charset="2"/>
              </a:rPr>
              <a:t>But </a:t>
            </a:r>
            <a:r>
              <a:rPr lang="en-US" i="1" dirty="0"/>
              <a:t>a</a:t>
            </a:r>
            <a:r>
              <a:rPr lang="en-US" baseline="-25000" dirty="0"/>
              <a:t>c </a:t>
            </a:r>
            <a:r>
              <a:rPr lang="en-US" dirty="0"/>
              <a:t>=</a:t>
            </a:r>
            <a:r>
              <a:rPr lang="en-US" baseline="-25000" dirty="0"/>
              <a:t> </a:t>
            </a:r>
            <a:r>
              <a:rPr lang="en-US" i="1" dirty="0">
                <a:sym typeface="Symbol" pitchFamily="18" charset="2"/>
              </a:rPr>
              <a:t>v</a:t>
            </a:r>
            <a:r>
              <a:rPr lang="en-US" baseline="30000" dirty="0">
                <a:sym typeface="Symbol" pitchFamily="18" charset="2"/>
              </a:rPr>
              <a:t>2 </a:t>
            </a:r>
            <a:r>
              <a:rPr lang="en-US" i="1" dirty="0">
                <a:sym typeface="Symbol" pitchFamily="18" charset="2"/>
              </a:rPr>
              <a:t>/ r</a:t>
            </a:r>
            <a:r>
              <a:rPr lang="en-US" dirty="0">
                <a:sym typeface="Symbol" pitchFamily="18" charset="2"/>
              </a:rPr>
              <a:t>. Then</a:t>
            </a:r>
          </a:p>
          <a:p>
            <a:pPr eaLnBrk="0" hangingPunct="0">
              <a:spcBef>
                <a:spcPct val="15000"/>
              </a:spcBef>
            </a:pPr>
            <a:r>
              <a:rPr lang="en-US" i="1" dirty="0">
                <a:sym typeface="Symbol" pitchFamily="18" charset="2"/>
              </a:rPr>
              <a:t>                        </a:t>
            </a:r>
            <a:r>
              <a:rPr lang="en-US" i="1" dirty="0" err="1">
                <a:sym typeface="Symbol" pitchFamily="18" charset="2"/>
              </a:rPr>
              <a:t>ma</a:t>
            </a:r>
            <a:r>
              <a:rPr lang="en-US" baseline="-25000" dirty="0" err="1">
                <a:sym typeface="Symbol" pitchFamily="18" charset="2"/>
              </a:rPr>
              <a:t>c</a:t>
            </a:r>
            <a:r>
              <a:rPr lang="en-US" dirty="0">
                <a:sym typeface="Symbol" pitchFamily="18" charset="2"/>
              </a:rPr>
              <a:t> 	= </a:t>
            </a:r>
            <a:r>
              <a:rPr lang="en-US" i="1" dirty="0" err="1">
                <a:sym typeface="Symbol" pitchFamily="18" charset="2"/>
              </a:rPr>
              <a:t>GMm</a:t>
            </a:r>
            <a:r>
              <a:rPr lang="en-US" i="1" dirty="0">
                <a:sym typeface="Symbol" pitchFamily="18" charset="2"/>
              </a:rPr>
              <a:t> /</a:t>
            </a:r>
            <a:r>
              <a:rPr lang="en-US" dirty="0">
                <a:sym typeface="Symbol" pitchFamily="18" charset="2"/>
              </a:rPr>
              <a:t> </a:t>
            </a:r>
            <a:r>
              <a:rPr lang="en-US" i="1" dirty="0">
                <a:sym typeface="Symbol" pitchFamily="18" charset="2"/>
              </a:rPr>
              <a:t>r</a:t>
            </a:r>
            <a:r>
              <a:rPr lang="en-US" baseline="30000" dirty="0">
                <a:sym typeface="Symbol" pitchFamily="18" charset="2"/>
              </a:rPr>
              <a:t>2</a:t>
            </a:r>
          </a:p>
          <a:p>
            <a:pPr eaLnBrk="0" hangingPunct="0">
              <a:spcBef>
                <a:spcPct val="15000"/>
              </a:spcBef>
            </a:pPr>
            <a:r>
              <a:rPr lang="en-US" i="1" dirty="0">
                <a:sym typeface="Symbol" pitchFamily="18" charset="2"/>
              </a:rPr>
              <a:t>                    mv</a:t>
            </a:r>
            <a:r>
              <a:rPr lang="en-US" baseline="30000" dirty="0">
                <a:sym typeface="Symbol" pitchFamily="18" charset="2"/>
              </a:rPr>
              <a:t>2 </a:t>
            </a:r>
            <a:r>
              <a:rPr lang="en-US" i="1" dirty="0">
                <a:sym typeface="Symbol" pitchFamily="18" charset="2"/>
              </a:rPr>
              <a:t>/ r</a:t>
            </a:r>
            <a:r>
              <a:rPr lang="en-US" dirty="0">
                <a:sym typeface="Symbol" pitchFamily="18" charset="2"/>
              </a:rPr>
              <a:t> 	= </a:t>
            </a:r>
            <a:r>
              <a:rPr lang="en-US" i="1" dirty="0" err="1">
                <a:sym typeface="Symbol" pitchFamily="18" charset="2"/>
              </a:rPr>
              <a:t>GMm</a:t>
            </a:r>
            <a:r>
              <a:rPr lang="en-US" i="1" dirty="0">
                <a:sym typeface="Symbol" pitchFamily="18" charset="2"/>
              </a:rPr>
              <a:t> /</a:t>
            </a:r>
            <a:r>
              <a:rPr lang="en-US" dirty="0">
                <a:sym typeface="Symbol" pitchFamily="18" charset="2"/>
              </a:rPr>
              <a:t> </a:t>
            </a:r>
            <a:r>
              <a:rPr lang="en-US" i="1" dirty="0">
                <a:sym typeface="Symbol" pitchFamily="18" charset="2"/>
              </a:rPr>
              <a:t>r</a:t>
            </a:r>
            <a:r>
              <a:rPr lang="en-US" baseline="30000" dirty="0">
                <a:sym typeface="Symbol" pitchFamily="18" charset="2"/>
              </a:rPr>
              <a:t>2</a:t>
            </a:r>
            <a:endParaRPr lang="en-US" dirty="0">
              <a:sym typeface="Symbol" pitchFamily="18" charset="2"/>
            </a:endParaRPr>
          </a:p>
          <a:p>
            <a:pPr eaLnBrk="0" hangingPunct="0">
              <a:spcBef>
                <a:spcPct val="15000"/>
              </a:spcBef>
            </a:pPr>
            <a:r>
              <a:rPr lang="en-US" i="1" dirty="0">
                <a:sym typeface="Symbol" pitchFamily="18" charset="2"/>
              </a:rPr>
              <a:t>                           v</a:t>
            </a:r>
            <a:r>
              <a:rPr lang="en-US" baseline="30000" dirty="0">
                <a:sym typeface="Symbol" pitchFamily="18" charset="2"/>
              </a:rPr>
              <a:t>2</a:t>
            </a:r>
            <a:r>
              <a:rPr lang="en-US" dirty="0">
                <a:sym typeface="Symbol" pitchFamily="18" charset="2"/>
              </a:rPr>
              <a:t> 	= </a:t>
            </a:r>
            <a:r>
              <a:rPr lang="en-US" i="1" dirty="0">
                <a:sym typeface="Symbol" pitchFamily="18" charset="2"/>
              </a:rPr>
              <a:t>GM /</a:t>
            </a:r>
            <a:r>
              <a:rPr lang="en-US" dirty="0">
                <a:sym typeface="Symbol" pitchFamily="18" charset="2"/>
              </a:rPr>
              <a:t> </a:t>
            </a:r>
            <a:r>
              <a:rPr lang="en-US" i="1" dirty="0">
                <a:sym typeface="Symbol" pitchFamily="18" charset="2"/>
              </a:rPr>
              <a:t>r</a:t>
            </a:r>
            <a:endParaRPr lang="en-US" baseline="30000" dirty="0">
              <a:sym typeface="Symbol" pitchFamily="18" charset="2"/>
            </a:endParaRPr>
          </a:p>
          <a:p>
            <a:pPr eaLnBrk="0" hangingPunct="0">
              <a:spcBef>
                <a:spcPct val="15000"/>
              </a:spcBef>
            </a:pPr>
            <a:r>
              <a:rPr lang="en-US" dirty="0">
                <a:sym typeface="Symbol" pitchFamily="18" charset="2"/>
              </a:rPr>
              <a:t>                 	       </a:t>
            </a:r>
            <a:r>
              <a:rPr lang="en-US" i="1" dirty="0">
                <a:sym typeface="Symbol" pitchFamily="18" charset="2"/>
              </a:rPr>
              <a:t>v</a:t>
            </a:r>
            <a:r>
              <a:rPr lang="en-US" dirty="0">
                <a:sym typeface="Symbol" pitchFamily="18" charset="2"/>
              </a:rPr>
              <a:t> 	=  </a:t>
            </a:r>
            <a:r>
              <a:rPr lang="en-US" i="1" dirty="0">
                <a:sym typeface="Symbol" pitchFamily="18" charset="2"/>
              </a:rPr>
              <a:t>GM /</a:t>
            </a:r>
            <a:r>
              <a:rPr lang="en-US" dirty="0">
                <a:sym typeface="Symbol" pitchFamily="18" charset="2"/>
              </a:rPr>
              <a:t> </a:t>
            </a:r>
            <a:r>
              <a:rPr lang="en-US" i="1" dirty="0">
                <a:sym typeface="Symbol" pitchFamily="18" charset="2"/>
              </a:rPr>
              <a:t>r</a:t>
            </a:r>
          </a:p>
        </p:txBody>
      </p:sp>
      <p:sp>
        <p:nvSpPr>
          <p:cNvPr id="3686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6868" name="Rectangle 11"/>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00717" name="Freeform 13"/>
          <p:cNvSpPr>
            <a:spLocks/>
          </p:cNvSpPr>
          <p:nvPr/>
        </p:nvSpPr>
        <p:spPr bwMode="auto">
          <a:xfrm>
            <a:off x="3280442" y="2562892"/>
            <a:ext cx="1022350" cy="307975"/>
          </a:xfrm>
          <a:custGeom>
            <a:avLst/>
            <a:gdLst>
              <a:gd name="T0" fmla="*/ 0 w 644"/>
              <a:gd name="T1" fmla="*/ 103 h 141"/>
              <a:gd name="T2" fmla="*/ 38 w 644"/>
              <a:gd name="T3" fmla="*/ 141 h 141"/>
              <a:gd name="T4" fmla="*/ 76 w 644"/>
              <a:gd name="T5" fmla="*/ 0 h 141"/>
              <a:gd name="T6" fmla="*/ 644 w 644"/>
              <a:gd name="T7" fmla="*/ 0 h 141"/>
              <a:gd name="T8" fmla="*/ 0 60000 65536"/>
              <a:gd name="T9" fmla="*/ 0 60000 65536"/>
              <a:gd name="T10" fmla="*/ 0 60000 65536"/>
              <a:gd name="T11" fmla="*/ 0 60000 65536"/>
              <a:gd name="T12" fmla="*/ 0 w 644"/>
              <a:gd name="T13" fmla="*/ 0 h 141"/>
              <a:gd name="T14" fmla="*/ 644 w 644"/>
              <a:gd name="T15" fmla="*/ 141 h 141"/>
            </a:gdLst>
            <a:ahLst/>
            <a:cxnLst>
              <a:cxn ang="T8">
                <a:pos x="T0" y="T1"/>
              </a:cxn>
              <a:cxn ang="T9">
                <a:pos x="T2" y="T3"/>
              </a:cxn>
              <a:cxn ang="T10">
                <a:pos x="T4" y="T5"/>
              </a:cxn>
              <a:cxn ang="T11">
                <a:pos x="T6" y="T7"/>
              </a:cxn>
            </a:cxnLst>
            <a:rect l="T12" t="T13" r="T14" b="T15"/>
            <a:pathLst>
              <a:path w="644" h="141">
                <a:moveTo>
                  <a:pt x="0" y="103"/>
                </a:moveTo>
                <a:lnTo>
                  <a:pt x="38" y="141"/>
                </a:lnTo>
                <a:lnTo>
                  <a:pt x="76" y="0"/>
                </a:lnTo>
                <a:lnTo>
                  <a:pt x="644" y="0"/>
                </a:lnTo>
              </a:path>
            </a:pathLst>
          </a:custGeom>
          <a:noFill/>
          <a:ln w="9525">
            <a:solidFill>
              <a:schemeClr val="tx1"/>
            </a:solidFill>
            <a:round/>
            <a:headEnd/>
            <a:tailEnd/>
          </a:ln>
        </p:spPr>
        <p:txBody>
          <a:bodyPr/>
          <a:lstStyle/>
          <a:p>
            <a:endParaRPr lang="en-US"/>
          </a:p>
        </p:txBody>
      </p:sp>
      <p:sp>
        <p:nvSpPr>
          <p:cNvPr id="200718" name="Freeform 14"/>
          <p:cNvSpPr>
            <a:spLocks/>
          </p:cNvSpPr>
          <p:nvPr/>
        </p:nvSpPr>
        <p:spPr bwMode="auto">
          <a:xfrm>
            <a:off x="3738563" y="5509752"/>
            <a:ext cx="1022350" cy="307975"/>
          </a:xfrm>
          <a:custGeom>
            <a:avLst/>
            <a:gdLst>
              <a:gd name="T0" fmla="*/ 0 w 644"/>
              <a:gd name="T1" fmla="*/ 103 h 141"/>
              <a:gd name="T2" fmla="*/ 38 w 644"/>
              <a:gd name="T3" fmla="*/ 141 h 141"/>
              <a:gd name="T4" fmla="*/ 76 w 644"/>
              <a:gd name="T5" fmla="*/ 0 h 141"/>
              <a:gd name="T6" fmla="*/ 644 w 644"/>
              <a:gd name="T7" fmla="*/ 0 h 141"/>
              <a:gd name="T8" fmla="*/ 0 60000 65536"/>
              <a:gd name="T9" fmla="*/ 0 60000 65536"/>
              <a:gd name="T10" fmla="*/ 0 60000 65536"/>
              <a:gd name="T11" fmla="*/ 0 60000 65536"/>
              <a:gd name="T12" fmla="*/ 0 w 644"/>
              <a:gd name="T13" fmla="*/ 0 h 141"/>
              <a:gd name="T14" fmla="*/ 644 w 644"/>
              <a:gd name="T15" fmla="*/ 141 h 141"/>
            </a:gdLst>
            <a:ahLst/>
            <a:cxnLst>
              <a:cxn ang="T8">
                <a:pos x="T0" y="T1"/>
              </a:cxn>
              <a:cxn ang="T9">
                <a:pos x="T2" y="T3"/>
              </a:cxn>
              <a:cxn ang="T10">
                <a:pos x="T4" y="T5"/>
              </a:cxn>
              <a:cxn ang="T11">
                <a:pos x="T6" y="T7"/>
              </a:cxn>
            </a:cxnLst>
            <a:rect l="T12" t="T13" r="T14" b="T15"/>
            <a:pathLst>
              <a:path w="644" h="141">
                <a:moveTo>
                  <a:pt x="0" y="103"/>
                </a:moveTo>
                <a:lnTo>
                  <a:pt x="38" y="141"/>
                </a:lnTo>
                <a:lnTo>
                  <a:pt x="76" y="0"/>
                </a:lnTo>
                <a:lnTo>
                  <a:pt x="644" y="0"/>
                </a:lnTo>
              </a:path>
            </a:pathLst>
          </a:custGeom>
          <a:noFill/>
          <a:ln w="9525">
            <a:solidFill>
              <a:schemeClr val="tx1"/>
            </a:solidFill>
            <a:round/>
            <a:headEnd/>
            <a:tailEnd/>
          </a:ln>
        </p:spPr>
        <p:txBody>
          <a:bodyPr/>
          <a:lstStyle/>
          <a:p>
            <a:endParaRPr lang="en-US"/>
          </a:p>
        </p:txBody>
      </p:sp>
      <p:grpSp>
        <p:nvGrpSpPr>
          <p:cNvPr id="2" name="Group 16"/>
          <p:cNvGrpSpPr>
            <a:grpSpLocks/>
          </p:cNvGrpSpPr>
          <p:nvPr/>
        </p:nvGrpSpPr>
        <p:grpSpPr bwMode="auto">
          <a:xfrm>
            <a:off x="828675" y="5908675"/>
            <a:ext cx="7464425" cy="501650"/>
            <a:chOff x="522" y="3722"/>
            <a:chExt cx="4702" cy="316"/>
          </a:xfrm>
        </p:grpSpPr>
        <p:sp>
          <p:nvSpPr>
            <p:cNvPr id="36872" name="Text Box 6"/>
            <p:cNvSpPr txBox="1">
              <a:spLocks noChangeArrowheads="1"/>
            </p:cNvSpPr>
            <p:nvPr/>
          </p:nvSpPr>
          <p:spPr bwMode="auto">
            <a:xfrm>
              <a:off x="2654" y="3730"/>
              <a:ext cx="2570"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speed of an orbiting satellite</a:t>
              </a:r>
            </a:p>
          </p:txBody>
        </p:sp>
        <p:sp>
          <p:nvSpPr>
            <p:cNvPr id="36873" name="Rectangle 7"/>
            <p:cNvSpPr>
              <a:spLocks noChangeArrowheads="1"/>
            </p:cNvSpPr>
            <p:nvPr/>
          </p:nvSpPr>
          <p:spPr bwMode="auto">
            <a:xfrm>
              <a:off x="522" y="3732"/>
              <a:ext cx="4701" cy="281"/>
            </a:xfrm>
            <a:prstGeom prst="rect">
              <a:avLst/>
            </a:prstGeom>
            <a:noFill/>
            <a:ln w="12700">
              <a:solidFill>
                <a:schemeClr val="tx1"/>
              </a:solidFill>
              <a:miter lim="800000"/>
              <a:headEnd/>
              <a:tailEnd/>
            </a:ln>
          </p:spPr>
          <p:txBody>
            <a:bodyPr wrap="none" anchor="ctr"/>
            <a:lstStyle/>
            <a:p>
              <a:endParaRPr lang="en-US"/>
            </a:p>
          </p:txBody>
        </p:sp>
        <p:sp>
          <p:nvSpPr>
            <p:cNvPr id="36874" name="Rectangle 8"/>
            <p:cNvSpPr>
              <a:spLocks noChangeArrowheads="1"/>
            </p:cNvSpPr>
            <p:nvPr/>
          </p:nvSpPr>
          <p:spPr bwMode="auto">
            <a:xfrm>
              <a:off x="607" y="3722"/>
              <a:ext cx="1334" cy="316"/>
            </a:xfrm>
            <a:prstGeom prst="rect">
              <a:avLst/>
            </a:prstGeom>
            <a:noFill/>
            <a:ln w="9525">
              <a:noFill/>
              <a:miter lim="800000"/>
              <a:headEnd/>
              <a:tailEnd/>
            </a:ln>
          </p:spPr>
          <p:txBody>
            <a:bodyPr/>
            <a:lstStyle/>
            <a:p>
              <a:pPr eaLnBrk="0" hangingPunct="0">
                <a:spcBef>
                  <a:spcPct val="15000"/>
                </a:spcBef>
              </a:pPr>
              <a:r>
                <a:rPr lang="en-US" i="1">
                  <a:sym typeface="Symbol" pitchFamily="18" charset="2"/>
                </a:rPr>
                <a:t>v</a:t>
              </a:r>
              <a:r>
                <a:rPr lang="en-US" baseline="-25000">
                  <a:sym typeface="Symbol" pitchFamily="18" charset="2"/>
                </a:rPr>
                <a:t>orbit</a:t>
              </a:r>
              <a:r>
                <a:rPr lang="en-US">
                  <a:sym typeface="Symbol" pitchFamily="18" charset="2"/>
                </a:rPr>
                <a:t>=  </a:t>
              </a:r>
              <a:r>
                <a:rPr lang="en-US" i="1">
                  <a:sym typeface="Symbol" pitchFamily="18" charset="2"/>
                </a:rPr>
                <a:t>GM /</a:t>
              </a:r>
              <a:r>
                <a:rPr lang="en-US">
                  <a:sym typeface="Symbol" pitchFamily="18" charset="2"/>
                </a:rPr>
                <a:t> </a:t>
              </a:r>
              <a:r>
                <a:rPr lang="en-US" i="1">
                  <a:sym typeface="Symbol" pitchFamily="18" charset="2"/>
                </a:rPr>
                <a:t>r</a:t>
              </a:r>
            </a:p>
          </p:txBody>
        </p:sp>
        <p:sp>
          <p:nvSpPr>
            <p:cNvPr id="36875" name="Freeform 15"/>
            <p:cNvSpPr>
              <a:spLocks/>
            </p:cNvSpPr>
            <p:nvPr/>
          </p:nvSpPr>
          <p:spPr bwMode="auto">
            <a:xfrm>
              <a:off x="1155" y="3759"/>
              <a:ext cx="644" cy="224"/>
            </a:xfrm>
            <a:custGeom>
              <a:avLst/>
              <a:gdLst>
                <a:gd name="T0" fmla="*/ 0 w 644"/>
                <a:gd name="T1" fmla="*/ 103 h 141"/>
                <a:gd name="T2" fmla="*/ 38 w 644"/>
                <a:gd name="T3" fmla="*/ 141 h 141"/>
                <a:gd name="T4" fmla="*/ 76 w 644"/>
                <a:gd name="T5" fmla="*/ 0 h 141"/>
                <a:gd name="T6" fmla="*/ 644 w 644"/>
                <a:gd name="T7" fmla="*/ 0 h 141"/>
                <a:gd name="T8" fmla="*/ 0 60000 65536"/>
                <a:gd name="T9" fmla="*/ 0 60000 65536"/>
                <a:gd name="T10" fmla="*/ 0 60000 65536"/>
                <a:gd name="T11" fmla="*/ 0 60000 65536"/>
                <a:gd name="T12" fmla="*/ 0 w 644"/>
                <a:gd name="T13" fmla="*/ 0 h 141"/>
                <a:gd name="T14" fmla="*/ 644 w 644"/>
                <a:gd name="T15" fmla="*/ 141 h 141"/>
              </a:gdLst>
              <a:ahLst/>
              <a:cxnLst>
                <a:cxn ang="T8">
                  <a:pos x="T0" y="T1"/>
                </a:cxn>
                <a:cxn ang="T9">
                  <a:pos x="T2" y="T3"/>
                </a:cxn>
                <a:cxn ang="T10">
                  <a:pos x="T4" y="T5"/>
                </a:cxn>
                <a:cxn ang="T11">
                  <a:pos x="T6" y="T7"/>
                </a:cxn>
              </a:cxnLst>
              <a:rect l="T12" t="T13" r="T14" b="T15"/>
              <a:pathLst>
                <a:path w="644" h="141">
                  <a:moveTo>
                    <a:pt x="0" y="103"/>
                  </a:moveTo>
                  <a:lnTo>
                    <a:pt x="38" y="141"/>
                  </a:lnTo>
                  <a:lnTo>
                    <a:pt x="76" y="0"/>
                  </a:lnTo>
                  <a:lnTo>
                    <a:pt x="644" y="0"/>
                  </a:lnTo>
                </a:path>
              </a:pathLst>
            </a:custGeom>
            <a:noFill/>
            <a:ln w="9525">
              <a:solidFill>
                <a:schemeClr val="tx1"/>
              </a:solidFill>
              <a:round/>
              <a:headEnd/>
              <a:tailEnd/>
            </a:ln>
          </p:spPr>
          <p:txBody>
            <a:bodyP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0708">
                                            <p:txEl>
                                              <p:pRg st="0" end="0"/>
                                            </p:txEl>
                                          </p:spTgt>
                                        </p:tgtEl>
                                        <p:attrNameLst>
                                          <p:attrName>style.visibility</p:attrName>
                                        </p:attrNameLst>
                                      </p:cBhvr>
                                      <p:to>
                                        <p:strVal val="visible"/>
                                      </p:to>
                                    </p:set>
                                    <p:anim calcmode="lin" valueType="num">
                                      <p:cBhvr additive="base">
                                        <p:cTn id="7" dur="500" fill="hold"/>
                                        <p:tgtEl>
                                          <p:spTgt spid="20070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07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grpId="0" nodeType="withEffect">
                                  <p:stCondLst>
                                    <p:cond delay="0"/>
                                  </p:stCondLst>
                                  <p:childTnLst>
                                    <p:set>
                                      <p:cBhvr>
                                        <p:cTn id="10" dur="1" fill="hold">
                                          <p:stCondLst>
                                            <p:cond delay="0"/>
                                          </p:stCondLst>
                                        </p:cTn>
                                        <p:tgtEl>
                                          <p:spTgt spid="200717"/>
                                        </p:tgtEl>
                                        <p:attrNameLst>
                                          <p:attrName>style.visibility</p:attrName>
                                        </p:attrNameLst>
                                      </p:cBhvr>
                                      <p:to>
                                        <p:strVal val="visible"/>
                                      </p:to>
                                    </p:set>
                                    <p:anim calcmode="lin" valueType="num">
                                      <p:cBhvr additive="base">
                                        <p:cTn id="11" dur="500" fill="hold"/>
                                        <p:tgtEl>
                                          <p:spTgt spid="200717"/>
                                        </p:tgtEl>
                                        <p:attrNameLst>
                                          <p:attrName>ppt_x</p:attrName>
                                        </p:attrNameLst>
                                      </p:cBhvr>
                                      <p:tavLst>
                                        <p:tav tm="0">
                                          <p:val>
                                            <p:strVal val="#ppt_x"/>
                                          </p:val>
                                        </p:tav>
                                        <p:tav tm="100000">
                                          <p:val>
                                            <p:strVal val="#ppt_x"/>
                                          </p:val>
                                        </p:tav>
                                      </p:tavLst>
                                    </p:anim>
                                    <p:anim calcmode="lin" valueType="num">
                                      <p:cBhvr additive="base">
                                        <p:cTn id="12" dur="500" fill="hold"/>
                                        <p:tgtEl>
                                          <p:spTgt spid="20071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00708">
                                            <p:txEl>
                                              <p:pRg st="1" end="1"/>
                                            </p:txEl>
                                          </p:spTgt>
                                        </p:tgtEl>
                                        <p:attrNameLst>
                                          <p:attrName>style.visibility</p:attrName>
                                        </p:attrNameLst>
                                      </p:cBhvr>
                                      <p:to>
                                        <p:strVal val="visible"/>
                                      </p:to>
                                    </p:set>
                                    <p:anim calcmode="lin" valueType="num">
                                      <p:cBhvr additive="base">
                                        <p:cTn id="17" dur="500" fill="hold"/>
                                        <p:tgtEl>
                                          <p:spTgt spid="200708">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007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00708">
                                            <p:txEl>
                                              <p:pRg st="2" end="2"/>
                                            </p:txEl>
                                          </p:spTgt>
                                        </p:tgtEl>
                                        <p:attrNameLst>
                                          <p:attrName>style.visibility</p:attrName>
                                        </p:attrNameLst>
                                      </p:cBhvr>
                                      <p:to>
                                        <p:strVal val="visible"/>
                                      </p:to>
                                    </p:set>
                                    <p:anim calcmode="lin" valueType="num">
                                      <p:cBhvr additive="base">
                                        <p:cTn id="23" dur="500" fill="hold"/>
                                        <p:tgtEl>
                                          <p:spTgt spid="200708">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007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00708">
                                            <p:txEl>
                                              <p:pRg st="3" end="3"/>
                                            </p:txEl>
                                          </p:spTgt>
                                        </p:tgtEl>
                                        <p:attrNameLst>
                                          <p:attrName>style.visibility</p:attrName>
                                        </p:attrNameLst>
                                      </p:cBhvr>
                                      <p:to>
                                        <p:strVal val="visible"/>
                                      </p:to>
                                    </p:set>
                                    <p:anim calcmode="lin" valueType="num">
                                      <p:cBhvr additive="base">
                                        <p:cTn id="29" dur="500" fill="hold"/>
                                        <p:tgtEl>
                                          <p:spTgt spid="200708">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007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00708">
                                            <p:txEl>
                                              <p:pRg st="4" end="4"/>
                                            </p:txEl>
                                          </p:spTgt>
                                        </p:tgtEl>
                                        <p:attrNameLst>
                                          <p:attrName>style.visibility</p:attrName>
                                        </p:attrNameLst>
                                      </p:cBhvr>
                                      <p:to>
                                        <p:strVal val="visible"/>
                                      </p:to>
                                    </p:set>
                                    <p:anim calcmode="lin" valueType="num">
                                      <p:cBhvr additive="base">
                                        <p:cTn id="35" dur="500" fill="hold"/>
                                        <p:tgtEl>
                                          <p:spTgt spid="200708">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0070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00708">
                                            <p:txEl>
                                              <p:pRg st="5" end="5"/>
                                            </p:txEl>
                                          </p:spTgt>
                                        </p:tgtEl>
                                        <p:attrNameLst>
                                          <p:attrName>style.visibility</p:attrName>
                                        </p:attrNameLst>
                                      </p:cBhvr>
                                      <p:to>
                                        <p:strVal val="visible"/>
                                      </p:to>
                                    </p:set>
                                    <p:anim calcmode="lin" valueType="num">
                                      <p:cBhvr additive="base">
                                        <p:cTn id="41" dur="500" fill="hold"/>
                                        <p:tgtEl>
                                          <p:spTgt spid="200708">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0070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0708">
                                            <p:txEl>
                                              <p:pRg st="6" end="6"/>
                                            </p:txEl>
                                          </p:spTgt>
                                        </p:tgtEl>
                                        <p:attrNameLst>
                                          <p:attrName>style.visibility</p:attrName>
                                        </p:attrNameLst>
                                      </p:cBhvr>
                                      <p:to>
                                        <p:strVal val="visible"/>
                                      </p:to>
                                    </p:set>
                                    <p:anim calcmode="lin" valueType="num">
                                      <p:cBhvr additive="base">
                                        <p:cTn id="47" dur="500" fill="hold"/>
                                        <p:tgtEl>
                                          <p:spTgt spid="200708">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070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0708">
                                            <p:txEl>
                                              <p:pRg st="7" end="7"/>
                                            </p:txEl>
                                          </p:spTgt>
                                        </p:tgtEl>
                                        <p:attrNameLst>
                                          <p:attrName>style.visibility</p:attrName>
                                        </p:attrNameLst>
                                      </p:cBhvr>
                                      <p:to>
                                        <p:strVal val="visible"/>
                                      </p:to>
                                    </p:set>
                                    <p:anim calcmode="lin" valueType="num">
                                      <p:cBhvr additive="base">
                                        <p:cTn id="53" dur="500" fill="hold"/>
                                        <p:tgtEl>
                                          <p:spTgt spid="200708">
                                            <p:txEl>
                                              <p:pRg st="7" end="7"/>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070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par>
                                <p:cTn id="55" presetID="2" presetClass="entr" presetSubtype="4" fill="hold" grpId="0" nodeType="withEffect">
                                  <p:stCondLst>
                                    <p:cond delay="0"/>
                                  </p:stCondLst>
                                  <p:childTnLst>
                                    <p:set>
                                      <p:cBhvr>
                                        <p:cTn id="56" dur="1" fill="hold">
                                          <p:stCondLst>
                                            <p:cond delay="0"/>
                                          </p:stCondLst>
                                        </p:cTn>
                                        <p:tgtEl>
                                          <p:spTgt spid="200718"/>
                                        </p:tgtEl>
                                        <p:attrNameLst>
                                          <p:attrName>style.visibility</p:attrName>
                                        </p:attrNameLst>
                                      </p:cBhvr>
                                      <p:to>
                                        <p:strVal val="visible"/>
                                      </p:to>
                                    </p:set>
                                    <p:anim calcmode="lin" valueType="num">
                                      <p:cBhvr additive="base">
                                        <p:cTn id="57" dur="500" fill="hold"/>
                                        <p:tgtEl>
                                          <p:spTgt spid="200718"/>
                                        </p:tgtEl>
                                        <p:attrNameLst>
                                          <p:attrName>ppt_x</p:attrName>
                                        </p:attrNameLst>
                                      </p:cBhvr>
                                      <p:tavLst>
                                        <p:tav tm="0">
                                          <p:val>
                                            <p:strVal val="#ppt_x"/>
                                          </p:val>
                                        </p:tav>
                                        <p:tav tm="100000">
                                          <p:val>
                                            <p:strVal val="#ppt_x"/>
                                          </p:val>
                                        </p:tav>
                                      </p:tavLst>
                                    </p:anim>
                                    <p:anim calcmode="lin" valueType="num">
                                      <p:cBhvr additive="base">
                                        <p:cTn id="58" dur="500" fill="hold"/>
                                        <p:tgtEl>
                                          <p:spTgt spid="200718"/>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p:cTn id="63" dur="500" fill="hold"/>
                                        <p:tgtEl>
                                          <p:spTgt spid="2"/>
                                        </p:tgtEl>
                                        <p:attrNameLst>
                                          <p:attrName>ppt_w</p:attrName>
                                        </p:attrNameLst>
                                      </p:cBhvr>
                                      <p:tavLst>
                                        <p:tav tm="0">
                                          <p:val>
                                            <p:fltVal val="0"/>
                                          </p:val>
                                        </p:tav>
                                        <p:tav tm="100000">
                                          <p:val>
                                            <p:strVal val="#ppt_w"/>
                                          </p:val>
                                        </p:tav>
                                      </p:tavLst>
                                    </p:anim>
                                    <p:anim calcmode="lin" valueType="num">
                                      <p:cBhvr>
                                        <p:cTn id="64" dur="500" fill="hold"/>
                                        <p:tgtEl>
                                          <p:spTgt spid="2"/>
                                        </p:tgtEl>
                                        <p:attrNameLst>
                                          <p:attrName>ppt_h</p:attrName>
                                        </p:attrNameLst>
                                      </p:cBhvr>
                                      <p:tavLst>
                                        <p:tav tm="0">
                                          <p:val>
                                            <p:fltVal val="0"/>
                                          </p:val>
                                        </p:tav>
                                        <p:tav tm="100000">
                                          <p:val>
                                            <p:strVal val="#ppt_h"/>
                                          </p:val>
                                        </p:tav>
                                      </p:tavLst>
                                    </p:anim>
                                    <p:animEffect transition="in" filter="fade">
                                      <p:cBhvr>
                                        <p:cTn id="65" dur="500"/>
                                        <p:tgtEl>
                                          <p:spTgt spid="2"/>
                                        </p:tgtEl>
                                      </p:cBhvr>
                                    </p:animEffect>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17" grpId="0" animBg="1"/>
      <p:bldP spid="20071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ChangeArrowheads="1"/>
          </p:cNvSpPr>
          <p:nvPr/>
        </p:nvSpPr>
        <p:spPr bwMode="auto">
          <a:xfrm>
            <a:off x="674688" y="1781175"/>
            <a:ext cx="7772400" cy="5076825"/>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Show that the kinetic energy of an orbiting satellite having mass </a:t>
            </a:r>
            <a:r>
              <a:rPr lang="en-US" i="1">
                <a:sym typeface="Symbol" pitchFamily="18" charset="2"/>
              </a:rPr>
              <a:t>m </a:t>
            </a:r>
            <a:r>
              <a:rPr lang="en-US">
                <a:sym typeface="Symbol" pitchFamily="18" charset="2"/>
              </a:rPr>
              <a:t>at a distance </a:t>
            </a:r>
            <a:r>
              <a:rPr lang="en-US" i="1">
                <a:sym typeface="Symbol" pitchFamily="18" charset="2"/>
              </a:rPr>
              <a:t>r </a:t>
            </a:r>
            <a:r>
              <a:rPr lang="en-US">
                <a:sym typeface="Symbol" pitchFamily="18" charset="2"/>
              </a:rPr>
              <a:t>from the center of Earth (mass </a:t>
            </a:r>
            <a:r>
              <a:rPr lang="en-US" i="1">
                <a:sym typeface="Symbol" pitchFamily="18" charset="2"/>
              </a:rPr>
              <a:t>M</a:t>
            </a:r>
            <a:r>
              <a:rPr lang="en-US">
                <a:sym typeface="Symbol" pitchFamily="18" charset="2"/>
              </a:rPr>
              <a:t>)</a:t>
            </a:r>
            <a:r>
              <a:rPr lang="en-US" i="1">
                <a:sym typeface="Symbol" pitchFamily="18" charset="2"/>
              </a:rPr>
              <a:t> </a:t>
            </a:r>
            <a:r>
              <a:rPr lang="en-US">
                <a:sym typeface="Symbol" pitchFamily="18" charset="2"/>
              </a:rPr>
              <a:t>is </a:t>
            </a:r>
            <a:r>
              <a:rPr lang="en-US" i="1">
                <a:sym typeface="Symbol" pitchFamily="18" charset="2"/>
              </a:rPr>
              <a:t>E</a:t>
            </a:r>
            <a:r>
              <a:rPr lang="en-US" baseline="-25000">
                <a:sym typeface="Symbol" pitchFamily="18" charset="2"/>
              </a:rPr>
              <a:t>K</a:t>
            </a:r>
            <a:r>
              <a:rPr lang="en-US">
                <a:sym typeface="Symbol" pitchFamily="18" charset="2"/>
              </a:rPr>
              <a:t> = </a:t>
            </a:r>
            <a:r>
              <a:rPr lang="en-US" i="1">
                <a:sym typeface="Symbol" pitchFamily="18" charset="2"/>
              </a:rPr>
              <a:t>GMm / </a:t>
            </a:r>
            <a:r>
              <a:rPr lang="en-US">
                <a:sym typeface="Symbol" pitchFamily="18" charset="2"/>
              </a:rPr>
              <a:t>(2</a:t>
            </a:r>
            <a:r>
              <a:rPr lang="en-US" i="1">
                <a:sym typeface="Symbol" pitchFamily="18" charset="2"/>
              </a:rPr>
              <a:t>r).</a:t>
            </a:r>
            <a:endParaRPr lang="en-US">
              <a:sym typeface="Symbol" pitchFamily="18" charset="2"/>
            </a:endParaRPr>
          </a:p>
          <a:p>
            <a:pPr eaLnBrk="0" hangingPunct="0">
              <a:spcBef>
                <a:spcPct val="15000"/>
              </a:spcBef>
            </a:pPr>
            <a:r>
              <a:rPr lang="en-US">
                <a:sym typeface="Symbol" pitchFamily="18" charset="2"/>
              </a:rPr>
              <a:t>SOLUTION: </a:t>
            </a:r>
          </a:p>
          <a:p>
            <a:pPr eaLnBrk="0" hangingPunct="0">
              <a:spcBef>
                <a:spcPct val="15000"/>
              </a:spcBef>
            </a:pPr>
            <a:r>
              <a:rPr lang="en-US">
                <a:sym typeface="Symbol" pitchFamily="18" charset="2"/>
              </a:rPr>
              <a:t>In circular orbit </a:t>
            </a:r>
            <a:r>
              <a:rPr lang="en-US" i="1">
                <a:sym typeface="Symbol" pitchFamily="18" charset="2"/>
              </a:rPr>
              <a:t>F</a:t>
            </a:r>
            <a:r>
              <a:rPr lang="en-US" baseline="-25000">
                <a:sym typeface="Symbol" pitchFamily="18" charset="2"/>
              </a:rPr>
              <a:t>c</a:t>
            </a:r>
            <a:r>
              <a:rPr lang="en-US">
                <a:sym typeface="Symbol" pitchFamily="18" charset="2"/>
              </a:rPr>
              <a:t> = </a:t>
            </a:r>
            <a:r>
              <a:rPr lang="en-US" i="1">
                <a:sym typeface="Symbol" pitchFamily="18" charset="2"/>
              </a:rPr>
              <a:t>ma</a:t>
            </a:r>
            <a:r>
              <a:rPr lang="en-US" baseline="-25000">
                <a:sym typeface="Symbol" pitchFamily="18" charset="2"/>
              </a:rPr>
              <a:t>c</a:t>
            </a:r>
            <a:r>
              <a:rPr lang="en-US">
                <a:sym typeface="Symbol" pitchFamily="18" charset="2"/>
              </a:rPr>
              <a:t> and </a:t>
            </a:r>
            <a:r>
              <a:rPr lang="en-US" i="1">
                <a:sym typeface="Symbol" pitchFamily="18" charset="2"/>
              </a:rPr>
              <a:t>F</a:t>
            </a:r>
            <a:r>
              <a:rPr lang="en-US" baseline="-25000">
                <a:sym typeface="Symbol" pitchFamily="18" charset="2"/>
              </a:rPr>
              <a:t>c</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r>
              <a:rPr lang="en-US" baseline="30000">
                <a:sym typeface="Symbol" pitchFamily="18" charset="2"/>
              </a:rPr>
              <a:t>2</a:t>
            </a:r>
            <a:r>
              <a:rPr lang="en-US">
                <a:sym typeface="Symbol" pitchFamily="18" charset="2"/>
              </a:rPr>
              <a:t>.</a:t>
            </a:r>
          </a:p>
          <a:p>
            <a:pPr eaLnBrk="0" hangingPunct="0">
              <a:spcBef>
                <a:spcPct val="15000"/>
              </a:spcBef>
            </a:pPr>
            <a:r>
              <a:rPr lang="en-US">
                <a:sym typeface="Symbol" pitchFamily="18" charset="2"/>
              </a:rPr>
              <a:t>But </a:t>
            </a:r>
            <a:r>
              <a:rPr lang="en-US" i="1"/>
              <a:t>a</a:t>
            </a:r>
            <a:r>
              <a:rPr lang="en-US" baseline="-25000"/>
              <a:t>c </a:t>
            </a:r>
            <a:r>
              <a:rPr lang="en-US"/>
              <a:t>=</a:t>
            </a:r>
            <a:r>
              <a:rPr lang="en-US" baseline="-25000"/>
              <a:t> </a:t>
            </a:r>
            <a:r>
              <a:rPr lang="en-US" i="1">
                <a:sym typeface="Symbol" pitchFamily="18" charset="2"/>
              </a:rPr>
              <a:t>v</a:t>
            </a:r>
            <a:r>
              <a:rPr lang="en-US" baseline="30000">
                <a:sym typeface="Symbol" pitchFamily="18" charset="2"/>
              </a:rPr>
              <a:t>2 </a:t>
            </a:r>
            <a:r>
              <a:rPr lang="en-US" i="1">
                <a:sym typeface="Symbol" pitchFamily="18" charset="2"/>
              </a:rPr>
              <a:t>/ r</a:t>
            </a:r>
            <a:r>
              <a:rPr lang="en-US">
                <a:sym typeface="Symbol" pitchFamily="18" charset="2"/>
              </a:rPr>
              <a:t>. Then</a:t>
            </a:r>
          </a:p>
          <a:p>
            <a:pPr eaLnBrk="0" hangingPunct="0">
              <a:spcBef>
                <a:spcPct val="15000"/>
              </a:spcBef>
            </a:pPr>
            <a:r>
              <a:rPr lang="en-US" i="1">
                <a:sym typeface="Symbol" pitchFamily="18" charset="2"/>
              </a:rPr>
              <a:t>                        ma</a:t>
            </a:r>
            <a:r>
              <a:rPr lang="en-US" baseline="-25000">
                <a:sym typeface="Symbol" pitchFamily="18" charset="2"/>
              </a:rPr>
              <a:t>c</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r>
              <a:rPr lang="en-US" baseline="30000">
                <a:sym typeface="Symbol" pitchFamily="18" charset="2"/>
              </a:rPr>
              <a:t>2</a:t>
            </a:r>
          </a:p>
          <a:p>
            <a:pPr eaLnBrk="0" hangingPunct="0">
              <a:spcBef>
                <a:spcPct val="15000"/>
              </a:spcBef>
            </a:pPr>
            <a:r>
              <a:rPr lang="en-US" i="1">
                <a:sym typeface="Symbol" pitchFamily="18" charset="2"/>
              </a:rPr>
              <a:t>                    mv</a:t>
            </a:r>
            <a:r>
              <a:rPr lang="en-US" baseline="30000">
                <a:sym typeface="Symbol" pitchFamily="18" charset="2"/>
              </a:rPr>
              <a:t>2 </a:t>
            </a:r>
            <a:r>
              <a:rPr lang="en-US" i="1">
                <a:sym typeface="Symbol" pitchFamily="18" charset="2"/>
              </a:rPr>
              <a:t>/ r</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r>
              <a:rPr lang="en-US" baseline="30000">
                <a:sym typeface="Symbol" pitchFamily="18" charset="2"/>
              </a:rPr>
              <a:t>2</a:t>
            </a:r>
            <a:endParaRPr lang="en-US">
              <a:sym typeface="Symbol" pitchFamily="18" charset="2"/>
            </a:endParaRPr>
          </a:p>
          <a:p>
            <a:pPr eaLnBrk="0" hangingPunct="0">
              <a:spcBef>
                <a:spcPct val="15000"/>
              </a:spcBef>
            </a:pPr>
            <a:r>
              <a:rPr lang="en-US" i="1">
                <a:sym typeface="Symbol" pitchFamily="18" charset="2"/>
              </a:rPr>
              <a:t>                        mv</a:t>
            </a:r>
            <a:r>
              <a:rPr lang="en-US" baseline="30000">
                <a:sym typeface="Symbol" pitchFamily="18" charset="2"/>
              </a:rPr>
              <a:t>2</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endParaRPr lang="en-US" baseline="30000">
              <a:sym typeface="Symbol" pitchFamily="18" charset="2"/>
            </a:endParaRPr>
          </a:p>
          <a:p>
            <a:pPr eaLnBrk="0" hangingPunct="0">
              <a:spcBef>
                <a:spcPct val="15000"/>
              </a:spcBef>
            </a:pPr>
            <a:r>
              <a:rPr lang="en-US">
                <a:sym typeface="Symbol" pitchFamily="18" charset="2"/>
              </a:rPr>
              <a:t>                 (1/2)</a:t>
            </a:r>
            <a:r>
              <a:rPr lang="en-US" i="1">
                <a:sym typeface="Symbol" pitchFamily="18" charset="2"/>
              </a:rPr>
              <a:t>mv</a:t>
            </a:r>
            <a:r>
              <a:rPr lang="en-US" baseline="30000">
                <a:sym typeface="Symbol" pitchFamily="18" charset="2"/>
              </a:rPr>
              <a:t>2</a:t>
            </a:r>
            <a:r>
              <a:rPr lang="en-US">
                <a:sym typeface="Symbol" pitchFamily="18" charset="2"/>
              </a:rPr>
              <a:t>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endParaRPr lang="en-US" i="1">
              <a:sym typeface="Symbol" pitchFamily="18" charset="2"/>
            </a:endParaRPr>
          </a:p>
        </p:txBody>
      </p:sp>
      <p:grpSp>
        <p:nvGrpSpPr>
          <p:cNvPr id="2" name="Group 3"/>
          <p:cNvGrpSpPr>
            <a:grpSpLocks/>
          </p:cNvGrpSpPr>
          <p:nvPr/>
        </p:nvGrpSpPr>
        <p:grpSpPr bwMode="auto">
          <a:xfrm>
            <a:off x="828675" y="5921375"/>
            <a:ext cx="7464425" cy="825500"/>
            <a:chOff x="522" y="3666"/>
            <a:chExt cx="4702" cy="520"/>
          </a:xfrm>
        </p:grpSpPr>
        <p:sp>
          <p:nvSpPr>
            <p:cNvPr id="37894" name="Text Box 4"/>
            <p:cNvSpPr txBox="1">
              <a:spLocks noChangeArrowheads="1"/>
            </p:cNvSpPr>
            <p:nvPr/>
          </p:nvSpPr>
          <p:spPr bwMode="auto">
            <a:xfrm>
              <a:off x="3380" y="3666"/>
              <a:ext cx="1844"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kinetic energy of an orbiting satellite</a:t>
              </a:r>
            </a:p>
          </p:txBody>
        </p:sp>
        <p:sp>
          <p:nvSpPr>
            <p:cNvPr id="37895" name="Rectangle 5"/>
            <p:cNvSpPr>
              <a:spLocks noChangeArrowheads="1"/>
            </p:cNvSpPr>
            <p:nvPr/>
          </p:nvSpPr>
          <p:spPr bwMode="auto">
            <a:xfrm>
              <a:off x="522" y="3668"/>
              <a:ext cx="4701" cy="518"/>
            </a:xfrm>
            <a:prstGeom prst="rect">
              <a:avLst/>
            </a:prstGeom>
            <a:noFill/>
            <a:ln w="12700">
              <a:solidFill>
                <a:schemeClr val="tx1"/>
              </a:solidFill>
              <a:miter lim="800000"/>
              <a:headEnd/>
              <a:tailEnd/>
            </a:ln>
          </p:spPr>
          <p:txBody>
            <a:bodyPr wrap="none" anchor="ctr"/>
            <a:lstStyle/>
            <a:p>
              <a:endParaRPr lang="en-US"/>
            </a:p>
          </p:txBody>
        </p:sp>
        <p:sp>
          <p:nvSpPr>
            <p:cNvPr id="37896" name="Rectangle 6"/>
            <p:cNvSpPr>
              <a:spLocks noChangeArrowheads="1"/>
            </p:cNvSpPr>
            <p:nvPr/>
          </p:nvSpPr>
          <p:spPr bwMode="auto">
            <a:xfrm>
              <a:off x="607" y="3688"/>
              <a:ext cx="2618"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K</a:t>
              </a:r>
              <a:r>
                <a:rPr lang="en-US">
                  <a:sym typeface="Symbol" pitchFamily="18" charset="2"/>
                </a:rPr>
                <a:t> = </a:t>
              </a:r>
              <a:r>
                <a:rPr lang="en-US">
                  <a:solidFill>
                    <a:srgbClr val="000000"/>
                  </a:solidFill>
                  <a:cs typeface="Times New Roman" pitchFamily="18" charset="0"/>
                </a:rPr>
                <a:t>(1/2)</a:t>
              </a:r>
              <a:r>
                <a:rPr lang="en-US" i="1">
                  <a:solidFill>
                    <a:srgbClr val="000000"/>
                  </a:solidFill>
                  <a:cs typeface="Times New Roman" pitchFamily="18" charset="0"/>
                </a:rPr>
                <a:t>mv</a:t>
              </a:r>
              <a:r>
                <a:rPr lang="en-US" baseline="30000">
                  <a:solidFill>
                    <a:srgbClr val="000000"/>
                  </a:solidFill>
                  <a:cs typeface="Times New Roman" pitchFamily="18" charset="0"/>
                </a:rPr>
                <a:t>2</a:t>
              </a:r>
              <a:r>
                <a:rPr lang="en-US" baseline="30000">
                  <a:sym typeface="Symbol" pitchFamily="18" charset="2"/>
                </a:rPr>
                <a:t> </a:t>
              </a:r>
              <a:r>
                <a:rPr lang="en-US">
                  <a:sym typeface="Symbol" pitchFamily="18" charset="2"/>
                </a:rPr>
                <a:t>=</a:t>
              </a:r>
              <a:r>
                <a:rPr lang="en-US" baseline="30000">
                  <a:sym typeface="Symbol" pitchFamily="18" charset="2"/>
                </a:rPr>
                <a:t>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endParaRPr lang="en-US" i="1">
                <a:sym typeface="Symbol" pitchFamily="18" charset="2"/>
              </a:endParaRPr>
            </a:p>
          </p:txBody>
        </p:sp>
      </p:grpSp>
      <p:sp>
        <p:nvSpPr>
          <p:cNvPr id="3789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7893" name="Rectangle 8"/>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4658">
                                            <p:txEl>
                                              <p:pRg st="0" end="0"/>
                                            </p:txEl>
                                          </p:spTgt>
                                        </p:tgtEl>
                                        <p:attrNameLst>
                                          <p:attrName>style.visibility</p:attrName>
                                        </p:attrNameLst>
                                      </p:cBhvr>
                                      <p:to>
                                        <p:strVal val="visible"/>
                                      </p:to>
                                    </p:set>
                                    <p:anim calcmode="lin" valueType="num">
                                      <p:cBhvr additive="base">
                                        <p:cTn id="7" dur="500" fill="hold"/>
                                        <p:tgtEl>
                                          <p:spTgt spid="4546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46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4658">
                                            <p:txEl>
                                              <p:pRg st="1" end="1"/>
                                            </p:txEl>
                                          </p:spTgt>
                                        </p:tgtEl>
                                        <p:attrNameLst>
                                          <p:attrName>style.visibility</p:attrName>
                                        </p:attrNameLst>
                                      </p:cBhvr>
                                      <p:to>
                                        <p:strVal val="visible"/>
                                      </p:to>
                                    </p:set>
                                    <p:anim calcmode="lin" valueType="num">
                                      <p:cBhvr additive="base">
                                        <p:cTn id="13" dur="500" fill="hold"/>
                                        <p:tgtEl>
                                          <p:spTgt spid="4546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46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4658">
                                            <p:txEl>
                                              <p:pRg st="2" end="2"/>
                                            </p:txEl>
                                          </p:spTgt>
                                        </p:tgtEl>
                                        <p:attrNameLst>
                                          <p:attrName>style.visibility</p:attrName>
                                        </p:attrNameLst>
                                      </p:cBhvr>
                                      <p:to>
                                        <p:strVal val="visible"/>
                                      </p:to>
                                    </p:set>
                                    <p:anim calcmode="lin" valueType="num">
                                      <p:cBhvr additive="base">
                                        <p:cTn id="19" dur="500" fill="hold"/>
                                        <p:tgtEl>
                                          <p:spTgt spid="45465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465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54658">
                                            <p:txEl>
                                              <p:pRg st="3" end="3"/>
                                            </p:txEl>
                                          </p:spTgt>
                                        </p:tgtEl>
                                        <p:attrNameLst>
                                          <p:attrName>style.visibility</p:attrName>
                                        </p:attrNameLst>
                                      </p:cBhvr>
                                      <p:to>
                                        <p:strVal val="visible"/>
                                      </p:to>
                                    </p:set>
                                    <p:anim calcmode="lin" valueType="num">
                                      <p:cBhvr additive="base">
                                        <p:cTn id="25" dur="500" fill="hold"/>
                                        <p:tgtEl>
                                          <p:spTgt spid="45465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5465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4658">
                                            <p:txEl>
                                              <p:pRg st="4" end="4"/>
                                            </p:txEl>
                                          </p:spTgt>
                                        </p:tgtEl>
                                        <p:attrNameLst>
                                          <p:attrName>style.visibility</p:attrName>
                                        </p:attrNameLst>
                                      </p:cBhvr>
                                      <p:to>
                                        <p:strVal val="visible"/>
                                      </p:to>
                                    </p:set>
                                    <p:anim calcmode="lin" valueType="num">
                                      <p:cBhvr additive="base">
                                        <p:cTn id="31" dur="500" fill="hold"/>
                                        <p:tgtEl>
                                          <p:spTgt spid="454658">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465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54658">
                                            <p:txEl>
                                              <p:pRg st="5" end="5"/>
                                            </p:txEl>
                                          </p:spTgt>
                                        </p:tgtEl>
                                        <p:attrNameLst>
                                          <p:attrName>style.visibility</p:attrName>
                                        </p:attrNameLst>
                                      </p:cBhvr>
                                      <p:to>
                                        <p:strVal val="visible"/>
                                      </p:to>
                                    </p:set>
                                    <p:anim calcmode="lin" valueType="num">
                                      <p:cBhvr additive="base">
                                        <p:cTn id="37" dur="500" fill="hold"/>
                                        <p:tgtEl>
                                          <p:spTgt spid="454658">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54658">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454658">
                                            <p:txEl>
                                              <p:pRg st="6" end="6"/>
                                            </p:txEl>
                                          </p:spTgt>
                                        </p:tgtEl>
                                        <p:attrNameLst>
                                          <p:attrName>style.visibility</p:attrName>
                                        </p:attrNameLst>
                                      </p:cBhvr>
                                      <p:to>
                                        <p:strVal val="visible"/>
                                      </p:to>
                                    </p:set>
                                    <p:anim calcmode="lin" valueType="num">
                                      <p:cBhvr additive="base">
                                        <p:cTn id="43" dur="500" fill="hold"/>
                                        <p:tgtEl>
                                          <p:spTgt spid="454658">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454658">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54658">
                                            <p:txEl>
                                              <p:pRg st="7" end="7"/>
                                            </p:txEl>
                                          </p:spTgt>
                                        </p:tgtEl>
                                        <p:attrNameLst>
                                          <p:attrName>style.visibility</p:attrName>
                                        </p:attrNameLst>
                                      </p:cBhvr>
                                      <p:to>
                                        <p:strVal val="visible"/>
                                      </p:to>
                                    </p:set>
                                    <p:anim calcmode="lin" valueType="num">
                                      <p:cBhvr additive="base">
                                        <p:cTn id="49" dur="500" fill="hold"/>
                                        <p:tgtEl>
                                          <p:spTgt spid="454658">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54658">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7" name="Rectangle 5"/>
          <p:cNvSpPr>
            <a:spLocks noChangeArrowheads="1"/>
          </p:cNvSpPr>
          <p:nvPr/>
        </p:nvSpPr>
        <p:spPr bwMode="auto">
          <a:xfrm>
            <a:off x="673100" y="6092825"/>
            <a:ext cx="7773988" cy="76517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The </a:t>
            </a:r>
            <a:r>
              <a:rPr lang="en-US">
                <a:sym typeface="Symbol" pitchFamily="18" charset="2"/>
              </a:rPr>
              <a:t>IBO expects you to derive these relationships.</a:t>
            </a:r>
          </a:p>
        </p:txBody>
      </p:sp>
      <p:sp>
        <p:nvSpPr>
          <p:cNvPr id="202756" name="Rectangle 4"/>
          <p:cNvSpPr>
            <a:spLocks noChangeArrowheads="1"/>
          </p:cNvSpPr>
          <p:nvPr/>
        </p:nvSpPr>
        <p:spPr bwMode="auto">
          <a:xfrm>
            <a:off x="674688" y="1779588"/>
            <a:ext cx="7772400" cy="4376737"/>
          </a:xfrm>
          <a:prstGeom prst="rect">
            <a:avLst/>
          </a:prstGeom>
          <a:solidFill>
            <a:srgbClr val="FFFFCC"/>
          </a:solidFill>
          <a:ln w="9525">
            <a:noFill/>
            <a:miter lim="800000"/>
            <a:headEnd/>
            <a:tailEnd/>
          </a:ln>
        </p:spPr>
        <p:txBody>
          <a:bodyPr/>
          <a:lstStyle/>
          <a:p>
            <a:pPr eaLnBrk="0" hangingPunct="0">
              <a:spcBef>
                <a:spcPct val="10000"/>
              </a:spcBef>
            </a:pPr>
            <a:r>
              <a:rPr lang="en-US">
                <a:sym typeface="Symbol" pitchFamily="18" charset="2"/>
              </a:rPr>
              <a:t>EXAMPLE: Show that the total energy of an orbiting satellite at a distance </a:t>
            </a:r>
            <a:r>
              <a:rPr lang="en-US" i="1">
                <a:sym typeface="Symbol" pitchFamily="18" charset="2"/>
              </a:rPr>
              <a:t>r </a:t>
            </a:r>
            <a:r>
              <a:rPr lang="en-US">
                <a:sym typeface="Symbol" pitchFamily="18" charset="2"/>
              </a:rPr>
              <a:t>from the center of Earth is            </a:t>
            </a:r>
            <a:r>
              <a:rPr lang="en-US" i="1">
                <a:sym typeface="Symbol" pitchFamily="18" charset="2"/>
              </a:rPr>
              <a:t>E</a:t>
            </a:r>
            <a:r>
              <a:rPr lang="en-US">
                <a:sym typeface="Symbol" pitchFamily="18" charset="2"/>
              </a:rPr>
              <a:t> = –</a:t>
            </a:r>
            <a:r>
              <a:rPr lang="en-US" i="1">
                <a:sym typeface="Symbol" pitchFamily="18" charset="2"/>
              </a:rPr>
              <a:t>GMm / </a:t>
            </a:r>
            <a:r>
              <a:rPr lang="en-US">
                <a:sym typeface="Symbol" pitchFamily="18" charset="2"/>
              </a:rPr>
              <a:t>(2</a:t>
            </a:r>
            <a:r>
              <a:rPr lang="en-US" i="1">
                <a:sym typeface="Symbol" pitchFamily="18" charset="2"/>
              </a:rPr>
              <a:t>r).</a:t>
            </a:r>
            <a:endParaRPr lang="en-US">
              <a:sym typeface="Symbol" pitchFamily="18" charset="2"/>
            </a:endParaRPr>
          </a:p>
          <a:p>
            <a:pPr eaLnBrk="0" hangingPunct="0">
              <a:spcBef>
                <a:spcPct val="10000"/>
              </a:spcBef>
            </a:pPr>
            <a:r>
              <a:rPr lang="en-US">
                <a:sym typeface="Symbol" pitchFamily="18" charset="2"/>
              </a:rPr>
              <a:t>SOLUTION: From </a:t>
            </a:r>
            <a:r>
              <a:rPr lang="en-US" i="1">
                <a:sym typeface="Symbol" pitchFamily="18" charset="2"/>
              </a:rPr>
              <a:t>E</a:t>
            </a:r>
            <a:r>
              <a:rPr lang="en-US">
                <a:sym typeface="Symbol" pitchFamily="18" charset="2"/>
              </a:rPr>
              <a:t> = </a:t>
            </a:r>
            <a:r>
              <a:rPr lang="en-US" i="1">
                <a:sym typeface="Symbol" pitchFamily="18" charset="2"/>
              </a:rPr>
              <a:t>E</a:t>
            </a:r>
            <a:r>
              <a:rPr lang="en-US" baseline="-25000">
                <a:sym typeface="Symbol" pitchFamily="18" charset="2"/>
              </a:rPr>
              <a:t>K</a:t>
            </a:r>
            <a:r>
              <a:rPr lang="en-US" baseline="30000">
                <a:sym typeface="Symbol" pitchFamily="18" charset="2"/>
              </a:rPr>
              <a:t> </a:t>
            </a:r>
            <a:r>
              <a:rPr lang="en-US">
                <a:sym typeface="Symbol" pitchFamily="18" charset="2"/>
              </a:rPr>
              <a:t>+</a:t>
            </a:r>
            <a:r>
              <a:rPr lang="en-US" baseline="30000">
                <a:sym typeface="Symbol" pitchFamily="18" charset="2"/>
              </a:rPr>
              <a:t> </a:t>
            </a:r>
            <a:r>
              <a:rPr lang="en-US" i="1">
                <a:sym typeface="Symbol" pitchFamily="18" charset="2"/>
              </a:rPr>
              <a:t>E</a:t>
            </a:r>
            <a:r>
              <a:rPr lang="en-US" baseline="-25000">
                <a:sym typeface="Symbol" pitchFamily="18" charset="2"/>
              </a:rPr>
              <a:t>P</a:t>
            </a:r>
            <a:r>
              <a:rPr lang="en-US">
                <a:sym typeface="Symbol" pitchFamily="18" charset="2"/>
              </a:rPr>
              <a:t> and the expressions for </a:t>
            </a:r>
            <a:r>
              <a:rPr lang="en-US" i="1">
                <a:sym typeface="Symbol" pitchFamily="18" charset="2"/>
              </a:rPr>
              <a:t>E</a:t>
            </a:r>
            <a:r>
              <a:rPr lang="en-US" baseline="-25000">
                <a:sym typeface="Symbol" pitchFamily="18" charset="2"/>
              </a:rPr>
              <a:t>K </a:t>
            </a:r>
            <a:r>
              <a:rPr lang="en-US">
                <a:sym typeface="Symbol" pitchFamily="18" charset="2"/>
              </a:rPr>
              <a:t>and </a:t>
            </a:r>
            <a:r>
              <a:rPr lang="en-US" i="1">
                <a:sym typeface="Symbol" pitchFamily="18" charset="2"/>
              </a:rPr>
              <a:t>E</a:t>
            </a:r>
            <a:r>
              <a:rPr lang="en-US" baseline="-25000">
                <a:sym typeface="Symbol" pitchFamily="18" charset="2"/>
              </a:rPr>
              <a:t>P</a:t>
            </a:r>
            <a:r>
              <a:rPr lang="en-US" i="1">
                <a:sym typeface="Symbol" pitchFamily="18" charset="2"/>
              </a:rPr>
              <a:t> </a:t>
            </a:r>
            <a:r>
              <a:rPr lang="en-US">
                <a:sym typeface="Symbol" pitchFamily="18" charset="2"/>
              </a:rPr>
              <a:t>we have</a:t>
            </a:r>
            <a:endParaRPr lang="en-US" baseline="-25000">
              <a:sym typeface="Symbol" pitchFamily="18" charset="2"/>
            </a:endParaRPr>
          </a:p>
          <a:p>
            <a:pPr eaLnBrk="0" hangingPunct="0"/>
            <a:r>
              <a:rPr lang="en-US" i="1">
                <a:sym typeface="Symbol" pitchFamily="18" charset="2"/>
              </a:rPr>
              <a:t>                  E</a:t>
            </a:r>
            <a:r>
              <a:rPr lang="en-US">
                <a:sym typeface="Symbol" pitchFamily="18" charset="2"/>
              </a:rPr>
              <a:t> 	= </a:t>
            </a:r>
            <a:r>
              <a:rPr lang="en-US" i="1">
                <a:sym typeface="Symbol" pitchFamily="18" charset="2"/>
              </a:rPr>
              <a:t>E</a:t>
            </a:r>
            <a:r>
              <a:rPr lang="en-US" baseline="-25000">
                <a:sym typeface="Symbol" pitchFamily="18" charset="2"/>
              </a:rPr>
              <a:t>K</a:t>
            </a:r>
            <a:r>
              <a:rPr lang="en-US" baseline="30000">
                <a:sym typeface="Symbol" pitchFamily="18" charset="2"/>
              </a:rPr>
              <a:t> </a:t>
            </a:r>
            <a:r>
              <a:rPr lang="en-US">
                <a:sym typeface="Symbol" pitchFamily="18" charset="2"/>
              </a:rPr>
              <a:t>+</a:t>
            </a:r>
            <a:r>
              <a:rPr lang="en-US" baseline="30000">
                <a:sym typeface="Symbol" pitchFamily="18" charset="2"/>
              </a:rPr>
              <a:t> </a:t>
            </a:r>
            <a:r>
              <a:rPr lang="en-US" i="1">
                <a:sym typeface="Symbol" pitchFamily="18" charset="2"/>
              </a:rPr>
              <a:t>E</a:t>
            </a:r>
            <a:r>
              <a:rPr lang="en-US" baseline="-25000">
                <a:sym typeface="Symbol" pitchFamily="18" charset="2"/>
              </a:rPr>
              <a:t>P</a:t>
            </a:r>
          </a:p>
          <a:p>
            <a:pPr eaLnBrk="0" hangingPunct="0"/>
            <a:r>
              <a:rPr lang="en-US" i="1">
                <a:sym typeface="Symbol" pitchFamily="18" charset="2"/>
              </a:rPr>
              <a:t>                  E 	</a:t>
            </a:r>
            <a:r>
              <a:rPr lang="en-US">
                <a:sym typeface="Symbol" pitchFamily="18" charset="2"/>
              </a:rPr>
              <a:t>=</a:t>
            </a:r>
            <a:r>
              <a:rPr lang="en-US" i="1">
                <a:sym typeface="Symbol" pitchFamily="18" charset="2"/>
              </a:rPr>
              <a:t> GMm /</a:t>
            </a:r>
            <a:r>
              <a:rPr lang="en-US">
                <a:sym typeface="Symbol" pitchFamily="18" charset="2"/>
              </a:rPr>
              <a:t> (2</a:t>
            </a:r>
            <a:r>
              <a:rPr lang="en-US" i="1">
                <a:sym typeface="Symbol" pitchFamily="18" charset="2"/>
              </a:rPr>
              <a:t>r</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endParaRPr lang="en-US">
              <a:sym typeface="Symbol" pitchFamily="18" charset="2"/>
            </a:endParaRPr>
          </a:p>
          <a:p>
            <a:pPr eaLnBrk="0" hangingPunct="0">
              <a:spcBef>
                <a:spcPct val="20000"/>
              </a:spcBef>
            </a:pPr>
            <a:r>
              <a:rPr lang="en-US" i="1">
                <a:sym typeface="Symbol" pitchFamily="18" charset="2"/>
              </a:rPr>
              <a:t>                  E 	</a:t>
            </a:r>
            <a:r>
              <a:rPr lang="en-US">
                <a:sym typeface="Symbol" pitchFamily="18" charset="2"/>
              </a:rPr>
              <a:t>=</a:t>
            </a:r>
            <a:r>
              <a:rPr lang="en-US" i="1">
                <a:sym typeface="Symbol" pitchFamily="18" charset="2"/>
              </a:rPr>
              <a:t> GMm /</a:t>
            </a:r>
            <a:r>
              <a:rPr lang="en-US">
                <a:sym typeface="Symbol" pitchFamily="18" charset="2"/>
              </a:rPr>
              <a:t> (2</a:t>
            </a:r>
            <a:r>
              <a:rPr lang="en-US" i="1">
                <a:sym typeface="Symbol" pitchFamily="18" charset="2"/>
              </a:rPr>
              <a:t>r</a:t>
            </a:r>
            <a:r>
              <a:rPr lang="en-US">
                <a:sym typeface="Symbol" pitchFamily="18" charset="2"/>
              </a:rPr>
              <a:t>) – 2</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a:p>
            <a:pPr eaLnBrk="0" hangingPunct="0">
              <a:spcBef>
                <a:spcPct val="20000"/>
              </a:spcBef>
            </a:pPr>
            <a:r>
              <a:rPr lang="en-US" i="1">
                <a:sym typeface="Symbol" pitchFamily="18" charset="2"/>
              </a:rPr>
              <a:t>                  E 	</a:t>
            </a:r>
            <a:r>
              <a:rPr lang="en-US">
                <a:sym typeface="Symbol" pitchFamily="18" charset="2"/>
              </a:rPr>
              <a:t>=</a:t>
            </a:r>
            <a:r>
              <a:rPr lang="en-US" i="1">
                <a:sym typeface="Symbol" pitchFamily="18" charset="2"/>
              </a:rPr>
              <a:t> </a:t>
            </a:r>
            <a:r>
              <a:rPr lang="en-US">
                <a:sym typeface="Symbol" pitchFamily="18" charset="2"/>
              </a:rPr>
              <a:t>–</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endParaRPr lang="en-US" i="1">
              <a:sym typeface="Symbol" pitchFamily="18" charset="2"/>
            </a:endParaRPr>
          </a:p>
          <a:p>
            <a:pPr eaLnBrk="0" hangingPunct="0">
              <a:spcBef>
                <a:spcPct val="20000"/>
              </a:spcBef>
            </a:pPr>
            <a:endParaRPr lang="en-US" i="1">
              <a:sym typeface="Symbol" pitchFamily="18" charset="2"/>
            </a:endParaRPr>
          </a:p>
        </p:txBody>
      </p:sp>
      <p:grpSp>
        <p:nvGrpSpPr>
          <p:cNvPr id="2" name="Group 15"/>
          <p:cNvGrpSpPr>
            <a:grpSpLocks/>
          </p:cNvGrpSpPr>
          <p:nvPr/>
        </p:nvGrpSpPr>
        <p:grpSpPr bwMode="auto">
          <a:xfrm>
            <a:off x="828675" y="5307013"/>
            <a:ext cx="7464425" cy="825500"/>
            <a:chOff x="522" y="3349"/>
            <a:chExt cx="4702" cy="520"/>
          </a:xfrm>
        </p:grpSpPr>
        <p:sp>
          <p:nvSpPr>
            <p:cNvPr id="38919" name="Text Box 7"/>
            <p:cNvSpPr txBox="1">
              <a:spLocks noChangeArrowheads="1"/>
            </p:cNvSpPr>
            <p:nvPr/>
          </p:nvSpPr>
          <p:spPr bwMode="auto">
            <a:xfrm>
              <a:off x="3577" y="3351"/>
              <a:ext cx="1647"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energy of an orbiting satellite</a:t>
              </a:r>
            </a:p>
          </p:txBody>
        </p:sp>
        <p:sp>
          <p:nvSpPr>
            <p:cNvPr id="38920" name="Rectangle 8"/>
            <p:cNvSpPr>
              <a:spLocks noChangeArrowheads="1"/>
            </p:cNvSpPr>
            <p:nvPr/>
          </p:nvSpPr>
          <p:spPr bwMode="auto">
            <a:xfrm>
              <a:off x="522" y="3353"/>
              <a:ext cx="4701" cy="510"/>
            </a:xfrm>
            <a:prstGeom prst="rect">
              <a:avLst/>
            </a:prstGeom>
            <a:noFill/>
            <a:ln w="12700">
              <a:solidFill>
                <a:schemeClr val="tx1"/>
              </a:solidFill>
              <a:miter lim="800000"/>
              <a:headEnd/>
              <a:tailEnd/>
            </a:ln>
          </p:spPr>
          <p:txBody>
            <a:bodyPr wrap="none" anchor="ctr"/>
            <a:lstStyle/>
            <a:p>
              <a:endParaRPr lang="en-US"/>
            </a:p>
          </p:txBody>
        </p:sp>
        <p:sp>
          <p:nvSpPr>
            <p:cNvPr id="38921" name="Rectangle 9"/>
            <p:cNvSpPr>
              <a:spLocks noChangeArrowheads="1"/>
            </p:cNvSpPr>
            <p:nvPr/>
          </p:nvSpPr>
          <p:spPr bwMode="auto">
            <a:xfrm>
              <a:off x="623" y="3349"/>
              <a:ext cx="2618"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a:sym typeface="Symbol" pitchFamily="18" charset="2"/>
                </a:rPr>
                <a:t>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p:txBody>
        </p:sp>
        <p:sp>
          <p:nvSpPr>
            <p:cNvPr id="38922" name="Rectangle 10"/>
            <p:cNvSpPr>
              <a:spLocks noChangeArrowheads="1"/>
            </p:cNvSpPr>
            <p:nvPr/>
          </p:nvSpPr>
          <p:spPr bwMode="auto">
            <a:xfrm>
              <a:off x="540" y="3579"/>
              <a:ext cx="164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K</a:t>
              </a:r>
              <a:r>
                <a:rPr lang="en-US">
                  <a:sym typeface="Symbol" pitchFamily="18" charset="2"/>
                </a:rPr>
                <a:t>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p:txBody>
        </p:sp>
        <p:sp>
          <p:nvSpPr>
            <p:cNvPr id="38923" name="Rectangle 11"/>
            <p:cNvSpPr>
              <a:spLocks noChangeArrowheads="1"/>
            </p:cNvSpPr>
            <p:nvPr/>
          </p:nvSpPr>
          <p:spPr bwMode="auto">
            <a:xfrm>
              <a:off x="2144" y="3578"/>
              <a:ext cx="1571"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p>
          </p:txBody>
        </p:sp>
      </p:grpSp>
      <p:sp>
        <p:nvSpPr>
          <p:cNvPr id="3891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8918" name="Rectangle 1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2756">
                                            <p:txEl>
                                              <p:pRg st="0" end="0"/>
                                            </p:txEl>
                                          </p:spTgt>
                                        </p:tgtEl>
                                        <p:attrNameLst>
                                          <p:attrName>style.visibility</p:attrName>
                                        </p:attrNameLst>
                                      </p:cBhvr>
                                      <p:to>
                                        <p:strVal val="visible"/>
                                      </p:to>
                                    </p:set>
                                    <p:anim calcmode="lin" valueType="num">
                                      <p:cBhvr additive="base">
                                        <p:cTn id="7" dur="500" fill="hold"/>
                                        <p:tgtEl>
                                          <p:spTgt spid="20275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27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2756">
                                            <p:txEl>
                                              <p:pRg st="1" end="1"/>
                                            </p:txEl>
                                          </p:spTgt>
                                        </p:tgtEl>
                                        <p:attrNameLst>
                                          <p:attrName>style.visibility</p:attrName>
                                        </p:attrNameLst>
                                      </p:cBhvr>
                                      <p:to>
                                        <p:strVal val="visible"/>
                                      </p:to>
                                    </p:set>
                                    <p:anim calcmode="lin" valueType="num">
                                      <p:cBhvr additive="base">
                                        <p:cTn id="13" dur="500" fill="hold"/>
                                        <p:tgtEl>
                                          <p:spTgt spid="20275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275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2756">
                                            <p:txEl>
                                              <p:pRg st="2" end="2"/>
                                            </p:txEl>
                                          </p:spTgt>
                                        </p:tgtEl>
                                        <p:attrNameLst>
                                          <p:attrName>style.visibility</p:attrName>
                                        </p:attrNameLst>
                                      </p:cBhvr>
                                      <p:to>
                                        <p:strVal val="visible"/>
                                      </p:to>
                                    </p:set>
                                    <p:anim calcmode="lin" valueType="num">
                                      <p:cBhvr additive="base">
                                        <p:cTn id="19" dur="500" fill="hold"/>
                                        <p:tgtEl>
                                          <p:spTgt spid="202756">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0275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2756">
                                            <p:txEl>
                                              <p:pRg st="3" end="3"/>
                                            </p:txEl>
                                          </p:spTgt>
                                        </p:tgtEl>
                                        <p:attrNameLst>
                                          <p:attrName>style.visibility</p:attrName>
                                        </p:attrNameLst>
                                      </p:cBhvr>
                                      <p:to>
                                        <p:strVal val="visible"/>
                                      </p:to>
                                    </p:set>
                                    <p:anim calcmode="lin" valueType="num">
                                      <p:cBhvr additive="base">
                                        <p:cTn id="25" dur="500" fill="hold"/>
                                        <p:tgtEl>
                                          <p:spTgt spid="202756">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0275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02756">
                                            <p:txEl>
                                              <p:pRg st="4" end="4"/>
                                            </p:txEl>
                                          </p:spTgt>
                                        </p:tgtEl>
                                        <p:attrNameLst>
                                          <p:attrName>style.visibility</p:attrName>
                                        </p:attrNameLst>
                                      </p:cBhvr>
                                      <p:to>
                                        <p:strVal val="visible"/>
                                      </p:to>
                                    </p:set>
                                    <p:anim calcmode="lin" valueType="num">
                                      <p:cBhvr additive="base">
                                        <p:cTn id="31" dur="500" fill="hold"/>
                                        <p:tgtEl>
                                          <p:spTgt spid="202756">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02756">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02756">
                                            <p:txEl>
                                              <p:pRg st="5" end="5"/>
                                            </p:txEl>
                                          </p:spTgt>
                                        </p:tgtEl>
                                        <p:attrNameLst>
                                          <p:attrName>style.visibility</p:attrName>
                                        </p:attrNameLst>
                                      </p:cBhvr>
                                      <p:to>
                                        <p:strVal val="visible"/>
                                      </p:to>
                                    </p:set>
                                    <p:anim calcmode="lin" valueType="num">
                                      <p:cBhvr additive="base">
                                        <p:cTn id="37" dur="500" fill="hold"/>
                                        <p:tgtEl>
                                          <p:spTgt spid="202756">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02756">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53" presetClass="entr" presetSubtype="0" fill="hold" nodeType="clickEffect">
                                  <p:stCondLst>
                                    <p:cond delay="0"/>
                                  </p:stCondLst>
                                  <p:childTnLst>
                                    <p:set>
                                      <p:cBhvr>
                                        <p:cTn id="42" dur="1" fill="hold">
                                          <p:stCondLst>
                                            <p:cond delay="0"/>
                                          </p:stCondLst>
                                        </p:cTn>
                                        <p:tgtEl>
                                          <p:spTgt spid="2"/>
                                        </p:tgtEl>
                                        <p:attrNameLst>
                                          <p:attrName>style.visibility</p:attrName>
                                        </p:attrNameLst>
                                      </p:cBhvr>
                                      <p:to>
                                        <p:strVal val="visible"/>
                                      </p:to>
                                    </p:set>
                                    <p:anim calcmode="lin" valueType="num">
                                      <p:cBhvr>
                                        <p:cTn id="43" dur="500" fill="hold"/>
                                        <p:tgtEl>
                                          <p:spTgt spid="2"/>
                                        </p:tgtEl>
                                        <p:attrNameLst>
                                          <p:attrName>ppt_w</p:attrName>
                                        </p:attrNameLst>
                                      </p:cBhvr>
                                      <p:tavLst>
                                        <p:tav tm="0">
                                          <p:val>
                                            <p:fltVal val="0"/>
                                          </p:val>
                                        </p:tav>
                                        <p:tav tm="100000">
                                          <p:val>
                                            <p:strVal val="#ppt_w"/>
                                          </p:val>
                                        </p:tav>
                                      </p:tavLst>
                                    </p:anim>
                                    <p:anim calcmode="lin" valueType="num">
                                      <p:cBhvr>
                                        <p:cTn id="44" dur="500" fill="hold"/>
                                        <p:tgtEl>
                                          <p:spTgt spid="2"/>
                                        </p:tgtEl>
                                        <p:attrNameLst>
                                          <p:attrName>ppt_h</p:attrName>
                                        </p:attrNameLst>
                                      </p:cBhvr>
                                      <p:tavLst>
                                        <p:tav tm="0">
                                          <p:val>
                                            <p:fltVal val="0"/>
                                          </p:val>
                                        </p:tav>
                                        <p:tav tm="100000">
                                          <p:val>
                                            <p:strVal val="#ppt_h"/>
                                          </p:val>
                                        </p:tav>
                                      </p:tavLst>
                                    </p:anim>
                                    <p:animEffect transition="in" filter="fade">
                                      <p:cBhvr>
                                        <p:cTn id="45" dur="500"/>
                                        <p:tgtEl>
                                          <p:spTgt spid="2"/>
                                        </p:tgtEl>
                                      </p:cBhvr>
                                    </p:animEffect>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02757">
                                            <p:txEl>
                                              <p:pRg st="1" end="1"/>
                                            </p:txEl>
                                          </p:spTgt>
                                        </p:tgtEl>
                                        <p:attrNameLst>
                                          <p:attrName>style.visibility</p:attrName>
                                        </p:attrNameLst>
                                      </p:cBhvr>
                                      <p:to>
                                        <p:strVal val="visible"/>
                                      </p:to>
                                    </p:set>
                                    <p:anim calcmode="lin" valueType="num">
                                      <p:cBhvr additive="base">
                                        <p:cTn id="50" dur="500" fill="hold"/>
                                        <p:tgtEl>
                                          <p:spTgt spid="202757">
                                            <p:txEl>
                                              <p:pRg st="1" end="1"/>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0275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0" name="Rectangle 10"/>
          <p:cNvSpPr>
            <a:spLocks noChangeArrowheads="1"/>
          </p:cNvSpPr>
          <p:nvPr/>
        </p:nvSpPr>
        <p:spPr bwMode="auto">
          <a:xfrm>
            <a:off x="674688" y="2635250"/>
            <a:ext cx="7772400" cy="4222750"/>
          </a:xfrm>
          <a:prstGeom prst="rect">
            <a:avLst/>
          </a:prstGeom>
          <a:solidFill>
            <a:srgbClr val="FFFFCC"/>
          </a:solidFill>
          <a:ln w="9525">
            <a:noFill/>
            <a:miter lim="800000"/>
            <a:headEnd/>
            <a:tailEnd/>
          </a:ln>
        </p:spPr>
        <p:txBody>
          <a:bodyPr/>
          <a:lstStyle/>
          <a:p>
            <a:pPr eaLnBrk="0" hangingPunct="0">
              <a:spcBef>
                <a:spcPct val="20000"/>
              </a:spcBef>
            </a:pPr>
            <a:r>
              <a:rPr lang="en-US" dirty="0">
                <a:sym typeface="Symbol" pitchFamily="18" charset="2"/>
              </a:rPr>
              <a:t>EXAMPLE: Graph the kinetic energy vs. the radius of orbit for a satellite of mass </a:t>
            </a:r>
            <a:r>
              <a:rPr lang="en-US" i="1" dirty="0">
                <a:sym typeface="Symbol" pitchFamily="18" charset="2"/>
              </a:rPr>
              <a:t>m</a:t>
            </a:r>
            <a:r>
              <a:rPr lang="en-US" dirty="0">
                <a:sym typeface="Symbol" pitchFamily="18" charset="2"/>
              </a:rPr>
              <a:t> about a planet of mass </a:t>
            </a:r>
            <a:r>
              <a:rPr lang="en-US" i="1" dirty="0">
                <a:sym typeface="Symbol" pitchFamily="18" charset="2"/>
              </a:rPr>
              <a:t>M</a:t>
            </a:r>
            <a:r>
              <a:rPr lang="en-US" dirty="0">
                <a:sym typeface="Symbol" pitchFamily="18" charset="2"/>
              </a:rPr>
              <a:t> and radius </a:t>
            </a:r>
            <a:r>
              <a:rPr lang="en-US" i="1" dirty="0">
                <a:sym typeface="Symbol" pitchFamily="18" charset="2"/>
              </a:rPr>
              <a:t>R</a:t>
            </a:r>
            <a:r>
              <a:rPr lang="en-US" dirty="0">
                <a:sym typeface="Symbol" pitchFamily="18" charset="2"/>
              </a:rPr>
              <a:t>.</a:t>
            </a:r>
            <a:endParaRPr lang="en-US" i="1" dirty="0">
              <a:sym typeface="Symbol" pitchFamily="18" charset="2"/>
            </a:endParaRPr>
          </a:p>
          <a:p>
            <a:pPr eaLnBrk="0" hangingPunct="0">
              <a:spcBef>
                <a:spcPct val="20000"/>
              </a:spcBef>
            </a:pPr>
            <a:r>
              <a:rPr lang="en-US" dirty="0">
                <a:sym typeface="Symbol" pitchFamily="18" charset="2"/>
              </a:rPr>
              <a:t>SOLUTION: Use </a:t>
            </a:r>
            <a:r>
              <a:rPr lang="en-US" i="1" dirty="0">
                <a:solidFill>
                  <a:srgbClr val="008000"/>
                </a:solidFill>
                <a:sym typeface="Symbol" pitchFamily="18" charset="2"/>
              </a:rPr>
              <a:t>E</a:t>
            </a:r>
            <a:r>
              <a:rPr lang="en-US" baseline="-25000" dirty="0">
                <a:solidFill>
                  <a:srgbClr val="008000"/>
                </a:solidFill>
                <a:sym typeface="Symbol" pitchFamily="18" charset="2"/>
              </a:rPr>
              <a:t>K</a:t>
            </a:r>
            <a:r>
              <a:rPr lang="en-US" dirty="0">
                <a:sym typeface="Symbol" pitchFamily="18" charset="2"/>
              </a:rPr>
              <a:t> = </a:t>
            </a:r>
            <a:r>
              <a:rPr lang="en-US" i="1" dirty="0" err="1">
                <a:sym typeface="Symbol" pitchFamily="18" charset="2"/>
              </a:rPr>
              <a:t>GMm</a:t>
            </a:r>
            <a:r>
              <a:rPr lang="en-US" i="1" dirty="0">
                <a:sym typeface="Symbol" pitchFamily="18" charset="2"/>
              </a:rPr>
              <a:t> / </a:t>
            </a:r>
            <a:r>
              <a:rPr lang="en-US" dirty="0">
                <a:sym typeface="Symbol" pitchFamily="18" charset="2"/>
              </a:rPr>
              <a:t>(2</a:t>
            </a:r>
            <a:r>
              <a:rPr lang="en-US" i="1" dirty="0">
                <a:sym typeface="Symbol" pitchFamily="18" charset="2"/>
              </a:rPr>
              <a:t>r</a:t>
            </a:r>
            <a:r>
              <a:rPr lang="en-US" dirty="0">
                <a:sym typeface="Symbol" pitchFamily="18" charset="2"/>
              </a:rPr>
              <a:t>). Note that </a:t>
            </a:r>
            <a:r>
              <a:rPr lang="en-US" i="1" dirty="0">
                <a:sym typeface="Symbol" pitchFamily="18" charset="2"/>
              </a:rPr>
              <a:t>E</a:t>
            </a:r>
            <a:r>
              <a:rPr lang="en-US" baseline="-25000" dirty="0">
                <a:sym typeface="Symbol" pitchFamily="18" charset="2"/>
              </a:rPr>
              <a:t>K </a:t>
            </a:r>
            <a:r>
              <a:rPr lang="en-US" dirty="0">
                <a:sym typeface="Symbol" pitchFamily="18" charset="2"/>
              </a:rPr>
              <a:t>decreases with radius. It has a maximum value of            </a:t>
            </a:r>
            <a:r>
              <a:rPr lang="en-US" i="1" dirty="0">
                <a:sym typeface="Symbol" pitchFamily="18" charset="2"/>
              </a:rPr>
              <a:t>E</a:t>
            </a:r>
            <a:r>
              <a:rPr lang="en-US" baseline="-25000" dirty="0">
                <a:sym typeface="Symbol" pitchFamily="18" charset="2"/>
              </a:rPr>
              <a:t>K</a:t>
            </a:r>
            <a:r>
              <a:rPr lang="en-US" dirty="0">
                <a:sym typeface="Symbol" pitchFamily="18" charset="2"/>
              </a:rPr>
              <a:t> = </a:t>
            </a:r>
            <a:r>
              <a:rPr lang="en-US" i="1" dirty="0" err="1">
                <a:sym typeface="Symbol" pitchFamily="18" charset="2"/>
              </a:rPr>
              <a:t>GMm</a:t>
            </a:r>
            <a:r>
              <a:rPr lang="en-US" i="1" dirty="0">
                <a:sym typeface="Symbol" pitchFamily="18" charset="2"/>
              </a:rPr>
              <a:t> / </a:t>
            </a:r>
            <a:r>
              <a:rPr lang="en-US" dirty="0">
                <a:sym typeface="Symbol" pitchFamily="18" charset="2"/>
              </a:rPr>
              <a:t>(2</a:t>
            </a:r>
            <a:r>
              <a:rPr lang="en-US" i="1" dirty="0">
                <a:sym typeface="Symbol" pitchFamily="18" charset="2"/>
              </a:rPr>
              <a:t>R</a:t>
            </a:r>
            <a:r>
              <a:rPr lang="en-US" dirty="0">
                <a:sym typeface="Symbol" pitchFamily="18" charset="2"/>
              </a:rPr>
              <a:t>).</a:t>
            </a:r>
          </a:p>
        </p:txBody>
      </p:sp>
      <p:grpSp>
        <p:nvGrpSpPr>
          <p:cNvPr id="2" name="Group 11"/>
          <p:cNvGrpSpPr>
            <a:grpSpLocks/>
          </p:cNvGrpSpPr>
          <p:nvPr/>
        </p:nvGrpSpPr>
        <p:grpSpPr bwMode="auto">
          <a:xfrm>
            <a:off x="1135063" y="4930775"/>
            <a:ext cx="6935787" cy="1960563"/>
            <a:chOff x="715" y="3146"/>
            <a:chExt cx="4369" cy="1235"/>
          </a:xfrm>
        </p:grpSpPr>
        <p:sp>
          <p:nvSpPr>
            <p:cNvPr id="39967" name="Line 12"/>
            <p:cNvSpPr>
              <a:spLocks noChangeShapeType="1"/>
            </p:cNvSpPr>
            <p:nvPr/>
          </p:nvSpPr>
          <p:spPr bwMode="auto">
            <a:xfrm flipV="1">
              <a:off x="1008" y="3279"/>
              <a:ext cx="0" cy="849"/>
            </a:xfrm>
            <a:prstGeom prst="line">
              <a:avLst/>
            </a:prstGeom>
            <a:noFill/>
            <a:ln w="28575">
              <a:solidFill>
                <a:schemeClr val="tx1"/>
              </a:solidFill>
              <a:round/>
              <a:headEnd/>
              <a:tailEnd type="arrow" w="med" len="med"/>
            </a:ln>
          </p:spPr>
          <p:txBody>
            <a:bodyPr/>
            <a:lstStyle/>
            <a:p>
              <a:endParaRPr lang="en-US"/>
            </a:p>
          </p:txBody>
        </p:sp>
        <p:sp>
          <p:nvSpPr>
            <p:cNvPr id="39968" name="Line 13"/>
            <p:cNvSpPr>
              <a:spLocks noChangeShapeType="1"/>
            </p:cNvSpPr>
            <p:nvPr/>
          </p:nvSpPr>
          <p:spPr bwMode="auto">
            <a:xfrm>
              <a:off x="1008" y="4128"/>
              <a:ext cx="3895" cy="0"/>
            </a:xfrm>
            <a:prstGeom prst="line">
              <a:avLst/>
            </a:prstGeom>
            <a:noFill/>
            <a:ln w="28575">
              <a:solidFill>
                <a:schemeClr val="tx1"/>
              </a:solidFill>
              <a:round/>
              <a:headEnd/>
              <a:tailEnd type="arrow" w="med" len="med"/>
            </a:ln>
          </p:spPr>
          <p:txBody>
            <a:bodyPr/>
            <a:lstStyle/>
            <a:p>
              <a:endParaRPr lang="en-US"/>
            </a:p>
          </p:txBody>
        </p:sp>
        <p:sp>
          <p:nvSpPr>
            <p:cNvPr id="39969" name="Text Box 14"/>
            <p:cNvSpPr txBox="1">
              <a:spLocks noChangeArrowheads="1"/>
            </p:cNvSpPr>
            <p:nvPr/>
          </p:nvSpPr>
          <p:spPr bwMode="auto">
            <a:xfrm>
              <a:off x="715" y="3146"/>
              <a:ext cx="292" cy="250"/>
            </a:xfrm>
            <a:prstGeom prst="rect">
              <a:avLst/>
            </a:prstGeom>
            <a:noFill/>
            <a:ln w="9525">
              <a:noFill/>
              <a:miter lim="800000"/>
              <a:headEnd/>
              <a:tailEnd/>
            </a:ln>
          </p:spPr>
          <p:txBody>
            <a:bodyPr wrap="none">
              <a:spAutoFit/>
            </a:bodyPr>
            <a:lstStyle/>
            <a:p>
              <a:r>
                <a:rPr lang="en-US" sz="2000" i="1"/>
                <a:t>E</a:t>
              </a:r>
              <a:r>
                <a:rPr lang="en-US" sz="2000" baseline="-25000"/>
                <a:t>K</a:t>
              </a:r>
              <a:endParaRPr lang="en-US" sz="2000"/>
            </a:p>
          </p:txBody>
        </p:sp>
        <p:sp>
          <p:nvSpPr>
            <p:cNvPr id="39970" name="Text Box 15"/>
            <p:cNvSpPr txBox="1">
              <a:spLocks noChangeArrowheads="1"/>
            </p:cNvSpPr>
            <p:nvPr/>
          </p:nvSpPr>
          <p:spPr bwMode="auto">
            <a:xfrm>
              <a:off x="4915" y="4014"/>
              <a:ext cx="169" cy="250"/>
            </a:xfrm>
            <a:prstGeom prst="rect">
              <a:avLst/>
            </a:prstGeom>
            <a:noFill/>
            <a:ln w="9525">
              <a:noFill/>
              <a:miter lim="800000"/>
              <a:headEnd/>
              <a:tailEnd/>
            </a:ln>
          </p:spPr>
          <p:txBody>
            <a:bodyPr wrap="none">
              <a:spAutoFit/>
            </a:bodyPr>
            <a:lstStyle/>
            <a:p>
              <a:r>
                <a:rPr lang="en-US" sz="2000" i="1"/>
                <a:t>r</a:t>
              </a:r>
            </a:p>
          </p:txBody>
        </p:sp>
        <p:sp>
          <p:nvSpPr>
            <p:cNvPr id="39971" name="Line 16"/>
            <p:cNvSpPr>
              <a:spLocks noChangeShapeType="1"/>
            </p:cNvSpPr>
            <p:nvPr/>
          </p:nvSpPr>
          <p:spPr bwMode="auto">
            <a:xfrm>
              <a:off x="1758" y="4062"/>
              <a:ext cx="0" cy="122"/>
            </a:xfrm>
            <a:prstGeom prst="line">
              <a:avLst/>
            </a:prstGeom>
            <a:noFill/>
            <a:ln w="9525">
              <a:solidFill>
                <a:schemeClr val="tx1"/>
              </a:solidFill>
              <a:round/>
              <a:headEnd/>
              <a:tailEnd/>
            </a:ln>
          </p:spPr>
          <p:txBody>
            <a:bodyPr/>
            <a:lstStyle/>
            <a:p>
              <a:endParaRPr lang="en-US"/>
            </a:p>
          </p:txBody>
        </p:sp>
        <p:sp>
          <p:nvSpPr>
            <p:cNvPr id="39972" name="Text Box 17"/>
            <p:cNvSpPr txBox="1">
              <a:spLocks noChangeArrowheads="1"/>
            </p:cNvSpPr>
            <p:nvPr/>
          </p:nvSpPr>
          <p:spPr bwMode="auto">
            <a:xfrm>
              <a:off x="1642" y="4114"/>
              <a:ext cx="232" cy="250"/>
            </a:xfrm>
            <a:prstGeom prst="rect">
              <a:avLst/>
            </a:prstGeom>
            <a:noFill/>
            <a:ln w="9525">
              <a:noFill/>
              <a:miter lim="800000"/>
              <a:headEnd/>
              <a:tailEnd/>
            </a:ln>
          </p:spPr>
          <p:txBody>
            <a:bodyPr wrap="none">
              <a:spAutoFit/>
            </a:bodyPr>
            <a:lstStyle/>
            <a:p>
              <a:r>
                <a:rPr lang="en-US" sz="2000" i="1"/>
                <a:t>R</a:t>
              </a:r>
            </a:p>
          </p:txBody>
        </p:sp>
        <p:sp>
          <p:nvSpPr>
            <p:cNvPr id="39973" name="Line 18"/>
            <p:cNvSpPr>
              <a:spLocks noChangeShapeType="1"/>
            </p:cNvSpPr>
            <p:nvPr/>
          </p:nvSpPr>
          <p:spPr bwMode="auto">
            <a:xfrm>
              <a:off x="2490" y="4062"/>
              <a:ext cx="0" cy="122"/>
            </a:xfrm>
            <a:prstGeom prst="line">
              <a:avLst/>
            </a:prstGeom>
            <a:noFill/>
            <a:ln w="9525">
              <a:solidFill>
                <a:schemeClr val="tx1"/>
              </a:solidFill>
              <a:round/>
              <a:headEnd/>
              <a:tailEnd/>
            </a:ln>
          </p:spPr>
          <p:txBody>
            <a:bodyPr/>
            <a:lstStyle/>
            <a:p>
              <a:endParaRPr lang="en-US"/>
            </a:p>
          </p:txBody>
        </p:sp>
        <p:sp>
          <p:nvSpPr>
            <p:cNvPr id="39974" name="Text Box 19"/>
            <p:cNvSpPr txBox="1">
              <a:spLocks noChangeArrowheads="1"/>
            </p:cNvSpPr>
            <p:nvPr/>
          </p:nvSpPr>
          <p:spPr bwMode="auto">
            <a:xfrm>
              <a:off x="2326" y="4126"/>
              <a:ext cx="346" cy="250"/>
            </a:xfrm>
            <a:prstGeom prst="rect">
              <a:avLst/>
            </a:prstGeom>
            <a:noFill/>
            <a:ln w="9525">
              <a:noFill/>
              <a:miter lim="800000"/>
              <a:headEnd/>
              <a:tailEnd/>
            </a:ln>
          </p:spPr>
          <p:txBody>
            <a:bodyPr>
              <a:spAutoFit/>
            </a:bodyPr>
            <a:lstStyle/>
            <a:p>
              <a:r>
                <a:rPr lang="en-US" sz="2000"/>
                <a:t>2</a:t>
              </a:r>
              <a:r>
                <a:rPr lang="en-US" sz="2000" i="1"/>
                <a:t>R</a:t>
              </a:r>
            </a:p>
          </p:txBody>
        </p:sp>
        <p:sp>
          <p:nvSpPr>
            <p:cNvPr id="39975" name="Line 20"/>
            <p:cNvSpPr>
              <a:spLocks noChangeShapeType="1"/>
            </p:cNvSpPr>
            <p:nvPr/>
          </p:nvSpPr>
          <p:spPr bwMode="auto">
            <a:xfrm>
              <a:off x="3224" y="4067"/>
              <a:ext cx="0" cy="122"/>
            </a:xfrm>
            <a:prstGeom prst="line">
              <a:avLst/>
            </a:prstGeom>
            <a:noFill/>
            <a:ln w="9525">
              <a:solidFill>
                <a:schemeClr val="tx1"/>
              </a:solidFill>
              <a:round/>
              <a:headEnd/>
              <a:tailEnd/>
            </a:ln>
          </p:spPr>
          <p:txBody>
            <a:bodyPr/>
            <a:lstStyle/>
            <a:p>
              <a:endParaRPr lang="en-US"/>
            </a:p>
          </p:txBody>
        </p:sp>
        <p:sp>
          <p:nvSpPr>
            <p:cNvPr id="39976" name="Text Box 21"/>
            <p:cNvSpPr txBox="1">
              <a:spLocks noChangeArrowheads="1"/>
            </p:cNvSpPr>
            <p:nvPr/>
          </p:nvSpPr>
          <p:spPr bwMode="auto">
            <a:xfrm>
              <a:off x="3060" y="4131"/>
              <a:ext cx="346" cy="250"/>
            </a:xfrm>
            <a:prstGeom prst="rect">
              <a:avLst/>
            </a:prstGeom>
            <a:noFill/>
            <a:ln w="9525">
              <a:noFill/>
              <a:miter lim="800000"/>
              <a:headEnd/>
              <a:tailEnd/>
            </a:ln>
          </p:spPr>
          <p:txBody>
            <a:bodyPr>
              <a:spAutoFit/>
            </a:bodyPr>
            <a:lstStyle/>
            <a:p>
              <a:r>
                <a:rPr lang="en-US" sz="2000"/>
                <a:t>3</a:t>
              </a:r>
              <a:r>
                <a:rPr lang="en-US" sz="2000" i="1"/>
                <a:t>R</a:t>
              </a:r>
            </a:p>
          </p:txBody>
        </p:sp>
        <p:sp>
          <p:nvSpPr>
            <p:cNvPr id="39977" name="Line 22"/>
            <p:cNvSpPr>
              <a:spLocks noChangeShapeType="1"/>
            </p:cNvSpPr>
            <p:nvPr/>
          </p:nvSpPr>
          <p:spPr bwMode="auto">
            <a:xfrm>
              <a:off x="3964" y="4062"/>
              <a:ext cx="0" cy="122"/>
            </a:xfrm>
            <a:prstGeom prst="line">
              <a:avLst/>
            </a:prstGeom>
            <a:noFill/>
            <a:ln w="9525">
              <a:solidFill>
                <a:schemeClr val="tx1"/>
              </a:solidFill>
              <a:round/>
              <a:headEnd/>
              <a:tailEnd/>
            </a:ln>
          </p:spPr>
          <p:txBody>
            <a:bodyPr/>
            <a:lstStyle/>
            <a:p>
              <a:endParaRPr lang="en-US"/>
            </a:p>
          </p:txBody>
        </p:sp>
        <p:sp>
          <p:nvSpPr>
            <p:cNvPr id="39978" name="Text Box 23"/>
            <p:cNvSpPr txBox="1">
              <a:spLocks noChangeArrowheads="1"/>
            </p:cNvSpPr>
            <p:nvPr/>
          </p:nvSpPr>
          <p:spPr bwMode="auto">
            <a:xfrm>
              <a:off x="3800" y="4126"/>
              <a:ext cx="346" cy="250"/>
            </a:xfrm>
            <a:prstGeom prst="rect">
              <a:avLst/>
            </a:prstGeom>
            <a:noFill/>
            <a:ln w="9525">
              <a:noFill/>
              <a:miter lim="800000"/>
              <a:headEnd/>
              <a:tailEnd/>
            </a:ln>
          </p:spPr>
          <p:txBody>
            <a:bodyPr>
              <a:spAutoFit/>
            </a:bodyPr>
            <a:lstStyle/>
            <a:p>
              <a:r>
                <a:rPr lang="en-US" sz="2000"/>
                <a:t>4</a:t>
              </a:r>
              <a:r>
                <a:rPr lang="en-US" sz="2000" i="1"/>
                <a:t>R</a:t>
              </a:r>
            </a:p>
          </p:txBody>
        </p:sp>
        <p:sp>
          <p:nvSpPr>
            <p:cNvPr id="39979" name="Line 24"/>
            <p:cNvSpPr>
              <a:spLocks noChangeShapeType="1"/>
            </p:cNvSpPr>
            <p:nvPr/>
          </p:nvSpPr>
          <p:spPr bwMode="auto">
            <a:xfrm>
              <a:off x="4708" y="4062"/>
              <a:ext cx="0" cy="122"/>
            </a:xfrm>
            <a:prstGeom prst="line">
              <a:avLst/>
            </a:prstGeom>
            <a:noFill/>
            <a:ln w="9525">
              <a:solidFill>
                <a:schemeClr val="tx1"/>
              </a:solidFill>
              <a:round/>
              <a:headEnd/>
              <a:tailEnd/>
            </a:ln>
          </p:spPr>
          <p:txBody>
            <a:bodyPr/>
            <a:lstStyle/>
            <a:p>
              <a:endParaRPr lang="en-US"/>
            </a:p>
          </p:txBody>
        </p:sp>
        <p:sp>
          <p:nvSpPr>
            <p:cNvPr id="39980" name="Text Box 25"/>
            <p:cNvSpPr txBox="1">
              <a:spLocks noChangeArrowheads="1"/>
            </p:cNvSpPr>
            <p:nvPr/>
          </p:nvSpPr>
          <p:spPr bwMode="auto">
            <a:xfrm>
              <a:off x="4544" y="4126"/>
              <a:ext cx="346" cy="250"/>
            </a:xfrm>
            <a:prstGeom prst="rect">
              <a:avLst/>
            </a:prstGeom>
            <a:noFill/>
            <a:ln w="9525">
              <a:noFill/>
              <a:miter lim="800000"/>
              <a:headEnd/>
              <a:tailEnd/>
            </a:ln>
          </p:spPr>
          <p:txBody>
            <a:bodyPr>
              <a:spAutoFit/>
            </a:bodyPr>
            <a:lstStyle/>
            <a:p>
              <a:r>
                <a:rPr lang="en-US" sz="2000"/>
                <a:t>5</a:t>
              </a:r>
              <a:r>
                <a:rPr lang="en-US" sz="2000" i="1"/>
                <a:t>R</a:t>
              </a:r>
            </a:p>
          </p:txBody>
        </p:sp>
      </p:grpSp>
      <p:grpSp>
        <p:nvGrpSpPr>
          <p:cNvPr id="3" name="Group 54"/>
          <p:cNvGrpSpPr>
            <a:grpSpLocks/>
          </p:cNvGrpSpPr>
          <p:nvPr/>
        </p:nvGrpSpPr>
        <p:grpSpPr bwMode="auto">
          <a:xfrm>
            <a:off x="742950" y="5187950"/>
            <a:ext cx="6753225" cy="701675"/>
            <a:chOff x="468" y="3268"/>
            <a:chExt cx="4254" cy="442"/>
          </a:xfrm>
        </p:grpSpPr>
        <p:sp>
          <p:nvSpPr>
            <p:cNvPr id="39965" name="Line 27"/>
            <p:cNvSpPr>
              <a:spLocks noChangeShapeType="1"/>
            </p:cNvSpPr>
            <p:nvPr/>
          </p:nvSpPr>
          <p:spPr bwMode="auto">
            <a:xfrm>
              <a:off x="984" y="3463"/>
              <a:ext cx="3738" cy="0"/>
            </a:xfrm>
            <a:prstGeom prst="line">
              <a:avLst/>
            </a:prstGeom>
            <a:noFill/>
            <a:ln w="19050">
              <a:solidFill>
                <a:srgbClr val="008000"/>
              </a:solidFill>
              <a:prstDash val="dash"/>
              <a:round/>
              <a:headEnd/>
              <a:tailEnd/>
            </a:ln>
          </p:spPr>
          <p:txBody>
            <a:bodyPr/>
            <a:lstStyle/>
            <a:p>
              <a:endParaRPr lang="en-US"/>
            </a:p>
          </p:txBody>
        </p:sp>
        <p:sp>
          <p:nvSpPr>
            <p:cNvPr id="39966" name="Text Box 28"/>
            <p:cNvSpPr txBox="1">
              <a:spLocks noChangeArrowheads="1"/>
            </p:cNvSpPr>
            <p:nvPr/>
          </p:nvSpPr>
          <p:spPr bwMode="auto">
            <a:xfrm>
              <a:off x="468" y="3268"/>
              <a:ext cx="506" cy="442"/>
            </a:xfrm>
            <a:prstGeom prst="rect">
              <a:avLst/>
            </a:prstGeom>
            <a:noFill/>
            <a:ln w="9525">
              <a:noFill/>
              <a:miter lim="800000"/>
              <a:headEnd/>
              <a:tailEnd/>
            </a:ln>
          </p:spPr>
          <p:txBody>
            <a:bodyPr>
              <a:spAutoFit/>
            </a:bodyPr>
            <a:lstStyle/>
            <a:p>
              <a:pPr algn="ctr"/>
              <a:r>
                <a:rPr lang="en-US" sz="2000" i="1" u="sng" dirty="0" err="1">
                  <a:solidFill>
                    <a:srgbClr val="008000"/>
                  </a:solidFill>
                </a:rPr>
                <a:t>GMm</a:t>
              </a:r>
              <a:endParaRPr lang="en-US" sz="2000" i="1" u="sng" dirty="0">
                <a:solidFill>
                  <a:srgbClr val="008000"/>
                </a:solidFill>
              </a:endParaRPr>
            </a:p>
            <a:p>
              <a:pPr algn="ctr"/>
              <a:r>
                <a:rPr lang="en-US" sz="2000" dirty="0">
                  <a:solidFill>
                    <a:srgbClr val="008000"/>
                  </a:solidFill>
                </a:rPr>
                <a:t>2</a:t>
              </a:r>
              <a:r>
                <a:rPr lang="en-US" sz="2000" i="1" dirty="0">
                  <a:solidFill>
                    <a:srgbClr val="008000"/>
                  </a:solidFill>
                </a:rPr>
                <a:t>R</a:t>
              </a:r>
            </a:p>
          </p:txBody>
        </p:sp>
      </p:grpSp>
      <p:grpSp>
        <p:nvGrpSpPr>
          <p:cNvPr id="4" name="Group 29"/>
          <p:cNvGrpSpPr>
            <a:grpSpLocks/>
          </p:cNvGrpSpPr>
          <p:nvPr/>
        </p:nvGrpSpPr>
        <p:grpSpPr bwMode="auto">
          <a:xfrm>
            <a:off x="2706688" y="5422900"/>
            <a:ext cx="146050" cy="153988"/>
            <a:chOff x="129" y="2979"/>
            <a:chExt cx="129" cy="136"/>
          </a:xfrm>
        </p:grpSpPr>
        <p:sp>
          <p:nvSpPr>
            <p:cNvPr id="39963" name="Line 30"/>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39964" name="Line 31"/>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5" name="Group 32"/>
          <p:cNvGrpSpPr>
            <a:grpSpLocks/>
          </p:cNvGrpSpPr>
          <p:nvPr/>
        </p:nvGrpSpPr>
        <p:grpSpPr bwMode="auto">
          <a:xfrm>
            <a:off x="3875088" y="5916613"/>
            <a:ext cx="146050" cy="153987"/>
            <a:chOff x="129" y="2979"/>
            <a:chExt cx="129" cy="136"/>
          </a:xfrm>
        </p:grpSpPr>
        <p:sp>
          <p:nvSpPr>
            <p:cNvPr id="39961" name="Line 33"/>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39962" name="Line 34"/>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6" name="Group 35"/>
          <p:cNvGrpSpPr>
            <a:grpSpLocks/>
          </p:cNvGrpSpPr>
          <p:nvPr/>
        </p:nvGrpSpPr>
        <p:grpSpPr bwMode="auto">
          <a:xfrm>
            <a:off x="5043488" y="6097588"/>
            <a:ext cx="146050" cy="153987"/>
            <a:chOff x="129" y="2979"/>
            <a:chExt cx="129" cy="136"/>
          </a:xfrm>
        </p:grpSpPr>
        <p:sp>
          <p:nvSpPr>
            <p:cNvPr id="39959" name="Line 36"/>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39960" name="Line 37"/>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7" name="Group 38"/>
          <p:cNvGrpSpPr>
            <a:grpSpLocks/>
          </p:cNvGrpSpPr>
          <p:nvPr/>
        </p:nvGrpSpPr>
        <p:grpSpPr bwMode="auto">
          <a:xfrm>
            <a:off x="6213475" y="6181725"/>
            <a:ext cx="146050" cy="153988"/>
            <a:chOff x="129" y="2979"/>
            <a:chExt cx="129" cy="136"/>
          </a:xfrm>
        </p:grpSpPr>
        <p:sp>
          <p:nvSpPr>
            <p:cNvPr id="39957" name="Line 39"/>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39958" name="Line 40"/>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8" name="Group 41"/>
          <p:cNvGrpSpPr>
            <a:grpSpLocks/>
          </p:cNvGrpSpPr>
          <p:nvPr/>
        </p:nvGrpSpPr>
        <p:grpSpPr bwMode="auto">
          <a:xfrm>
            <a:off x="7394575" y="6208713"/>
            <a:ext cx="146050" cy="153987"/>
            <a:chOff x="129" y="2979"/>
            <a:chExt cx="129" cy="136"/>
          </a:xfrm>
        </p:grpSpPr>
        <p:sp>
          <p:nvSpPr>
            <p:cNvPr id="39955" name="Line 42"/>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39956" name="Line 43"/>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sp>
        <p:nvSpPr>
          <p:cNvPr id="204844" name="Freeform 44"/>
          <p:cNvSpPr>
            <a:spLocks/>
          </p:cNvSpPr>
          <p:nvPr/>
        </p:nvSpPr>
        <p:spPr bwMode="auto">
          <a:xfrm>
            <a:off x="2779713" y="5483225"/>
            <a:ext cx="5305425" cy="806450"/>
          </a:xfrm>
          <a:custGeom>
            <a:avLst/>
            <a:gdLst>
              <a:gd name="T0" fmla="*/ 0 w 3342"/>
              <a:gd name="T1" fmla="*/ 0 h 508"/>
              <a:gd name="T2" fmla="*/ 735 w 3342"/>
              <a:gd name="T3" fmla="*/ 318 h 508"/>
              <a:gd name="T4" fmla="*/ 1470 w 3342"/>
              <a:gd name="T5" fmla="*/ 432 h 508"/>
              <a:gd name="T6" fmla="*/ 2205 w 3342"/>
              <a:gd name="T7" fmla="*/ 485 h 508"/>
              <a:gd name="T8" fmla="*/ 2963 w 3342"/>
              <a:gd name="T9" fmla="*/ 500 h 508"/>
              <a:gd name="T10" fmla="*/ 3342 w 3342"/>
              <a:gd name="T11" fmla="*/ 508 h 508"/>
              <a:gd name="T12" fmla="*/ 0 60000 65536"/>
              <a:gd name="T13" fmla="*/ 0 60000 65536"/>
              <a:gd name="T14" fmla="*/ 0 60000 65536"/>
              <a:gd name="T15" fmla="*/ 0 60000 65536"/>
              <a:gd name="T16" fmla="*/ 0 60000 65536"/>
              <a:gd name="T17" fmla="*/ 0 60000 65536"/>
              <a:gd name="T18" fmla="*/ 0 w 3342"/>
              <a:gd name="T19" fmla="*/ 0 h 508"/>
              <a:gd name="T20" fmla="*/ 3342 w 3342"/>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3342" h="508">
                <a:moveTo>
                  <a:pt x="0" y="0"/>
                </a:moveTo>
                <a:cubicBezTo>
                  <a:pt x="245" y="123"/>
                  <a:pt x="490" y="246"/>
                  <a:pt x="735" y="318"/>
                </a:cubicBezTo>
                <a:cubicBezTo>
                  <a:pt x="980" y="390"/>
                  <a:pt x="1225" y="404"/>
                  <a:pt x="1470" y="432"/>
                </a:cubicBezTo>
                <a:cubicBezTo>
                  <a:pt x="1715" y="460"/>
                  <a:pt x="1956" y="474"/>
                  <a:pt x="2205" y="485"/>
                </a:cubicBezTo>
                <a:cubicBezTo>
                  <a:pt x="2454" y="496"/>
                  <a:pt x="2774" y="496"/>
                  <a:pt x="2963" y="500"/>
                </a:cubicBezTo>
                <a:cubicBezTo>
                  <a:pt x="3152" y="504"/>
                  <a:pt x="3247" y="506"/>
                  <a:pt x="3342" y="508"/>
                </a:cubicBezTo>
              </a:path>
            </a:pathLst>
          </a:custGeom>
          <a:noFill/>
          <a:ln w="28575" cmpd="sng">
            <a:solidFill>
              <a:srgbClr val="008000"/>
            </a:solidFill>
            <a:round/>
            <a:headEnd/>
            <a:tailEnd/>
          </a:ln>
        </p:spPr>
        <p:txBody>
          <a:bodyPr/>
          <a:lstStyle/>
          <a:p>
            <a:endParaRPr lang="en-US"/>
          </a:p>
        </p:txBody>
      </p:sp>
      <p:sp>
        <p:nvSpPr>
          <p:cNvPr id="399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9948" name="Rectangle 47"/>
          <p:cNvSpPr>
            <a:spLocks noChangeArrowheads="1"/>
          </p:cNvSpPr>
          <p:nvPr/>
        </p:nvSpPr>
        <p:spPr bwMode="auto">
          <a:xfrm>
            <a:off x="685800" y="1338263"/>
            <a:ext cx="7772400" cy="13176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grpSp>
        <p:nvGrpSpPr>
          <p:cNvPr id="9" name="Group 48"/>
          <p:cNvGrpSpPr>
            <a:grpSpLocks/>
          </p:cNvGrpSpPr>
          <p:nvPr/>
        </p:nvGrpSpPr>
        <p:grpSpPr bwMode="auto">
          <a:xfrm>
            <a:off x="828675" y="1792288"/>
            <a:ext cx="7464425" cy="825500"/>
            <a:chOff x="522" y="3349"/>
            <a:chExt cx="4702" cy="520"/>
          </a:xfrm>
        </p:grpSpPr>
        <p:sp>
          <p:nvSpPr>
            <p:cNvPr id="39950" name="Text Box 49"/>
            <p:cNvSpPr txBox="1">
              <a:spLocks noChangeArrowheads="1"/>
            </p:cNvSpPr>
            <p:nvPr/>
          </p:nvSpPr>
          <p:spPr bwMode="auto">
            <a:xfrm>
              <a:off x="3577" y="3351"/>
              <a:ext cx="1647"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energy of an orbiting satellite</a:t>
              </a:r>
            </a:p>
          </p:txBody>
        </p:sp>
        <p:sp>
          <p:nvSpPr>
            <p:cNvPr id="39951" name="Rectangle 50"/>
            <p:cNvSpPr>
              <a:spLocks noChangeArrowheads="1"/>
            </p:cNvSpPr>
            <p:nvPr/>
          </p:nvSpPr>
          <p:spPr bwMode="auto">
            <a:xfrm>
              <a:off x="522" y="3353"/>
              <a:ext cx="4701" cy="510"/>
            </a:xfrm>
            <a:prstGeom prst="rect">
              <a:avLst/>
            </a:prstGeom>
            <a:noFill/>
            <a:ln w="12700">
              <a:solidFill>
                <a:schemeClr val="tx1"/>
              </a:solidFill>
              <a:miter lim="800000"/>
              <a:headEnd/>
              <a:tailEnd/>
            </a:ln>
          </p:spPr>
          <p:txBody>
            <a:bodyPr wrap="none" anchor="ctr"/>
            <a:lstStyle/>
            <a:p>
              <a:endParaRPr lang="en-US"/>
            </a:p>
          </p:txBody>
        </p:sp>
        <p:sp>
          <p:nvSpPr>
            <p:cNvPr id="39952" name="Rectangle 51"/>
            <p:cNvSpPr>
              <a:spLocks noChangeArrowheads="1"/>
            </p:cNvSpPr>
            <p:nvPr/>
          </p:nvSpPr>
          <p:spPr bwMode="auto">
            <a:xfrm>
              <a:off x="623" y="3349"/>
              <a:ext cx="2618"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a:sym typeface="Symbol" pitchFamily="18" charset="2"/>
                </a:rPr>
                <a:t>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p:txBody>
        </p:sp>
        <p:sp>
          <p:nvSpPr>
            <p:cNvPr id="39953" name="Rectangle 52"/>
            <p:cNvSpPr>
              <a:spLocks noChangeArrowheads="1"/>
            </p:cNvSpPr>
            <p:nvPr/>
          </p:nvSpPr>
          <p:spPr bwMode="auto">
            <a:xfrm>
              <a:off x="540" y="3579"/>
              <a:ext cx="164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K</a:t>
              </a:r>
              <a:r>
                <a:rPr lang="en-US">
                  <a:sym typeface="Symbol" pitchFamily="18" charset="2"/>
                </a:rPr>
                <a:t>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p:txBody>
        </p:sp>
        <p:sp>
          <p:nvSpPr>
            <p:cNvPr id="39954" name="Rectangle 53"/>
            <p:cNvSpPr>
              <a:spLocks noChangeArrowheads="1"/>
            </p:cNvSpPr>
            <p:nvPr/>
          </p:nvSpPr>
          <p:spPr bwMode="auto">
            <a:xfrm>
              <a:off x="2144" y="3578"/>
              <a:ext cx="1571"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04810">
                                            <p:txEl>
                                              <p:pRg st="0" end="0"/>
                                            </p:txEl>
                                          </p:spTgt>
                                        </p:tgtEl>
                                        <p:attrNameLst>
                                          <p:attrName>style.visibility</p:attrName>
                                        </p:attrNameLst>
                                      </p:cBhvr>
                                      <p:to>
                                        <p:strVal val="visible"/>
                                      </p:to>
                                    </p:set>
                                    <p:anim calcmode="lin" valueType="num">
                                      <p:cBhvr additive="base">
                                        <p:cTn id="14" dur="500" fill="hold"/>
                                        <p:tgtEl>
                                          <p:spTgt spid="204810">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0481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04810">
                                            <p:txEl>
                                              <p:pRg st="1" end="1"/>
                                            </p:txEl>
                                          </p:spTgt>
                                        </p:tgtEl>
                                        <p:attrNameLst>
                                          <p:attrName>style.visibility</p:attrName>
                                        </p:attrNameLst>
                                      </p:cBhvr>
                                      <p:to>
                                        <p:strVal val="visible"/>
                                      </p:to>
                                    </p:set>
                                    <p:anim calcmode="lin" valueType="num">
                                      <p:cBhvr additive="base">
                                        <p:cTn id="20" dur="500" fill="hold"/>
                                        <p:tgtEl>
                                          <p:spTgt spid="204810">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0481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wipe(left)">
                                      <p:cBhvr>
                                        <p:cTn id="26" dur="1000"/>
                                        <p:tgtEl>
                                          <p:spTgt spid="2"/>
                                        </p:tgtEl>
                                      </p:cBhvr>
                                    </p:animEffect>
                                  </p:childTnLst>
                                  <p:subTnLst>
                                    <p:audio>
                                      <p:cMediaNode>
                                        <p:cTn display="0" masterRel="sameClick">
                                          <p:stCondLst>
                                            <p:cond evt="begin" delay="0">
                                              <p:tn val="24"/>
                                            </p:cond>
                                          </p:stCondLst>
                                          <p:endCondLst>
                                            <p:cond evt="onStopAudio" delay="0">
                                              <p:tgtEl>
                                                <p:sldTgt/>
                                              </p:tgtEl>
                                            </p:cond>
                                          </p:endCondLst>
                                        </p:cTn>
                                        <p:tgtEl>
                                          <p:sndTgt r:embed="rId5" name="chimes.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wipe(left)">
                                      <p:cBhvr>
                                        <p:cTn id="31" dur="500"/>
                                        <p:tgtEl>
                                          <p:spTgt spid="3"/>
                                        </p:tgtEl>
                                      </p:cBhvr>
                                    </p:animEffect>
                                  </p:childTnLst>
                                  <p:subTnLst>
                                    <p:audio>
                                      <p:cMediaNode>
                                        <p:cTn display="0" masterRel="sameClick">
                                          <p:stCondLst>
                                            <p:cond evt="begin" delay="0">
                                              <p:tn val="29"/>
                                            </p:cond>
                                          </p:stCondLst>
                                          <p:endCondLst>
                                            <p:cond evt="onStopAudio" delay="0">
                                              <p:tgtEl>
                                                <p:sldTgt/>
                                              </p:tgtEl>
                                            </p:cond>
                                          </p:endCondLst>
                                        </p:cTn>
                                        <p:tgtEl>
                                          <p:sndTgt r:embed="rId6"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6" presetClass="entr" presetSubtype="0" fill="hold" nodeType="click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wipe(down)">
                                      <p:cBhvr>
                                        <p:cTn id="36" dur="580">
                                          <p:stCondLst>
                                            <p:cond delay="0"/>
                                          </p:stCondLst>
                                        </p:cTn>
                                        <p:tgtEl>
                                          <p:spTgt spid="4"/>
                                        </p:tgtEl>
                                      </p:cBhvr>
                                    </p:animEffect>
                                    <p:anim calcmode="lin" valueType="num">
                                      <p:cBhvr>
                                        <p:cTn id="3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42" dur="26">
                                          <p:stCondLst>
                                            <p:cond delay="650"/>
                                          </p:stCondLst>
                                        </p:cTn>
                                        <p:tgtEl>
                                          <p:spTgt spid="4"/>
                                        </p:tgtEl>
                                      </p:cBhvr>
                                      <p:to x="100000" y="60000"/>
                                    </p:animScale>
                                    <p:animScale>
                                      <p:cBhvr>
                                        <p:cTn id="43" dur="166" decel="50000">
                                          <p:stCondLst>
                                            <p:cond delay="676"/>
                                          </p:stCondLst>
                                        </p:cTn>
                                        <p:tgtEl>
                                          <p:spTgt spid="4"/>
                                        </p:tgtEl>
                                      </p:cBhvr>
                                      <p:to x="100000" y="100000"/>
                                    </p:animScale>
                                    <p:animScale>
                                      <p:cBhvr>
                                        <p:cTn id="44" dur="26">
                                          <p:stCondLst>
                                            <p:cond delay="1312"/>
                                          </p:stCondLst>
                                        </p:cTn>
                                        <p:tgtEl>
                                          <p:spTgt spid="4"/>
                                        </p:tgtEl>
                                      </p:cBhvr>
                                      <p:to x="100000" y="80000"/>
                                    </p:animScale>
                                    <p:animScale>
                                      <p:cBhvr>
                                        <p:cTn id="45" dur="166" decel="50000">
                                          <p:stCondLst>
                                            <p:cond delay="1338"/>
                                          </p:stCondLst>
                                        </p:cTn>
                                        <p:tgtEl>
                                          <p:spTgt spid="4"/>
                                        </p:tgtEl>
                                      </p:cBhvr>
                                      <p:to x="100000" y="100000"/>
                                    </p:animScale>
                                    <p:animScale>
                                      <p:cBhvr>
                                        <p:cTn id="46" dur="26">
                                          <p:stCondLst>
                                            <p:cond delay="1642"/>
                                          </p:stCondLst>
                                        </p:cTn>
                                        <p:tgtEl>
                                          <p:spTgt spid="4"/>
                                        </p:tgtEl>
                                      </p:cBhvr>
                                      <p:to x="100000" y="90000"/>
                                    </p:animScale>
                                    <p:animScale>
                                      <p:cBhvr>
                                        <p:cTn id="47" dur="166" decel="50000">
                                          <p:stCondLst>
                                            <p:cond delay="1668"/>
                                          </p:stCondLst>
                                        </p:cTn>
                                        <p:tgtEl>
                                          <p:spTgt spid="4"/>
                                        </p:tgtEl>
                                      </p:cBhvr>
                                      <p:to x="100000" y="100000"/>
                                    </p:animScale>
                                    <p:animScale>
                                      <p:cBhvr>
                                        <p:cTn id="48" dur="26">
                                          <p:stCondLst>
                                            <p:cond delay="1808"/>
                                          </p:stCondLst>
                                        </p:cTn>
                                        <p:tgtEl>
                                          <p:spTgt spid="4"/>
                                        </p:tgtEl>
                                      </p:cBhvr>
                                      <p:to x="100000" y="95000"/>
                                    </p:animScale>
                                    <p:animScale>
                                      <p:cBhvr>
                                        <p:cTn id="49" dur="166" decel="50000">
                                          <p:stCondLst>
                                            <p:cond delay="1834"/>
                                          </p:stCondLst>
                                        </p:cTn>
                                        <p:tgtEl>
                                          <p:spTgt spid="4"/>
                                        </p:tgtEl>
                                      </p:cBhvr>
                                      <p:to x="100000" y="100000"/>
                                    </p:animScale>
                                  </p:childTnLst>
                                  <p:subTnLst>
                                    <p:audio>
                                      <p:cMediaNode>
                                        <p:cTn display="0" masterRel="sameClick">
                                          <p:stCondLst>
                                            <p:cond evt="begin" delay="0">
                                              <p:tn val="34"/>
                                            </p:cond>
                                          </p:stCondLst>
                                          <p:endCondLst>
                                            <p:cond evt="onStopAudio" delay="0">
                                              <p:tgtEl>
                                                <p:sldTgt/>
                                              </p:tgtEl>
                                            </p:cond>
                                          </p:endCondLst>
                                        </p:cTn>
                                        <p:tgtEl>
                                          <p:sndTgt r:embed="rId7" name="boing.wav"/>
                                        </p:tgtEl>
                                      </p:cMediaNode>
                                    </p:audio>
                                  </p:subTnLst>
                                </p:cTn>
                              </p:par>
                            </p:childTnLst>
                          </p:cTn>
                        </p:par>
                      </p:childTnLst>
                    </p:cTn>
                  </p:par>
                  <p:par>
                    <p:cTn id="50" fill="hold">
                      <p:stCondLst>
                        <p:cond delay="indefinite"/>
                      </p:stCondLst>
                      <p:childTnLst>
                        <p:par>
                          <p:cTn id="51" fill="hold">
                            <p:stCondLst>
                              <p:cond delay="0"/>
                            </p:stCondLst>
                            <p:childTnLst>
                              <p:par>
                                <p:cTn id="52" presetID="26" presetClass="entr" presetSubtype="0" fill="hold" nodeType="clickEffect">
                                  <p:stCondLst>
                                    <p:cond delay="0"/>
                                  </p:stCondLst>
                                  <p:childTnLst>
                                    <p:set>
                                      <p:cBhvr>
                                        <p:cTn id="53" dur="1" fill="hold">
                                          <p:stCondLst>
                                            <p:cond delay="0"/>
                                          </p:stCondLst>
                                        </p:cTn>
                                        <p:tgtEl>
                                          <p:spTgt spid="5"/>
                                        </p:tgtEl>
                                        <p:attrNameLst>
                                          <p:attrName>style.visibility</p:attrName>
                                        </p:attrNameLst>
                                      </p:cBhvr>
                                      <p:to>
                                        <p:strVal val="visible"/>
                                      </p:to>
                                    </p:set>
                                    <p:animEffect transition="in" filter="wipe(down)">
                                      <p:cBhvr>
                                        <p:cTn id="54" dur="580">
                                          <p:stCondLst>
                                            <p:cond delay="0"/>
                                          </p:stCondLst>
                                        </p:cTn>
                                        <p:tgtEl>
                                          <p:spTgt spid="5"/>
                                        </p:tgtEl>
                                      </p:cBhvr>
                                    </p:animEffect>
                                    <p:anim calcmode="lin" valueType="num">
                                      <p:cBhvr>
                                        <p:cTn id="5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60" dur="26">
                                          <p:stCondLst>
                                            <p:cond delay="650"/>
                                          </p:stCondLst>
                                        </p:cTn>
                                        <p:tgtEl>
                                          <p:spTgt spid="5"/>
                                        </p:tgtEl>
                                      </p:cBhvr>
                                      <p:to x="100000" y="60000"/>
                                    </p:animScale>
                                    <p:animScale>
                                      <p:cBhvr>
                                        <p:cTn id="61" dur="166" decel="50000">
                                          <p:stCondLst>
                                            <p:cond delay="676"/>
                                          </p:stCondLst>
                                        </p:cTn>
                                        <p:tgtEl>
                                          <p:spTgt spid="5"/>
                                        </p:tgtEl>
                                      </p:cBhvr>
                                      <p:to x="100000" y="100000"/>
                                    </p:animScale>
                                    <p:animScale>
                                      <p:cBhvr>
                                        <p:cTn id="62" dur="26">
                                          <p:stCondLst>
                                            <p:cond delay="1312"/>
                                          </p:stCondLst>
                                        </p:cTn>
                                        <p:tgtEl>
                                          <p:spTgt spid="5"/>
                                        </p:tgtEl>
                                      </p:cBhvr>
                                      <p:to x="100000" y="80000"/>
                                    </p:animScale>
                                    <p:animScale>
                                      <p:cBhvr>
                                        <p:cTn id="63" dur="166" decel="50000">
                                          <p:stCondLst>
                                            <p:cond delay="1338"/>
                                          </p:stCondLst>
                                        </p:cTn>
                                        <p:tgtEl>
                                          <p:spTgt spid="5"/>
                                        </p:tgtEl>
                                      </p:cBhvr>
                                      <p:to x="100000" y="100000"/>
                                    </p:animScale>
                                    <p:animScale>
                                      <p:cBhvr>
                                        <p:cTn id="64" dur="26">
                                          <p:stCondLst>
                                            <p:cond delay="1642"/>
                                          </p:stCondLst>
                                        </p:cTn>
                                        <p:tgtEl>
                                          <p:spTgt spid="5"/>
                                        </p:tgtEl>
                                      </p:cBhvr>
                                      <p:to x="100000" y="90000"/>
                                    </p:animScale>
                                    <p:animScale>
                                      <p:cBhvr>
                                        <p:cTn id="65" dur="166" decel="50000">
                                          <p:stCondLst>
                                            <p:cond delay="1668"/>
                                          </p:stCondLst>
                                        </p:cTn>
                                        <p:tgtEl>
                                          <p:spTgt spid="5"/>
                                        </p:tgtEl>
                                      </p:cBhvr>
                                      <p:to x="100000" y="100000"/>
                                    </p:animScale>
                                    <p:animScale>
                                      <p:cBhvr>
                                        <p:cTn id="66" dur="26">
                                          <p:stCondLst>
                                            <p:cond delay="1808"/>
                                          </p:stCondLst>
                                        </p:cTn>
                                        <p:tgtEl>
                                          <p:spTgt spid="5"/>
                                        </p:tgtEl>
                                      </p:cBhvr>
                                      <p:to x="100000" y="95000"/>
                                    </p:animScale>
                                    <p:animScale>
                                      <p:cBhvr>
                                        <p:cTn id="67" dur="166" decel="50000">
                                          <p:stCondLst>
                                            <p:cond delay="1834"/>
                                          </p:stCondLst>
                                        </p:cTn>
                                        <p:tgtEl>
                                          <p:spTgt spid="5"/>
                                        </p:tgtEl>
                                      </p:cBhvr>
                                      <p:to x="100000" y="100000"/>
                                    </p:animScale>
                                  </p:childTnLst>
                                  <p:subTnLst>
                                    <p:audio>
                                      <p:cMediaNode>
                                        <p:cTn display="0" masterRel="sameClick">
                                          <p:stCondLst>
                                            <p:cond evt="begin" delay="0">
                                              <p:tn val="52"/>
                                            </p:cond>
                                          </p:stCondLst>
                                          <p:endCondLst>
                                            <p:cond evt="onStopAudio" delay="0">
                                              <p:tgtEl>
                                                <p:sldTgt/>
                                              </p:tgtEl>
                                            </p:cond>
                                          </p:endCondLst>
                                        </p:cTn>
                                        <p:tgtEl>
                                          <p:sndTgt r:embed="rId7" name="boing.wav"/>
                                        </p:tgtEl>
                                      </p:cMediaNode>
                                    </p:audio>
                                  </p:subTnLst>
                                </p:cTn>
                              </p:par>
                            </p:childTnLst>
                          </p:cTn>
                        </p:par>
                      </p:childTnLst>
                    </p:cTn>
                  </p:par>
                  <p:par>
                    <p:cTn id="68" fill="hold">
                      <p:stCondLst>
                        <p:cond delay="indefinite"/>
                      </p:stCondLst>
                      <p:childTnLst>
                        <p:par>
                          <p:cTn id="69" fill="hold">
                            <p:stCondLst>
                              <p:cond delay="0"/>
                            </p:stCondLst>
                            <p:childTnLst>
                              <p:par>
                                <p:cTn id="70" presetID="26" presetClass="entr" presetSubtype="0" fill="hold" nodeType="clickEffect">
                                  <p:stCondLst>
                                    <p:cond delay="0"/>
                                  </p:stCondLst>
                                  <p:childTnLst>
                                    <p:set>
                                      <p:cBhvr>
                                        <p:cTn id="71" dur="1" fill="hold">
                                          <p:stCondLst>
                                            <p:cond delay="0"/>
                                          </p:stCondLst>
                                        </p:cTn>
                                        <p:tgtEl>
                                          <p:spTgt spid="6"/>
                                        </p:tgtEl>
                                        <p:attrNameLst>
                                          <p:attrName>style.visibility</p:attrName>
                                        </p:attrNameLst>
                                      </p:cBhvr>
                                      <p:to>
                                        <p:strVal val="visible"/>
                                      </p:to>
                                    </p:set>
                                    <p:animEffect transition="in" filter="wipe(down)">
                                      <p:cBhvr>
                                        <p:cTn id="72" dur="580">
                                          <p:stCondLst>
                                            <p:cond delay="0"/>
                                          </p:stCondLst>
                                        </p:cTn>
                                        <p:tgtEl>
                                          <p:spTgt spid="6"/>
                                        </p:tgtEl>
                                      </p:cBhvr>
                                    </p:animEffect>
                                    <p:anim calcmode="lin" valueType="num">
                                      <p:cBhvr>
                                        <p:cTn id="7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7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7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7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8" dur="26">
                                          <p:stCondLst>
                                            <p:cond delay="650"/>
                                          </p:stCondLst>
                                        </p:cTn>
                                        <p:tgtEl>
                                          <p:spTgt spid="6"/>
                                        </p:tgtEl>
                                      </p:cBhvr>
                                      <p:to x="100000" y="60000"/>
                                    </p:animScale>
                                    <p:animScale>
                                      <p:cBhvr>
                                        <p:cTn id="79" dur="166" decel="50000">
                                          <p:stCondLst>
                                            <p:cond delay="676"/>
                                          </p:stCondLst>
                                        </p:cTn>
                                        <p:tgtEl>
                                          <p:spTgt spid="6"/>
                                        </p:tgtEl>
                                      </p:cBhvr>
                                      <p:to x="100000" y="100000"/>
                                    </p:animScale>
                                    <p:animScale>
                                      <p:cBhvr>
                                        <p:cTn id="80" dur="26">
                                          <p:stCondLst>
                                            <p:cond delay="1312"/>
                                          </p:stCondLst>
                                        </p:cTn>
                                        <p:tgtEl>
                                          <p:spTgt spid="6"/>
                                        </p:tgtEl>
                                      </p:cBhvr>
                                      <p:to x="100000" y="80000"/>
                                    </p:animScale>
                                    <p:animScale>
                                      <p:cBhvr>
                                        <p:cTn id="81" dur="166" decel="50000">
                                          <p:stCondLst>
                                            <p:cond delay="1338"/>
                                          </p:stCondLst>
                                        </p:cTn>
                                        <p:tgtEl>
                                          <p:spTgt spid="6"/>
                                        </p:tgtEl>
                                      </p:cBhvr>
                                      <p:to x="100000" y="100000"/>
                                    </p:animScale>
                                    <p:animScale>
                                      <p:cBhvr>
                                        <p:cTn id="82" dur="26">
                                          <p:stCondLst>
                                            <p:cond delay="1642"/>
                                          </p:stCondLst>
                                        </p:cTn>
                                        <p:tgtEl>
                                          <p:spTgt spid="6"/>
                                        </p:tgtEl>
                                      </p:cBhvr>
                                      <p:to x="100000" y="90000"/>
                                    </p:animScale>
                                    <p:animScale>
                                      <p:cBhvr>
                                        <p:cTn id="83" dur="166" decel="50000">
                                          <p:stCondLst>
                                            <p:cond delay="1668"/>
                                          </p:stCondLst>
                                        </p:cTn>
                                        <p:tgtEl>
                                          <p:spTgt spid="6"/>
                                        </p:tgtEl>
                                      </p:cBhvr>
                                      <p:to x="100000" y="100000"/>
                                    </p:animScale>
                                    <p:animScale>
                                      <p:cBhvr>
                                        <p:cTn id="84" dur="26">
                                          <p:stCondLst>
                                            <p:cond delay="1808"/>
                                          </p:stCondLst>
                                        </p:cTn>
                                        <p:tgtEl>
                                          <p:spTgt spid="6"/>
                                        </p:tgtEl>
                                      </p:cBhvr>
                                      <p:to x="100000" y="95000"/>
                                    </p:animScale>
                                    <p:animScale>
                                      <p:cBhvr>
                                        <p:cTn id="85" dur="166" decel="50000">
                                          <p:stCondLst>
                                            <p:cond delay="1834"/>
                                          </p:stCondLst>
                                        </p:cTn>
                                        <p:tgtEl>
                                          <p:spTgt spid="6"/>
                                        </p:tgtEl>
                                      </p:cBhvr>
                                      <p:to x="100000" y="100000"/>
                                    </p:animScale>
                                  </p:childTnLst>
                                  <p:subTnLst>
                                    <p:audio>
                                      <p:cMediaNode>
                                        <p:cTn display="0" masterRel="sameClick">
                                          <p:stCondLst>
                                            <p:cond evt="begin" delay="0">
                                              <p:tn val="70"/>
                                            </p:cond>
                                          </p:stCondLst>
                                          <p:endCondLst>
                                            <p:cond evt="onStopAudio" delay="0">
                                              <p:tgtEl>
                                                <p:sldTgt/>
                                              </p:tgtEl>
                                            </p:cond>
                                          </p:endCondLst>
                                        </p:cTn>
                                        <p:tgtEl>
                                          <p:sndTgt r:embed="rId7" name="boing.wav"/>
                                        </p:tgtEl>
                                      </p:cMediaNode>
                                    </p:audio>
                                  </p:subTnLst>
                                </p:cTn>
                              </p:par>
                            </p:childTnLst>
                          </p:cTn>
                        </p:par>
                      </p:childTnLst>
                    </p:cTn>
                  </p:par>
                  <p:par>
                    <p:cTn id="86" fill="hold">
                      <p:stCondLst>
                        <p:cond delay="indefinite"/>
                      </p:stCondLst>
                      <p:childTnLst>
                        <p:par>
                          <p:cTn id="87" fill="hold">
                            <p:stCondLst>
                              <p:cond delay="0"/>
                            </p:stCondLst>
                            <p:childTnLst>
                              <p:par>
                                <p:cTn id="88" presetID="26" presetClass="entr" presetSubtype="0" fill="hold" nodeType="clickEffect">
                                  <p:stCondLst>
                                    <p:cond delay="0"/>
                                  </p:stCondLst>
                                  <p:childTnLst>
                                    <p:set>
                                      <p:cBhvr>
                                        <p:cTn id="89" dur="1" fill="hold">
                                          <p:stCondLst>
                                            <p:cond delay="0"/>
                                          </p:stCondLst>
                                        </p:cTn>
                                        <p:tgtEl>
                                          <p:spTgt spid="7"/>
                                        </p:tgtEl>
                                        <p:attrNameLst>
                                          <p:attrName>style.visibility</p:attrName>
                                        </p:attrNameLst>
                                      </p:cBhvr>
                                      <p:to>
                                        <p:strVal val="visible"/>
                                      </p:to>
                                    </p:set>
                                    <p:animEffect transition="in" filter="wipe(down)">
                                      <p:cBhvr>
                                        <p:cTn id="90" dur="580">
                                          <p:stCondLst>
                                            <p:cond delay="0"/>
                                          </p:stCondLst>
                                        </p:cTn>
                                        <p:tgtEl>
                                          <p:spTgt spid="7"/>
                                        </p:tgtEl>
                                      </p:cBhvr>
                                    </p:animEffect>
                                    <p:anim calcmode="lin" valueType="num">
                                      <p:cBhvr>
                                        <p:cTn id="9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9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9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9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9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96" dur="26">
                                          <p:stCondLst>
                                            <p:cond delay="650"/>
                                          </p:stCondLst>
                                        </p:cTn>
                                        <p:tgtEl>
                                          <p:spTgt spid="7"/>
                                        </p:tgtEl>
                                      </p:cBhvr>
                                      <p:to x="100000" y="60000"/>
                                    </p:animScale>
                                    <p:animScale>
                                      <p:cBhvr>
                                        <p:cTn id="97" dur="166" decel="50000">
                                          <p:stCondLst>
                                            <p:cond delay="676"/>
                                          </p:stCondLst>
                                        </p:cTn>
                                        <p:tgtEl>
                                          <p:spTgt spid="7"/>
                                        </p:tgtEl>
                                      </p:cBhvr>
                                      <p:to x="100000" y="100000"/>
                                    </p:animScale>
                                    <p:animScale>
                                      <p:cBhvr>
                                        <p:cTn id="98" dur="26">
                                          <p:stCondLst>
                                            <p:cond delay="1312"/>
                                          </p:stCondLst>
                                        </p:cTn>
                                        <p:tgtEl>
                                          <p:spTgt spid="7"/>
                                        </p:tgtEl>
                                      </p:cBhvr>
                                      <p:to x="100000" y="80000"/>
                                    </p:animScale>
                                    <p:animScale>
                                      <p:cBhvr>
                                        <p:cTn id="99" dur="166" decel="50000">
                                          <p:stCondLst>
                                            <p:cond delay="1338"/>
                                          </p:stCondLst>
                                        </p:cTn>
                                        <p:tgtEl>
                                          <p:spTgt spid="7"/>
                                        </p:tgtEl>
                                      </p:cBhvr>
                                      <p:to x="100000" y="100000"/>
                                    </p:animScale>
                                    <p:animScale>
                                      <p:cBhvr>
                                        <p:cTn id="100" dur="26">
                                          <p:stCondLst>
                                            <p:cond delay="1642"/>
                                          </p:stCondLst>
                                        </p:cTn>
                                        <p:tgtEl>
                                          <p:spTgt spid="7"/>
                                        </p:tgtEl>
                                      </p:cBhvr>
                                      <p:to x="100000" y="90000"/>
                                    </p:animScale>
                                    <p:animScale>
                                      <p:cBhvr>
                                        <p:cTn id="101" dur="166" decel="50000">
                                          <p:stCondLst>
                                            <p:cond delay="1668"/>
                                          </p:stCondLst>
                                        </p:cTn>
                                        <p:tgtEl>
                                          <p:spTgt spid="7"/>
                                        </p:tgtEl>
                                      </p:cBhvr>
                                      <p:to x="100000" y="100000"/>
                                    </p:animScale>
                                    <p:animScale>
                                      <p:cBhvr>
                                        <p:cTn id="102" dur="26">
                                          <p:stCondLst>
                                            <p:cond delay="1808"/>
                                          </p:stCondLst>
                                        </p:cTn>
                                        <p:tgtEl>
                                          <p:spTgt spid="7"/>
                                        </p:tgtEl>
                                      </p:cBhvr>
                                      <p:to x="100000" y="95000"/>
                                    </p:animScale>
                                    <p:animScale>
                                      <p:cBhvr>
                                        <p:cTn id="103" dur="166" decel="50000">
                                          <p:stCondLst>
                                            <p:cond delay="1834"/>
                                          </p:stCondLst>
                                        </p:cTn>
                                        <p:tgtEl>
                                          <p:spTgt spid="7"/>
                                        </p:tgtEl>
                                      </p:cBhvr>
                                      <p:to x="100000" y="100000"/>
                                    </p:animScale>
                                  </p:childTnLst>
                                  <p:subTnLst>
                                    <p:audio>
                                      <p:cMediaNode>
                                        <p:cTn display="0" masterRel="sameClick">
                                          <p:stCondLst>
                                            <p:cond evt="begin" delay="0">
                                              <p:tn val="88"/>
                                            </p:cond>
                                          </p:stCondLst>
                                          <p:endCondLst>
                                            <p:cond evt="onStopAudio" delay="0">
                                              <p:tgtEl>
                                                <p:sldTgt/>
                                              </p:tgtEl>
                                            </p:cond>
                                          </p:endCondLst>
                                        </p:cTn>
                                        <p:tgtEl>
                                          <p:sndTgt r:embed="rId7" name="boing.wav"/>
                                        </p:tgtEl>
                                      </p:cMediaNode>
                                    </p:audio>
                                  </p:subTnLst>
                                </p:cTn>
                              </p:par>
                            </p:childTnLst>
                          </p:cTn>
                        </p:par>
                      </p:childTnLst>
                    </p:cTn>
                  </p:par>
                  <p:par>
                    <p:cTn id="104" fill="hold">
                      <p:stCondLst>
                        <p:cond delay="indefinite"/>
                      </p:stCondLst>
                      <p:childTnLst>
                        <p:par>
                          <p:cTn id="105" fill="hold">
                            <p:stCondLst>
                              <p:cond delay="0"/>
                            </p:stCondLst>
                            <p:childTnLst>
                              <p:par>
                                <p:cTn id="106" presetID="26" presetClass="entr" presetSubtype="0" fill="hold" nodeType="click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wipe(down)">
                                      <p:cBhvr>
                                        <p:cTn id="108" dur="580">
                                          <p:stCondLst>
                                            <p:cond delay="0"/>
                                          </p:stCondLst>
                                        </p:cTn>
                                        <p:tgtEl>
                                          <p:spTgt spid="8"/>
                                        </p:tgtEl>
                                      </p:cBhvr>
                                    </p:animEffect>
                                    <p:anim calcmode="lin" valueType="num">
                                      <p:cBhvr>
                                        <p:cTn id="109"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14" dur="26">
                                          <p:stCondLst>
                                            <p:cond delay="650"/>
                                          </p:stCondLst>
                                        </p:cTn>
                                        <p:tgtEl>
                                          <p:spTgt spid="8"/>
                                        </p:tgtEl>
                                      </p:cBhvr>
                                      <p:to x="100000" y="60000"/>
                                    </p:animScale>
                                    <p:animScale>
                                      <p:cBhvr>
                                        <p:cTn id="115" dur="166" decel="50000">
                                          <p:stCondLst>
                                            <p:cond delay="676"/>
                                          </p:stCondLst>
                                        </p:cTn>
                                        <p:tgtEl>
                                          <p:spTgt spid="8"/>
                                        </p:tgtEl>
                                      </p:cBhvr>
                                      <p:to x="100000" y="100000"/>
                                    </p:animScale>
                                    <p:animScale>
                                      <p:cBhvr>
                                        <p:cTn id="116" dur="26">
                                          <p:stCondLst>
                                            <p:cond delay="1312"/>
                                          </p:stCondLst>
                                        </p:cTn>
                                        <p:tgtEl>
                                          <p:spTgt spid="8"/>
                                        </p:tgtEl>
                                      </p:cBhvr>
                                      <p:to x="100000" y="80000"/>
                                    </p:animScale>
                                    <p:animScale>
                                      <p:cBhvr>
                                        <p:cTn id="117" dur="166" decel="50000">
                                          <p:stCondLst>
                                            <p:cond delay="1338"/>
                                          </p:stCondLst>
                                        </p:cTn>
                                        <p:tgtEl>
                                          <p:spTgt spid="8"/>
                                        </p:tgtEl>
                                      </p:cBhvr>
                                      <p:to x="100000" y="100000"/>
                                    </p:animScale>
                                    <p:animScale>
                                      <p:cBhvr>
                                        <p:cTn id="118" dur="26">
                                          <p:stCondLst>
                                            <p:cond delay="1642"/>
                                          </p:stCondLst>
                                        </p:cTn>
                                        <p:tgtEl>
                                          <p:spTgt spid="8"/>
                                        </p:tgtEl>
                                      </p:cBhvr>
                                      <p:to x="100000" y="90000"/>
                                    </p:animScale>
                                    <p:animScale>
                                      <p:cBhvr>
                                        <p:cTn id="119" dur="166" decel="50000">
                                          <p:stCondLst>
                                            <p:cond delay="1668"/>
                                          </p:stCondLst>
                                        </p:cTn>
                                        <p:tgtEl>
                                          <p:spTgt spid="8"/>
                                        </p:tgtEl>
                                      </p:cBhvr>
                                      <p:to x="100000" y="100000"/>
                                    </p:animScale>
                                    <p:animScale>
                                      <p:cBhvr>
                                        <p:cTn id="120" dur="26">
                                          <p:stCondLst>
                                            <p:cond delay="1808"/>
                                          </p:stCondLst>
                                        </p:cTn>
                                        <p:tgtEl>
                                          <p:spTgt spid="8"/>
                                        </p:tgtEl>
                                      </p:cBhvr>
                                      <p:to x="100000" y="95000"/>
                                    </p:animScale>
                                    <p:animScale>
                                      <p:cBhvr>
                                        <p:cTn id="121" dur="166" decel="50000">
                                          <p:stCondLst>
                                            <p:cond delay="1834"/>
                                          </p:stCondLst>
                                        </p:cTn>
                                        <p:tgtEl>
                                          <p:spTgt spid="8"/>
                                        </p:tgtEl>
                                      </p:cBhvr>
                                      <p:to x="100000" y="100000"/>
                                    </p:animScale>
                                  </p:childTnLst>
                                  <p:subTnLst>
                                    <p:audio>
                                      <p:cMediaNode>
                                        <p:cTn display="0" masterRel="sameClick">
                                          <p:stCondLst>
                                            <p:cond evt="begin" delay="0">
                                              <p:tn val="106"/>
                                            </p:cond>
                                          </p:stCondLst>
                                          <p:endCondLst>
                                            <p:cond evt="onStopAudio" delay="0">
                                              <p:tgtEl>
                                                <p:sldTgt/>
                                              </p:tgtEl>
                                            </p:cond>
                                          </p:endCondLst>
                                        </p:cTn>
                                        <p:tgtEl>
                                          <p:sndTgt r:embed="rId7" name="boing.wav"/>
                                        </p:tgtEl>
                                      </p:cMediaNode>
                                    </p:audio>
                                  </p:subTnLst>
                                </p:cTn>
                              </p:par>
                            </p:childTnLst>
                          </p:cTn>
                        </p:par>
                      </p:childTnLst>
                    </p:cTn>
                  </p:par>
                  <p:par>
                    <p:cTn id="122" fill="hold">
                      <p:stCondLst>
                        <p:cond delay="indefinite"/>
                      </p:stCondLst>
                      <p:childTnLst>
                        <p:par>
                          <p:cTn id="123" fill="hold">
                            <p:stCondLst>
                              <p:cond delay="0"/>
                            </p:stCondLst>
                            <p:childTnLst>
                              <p:par>
                                <p:cTn id="124" presetID="22" presetClass="entr" presetSubtype="8" fill="hold" grpId="0" nodeType="clickEffect">
                                  <p:stCondLst>
                                    <p:cond delay="0"/>
                                  </p:stCondLst>
                                  <p:childTnLst>
                                    <p:set>
                                      <p:cBhvr>
                                        <p:cTn id="125" dur="1" fill="hold">
                                          <p:stCondLst>
                                            <p:cond delay="0"/>
                                          </p:stCondLst>
                                        </p:cTn>
                                        <p:tgtEl>
                                          <p:spTgt spid="204844"/>
                                        </p:tgtEl>
                                        <p:attrNameLst>
                                          <p:attrName>style.visibility</p:attrName>
                                        </p:attrNameLst>
                                      </p:cBhvr>
                                      <p:to>
                                        <p:strVal val="visible"/>
                                      </p:to>
                                    </p:set>
                                    <p:animEffect transition="in" filter="wipe(left)">
                                      <p:cBhvr>
                                        <p:cTn id="126" dur="2000"/>
                                        <p:tgtEl>
                                          <p:spTgt spid="204844"/>
                                        </p:tgtEl>
                                      </p:cBhvr>
                                    </p:animEffect>
                                  </p:childTnLst>
                                  <p:subTnLst>
                                    <p:audio>
                                      <p:cMediaNode>
                                        <p:cTn display="0" masterRel="sameClick">
                                          <p:stCondLst>
                                            <p:cond evt="begin" delay="0">
                                              <p:tn val="124"/>
                                            </p:cond>
                                          </p:stCondLst>
                                          <p:endCondLst>
                                            <p:cond evt="onStopAudio" delay="0">
                                              <p:tgtEl>
                                                <p:sldTgt/>
                                              </p:tgtEl>
                                            </p:cond>
                                          </p:endCondLst>
                                        </p:cTn>
                                        <p:tgtEl>
                                          <p:sndTgt r:embed="rId8"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4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8" name="Rectangle 10"/>
          <p:cNvSpPr>
            <a:spLocks noChangeArrowheads="1"/>
          </p:cNvSpPr>
          <p:nvPr/>
        </p:nvSpPr>
        <p:spPr bwMode="auto">
          <a:xfrm>
            <a:off x="674688" y="2635250"/>
            <a:ext cx="7772400" cy="4222750"/>
          </a:xfrm>
          <a:prstGeom prst="rect">
            <a:avLst/>
          </a:prstGeom>
          <a:solidFill>
            <a:srgbClr val="FFFFCC"/>
          </a:solidFill>
          <a:ln w="9525">
            <a:noFill/>
            <a:miter lim="800000"/>
            <a:headEnd/>
            <a:tailEnd/>
          </a:ln>
        </p:spPr>
        <p:txBody>
          <a:bodyPr/>
          <a:lstStyle/>
          <a:p>
            <a:pPr eaLnBrk="0" hangingPunct="0">
              <a:spcBef>
                <a:spcPct val="20000"/>
              </a:spcBef>
            </a:pPr>
            <a:r>
              <a:rPr lang="en-US" dirty="0">
                <a:sym typeface="Symbol" pitchFamily="18" charset="2"/>
              </a:rPr>
              <a:t>EXAMPLE: Graph the potential energy vs. the radius of orbit for a satellite of mass </a:t>
            </a:r>
            <a:r>
              <a:rPr lang="en-US" i="1" dirty="0">
                <a:sym typeface="Symbol" pitchFamily="18" charset="2"/>
              </a:rPr>
              <a:t>m</a:t>
            </a:r>
            <a:r>
              <a:rPr lang="en-US" dirty="0">
                <a:sym typeface="Symbol" pitchFamily="18" charset="2"/>
              </a:rPr>
              <a:t> about a planet of mass </a:t>
            </a:r>
            <a:r>
              <a:rPr lang="en-US" i="1" dirty="0">
                <a:sym typeface="Symbol" pitchFamily="18" charset="2"/>
              </a:rPr>
              <a:t>M</a:t>
            </a:r>
            <a:r>
              <a:rPr lang="en-US" dirty="0">
                <a:sym typeface="Symbol" pitchFamily="18" charset="2"/>
              </a:rPr>
              <a:t> and radius </a:t>
            </a:r>
            <a:r>
              <a:rPr lang="en-US" i="1" dirty="0">
                <a:sym typeface="Symbol" pitchFamily="18" charset="2"/>
              </a:rPr>
              <a:t>R</a:t>
            </a:r>
            <a:r>
              <a:rPr lang="en-US" dirty="0">
                <a:sym typeface="Symbol" pitchFamily="18" charset="2"/>
              </a:rPr>
              <a:t>.</a:t>
            </a:r>
            <a:endParaRPr lang="en-US" i="1" dirty="0">
              <a:sym typeface="Symbol" pitchFamily="18" charset="2"/>
            </a:endParaRPr>
          </a:p>
          <a:p>
            <a:pPr eaLnBrk="0" hangingPunct="0">
              <a:spcBef>
                <a:spcPct val="20000"/>
              </a:spcBef>
            </a:pPr>
            <a:r>
              <a:rPr lang="en-US" dirty="0">
                <a:sym typeface="Symbol" pitchFamily="18" charset="2"/>
              </a:rPr>
              <a:t>SOLUTION: Use </a:t>
            </a:r>
            <a:r>
              <a:rPr lang="en-US" i="1" dirty="0">
                <a:solidFill>
                  <a:schemeClr val="accent2"/>
                </a:solidFill>
                <a:sym typeface="Symbol" pitchFamily="18" charset="2"/>
              </a:rPr>
              <a:t>E</a:t>
            </a:r>
            <a:r>
              <a:rPr lang="en-US" baseline="-25000" dirty="0">
                <a:solidFill>
                  <a:schemeClr val="accent2"/>
                </a:solidFill>
                <a:sym typeface="Symbol" pitchFamily="18" charset="2"/>
              </a:rPr>
              <a:t>P</a:t>
            </a:r>
            <a:r>
              <a:rPr lang="en-US" dirty="0">
                <a:sym typeface="Symbol" pitchFamily="18" charset="2"/>
              </a:rPr>
              <a:t> = –</a:t>
            </a:r>
            <a:r>
              <a:rPr lang="en-US" i="1" dirty="0" err="1">
                <a:sym typeface="Symbol" pitchFamily="18" charset="2"/>
              </a:rPr>
              <a:t>GMm</a:t>
            </a:r>
            <a:r>
              <a:rPr lang="en-US" i="1" dirty="0">
                <a:sym typeface="Symbol" pitchFamily="18" charset="2"/>
              </a:rPr>
              <a:t> /</a:t>
            </a:r>
            <a:r>
              <a:rPr lang="en-US" dirty="0">
                <a:sym typeface="Symbol" pitchFamily="18" charset="2"/>
              </a:rPr>
              <a:t> </a:t>
            </a:r>
            <a:r>
              <a:rPr lang="en-US" i="1" dirty="0">
                <a:sym typeface="Symbol" pitchFamily="18" charset="2"/>
              </a:rPr>
              <a:t>r</a:t>
            </a:r>
            <a:r>
              <a:rPr lang="en-US" dirty="0">
                <a:sym typeface="Symbol" pitchFamily="18" charset="2"/>
              </a:rPr>
              <a:t>. Note that </a:t>
            </a:r>
            <a:r>
              <a:rPr lang="en-US" i="1" dirty="0">
                <a:sym typeface="Symbol" pitchFamily="18" charset="2"/>
              </a:rPr>
              <a:t>E</a:t>
            </a:r>
            <a:r>
              <a:rPr lang="en-US" baseline="-25000" dirty="0">
                <a:sym typeface="Symbol" pitchFamily="18" charset="2"/>
              </a:rPr>
              <a:t>P </a:t>
            </a:r>
            <a:r>
              <a:rPr lang="en-US" dirty="0">
                <a:sym typeface="Symbol" pitchFamily="18" charset="2"/>
              </a:rPr>
              <a:t>increases with radius. It becomes </a:t>
            </a:r>
            <a:r>
              <a:rPr lang="en-US" u="sng" dirty="0">
                <a:sym typeface="Symbol" pitchFamily="18" charset="2"/>
              </a:rPr>
              <a:t>less negative</a:t>
            </a:r>
            <a:r>
              <a:rPr lang="en-US" dirty="0">
                <a:sym typeface="Symbol" pitchFamily="18" charset="2"/>
              </a:rPr>
              <a:t>.</a:t>
            </a:r>
          </a:p>
        </p:txBody>
      </p:sp>
      <p:grpSp>
        <p:nvGrpSpPr>
          <p:cNvPr id="2" name="Group 11"/>
          <p:cNvGrpSpPr>
            <a:grpSpLocks/>
          </p:cNvGrpSpPr>
          <p:nvPr/>
        </p:nvGrpSpPr>
        <p:grpSpPr bwMode="auto">
          <a:xfrm>
            <a:off x="1135063" y="4676775"/>
            <a:ext cx="6935787" cy="2070100"/>
            <a:chOff x="715" y="2834"/>
            <a:chExt cx="4369" cy="1304"/>
          </a:xfrm>
        </p:grpSpPr>
        <p:sp>
          <p:nvSpPr>
            <p:cNvPr id="40992" name="Line 12"/>
            <p:cNvSpPr>
              <a:spLocks noChangeShapeType="1"/>
            </p:cNvSpPr>
            <p:nvPr/>
          </p:nvSpPr>
          <p:spPr bwMode="auto">
            <a:xfrm flipV="1">
              <a:off x="1008" y="3112"/>
              <a:ext cx="0" cy="849"/>
            </a:xfrm>
            <a:prstGeom prst="line">
              <a:avLst/>
            </a:prstGeom>
            <a:noFill/>
            <a:ln w="28575">
              <a:solidFill>
                <a:schemeClr val="tx1"/>
              </a:solidFill>
              <a:round/>
              <a:headEnd type="arrow" w="med" len="med"/>
              <a:tailEnd/>
            </a:ln>
          </p:spPr>
          <p:txBody>
            <a:bodyPr/>
            <a:lstStyle/>
            <a:p>
              <a:endParaRPr lang="en-US"/>
            </a:p>
          </p:txBody>
        </p:sp>
        <p:sp>
          <p:nvSpPr>
            <p:cNvPr id="40993" name="Text Box 13"/>
            <p:cNvSpPr txBox="1">
              <a:spLocks noChangeArrowheads="1"/>
            </p:cNvSpPr>
            <p:nvPr/>
          </p:nvSpPr>
          <p:spPr bwMode="auto">
            <a:xfrm>
              <a:off x="715" y="3888"/>
              <a:ext cx="292" cy="250"/>
            </a:xfrm>
            <a:prstGeom prst="rect">
              <a:avLst/>
            </a:prstGeom>
            <a:noFill/>
            <a:ln w="9525">
              <a:noFill/>
              <a:miter lim="800000"/>
              <a:headEnd/>
              <a:tailEnd/>
            </a:ln>
          </p:spPr>
          <p:txBody>
            <a:bodyPr wrap="none">
              <a:spAutoFit/>
            </a:bodyPr>
            <a:lstStyle/>
            <a:p>
              <a:r>
                <a:rPr lang="en-US" sz="2000" i="1"/>
                <a:t>E</a:t>
              </a:r>
              <a:r>
                <a:rPr lang="en-US" sz="2000" baseline="-25000"/>
                <a:t>P</a:t>
              </a:r>
              <a:endParaRPr lang="en-US" sz="2000"/>
            </a:p>
          </p:txBody>
        </p:sp>
        <p:grpSp>
          <p:nvGrpSpPr>
            <p:cNvPr id="40994" name="Group 14"/>
            <p:cNvGrpSpPr>
              <a:grpSpLocks/>
            </p:cNvGrpSpPr>
            <p:nvPr/>
          </p:nvGrpSpPr>
          <p:grpSpPr bwMode="auto">
            <a:xfrm>
              <a:off x="1008" y="2834"/>
              <a:ext cx="4076" cy="414"/>
              <a:chOff x="1008" y="2834"/>
              <a:chExt cx="4076" cy="414"/>
            </a:xfrm>
          </p:grpSpPr>
          <p:sp>
            <p:nvSpPr>
              <p:cNvPr id="40995" name="Line 15"/>
              <p:cNvSpPr>
                <a:spLocks noChangeShapeType="1"/>
              </p:cNvSpPr>
              <p:nvPr/>
            </p:nvSpPr>
            <p:spPr bwMode="auto">
              <a:xfrm>
                <a:off x="1008" y="3112"/>
                <a:ext cx="3895" cy="0"/>
              </a:xfrm>
              <a:prstGeom prst="line">
                <a:avLst/>
              </a:prstGeom>
              <a:noFill/>
              <a:ln w="28575">
                <a:solidFill>
                  <a:schemeClr val="tx1"/>
                </a:solidFill>
                <a:round/>
                <a:headEnd/>
                <a:tailEnd type="arrow" w="med" len="med"/>
              </a:ln>
            </p:spPr>
            <p:txBody>
              <a:bodyPr/>
              <a:lstStyle/>
              <a:p>
                <a:endParaRPr lang="en-US"/>
              </a:p>
            </p:txBody>
          </p:sp>
          <p:sp>
            <p:nvSpPr>
              <p:cNvPr id="40996" name="Text Box 16"/>
              <p:cNvSpPr txBox="1">
                <a:spLocks noChangeArrowheads="1"/>
              </p:cNvSpPr>
              <p:nvPr/>
            </p:nvSpPr>
            <p:spPr bwMode="auto">
              <a:xfrm>
                <a:off x="4915" y="2998"/>
                <a:ext cx="169" cy="250"/>
              </a:xfrm>
              <a:prstGeom prst="rect">
                <a:avLst/>
              </a:prstGeom>
              <a:noFill/>
              <a:ln w="9525">
                <a:noFill/>
                <a:miter lim="800000"/>
                <a:headEnd/>
                <a:tailEnd/>
              </a:ln>
            </p:spPr>
            <p:txBody>
              <a:bodyPr wrap="none">
                <a:spAutoFit/>
              </a:bodyPr>
              <a:lstStyle/>
              <a:p>
                <a:r>
                  <a:rPr lang="en-US" sz="2000" i="1"/>
                  <a:t>r</a:t>
                </a:r>
              </a:p>
            </p:txBody>
          </p:sp>
          <p:sp>
            <p:nvSpPr>
              <p:cNvPr id="40997" name="Line 17"/>
              <p:cNvSpPr>
                <a:spLocks noChangeShapeType="1"/>
              </p:cNvSpPr>
              <p:nvPr/>
            </p:nvSpPr>
            <p:spPr bwMode="auto">
              <a:xfrm>
                <a:off x="1758" y="3046"/>
                <a:ext cx="0" cy="122"/>
              </a:xfrm>
              <a:prstGeom prst="line">
                <a:avLst/>
              </a:prstGeom>
              <a:noFill/>
              <a:ln w="9525">
                <a:solidFill>
                  <a:schemeClr val="tx1"/>
                </a:solidFill>
                <a:round/>
                <a:headEnd/>
                <a:tailEnd/>
              </a:ln>
            </p:spPr>
            <p:txBody>
              <a:bodyPr/>
              <a:lstStyle/>
              <a:p>
                <a:endParaRPr lang="en-US"/>
              </a:p>
            </p:txBody>
          </p:sp>
          <p:sp>
            <p:nvSpPr>
              <p:cNvPr id="40998" name="Text Box 18"/>
              <p:cNvSpPr txBox="1">
                <a:spLocks noChangeArrowheads="1"/>
              </p:cNvSpPr>
              <p:nvPr/>
            </p:nvSpPr>
            <p:spPr bwMode="auto">
              <a:xfrm>
                <a:off x="1642" y="2834"/>
                <a:ext cx="232" cy="250"/>
              </a:xfrm>
              <a:prstGeom prst="rect">
                <a:avLst/>
              </a:prstGeom>
              <a:noFill/>
              <a:ln w="9525">
                <a:noFill/>
                <a:miter lim="800000"/>
                <a:headEnd/>
                <a:tailEnd/>
              </a:ln>
            </p:spPr>
            <p:txBody>
              <a:bodyPr wrap="none">
                <a:spAutoFit/>
              </a:bodyPr>
              <a:lstStyle/>
              <a:p>
                <a:r>
                  <a:rPr lang="en-US" sz="2000" i="1"/>
                  <a:t>R</a:t>
                </a:r>
              </a:p>
            </p:txBody>
          </p:sp>
          <p:sp>
            <p:nvSpPr>
              <p:cNvPr id="40999" name="Line 19"/>
              <p:cNvSpPr>
                <a:spLocks noChangeShapeType="1"/>
              </p:cNvSpPr>
              <p:nvPr/>
            </p:nvSpPr>
            <p:spPr bwMode="auto">
              <a:xfrm>
                <a:off x="2490" y="3046"/>
                <a:ext cx="0" cy="122"/>
              </a:xfrm>
              <a:prstGeom prst="line">
                <a:avLst/>
              </a:prstGeom>
              <a:noFill/>
              <a:ln w="9525">
                <a:solidFill>
                  <a:schemeClr val="tx1"/>
                </a:solidFill>
                <a:round/>
                <a:headEnd/>
                <a:tailEnd/>
              </a:ln>
            </p:spPr>
            <p:txBody>
              <a:bodyPr/>
              <a:lstStyle/>
              <a:p>
                <a:endParaRPr lang="en-US"/>
              </a:p>
            </p:txBody>
          </p:sp>
          <p:sp>
            <p:nvSpPr>
              <p:cNvPr id="41000" name="Text Box 20"/>
              <p:cNvSpPr txBox="1">
                <a:spLocks noChangeArrowheads="1"/>
              </p:cNvSpPr>
              <p:nvPr/>
            </p:nvSpPr>
            <p:spPr bwMode="auto">
              <a:xfrm>
                <a:off x="2326" y="2846"/>
                <a:ext cx="346" cy="250"/>
              </a:xfrm>
              <a:prstGeom prst="rect">
                <a:avLst/>
              </a:prstGeom>
              <a:noFill/>
              <a:ln w="9525">
                <a:noFill/>
                <a:miter lim="800000"/>
                <a:headEnd/>
                <a:tailEnd/>
              </a:ln>
            </p:spPr>
            <p:txBody>
              <a:bodyPr>
                <a:spAutoFit/>
              </a:bodyPr>
              <a:lstStyle/>
              <a:p>
                <a:r>
                  <a:rPr lang="en-US" sz="2000"/>
                  <a:t>2</a:t>
                </a:r>
                <a:r>
                  <a:rPr lang="en-US" sz="2000" i="1"/>
                  <a:t>R</a:t>
                </a:r>
              </a:p>
            </p:txBody>
          </p:sp>
          <p:sp>
            <p:nvSpPr>
              <p:cNvPr id="41001" name="Line 21"/>
              <p:cNvSpPr>
                <a:spLocks noChangeShapeType="1"/>
              </p:cNvSpPr>
              <p:nvPr/>
            </p:nvSpPr>
            <p:spPr bwMode="auto">
              <a:xfrm>
                <a:off x="3224" y="3051"/>
                <a:ext cx="0" cy="122"/>
              </a:xfrm>
              <a:prstGeom prst="line">
                <a:avLst/>
              </a:prstGeom>
              <a:noFill/>
              <a:ln w="9525">
                <a:solidFill>
                  <a:schemeClr val="tx1"/>
                </a:solidFill>
                <a:round/>
                <a:headEnd/>
                <a:tailEnd/>
              </a:ln>
            </p:spPr>
            <p:txBody>
              <a:bodyPr/>
              <a:lstStyle/>
              <a:p>
                <a:endParaRPr lang="en-US"/>
              </a:p>
            </p:txBody>
          </p:sp>
          <p:sp>
            <p:nvSpPr>
              <p:cNvPr id="41002" name="Text Box 22"/>
              <p:cNvSpPr txBox="1">
                <a:spLocks noChangeArrowheads="1"/>
              </p:cNvSpPr>
              <p:nvPr/>
            </p:nvSpPr>
            <p:spPr bwMode="auto">
              <a:xfrm>
                <a:off x="3060" y="2851"/>
                <a:ext cx="346" cy="250"/>
              </a:xfrm>
              <a:prstGeom prst="rect">
                <a:avLst/>
              </a:prstGeom>
              <a:noFill/>
              <a:ln w="9525">
                <a:noFill/>
                <a:miter lim="800000"/>
                <a:headEnd/>
                <a:tailEnd/>
              </a:ln>
            </p:spPr>
            <p:txBody>
              <a:bodyPr>
                <a:spAutoFit/>
              </a:bodyPr>
              <a:lstStyle/>
              <a:p>
                <a:r>
                  <a:rPr lang="en-US" sz="2000"/>
                  <a:t>3</a:t>
                </a:r>
                <a:r>
                  <a:rPr lang="en-US" sz="2000" i="1"/>
                  <a:t>R</a:t>
                </a:r>
              </a:p>
            </p:txBody>
          </p:sp>
          <p:sp>
            <p:nvSpPr>
              <p:cNvPr id="41003" name="Line 23"/>
              <p:cNvSpPr>
                <a:spLocks noChangeShapeType="1"/>
              </p:cNvSpPr>
              <p:nvPr/>
            </p:nvSpPr>
            <p:spPr bwMode="auto">
              <a:xfrm>
                <a:off x="3964" y="3046"/>
                <a:ext cx="0" cy="122"/>
              </a:xfrm>
              <a:prstGeom prst="line">
                <a:avLst/>
              </a:prstGeom>
              <a:noFill/>
              <a:ln w="9525">
                <a:solidFill>
                  <a:schemeClr val="tx1"/>
                </a:solidFill>
                <a:round/>
                <a:headEnd/>
                <a:tailEnd/>
              </a:ln>
            </p:spPr>
            <p:txBody>
              <a:bodyPr/>
              <a:lstStyle/>
              <a:p>
                <a:endParaRPr lang="en-US"/>
              </a:p>
            </p:txBody>
          </p:sp>
          <p:sp>
            <p:nvSpPr>
              <p:cNvPr id="41004" name="Text Box 24"/>
              <p:cNvSpPr txBox="1">
                <a:spLocks noChangeArrowheads="1"/>
              </p:cNvSpPr>
              <p:nvPr/>
            </p:nvSpPr>
            <p:spPr bwMode="auto">
              <a:xfrm>
                <a:off x="3800" y="2846"/>
                <a:ext cx="346" cy="250"/>
              </a:xfrm>
              <a:prstGeom prst="rect">
                <a:avLst/>
              </a:prstGeom>
              <a:noFill/>
              <a:ln w="9525">
                <a:noFill/>
                <a:miter lim="800000"/>
                <a:headEnd/>
                <a:tailEnd/>
              </a:ln>
            </p:spPr>
            <p:txBody>
              <a:bodyPr>
                <a:spAutoFit/>
              </a:bodyPr>
              <a:lstStyle/>
              <a:p>
                <a:r>
                  <a:rPr lang="en-US" sz="2000"/>
                  <a:t>4</a:t>
                </a:r>
                <a:r>
                  <a:rPr lang="en-US" sz="2000" i="1"/>
                  <a:t>R</a:t>
                </a:r>
              </a:p>
            </p:txBody>
          </p:sp>
          <p:sp>
            <p:nvSpPr>
              <p:cNvPr id="41005" name="Line 25"/>
              <p:cNvSpPr>
                <a:spLocks noChangeShapeType="1"/>
              </p:cNvSpPr>
              <p:nvPr/>
            </p:nvSpPr>
            <p:spPr bwMode="auto">
              <a:xfrm>
                <a:off x="4708" y="3046"/>
                <a:ext cx="0" cy="122"/>
              </a:xfrm>
              <a:prstGeom prst="line">
                <a:avLst/>
              </a:prstGeom>
              <a:noFill/>
              <a:ln w="9525">
                <a:solidFill>
                  <a:schemeClr val="tx1"/>
                </a:solidFill>
                <a:round/>
                <a:headEnd/>
                <a:tailEnd/>
              </a:ln>
            </p:spPr>
            <p:txBody>
              <a:bodyPr/>
              <a:lstStyle/>
              <a:p>
                <a:endParaRPr lang="en-US"/>
              </a:p>
            </p:txBody>
          </p:sp>
          <p:sp>
            <p:nvSpPr>
              <p:cNvPr id="41006" name="Text Box 26"/>
              <p:cNvSpPr txBox="1">
                <a:spLocks noChangeArrowheads="1"/>
              </p:cNvSpPr>
              <p:nvPr/>
            </p:nvSpPr>
            <p:spPr bwMode="auto">
              <a:xfrm>
                <a:off x="4544" y="2846"/>
                <a:ext cx="346" cy="250"/>
              </a:xfrm>
              <a:prstGeom prst="rect">
                <a:avLst/>
              </a:prstGeom>
              <a:noFill/>
              <a:ln w="9525">
                <a:noFill/>
                <a:miter lim="800000"/>
                <a:headEnd/>
                <a:tailEnd/>
              </a:ln>
            </p:spPr>
            <p:txBody>
              <a:bodyPr>
                <a:spAutoFit/>
              </a:bodyPr>
              <a:lstStyle/>
              <a:p>
                <a:r>
                  <a:rPr lang="en-US" sz="2000"/>
                  <a:t>5</a:t>
                </a:r>
                <a:r>
                  <a:rPr lang="en-US" sz="2000" i="1"/>
                  <a:t>R</a:t>
                </a:r>
              </a:p>
            </p:txBody>
          </p:sp>
        </p:grpSp>
      </p:grpSp>
      <p:grpSp>
        <p:nvGrpSpPr>
          <p:cNvPr id="4" name="Group 27"/>
          <p:cNvGrpSpPr>
            <a:grpSpLocks/>
          </p:cNvGrpSpPr>
          <p:nvPr/>
        </p:nvGrpSpPr>
        <p:grpSpPr bwMode="auto">
          <a:xfrm>
            <a:off x="2717800" y="6065838"/>
            <a:ext cx="146050" cy="153987"/>
            <a:chOff x="129" y="2979"/>
            <a:chExt cx="129" cy="136"/>
          </a:xfrm>
        </p:grpSpPr>
        <p:sp>
          <p:nvSpPr>
            <p:cNvPr id="40990" name="Line 28"/>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0991" name="Line 29"/>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5" name="Group 30"/>
          <p:cNvGrpSpPr>
            <a:grpSpLocks/>
          </p:cNvGrpSpPr>
          <p:nvPr/>
        </p:nvGrpSpPr>
        <p:grpSpPr bwMode="auto">
          <a:xfrm>
            <a:off x="3887788" y="5568950"/>
            <a:ext cx="146050" cy="153988"/>
            <a:chOff x="129" y="2979"/>
            <a:chExt cx="129" cy="136"/>
          </a:xfrm>
        </p:grpSpPr>
        <p:sp>
          <p:nvSpPr>
            <p:cNvPr id="40988" name="Line 31"/>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0989" name="Line 32"/>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6" name="Group 33"/>
          <p:cNvGrpSpPr>
            <a:grpSpLocks/>
          </p:cNvGrpSpPr>
          <p:nvPr/>
        </p:nvGrpSpPr>
        <p:grpSpPr bwMode="auto">
          <a:xfrm>
            <a:off x="5046663" y="5380038"/>
            <a:ext cx="146050" cy="153987"/>
            <a:chOff x="129" y="2979"/>
            <a:chExt cx="129" cy="136"/>
          </a:xfrm>
        </p:grpSpPr>
        <p:sp>
          <p:nvSpPr>
            <p:cNvPr id="40986" name="Line 34"/>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0987" name="Line 35"/>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7" name="Group 36"/>
          <p:cNvGrpSpPr>
            <a:grpSpLocks/>
          </p:cNvGrpSpPr>
          <p:nvPr/>
        </p:nvGrpSpPr>
        <p:grpSpPr bwMode="auto">
          <a:xfrm>
            <a:off x="6213475" y="5303838"/>
            <a:ext cx="146050" cy="153987"/>
            <a:chOff x="129" y="2979"/>
            <a:chExt cx="129" cy="136"/>
          </a:xfrm>
        </p:grpSpPr>
        <p:sp>
          <p:nvSpPr>
            <p:cNvPr id="40984" name="Line 37"/>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0985" name="Line 38"/>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8" name="Group 39"/>
          <p:cNvGrpSpPr>
            <a:grpSpLocks/>
          </p:cNvGrpSpPr>
          <p:nvPr/>
        </p:nvGrpSpPr>
        <p:grpSpPr bwMode="auto">
          <a:xfrm>
            <a:off x="7407275" y="5284788"/>
            <a:ext cx="146050" cy="153987"/>
            <a:chOff x="129" y="2979"/>
            <a:chExt cx="129" cy="136"/>
          </a:xfrm>
        </p:grpSpPr>
        <p:sp>
          <p:nvSpPr>
            <p:cNvPr id="40982" name="Line 40"/>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0983" name="Line 41"/>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9" name="Group 50"/>
          <p:cNvGrpSpPr>
            <a:grpSpLocks/>
          </p:cNvGrpSpPr>
          <p:nvPr/>
        </p:nvGrpSpPr>
        <p:grpSpPr bwMode="auto">
          <a:xfrm>
            <a:off x="539750" y="5834063"/>
            <a:ext cx="6905625" cy="701675"/>
            <a:chOff x="340" y="3675"/>
            <a:chExt cx="4350" cy="442"/>
          </a:xfrm>
        </p:grpSpPr>
        <p:sp>
          <p:nvSpPr>
            <p:cNvPr id="40979" name="Line 44"/>
            <p:cNvSpPr>
              <a:spLocks noChangeShapeType="1"/>
            </p:cNvSpPr>
            <p:nvPr/>
          </p:nvSpPr>
          <p:spPr bwMode="auto">
            <a:xfrm>
              <a:off x="939" y="3878"/>
              <a:ext cx="3751" cy="0"/>
            </a:xfrm>
            <a:prstGeom prst="line">
              <a:avLst/>
            </a:prstGeom>
            <a:noFill/>
            <a:ln w="19050">
              <a:solidFill>
                <a:schemeClr val="accent2"/>
              </a:solidFill>
              <a:prstDash val="dash"/>
              <a:round/>
              <a:headEnd/>
              <a:tailEnd/>
            </a:ln>
          </p:spPr>
          <p:txBody>
            <a:bodyPr/>
            <a:lstStyle/>
            <a:p>
              <a:endParaRPr lang="en-US"/>
            </a:p>
          </p:txBody>
        </p:sp>
        <p:sp>
          <p:nvSpPr>
            <p:cNvPr id="40980" name="Text Box 45"/>
            <p:cNvSpPr txBox="1">
              <a:spLocks noChangeArrowheads="1"/>
            </p:cNvSpPr>
            <p:nvPr/>
          </p:nvSpPr>
          <p:spPr bwMode="auto">
            <a:xfrm>
              <a:off x="435" y="3675"/>
              <a:ext cx="562" cy="442"/>
            </a:xfrm>
            <a:prstGeom prst="rect">
              <a:avLst/>
            </a:prstGeom>
            <a:noFill/>
            <a:ln w="9525">
              <a:noFill/>
              <a:miter lim="800000"/>
              <a:headEnd/>
              <a:tailEnd/>
            </a:ln>
          </p:spPr>
          <p:txBody>
            <a:bodyPr>
              <a:spAutoFit/>
            </a:bodyPr>
            <a:lstStyle/>
            <a:p>
              <a:pPr algn="ctr"/>
              <a:r>
                <a:rPr lang="en-US" sz="2000" i="1" u="sng" dirty="0" err="1">
                  <a:solidFill>
                    <a:schemeClr val="accent2"/>
                  </a:solidFill>
                </a:rPr>
                <a:t>GMm</a:t>
              </a:r>
              <a:endParaRPr lang="en-US" sz="2000" i="1" u="sng" dirty="0">
                <a:solidFill>
                  <a:schemeClr val="accent2"/>
                </a:solidFill>
              </a:endParaRPr>
            </a:p>
            <a:p>
              <a:pPr algn="ctr"/>
              <a:r>
                <a:rPr lang="en-US" sz="2000" i="1" dirty="0">
                  <a:solidFill>
                    <a:schemeClr val="accent2"/>
                  </a:solidFill>
                </a:rPr>
                <a:t>R</a:t>
              </a:r>
            </a:p>
          </p:txBody>
        </p:sp>
        <p:sp>
          <p:nvSpPr>
            <p:cNvPr id="40981" name="Text Box 46"/>
            <p:cNvSpPr txBox="1">
              <a:spLocks noChangeArrowheads="1"/>
            </p:cNvSpPr>
            <p:nvPr/>
          </p:nvSpPr>
          <p:spPr bwMode="auto">
            <a:xfrm>
              <a:off x="340" y="3744"/>
              <a:ext cx="212" cy="250"/>
            </a:xfrm>
            <a:prstGeom prst="rect">
              <a:avLst/>
            </a:prstGeom>
            <a:noFill/>
            <a:ln w="9525">
              <a:noFill/>
              <a:miter lim="800000"/>
              <a:headEnd/>
              <a:tailEnd/>
            </a:ln>
          </p:spPr>
          <p:txBody>
            <a:bodyPr wrap="none">
              <a:spAutoFit/>
            </a:bodyPr>
            <a:lstStyle/>
            <a:p>
              <a:r>
                <a:rPr lang="en-US" sz="2000" b="1" dirty="0">
                  <a:solidFill>
                    <a:schemeClr val="accent2"/>
                  </a:solidFill>
                  <a:latin typeface="Courier New" pitchFamily="49" charset="0"/>
                </a:rPr>
                <a:t>-</a:t>
              </a:r>
            </a:p>
          </p:txBody>
        </p:sp>
      </p:grpSp>
      <p:sp>
        <p:nvSpPr>
          <p:cNvPr id="206895" name="Freeform 47"/>
          <p:cNvSpPr>
            <a:spLocks/>
          </p:cNvSpPr>
          <p:nvPr/>
        </p:nvSpPr>
        <p:spPr bwMode="auto">
          <a:xfrm flipV="1">
            <a:off x="2779713" y="5343525"/>
            <a:ext cx="5305425" cy="806450"/>
          </a:xfrm>
          <a:custGeom>
            <a:avLst/>
            <a:gdLst>
              <a:gd name="T0" fmla="*/ 0 w 3342"/>
              <a:gd name="T1" fmla="*/ 0 h 508"/>
              <a:gd name="T2" fmla="*/ 735 w 3342"/>
              <a:gd name="T3" fmla="*/ 318 h 508"/>
              <a:gd name="T4" fmla="*/ 1470 w 3342"/>
              <a:gd name="T5" fmla="*/ 432 h 508"/>
              <a:gd name="T6" fmla="*/ 2205 w 3342"/>
              <a:gd name="T7" fmla="*/ 485 h 508"/>
              <a:gd name="T8" fmla="*/ 2963 w 3342"/>
              <a:gd name="T9" fmla="*/ 500 h 508"/>
              <a:gd name="T10" fmla="*/ 3342 w 3342"/>
              <a:gd name="T11" fmla="*/ 508 h 508"/>
              <a:gd name="T12" fmla="*/ 0 60000 65536"/>
              <a:gd name="T13" fmla="*/ 0 60000 65536"/>
              <a:gd name="T14" fmla="*/ 0 60000 65536"/>
              <a:gd name="T15" fmla="*/ 0 60000 65536"/>
              <a:gd name="T16" fmla="*/ 0 60000 65536"/>
              <a:gd name="T17" fmla="*/ 0 60000 65536"/>
              <a:gd name="T18" fmla="*/ 0 w 3342"/>
              <a:gd name="T19" fmla="*/ 0 h 508"/>
              <a:gd name="T20" fmla="*/ 3342 w 3342"/>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3342" h="508">
                <a:moveTo>
                  <a:pt x="0" y="0"/>
                </a:moveTo>
                <a:cubicBezTo>
                  <a:pt x="245" y="123"/>
                  <a:pt x="490" y="246"/>
                  <a:pt x="735" y="318"/>
                </a:cubicBezTo>
                <a:cubicBezTo>
                  <a:pt x="980" y="390"/>
                  <a:pt x="1225" y="404"/>
                  <a:pt x="1470" y="432"/>
                </a:cubicBezTo>
                <a:cubicBezTo>
                  <a:pt x="1715" y="460"/>
                  <a:pt x="1956" y="474"/>
                  <a:pt x="2205" y="485"/>
                </a:cubicBezTo>
                <a:cubicBezTo>
                  <a:pt x="2454" y="496"/>
                  <a:pt x="2774" y="496"/>
                  <a:pt x="2963" y="500"/>
                </a:cubicBezTo>
                <a:cubicBezTo>
                  <a:pt x="3152" y="504"/>
                  <a:pt x="3247" y="506"/>
                  <a:pt x="3342" y="508"/>
                </a:cubicBezTo>
              </a:path>
            </a:pathLst>
          </a:custGeom>
          <a:noFill/>
          <a:ln w="28575" cmpd="sng">
            <a:solidFill>
              <a:schemeClr val="accent2"/>
            </a:solidFill>
            <a:round/>
            <a:headEnd/>
            <a:tailEnd/>
          </a:ln>
        </p:spPr>
        <p:txBody>
          <a:bodyPr/>
          <a:lstStyle/>
          <a:p>
            <a:endParaRPr lang="en-US"/>
          </a:p>
        </p:txBody>
      </p:sp>
      <p:sp>
        <p:nvSpPr>
          <p:cNvPr id="4097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0972" name="Rectangle 51"/>
          <p:cNvSpPr>
            <a:spLocks noChangeArrowheads="1"/>
          </p:cNvSpPr>
          <p:nvPr/>
        </p:nvSpPr>
        <p:spPr bwMode="auto">
          <a:xfrm>
            <a:off x="685800" y="1338263"/>
            <a:ext cx="7772400" cy="13176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grpSp>
        <p:nvGrpSpPr>
          <p:cNvPr id="40973" name="Group 52"/>
          <p:cNvGrpSpPr>
            <a:grpSpLocks/>
          </p:cNvGrpSpPr>
          <p:nvPr/>
        </p:nvGrpSpPr>
        <p:grpSpPr bwMode="auto">
          <a:xfrm>
            <a:off x="828675" y="1792288"/>
            <a:ext cx="7464425" cy="825500"/>
            <a:chOff x="522" y="3349"/>
            <a:chExt cx="4702" cy="520"/>
          </a:xfrm>
        </p:grpSpPr>
        <p:sp>
          <p:nvSpPr>
            <p:cNvPr id="40974" name="Text Box 53"/>
            <p:cNvSpPr txBox="1">
              <a:spLocks noChangeArrowheads="1"/>
            </p:cNvSpPr>
            <p:nvPr/>
          </p:nvSpPr>
          <p:spPr bwMode="auto">
            <a:xfrm>
              <a:off x="3577" y="3351"/>
              <a:ext cx="1647"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energy of an orbiting satellite</a:t>
              </a:r>
            </a:p>
          </p:txBody>
        </p:sp>
        <p:sp>
          <p:nvSpPr>
            <p:cNvPr id="40975" name="Rectangle 54"/>
            <p:cNvSpPr>
              <a:spLocks noChangeArrowheads="1"/>
            </p:cNvSpPr>
            <p:nvPr/>
          </p:nvSpPr>
          <p:spPr bwMode="auto">
            <a:xfrm>
              <a:off x="522" y="3353"/>
              <a:ext cx="4701" cy="510"/>
            </a:xfrm>
            <a:prstGeom prst="rect">
              <a:avLst/>
            </a:prstGeom>
            <a:noFill/>
            <a:ln w="12700">
              <a:solidFill>
                <a:schemeClr val="tx1"/>
              </a:solidFill>
              <a:miter lim="800000"/>
              <a:headEnd/>
              <a:tailEnd/>
            </a:ln>
          </p:spPr>
          <p:txBody>
            <a:bodyPr wrap="none" anchor="ctr"/>
            <a:lstStyle/>
            <a:p>
              <a:endParaRPr lang="en-US"/>
            </a:p>
          </p:txBody>
        </p:sp>
        <p:sp>
          <p:nvSpPr>
            <p:cNvPr id="40976" name="Rectangle 55"/>
            <p:cNvSpPr>
              <a:spLocks noChangeArrowheads="1"/>
            </p:cNvSpPr>
            <p:nvPr/>
          </p:nvSpPr>
          <p:spPr bwMode="auto">
            <a:xfrm>
              <a:off x="623" y="3349"/>
              <a:ext cx="2618"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a:sym typeface="Symbol" pitchFamily="18" charset="2"/>
                </a:rPr>
                <a:t>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p:txBody>
        </p:sp>
        <p:sp>
          <p:nvSpPr>
            <p:cNvPr id="40977" name="Rectangle 56"/>
            <p:cNvSpPr>
              <a:spLocks noChangeArrowheads="1"/>
            </p:cNvSpPr>
            <p:nvPr/>
          </p:nvSpPr>
          <p:spPr bwMode="auto">
            <a:xfrm>
              <a:off x="540" y="3579"/>
              <a:ext cx="164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K</a:t>
              </a:r>
              <a:r>
                <a:rPr lang="en-US">
                  <a:sym typeface="Symbol" pitchFamily="18" charset="2"/>
                </a:rPr>
                <a:t>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p:txBody>
        </p:sp>
        <p:sp>
          <p:nvSpPr>
            <p:cNvPr id="40978" name="Rectangle 57"/>
            <p:cNvSpPr>
              <a:spLocks noChangeArrowheads="1"/>
            </p:cNvSpPr>
            <p:nvPr/>
          </p:nvSpPr>
          <p:spPr bwMode="auto">
            <a:xfrm>
              <a:off x="2144" y="3578"/>
              <a:ext cx="1571"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6858">
                                            <p:txEl>
                                              <p:pRg st="0" end="0"/>
                                            </p:txEl>
                                          </p:spTgt>
                                        </p:tgtEl>
                                        <p:attrNameLst>
                                          <p:attrName>style.visibility</p:attrName>
                                        </p:attrNameLst>
                                      </p:cBhvr>
                                      <p:to>
                                        <p:strVal val="visible"/>
                                      </p:to>
                                    </p:set>
                                    <p:anim calcmode="lin" valueType="num">
                                      <p:cBhvr additive="base">
                                        <p:cTn id="7" dur="500" fill="hold"/>
                                        <p:tgtEl>
                                          <p:spTgt spid="2068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685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6858">
                                            <p:txEl>
                                              <p:pRg st="1" end="1"/>
                                            </p:txEl>
                                          </p:spTgt>
                                        </p:tgtEl>
                                        <p:attrNameLst>
                                          <p:attrName>style.visibility</p:attrName>
                                        </p:attrNameLst>
                                      </p:cBhvr>
                                      <p:to>
                                        <p:strVal val="visible"/>
                                      </p:to>
                                    </p:set>
                                    <p:anim calcmode="lin" valueType="num">
                                      <p:cBhvr additive="base">
                                        <p:cTn id="13" dur="500" fill="hold"/>
                                        <p:tgtEl>
                                          <p:spTgt spid="20685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685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0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6" presetClass="entr" presetSubtype="0"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down)">
                                      <p:cBhvr>
                                        <p:cTn id="29" dur="580">
                                          <p:stCondLst>
                                            <p:cond delay="0"/>
                                          </p:stCondLst>
                                        </p:cTn>
                                        <p:tgtEl>
                                          <p:spTgt spid="4"/>
                                        </p:tgtEl>
                                      </p:cBhvr>
                                    </p:animEffect>
                                    <p:anim calcmode="lin" valueType="num">
                                      <p:cBhvr>
                                        <p:cTn id="30"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35" dur="26">
                                          <p:stCondLst>
                                            <p:cond delay="650"/>
                                          </p:stCondLst>
                                        </p:cTn>
                                        <p:tgtEl>
                                          <p:spTgt spid="4"/>
                                        </p:tgtEl>
                                      </p:cBhvr>
                                      <p:to x="100000" y="60000"/>
                                    </p:animScale>
                                    <p:animScale>
                                      <p:cBhvr>
                                        <p:cTn id="36" dur="166" decel="50000">
                                          <p:stCondLst>
                                            <p:cond delay="676"/>
                                          </p:stCondLst>
                                        </p:cTn>
                                        <p:tgtEl>
                                          <p:spTgt spid="4"/>
                                        </p:tgtEl>
                                      </p:cBhvr>
                                      <p:to x="100000" y="100000"/>
                                    </p:animScale>
                                    <p:animScale>
                                      <p:cBhvr>
                                        <p:cTn id="37" dur="26">
                                          <p:stCondLst>
                                            <p:cond delay="1312"/>
                                          </p:stCondLst>
                                        </p:cTn>
                                        <p:tgtEl>
                                          <p:spTgt spid="4"/>
                                        </p:tgtEl>
                                      </p:cBhvr>
                                      <p:to x="100000" y="80000"/>
                                    </p:animScale>
                                    <p:animScale>
                                      <p:cBhvr>
                                        <p:cTn id="38" dur="166" decel="50000">
                                          <p:stCondLst>
                                            <p:cond delay="1338"/>
                                          </p:stCondLst>
                                        </p:cTn>
                                        <p:tgtEl>
                                          <p:spTgt spid="4"/>
                                        </p:tgtEl>
                                      </p:cBhvr>
                                      <p:to x="100000" y="100000"/>
                                    </p:animScale>
                                    <p:animScale>
                                      <p:cBhvr>
                                        <p:cTn id="39" dur="26">
                                          <p:stCondLst>
                                            <p:cond delay="1642"/>
                                          </p:stCondLst>
                                        </p:cTn>
                                        <p:tgtEl>
                                          <p:spTgt spid="4"/>
                                        </p:tgtEl>
                                      </p:cBhvr>
                                      <p:to x="100000" y="90000"/>
                                    </p:animScale>
                                    <p:animScale>
                                      <p:cBhvr>
                                        <p:cTn id="40" dur="166" decel="50000">
                                          <p:stCondLst>
                                            <p:cond delay="1668"/>
                                          </p:stCondLst>
                                        </p:cTn>
                                        <p:tgtEl>
                                          <p:spTgt spid="4"/>
                                        </p:tgtEl>
                                      </p:cBhvr>
                                      <p:to x="100000" y="100000"/>
                                    </p:animScale>
                                    <p:animScale>
                                      <p:cBhvr>
                                        <p:cTn id="41" dur="26">
                                          <p:stCondLst>
                                            <p:cond delay="1808"/>
                                          </p:stCondLst>
                                        </p:cTn>
                                        <p:tgtEl>
                                          <p:spTgt spid="4"/>
                                        </p:tgtEl>
                                      </p:cBhvr>
                                      <p:to x="100000" y="95000"/>
                                    </p:animScale>
                                    <p:animScale>
                                      <p:cBhvr>
                                        <p:cTn id="42" dur="166" decel="50000">
                                          <p:stCondLst>
                                            <p:cond delay="1834"/>
                                          </p:stCondLst>
                                        </p:cTn>
                                        <p:tgtEl>
                                          <p:spTgt spid="4"/>
                                        </p:tgtEl>
                                      </p:cBhvr>
                                      <p:to x="100000" y="100000"/>
                                    </p:animScale>
                                  </p:childTnLst>
                                  <p:subTnLst>
                                    <p:audio>
                                      <p:cMediaNode>
                                        <p:cTn display="0" masterRel="sameClick">
                                          <p:stCondLst>
                                            <p:cond evt="begin" delay="0">
                                              <p:tn val="27"/>
                                            </p:cond>
                                          </p:stCondLst>
                                          <p:endCondLst>
                                            <p:cond evt="onStopAudio" delay="0">
                                              <p:tgtEl>
                                                <p:sldTgt/>
                                              </p:tgtEl>
                                            </p:cond>
                                          </p:endCondLst>
                                        </p:cTn>
                                        <p:tgtEl>
                                          <p:sndTgt r:embed="rId7" name="boing.wav"/>
                                        </p:tgtEl>
                                      </p:cMediaNode>
                                    </p:audio>
                                  </p:sub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5"/>
                                        </p:tgtEl>
                                        <p:attrNameLst>
                                          <p:attrName>style.visibility</p:attrName>
                                        </p:attrNameLst>
                                      </p:cBhvr>
                                      <p:to>
                                        <p:strVal val="visible"/>
                                      </p:to>
                                    </p:set>
                                    <p:animEffect transition="in" filter="wipe(down)">
                                      <p:cBhvr>
                                        <p:cTn id="47" dur="580">
                                          <p:stCondLst>
                                            <p:cond delay="0"/>
                                          </p:stCondLst>
                                        </p:cTn>
                                        <p:tgtEl>
                                          <p:spTgt spid="5"/>
                                        </p:tgtEl>
                                      </p:cBhvr>
                                    </p:animEffect>
                                    <p:anim calcmode="lin" valueType="num">
                                      <p:cBhvr>
                                        <p:cTn id="4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53" dur="26">
                                          <p:stCondLst>
                                            <p:cond delay="650"/>
                                          </p:stCondLst>
                                        </p:cTn>
                                        <p:tgtEl>
                                          <p:spTgt spid="5"/>
                                        </p:tgtEl>
                                      </p:cBhvr>
                                      <p:to x="100000" y="60000"/>
                                    </p:animScale>
                                    <p:animScale>
                                      <p:cBhvr>
                                        <p:cTn id="54" dur="166" decel="50000">
                                          <p:stCondLst>
                                            <p:cond delay="676"/>
                                          </p:stCondLst>
                                        </p:cTn>
                                        <p:tgtEl>
                                          <p:spTgt spid="5"/>
                                        </p:tgtEl>
                                      </p:cBhvr>
                                      <p:to x="100000" y="100000"/>
                                    </p:animScale>
                                    <p:animScale>
                                      <p:cBhvr>
                                        <p:cTn id="55" dur="26">
                                          <p:stCondLst>
                                            <p:cond delay="1312"/>
                                          </p:stCondLst>
                                        </p:cTn>
                                        <p:tgtEl>
                                          <p:spTgt spid="5"/>
                                        </p:tgtEl>
                                      </p:cBhvr>
                                      <p:to x="100000" y="80000"/>
                                    </p:animScale>
                                    <p:animScale>
                                      <p:cBhvr>
                                        <p:cTn id="56" dur="166" decel="50000">
                                          <p:stCondLst>
                                            <p:cond delay="1338"/>
                                          </p:stCondLst>
                                        </p:cTn>
                                        <p:tgtEl>
                                          <p:spTgt spid="5"/>
                                        </p:tgtEl>
                                      </p:cBhvr>
                                      <p:to x="100000" y="100000"/>
                                    </p:animScale>
                                    <p:animScale>
                                      <p:cBhvr>
                                        <p:cTn id="57" dur="26">
                                          <p:stCondLst>
                                            <p:cond delay="1642"/>
                                          </p:stCondLst>
                                        </p:cTn>
                                        <p:tgtEl>
                                          <p:spTgt spid="5"/>
                                        </p:tgtEl>
                                      </p:cBhvr>
                                      <p:to x="100000" y="90000"/>
                                    </p:animScale>
                                    <p:animScale>
                                      <p:cBhvr>
                                        <p:cTn id="58" dur="166" decel="50000">
                                          <p:stCondLst>
                                            <p:cond delay="1668"/>
                                          </p:stCondLst>
                                        </p:cTn>
                                        <p:tgtEl>
                                          <p:spTgt spid="5"/>
                                        </p:tgtEl>
                                      </p:cBhvr>
                                      <p:to x="100000" y="100000"/>
                                    </p:animScale>
                                    <p:animScale>
                                      <p:cBhvr>
                                        <p:cTn id="59" dur="26">
                                          <p:stCondLst>
                                            <p:cond delay="1808"/>
                                          </p:stCondLst>
                                        </p:cTn>
                                        <p:tgtEl>
                                          <p:spTgt spid="5"/>
                                        </p:tgtEl>
                                      </p:cBhvr>
                                      <p:to x="100000" y="95000"/>
                                    </p:animScale>
                                    <p:animScale>
                                      <p:cBhvr>
                                        <p:cTn id="60" dur="166" decel="50000">
                                          <p:stCondLst>
                                            <p:cond delay="1834"/>
                                          </p:stCondLst>
                                        </p:cTn>
                                        <p:tgtEl>
                                          <p:spTgt spid="5"/>
                                        </p:tgtEl>
                                      </p:cBhvr>
                                      <p:to x="100000" y="100000"/>
                                    </p:animScale>
                                  </p:childTnLst>
                                  <p:subTnLst>
                                    <p:audio>
                                      <p:cMediaNode>
                                        <p:cTn display="0" masterRel="sameClick">
                                          <p:stCondLst>
                                            <p:cond evt="begin" delay="0">
                                              <p:tn val="45"/>
                                            </p:cond>
                                          </p:stCondLst>
                                          <p:endCondLst>
                                            <p:cond evt="onStopAudio" delay="0">
                                              <p:tgtEl>
                                                <p:sldTgt/>
                                              </p:tgtEl>
                                            </p:cond>
                                          </p:endCondLst>
                                        </p:cTn>
                                        <p:tgtEl>
                                          <p:sndTgt r:embed="rId7" name="boing.wav"/>
                                        </p:tgtEl>
                                      </p:cMediaNode>
                                    </p:audio>
                                  </p:subTnLst>
                                </p:cTn>
                              </p:par>
                            </p:childTnLst>
                          </p:cTn>
                        </p:par>
                      </p:childTnLst>
                    </p:cTn>
                  </p:par>
                  <p:par>
                    <p:cTn id="61" fill="hold">
                      <p:stCondLst>
                        <p:cond delay="indefinite"/>
                      </p:stCondLst>
                      <p:childTnLst>
                        <p:par>
                          <p:cTn id="62" fill="hold">
                            <p:stCondLst>
                              <p:cond delay="0"/>
                            </p:stCondLst>
                            <p:childTnLst>
                              <p:par>
                                <p:cTn id="63" presetID="26" presetClass="entr" presetSubtype="0" fill="hold" nodeType="clickEffect">
                                  <p:stCondLst>
                                    <p:cond delay="0"/>
                                  </p:stCondLst>
                                  <p:childTnLst>
                                    <p:set>
                                      <p:cBhvr>
                                        <p:cTn id="64" dur="1" fill="hold">
                                          <p:stCondLst>
                                            <p:cond delay="0"/>
                                          </p:stCondLst>
                                        </p:cTn>
                                        <p:tgtEl>
                                          <p:spTgt spid="6"/>
                                        </p:tgtEl>
                                        <p:attrNameLst>
                                          <p:attrName>style.visibility</p:attrName>
                                        </p:attrNameLst>
                                      </p:cBhvr>
                                      <p:to>
                                        <p:strVal val="visible"/>
                                      </p:to>
                                    </p:set>
                                    <p:animEffect transition="in" filter="wipe(down)">
                                      <p:cBhvr>
                                        <p:cTn id="65" dur="580">
                                          <p:stCondLst>
                                            <p:cond delay="0"/>
                                          </p:stCondLst>
                                        </p:cTn>
                                        <p:tgtEl>
                                          <p:spTgt spid="6"/>
                                        </p:tgtEl>
                                      </p:cBhvr>
                                    </p:animEffect>
                                    <p:anim calcmode="lin" valueType="num">
                                      <p:cBhvr>
                                        <p:cTn id="66"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67"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68"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69"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70"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71" dur="26">
                                          <p:stCondLst>
                                            <p:cond delay="650"/>
                                          </p:stCondLst>
                                        </p:cTn>
                                        <p:tgtEl>
                                          <p:spTgt spid="6"/>
                                        </p:tgtEl>
                                      </p:cBhvr>
                                      <p:to x="100000" y="60000"/>
                                    </p:animScale>
                                    <p:animScale>
                                      <p:cBhvr>
                                        <p:cTn id="72" dur="166" decel="50000">
                                          <p:stCondLst>
                                            <p:cond delay="676"/>
                                          </p:stCondLst>
                                        </p:cTn>
                                        <p:tgtEl>
                                          <p:spTgt spid="6"/>
                                        </p:tgtEl>
                                      </p:cBhvr>
                                      <p:to x="100000" y="100000"/>
                                    </p:animScale>
                                    <p:animScale>
                                      <p:cBhvr>
                                        <p:cTn id="73" dur="26">
                                          <p:stCondLst>
                                            <p:cond delay="1312"/>
                                          </p:stCondLst>
                                        </p:cTn>
                                        <p:tgtEl>
                                          <p:spTgt spid="6"/>
                                        </p:tgtEl>
                                      </p:cBhvr>
                                      <p:to x="100000" y="80000"/>
                                    </p:animScale>
                                    <p:animScale>
                                      <p:cBhvr>
                                        <p:cTn id="74" dur="166" decel="50000">
                                          <p:stCondLst>
                                            <p:cond delay="1338"/>
                                          </p:stCondLst>
                                        </p:cTn>
                                        <p:tgtEl>
                                          <p:spTgt spid="6"/>
                                        </p:tgtEl>
                                      </p:cBhvr>
                                      <p:to x="100000" y="100000"/>
                                    </p:animScale>
                                    <p:animScale>
                                      <p:cBhvr>
                                        <p:cTn id="75" dur="26">
                                          <p:stCondLst>
                                            <p:cond delay="1642"/>
                                          </p:stCondLst>
                                        </p:cTn>
                                        <p:tgtEl>
                                          <p:spTgt spid="6"/>
                                        </p:tgtEl>
                                      </p:cBhvr>
                                      <p:to x="100000" y="90000"/>
                                    </p:animScale>
                                    <p:animScale>
                                      <p:cBhvr>
                                        <p:cTn id="76" dur="166" decel="50000">
                                          <p:stCondLst>
                                            <p:cond delay="1668"/>
                                          </p:stCondLst>
                                        </p:cTn>
                                        <p:tgtEl>
                                          <p:spTgt spid="6"/>
                                        </p:tgtEl>
                                      </p:cBhvr>
                                      <p:to x="100000" y="100000"/>
                                    </p:animScale>
                                    <p:animScale>
                                      <p:cBhvr>
                                        <p:cTn id="77" dur="26">
                                          <p:stCondLst>
                                            <p:cond delay="1808"/>
                                          </p:stCondLst>
                                        </p:cTn>
                                        <p:tgtEl>
                                          <p:spTgt spid="6"/>
                                        </p:tgtEl>
                                      </p:cBhvr>
                                      <p:to x="100000" y="95000"/>
                                    </p:animScale>
                                    <p:animScale>
                                      <p:cBhvr>
                                        <p:cTn id="78" dur="166" decel="50000">
                                          <p:stCondLst>
                                            <p:cond delay="1834"/>
                                          </p:stCondLst>
                                        </p:cTn>
                                        <p:tgtEl>
                                          <p:spTgt spid="6"/>
                                        </p:tgtEl>
                                      </p:cBhvr>
                                      <p:to x="100000" y="100000"/>
                                    </p:animScale>
                                  </p:childTnLst>
                                  <p:subTnLst>
                                    <p:audio>
                                      <p:cMediaNode>
                                        <p:cTn display="0" masterRel="sameClick">
                                          <p:stCondLst>
                                            <p:cond evt="begin" delay="0">
                                              <p:tn val="63"/>
                                            </p:cond>
                                          </p:stCondLst>
                                          <p:endCondLst>
                                            <p:cond evt="onStopAudio" delay="0">
                                              <p:tgtEl>
                                                <p:sldTgt/>
                                              </p:tgtEl>
                                            </p:cond>
                                          </p:endCondLst>
                                        </p:cTn>
                                        <p:tgtEl>
                                          <p:sndTgt r:embed="rId7" name="boing.wav"/>
                                        </p:tgtEl>
                                      </p:cMediaNode>
                                    </p:audio>
                                  </p:subTnLst>
                                </p:cTn>
                              </p:par>
                            </p:childTnLst>
                          </p:cTn>
                        </p:par>
                      </p:childTnLst>
                    </p:cTn>
                  </p:par>
                  <p:par>
                    <p:cTn id="79" fill="hold">
                      <p:stCondLst>
                        <p:cond delay="indefinite"/>
                      </p:stCondLst>
                      <p:childTnLst>
                        <p:par>
                          <p:cTn id="80" fill="hold">
                            <p:stCondLst>
                              <p:cond delay="0"/>
                            </p:stCondLst>
                            <p:childTnLst>
                              <p:par>
                                <p:cTn id="81" presetID="26" presetClass="entr" presetSubtype="0" fill="hold" nodeType="click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wipe(down)">
                                      <p:cBhvr>
                                        <p:cTn id="83" dur="580">
                                          <p:stCondLst>
                                            <p:cond delay="0"/>
                                          </p:stCondLst>
                                        </p:cTn>
                                        <p:tgtEl>
                                          <p:spTgt spid="7"/>
                                        </p:tgtEl>
                                      </p:cBhvr>
                                    </p:animEffect>
                                    <p:anim calcmode="lin" valueType="num">
                                      <p:cBhvr>
                                        <p:cTn id="8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8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8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8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8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89" dur="26">
                                          <p:stCondLst>
                                            <p:cond delay="650"/>
                                          </p:stCondLst>
                                        </p:cTn>
                                        <p:tgtEl>
                                          <p:spTgt spid="7"/>
                                        </p:tgtEl>
                                      </p:cBhvr>
                                      <p:to x="100000" y="60000"/>
                                    </p:animScale>
                                    <p:animScale>
                                      <p:cBhvr>
                                        <p:cTn id="90" dur="166" decel="50000">
                                          <p:stCondLst>
                                            <p:cond delay="676"/>
                                          </p:stCondLst>
                                        </p:cTn>
                                        <p:tgtEl>
                                          <p:spTgt spid="7"/>
                                        </p:tgtEl>
                                      </p:cBhvr>
                                      <p:to x="100000" y="100000"/>
                                    </p:animScale>
                                    <p:animScale>
                                      <p:cBhvr>
                                        <p:cTn id="91" dur="26">
                                          <p:stCondLst>
                                            <p:cond delay="1312"/>
                                          </p:stCondLst>
                                        </p:cTn>
                                        <p:tgtEl>
                                          <p:spTgt spid="7"/>
                                        </p:tgtEl>
                                      </p:cBhvr>
                                      <p:to x="100000" y="80000"/>
                                    </p:animScale>
                                    <p:animScale>
                                      <p:cBhvr>
                                        <p:cTn id="92" dur="166" decel="50000">
                                          <p:stCondLst>
                                            <p:cond delay="1338"/>
                                          </p:stCondLst>
                                        </p:cTn>
                                        <p:tgtEl>
                                          <p:spTgt spid="7"/>
                                        </p:tgtEl>
                                      </p:cBhvr>
                                      <p:to x="100000" y="100000"/>
                                    </p:animScale>
                                    <p:animScale>
                                      <p:cBhvr>
                                        <p:cTn id="93" dur="26">
                                          <p:stCondLst>
                                            <p:cond delay="1642"/>
                                          </p:stCondLst>
                                        </p:cTn>
                                        <p:tgtEl>
                                          <p:spTgt spid="7"/>
                                        </p:tgtEl>
                                      </p:cBhvr>
                                      <p:to x="100000" y="90000"/>
                                    </p:animScale>
                                    <p:animScale>
                                      <p:cBhvr>
                                        <p:cTn id="94" dur="166" decel="50000">
                                          <p:stCondLst>
                                            <p:cond delay="1668"/>
                                          </p:stCondLst>
                                        </p:cTn>
                                        <p:tgtEl>
                                          <p:spTgt spid="7"/>
                                        </p:tgtEl>
                                      </p:cBhvr>
                                      <p:to x="100000" y="100000"/>
                                    </p:animScale>
                                    <p:animScale>
                                      <p:cBhvr>
                                        <p:cTn id="95" dur="26">
                                          <p:stCondLst>
                                            <p:cond delay="1808"/>
                                          </p:stCondLst>
                                        </p:cTn>
                                        <p:tgtEl>
                                          <p:spTgt spid="7"/>
                                        </p:tgtEl>
                                      </p:cBhvr>
                                      <p:to x="100000" y="95000"/>
                                    </p:animScale>
                                    <p:animScale>
                                      <p:cBhvr>
                                        <p:cTn id="96" dur="166" decel="50000">
                                          <p:stCondLst>
                                            <p:cond delay="1834"/>
                                          </p:stCondLst>
                                        </p:cTn>
                                        <p:tgtEl>
                                          <p:spTgt spid="7"/>
                                        </p:tgtEl>
                                      </p:cBhvr>
                                      <p:to x="100000" y="100000"/>
                                    </p:animScale>
                                  </p:childTnLst>
                                  <p:subTnLst>
                                    <p:audio>
                                      <p:cMediaNode>
                                        <p:cTn display="0" masterRel="sameClick">
                                          <p:stCondLst>
                                            <p:cond evt="begin" delay="0">
                                              <p:tn val="81"/>
                                            </p:cond>
                                          </p:stCondLst>
                                          <p:endCondLst>
                                            <p:cond evt="onStopAudio" delay="0">
                                              <p:tgtEl>
                                                <p:sldTgt/>
                                              </p:tgtEl>
                                            </p:cond>
                                          </p:endCondLst>
                                        </p:cTn>
                                        <p:tgtEl>
                                          <p:sndTgt r:embed="rId7" name="boing.wav"/>
                                        </p:tgtEl>
                                      </p:cMediaNode>
                                    </p:audio>
                                  </p:subTnLst>
                                </p:cTn>
                              </p:par>
                            </p:childTnLst>
                          </p:cTn>
                        </p:par>
                      </p:childTnLst>
                    </p:cTn>
                  </p:par>
                  <p:par>
                    <p:cTn id="97" fill="hold">
                      <p:stCondLst>
                        <p:cond delay="indefinite"/>
                      </p:stCondLst>
                      <p:childTnLst>
                        <p:par>
                          <p:cTn id="98" fill="hold">
                            <p:stCondLst>
                              <p:cond delay="0"/>
                            </p:stCondLst>
                            <p:childTnLst>
                              <p:par>
                                <p:cTn id="99" presetID="26" presetClass="entr" presetSubtype="0" fill="hold" nodeType="clickEffect">
                                  <p:stCondLst>
                                    <p:cond delay="0"/>
                                  </p:stCondLst>
                                  <p:childTnLst>
                                    <p:set>
                                      <p:cBhvr>
                                        <p:cTn id="100" dur="1" fill="hold">
                                          <p:stCondLst>
                                            <p:cond delay="0"/>
                                          </p:stCondLst>
                                        </p:cTn>
                                        <p:tgtEl>
                                          <p:spTgt spid="8"/>
                                        </p:tgtEl>
                                        <p:attrNameLst>
                                          <p:attrName>style.visibility</p:attrName>
                                        </p:attrNameLst>
                                      </p:cBhvr>
                                      <p:to>
                                        <p:strVal val="visible"/>
                                      </p:to>
                                    </p:set>
                                    <p:animEffect transition="in" filter="wipe(down)">
                                      <p:cBhvr>
                                        <p:cTn id="101" dur="580">
                                          <p:stCondLst>
                                            <p:cond delay="0"/>
                                          </p:stCondLst>
                                        </p:cTn>
                                        <p:tgtEl>
                                          <p:spTgt spid="8"/>
                                        </p:tgtEl>
                                      </p:cBhvr>
                                    </p:animEffect>
                                    <p:anim calcmode="lin" valueType="num">
                                      <p:cBhvr>
                                        <p:cTn id="102"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3"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4"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5"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6"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7" dur="26">
                                          <p:stCondLst>
                                            <p:cond delay="650"/>
                                          </p:stCondLst>
                                        </p:cTn>
                                        <p:tgtEl>
                                          <p:spTgt spid="8"/>
                                        </p:tgtEl>
                                      </p:cBhvr>
                                      <p:to x="100000" y="60000"/>
                                    </p:animScale>
                                    <p:animScale>
                                      <p:cBhvr>
                                        <p:cTn id="108" dur="166" decel="50000">
                                          <p:stCondLst>
                                            <p:cond delay="676"/>
                                          </p:stCondLst>
                                        </p:cTn>
                                        <p:tgtEl>
                                          <p:spTgt spid="8"/>
                                        </p:tgtEl>
                                      </p:cBhvr>
                                      <p:to x="100000" y="100000"/>
                                    </p:animScale>
                                    <p:animScale>
                                      <p:cBhvr>
                                        <p:cTn id="109" dur="26">
                                          <p:stCondLst>
                                            <p:cond delay="1312"/>
                                          </p:stCondLst>
                                        </p:cTn>
                                        <p:tgtEl>
                                          <p:spTgt spid="8"/>
                                        </p:tgtEl>
                                      </p:cBhvr>
                                      <p:to x="100000" y="80000"/>
                                    </p:animScale>
                                    <p:animScale>
                                      <p:cBhvr>
                                        <p:cTn id="110" dur="166" decel="50000">
                                          <p:stCondLst>
                                            <p:cond delay="1338"/>
                                          </p:stCondLst>
                                        </p:cTn>
                                        <p:tgtEl>
                                          <p:spTgt spid="8"/>
                                        </p:tgtEl>
                                      </p:cBhvr>
                                      <p:to x="100000" y="100000"/>
                                    </p:animScale>
                                    <p:animScale>
                                      <p:cBhvr>
                                        <p:cTn id="111" dur="26">
                                          <p:stCondLst>
                                            <p:cond delay="1642"/>
                                          </p:stCondLst>
                                        </p:cTn>
                                        <p:tgtEl>
                                          <p:spTgt spid="8"/>
                                        </p:tgtEl>
                                      </p:cBhvr>
                                      <p:to x="100000" y="90000"/>
                                    </p:animScale>
                                    <p:animScale>
                                      <p:cBhvr>
                                        <p:cTn id="112" dur="166" decel="50000">
                                          <p:stCondLst>
                                            <p:cond delay="1668"/>
                                          </p:stCondLst>
                                        </p:cTn>
                                        <p:tgtEl>
                                          <p:spTgt spid="8"/>
                                        </p:tgtEl>
                                      </p:cBhvr>
                                      <p:to x="100000" y="100000"/>
                                    </p:animScale>
                                    <p:animScale>
                                      <p:cBhvr>
                                        <p:cTn id="113" dur="26">
                                          <p:stCondLst>
                                            <p:cond delay="1808"/>
                                          </p:stCondLst>
                                        </p:cTn>
                                        <p:tgtEl>
                                          <p:spTgt spid="8"/>
                                        </p:tgtEl>
                                      </p:cBhvr>
                                      <p:to x="100000" y="95000"/>
                                    </p:animScale>
                                    <p:animScale>
                                      <p:cBhvr>
                                        <p:cTn id="114" dur="166" decel="50000">
                                          <p:stCondLst>
                                            <p:cond delay="1834"/>
                                          </p:stCondLst>
                                        </p:cTn>
                                        <p:tgtEl>
                                          <p:spTgt spid="8"/>
                                        </p:tgtEl>
                                      </p:cBhvr>
                                      <p:to x="100000" y="100000"/>
                                    </p:animScale>
                                  </p:childTnLst>
                                  <p:subTnLst>
                                    <p:audio>
                                      <p:cMediaNode>
                                        <p:cTn display="0" masterRel="sameClick">
                                          <p:stCondLst>
                                            <p:cond evt="begin" delay="0">
                                              <p:tn val="99"/>
                                            </p:cond>
                                          </p:stCondLst>
                                          <p:endCondLst>
                                            <p:cond evt="onStopAudio" delay="0">
                                              <p:tgtEl>
                                                <p:sldTgt/>
                                              </p:tgtEl>
                                            </p:cond>
                                          </p:endCondLst>
                                        </p:cTn>
                                        <p:tgtEl>
                                          <p:sndTgt r:embed="rId7" name="boing.wav"/>
                                        </p:tgtEl>
                                      </p:cMediaNode>
                                    </p:audio>
                                  </p:subTnLst>
                                </p:cTn>
                              </p:par>
                            </p:childTnLst>
                          </p:cTn>
                        </p:par>
                      </p:childTnLst>
                    </p:cTn>
                  </p:par>
                  <p:par>
                    <p:cTn id="115" fill="hold">
                      <p:stCondLst>
                        <p:cond delay="indefinite"/>
                      </p:stCondLst>
                      <p:childTnLst>
                        <p:par>
                          <p:cTn id="116" fill="hold">
                            <p:stCondLst>
                              <p:cond delay="0"/>
                            </p:stCondLst>
                            <p:childTnLst>
                              <p:par>
                                <p:cTn id="117" presetID="22" presetClass="entr" presetSubtype="8" fill="hold" grpId="0" nodeType="clickEffect">
                                  <p:stCondLst>
                                    <p:cond delay="0"/>
                                  </p:stCondLst>
                                  <p:childTnLst>
                                    <p:set>
                                      <p:cBhvr>
                                        <p:cTn id="118" dur="1" fill="hold">
                                          <p:stCondLst>
                                            <p:cond delay="0"/>
                                          </p:stCondLst>
                                        </p:cTn>
                                        <p:tgtEl>
                                          <p:spTgt spid="206895"/>
                                        </p:tgtEl>
                                        <p:attrNameLst>
                                          <p:attrName>style.visibility</p:attrName>
                                        </p:attrNameLst>
                                      </p:cBhvr>
                                      <p:to>
                                        <p:strVal val="visible"/>
                                      </p:to>
                                    </p:set>
                                    <p:animEffect transition="in" filter="wipe(left)">
                                      <p:cBhvr>
                                        <p:cTn id="119" dur="2000"/>
                                        <p:tgtEl>
                                          <p:spTgt spid="206895"/>
                                        </p:tgtEl>
                                      </p:cBhvr>
                                    </p:animEffect>
                                  </p:childTnLst>
                                  <p:subTnLst>
                                    <p:audio>
                                      <p:cMediaNode>
                                        <p:cTn display="0" masterRel="sameClick">
                                          <p:stCondLst>
                                            <p:cond evt="begin" delay="0">
                                              <p:tn val="117"/>
                                            </p:cond>
                                          </p:stCondLst>
                                          <p:endCondLst>
                                            <p:cond evt="onStopAudio" delay="0">
                                              <p:tgtEl>
                                                <p:sldTgt/>
                                              </p:tgtEl>
                                            </p:cond>
                                          </p:endCondLst>
                                        </p:cTn>
                                        <p:tgtEl>
                                          <p:sndTgt r:embed="rId8"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89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443230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Guidance: </a:t>
            </a:r>
            <a:endParaRPr lang="en-US" altLang="en-US">
              <a:solidFill>
                <a:srgbClr val="000000"/>
              </a:solidFill>
            </a:endParaRPr>
          </a:p>
          <a:p>
            <a:pPr marL="633413" indent="-633413"/>
            <a:r>
              <a:rPr lang="en-US" altLang="en-US">
                <a:solidFill>
                  <a:srgbClr val="000000"/>
                </a:solidFill>
              </a:rPr>
              <a:t>• Orbital motion of a satellite around a planet is restricted to a consideration of circular orbits (links to 6.1 and 6.2) </a:t>
            </a:r>
          </a:p>
          <a:p>
            <a:pPr marL="633413" indent="-633413"/>
            <a:r>
              <a:rPr lang="en-US" altLang="en-US">
                <a:solidFill>
                  <a:srgbClr val="000000"/>
                </a:solidFill>
              </a:rPr>
              <a:t>• Both uniform and radial fields need to be considered </a:t>
            </a:r>
          </a:p>
          <a:p>
            <a:pPr marL="633413" indent="-633413"/>
            <a:r>
              <a:rPr lang="en-US" altLang="en-US">
                <a:solidFill>
                  <a:srgbClr val="000000"/>
                </a:solidFill>
              </a:rPr>
              <a:t>• Students should recognize that lines of force can be two-dimensional representations of three-dimensional fields </a:t>
            </a:r>
          </a:p>
          <a:p>
            <a:pPr marL="633413" indent="-633413"/>
            <a:r>
              <a:rPr lang="en-US" altLang="en-US">
                <a:solidFill>
                  <a:srgbClr val="000000"/>
                </a:solidFill>
              </a:rPr>
              <a:t>• Students should assume that the electric field everywhere between parallel plates is uniform with edge effects occurring beyond the limits of the plates.</a:t>
            </a:r>
          </a:p>
        </p:txBody>
      </p:sp>
      <p:sp>
        <p:nvSpPr>
          <p:cNvPr id="5123"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3187">
                                            <p:txEl>
                                              <p:pRg st="4" end="4"/>
                                            </p:txEl>
                                          </p:spTgt>
                                        </p:tgtEl>
                                        <p:attrNameLst>
                                          <p:attrName>style.visibility</p:attrName>
                                        </p:attrNameLst>
                                      </p:cBhvr>
                                      <p:to>
                                        <p:strVal val="visible"/>
                                      </p:to>
                                    </p:set>
                                    <p:anim calcmode="lin" valueType="num">
                                      <p:cBhvr additive="base">
                                        <p:cTn id="31"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004" name="Rectangle 108"/>
          <p:cNvSpPr>
            <a:spLocks noChangeArrowheads="1"/>
          </p:cNvSpPr>
          <p:nvPr/>
        </p:nvSpPr>
        <p:spPr bwMode="auto">
          <a:xfrm>
            <a:off x="673100" y="6021388"/>
            <a:ext cx="7773988" cy="836612"/>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Kinetic energy (thus </a:t>
            </a:r>
            <a:r>
              <a:rPr lang="en-US" i="1" dirty="0">
                <a:sym typeface="Symbol" pitchFamily="18" charset="2"/>
              </a:rPr>
              <a:t>v)</a:t>
            </a:r>
            <a:r>
              <a:rPr lang="en-US" dirty="0">
                <a:sym typeface="Symbol" pitchFamily="18" charset="2"/>
              </a:rPr>
              <a:t> DECREASES with radius.</a:t>
            </a:r>
          </a:p>
        </p:txBody>
      </p:sp>
      <p:sp>
        <p:nvSpPr>
          <p:cNvPr id="208906" name="Rectangle 10"/>
          <p:cNvSpPr>
            <a:spLocks noChangeArrowheads="1"/>
          </p:cNvSpPr>
          <p:nvPr/>
        </p:nvSpPr>
        <p:spPr bwMode="auto">
          <a:xfrm>
            <a:off x="674688" y="2635250"/>
            <a:ext cx="7772400" cy="3392488"/>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Graph the total energy </a:t>
            </a:r>
            <a:r>
              <a:rPr lang="en-US" i="1">
                <a:solidFill>
                  <a:srgbClr val="FF0000"/>
                </a:solidFill>
                <a:sym typeface="Symbol" pitchFamily="18" charset="2"/>
              </a:rPr>
              <a:t>E</a:t>
            </a:r>
            <a:r>
              <a:rPr lang="en-US" i="1">
                <a:sym typeface="Symbol" pitchFamily="18" charset="2"/>
              </a:rPr>
              <a:t> </a:t>
            </a:r>
            <a:r>
              <a:rPr lang="en-US">
                <a:sym typeface="Symbol" pitchFamily="18" charset="2"/>
              </a:rPr>
              <a:t>vs. the radius of orbit and include both </a:t>
            </a:r>
            <a:r>
              <a:rPr lang="en-US" i="1">
                <a:solidFill>
                  <a:srgbClr val="008000"/>
                </a:solidFill>
                <a:sym typeface="Symbol" pitchFamily="18" charset="2"/>
              </a:rPr>
              <a:t>E</a:t>
            </a:r>
            <a:r>
              <a:rPr lang="en-US" baseline="-25000">
                <a:solidFill>
                  <a:srgbClr val="008000"/>
                </a:solidFill>
                <a:sym typeface="Symbol" pitchFamily="18" charset="2"/>
              </a:rPr>
              <a:t>K</a:t>
            </a:r>
            <a:r>
              <a:rPr lang="en-US" i="1">
                <a:sym typeface="Symbol" pitchFamily="18" charset="2"/>
              </a:rPr>
              <a:t> </a:t>
            </a:r>
            <a:r>
              <a:rPr lang="en-US">
                <a:sym typeface="Symbol" pitchFamily="18" charset="2"/>
              </a:rPr>
              <a:t>and </a:t>
            </a:r>
            <a:r>
              <a:rPr lang="en-US" i="1">
                <a:solidFill>
                  <a:schemeClr val="accent2"/>
                </a:solidFill>
                <a:sym typeface="Symbol" pitchFamily="18" charset="2"/>
              </a:rPr>
              <a:t>E</a:t>
            </a:r>
            <a:r>
              <a:rPr lang="en-US" baseline="-25000">
                <a:solidFill>
                  <a:schemeClr val="accent2"/>
                </a:solidFill>
                <a:sym typeface="Symbol" pitchFamily="18" charset="2"/>
              </a:rPr>
              <a:t>P</a:t>
            </a:r>
            <a:r>
              <a:rPr lang="en-US">
                <a:sym typeface="Symbol" pitchFamily="18" charset="2"/>
              </a:rPr>
              <a:t>.</a:t>
            </a:r>
            <a:endParaRPr lang="en-US" i="1">
              <a:sym typeface="Symbol" pitchFamily="18" charset="2"/>
            </a:endParaRPr>
          </a:p>
          <a:p>
            <a:pPr eaLnBrk="0" hangingPunct="0">
              <a:spcBef>
                <a:spcPct val="20000"/>
              </a:spcBef>
            </a:pPr>
            <a:r>
              <a:rPr lang="en-US">
                <a:sym typeface="Symbol" pitchFamily="18" charset="2"/>
              </a:rPr>
              <a:t>SOLUTION:</a:t>
            </a:r>
          </a:p>
        </p:txBody>
      </p:sp>
      <p:grpSp>
        <p:nvGrpSpPr>
          <p:cNvPr id="2" name="Group 11"/>
          <p:cNvGrpSpPr>
            <a:grpSpLocks/>
          </p:cNvGrpSpPr>
          <p:nvPr/>
        </p:nvGrpSpPr>
        <p:grpSpPr bwMode="auto">
          <a:xfrm>
            <a:off x="2719388" y="5207000"/>
            <a:ext cx="146050" cy="153988"/>
            <a:chOff x="129" y="2979"/>
            <a:chExt cx="129" cy="136"/>
          </a:xfrm>
        </p:grpSpPr>
        <p:sp>
          <p:nvSpPr>
            <p:cNvPr id="42077" name="Line 12"/>
            <p:cNvSpPr>
              <a:spLocks noChangeShapeType="1"/>
            </p:cNvSpPr>
            <p:nvPr/>
          </p:nvSpPr>
          <p:spPr bwMode="auto">
            <a:xfrm>
              <a:off x="136" y="2979"/>
              <a:ext cx="122" cy="136"/>
            </a:xfrm>
            <a:prstGeom prst="line">
              <a:avLst/>
            </a:prstGeom>
            <a:noFill/>
            <a:ln w="19050">
              <a:solidFill>
                <a:srgbClr val="FF0000"/>
              </a:solidFill>
              <a:round/>
              <a:headEnd/>
              <a:tailEnd/>
            </a:ln>
          </p:spPr>
          <p:txBody>
            <a:bodyPr/>
            <a:lstStyle/>
            <a:p>
              <a:endParaRPr lang="en-US"/>
            </a:p>
          </p:txBody>
        </p:sp>
        <p:sp>
          <p:nvSpPr>
            <p:cNvPr id="42078" name="Line 13"/>
            <p:cNvSpPr>
              <a:spLocks noChangeShapeType="1"/>
            </p:cNvSpPr>
            <p:nvPr/>
          </p:nvSpPr>
          <p:spPr bwMode="auto">
            <a:xfrm flipH="1">
              <a:off x="129" y="2979"/>
              <a:ext cx="129" cy="136"/>
            </a:xfrm>
            <a:prstGeom prst="line">
              <a:avLst/>
            </a:prstGeom>
            <a:noFill/>
            <a:ln w="19050">
              <a:solidFill>
                <a:srgbClr val="FF0000"/>
              </a:solidFill>
              <a:round/>
              <a:headEnd/>
              <a:tailEnd/>
            </a:ln>
          </p:spPr>
          <p:txBody>
            <a:bodyPr/>
            <a:lstStyle/>
            <a:p>
              <a:endParaRPr lang="en-US"/>
            </a:p>
          </p:txBody>
        </p:sp>
      </p:grpSp>
      <p:grpSp>
        <p:nvGrpSpPr>
          <p:cNvPr id="3" name="Group 14"/>
          <p:cNvGrpSpPr>
            <a:grpSpLocks/>
          </p:cNvGrpSpPr>
          <p:nvPr/>
        </p:nvGrpSpPr>
        <p:grpSpPr bwMode="auto">
          <a:xfrm>
            <a:off x="3876675" y="4965700"/>
            <a:ext cx="146050" cy="153988"/>
            <a:chOff x="129" y="2979"/>
            <a:chExt cx="129" cy="136"/>
          </a:xfrm>
        </p:grpSpPr>
        <p:sp>
          <p:nvSpPr>
            <p:cNvPr id="42075" name="Line 15"/>
            <p:cNvSpPr>
              <a:spLocks noChangeShapeType="1"/>
            </p:cNvSpPr>
            <p:nvPr/>
          </p:nvSpPr>
          <p:spPr bwMode="auto">
            <a:xfrm>
              <a:off x="136" y="2979"/>
              <a:ext cx="122" cy="136"/>
            </a:xfrm>
            <a:prstGeom prst="line">
              <a:avLst/>
            </a:prstGeom>
            <a:noFill/>
            <a:ln w="19050">
              <a:solidFill>
                <a:srgbClr val="FF0000"/>
              </a:solidFill>
              <a:round/>
              <a:headEnd/>
              <a:tailEnd/>
            </a:ln>
          </p:spPr>
          <p:txBody>
            <a:bodyPr/>
            <a:lstStyle/>
            <a:p>
              <a:endParaRPr lang="en-US"/>
            </a:p>
          </p:txBody>
        </p:sp>
        <p:sp>
          <p:nvSpPr>
            <p:cNvPr id="42076" name="Line 16"/>
            <p:cNvSpPr>
              <a:spLocks noChangeShapeType="1"/>
            </p:cNvSpPr>
            <p:nvPr/>
          </p:nvSpPr>
          <p:spPr bwMode="auto">
            <a:xfrm flipH="1">
              <a:off x="129" y="2979"/>
              <a:ext cx="129" cy="136"/>
            </a:xfrm>
            <a:prstGeom prst="line">
              <a:avLst/>
            </a:prstGeom>
            <a:noFill/>
            <a:ln w="19050">
              <a:solidFill>
                <a:srgbClr val="FF0000"/>
              </a:solidFill>
              <a:round/>
              <a:headEnd/>
              <a:tailEnd/>
            </a:ln>
          </p:spPr>
          <p:txBody>
            <a:bodyPr/>
            <a:lstStyle/>
            <a:p>
              <a:endParaRPr lang="en-US"/>
            </a:p>
          </p:txBody>
        </p:sp>
      </p:grpSp>
      <p:grpSp>
        <p:nvGrpSpPr>
          <p:cNvPr id="4" name="Group 17"/>
          <p:cNvGrpSpPr>
            <a:grpSpLocks/>
          </p:cNvGrpSpPr>
          <p:nvPr/>
        </p:nvGrpSpPr>
        <p:grpSpPr bwMode="auto">
          <a:xfrm>
            <a:off x="5035550" y="4872038"/>
            <a:ext cx="146050" cy="153987"/>
            <a:chOff x="129" y="2979"/>
            <a:chExt cx="129" cy="136"/>
          </a:xfrm>
        </p:grpSpPr>
        <p:sp>
          <p:nvSpPr>
            <p:cNvPr id="42073" name="Line 18"/>
            <p:cNvSpPr>
              <a:spLocks noChangeShapeType="1"/>
            </p:cNvSpPr>
            <p:nvPr/>
          </p:nvSpPr>
          <p:spPr bwMode="auto">
            <a:xfrm>
              <a:off x="136" y="2979"/>
              <a:ext cx="122" cy="136"/>
            </a:xfrm>
            <a:prstGeom prst="line">
              <a:avLst/>
            </a:prstGeom>
            <a:noFill/>
            <a:ln w="19050">
              <a:solidFill>
                <a:srgbClr val="FF0000"/>
              </a:solidFill>
              <a:round/>
              <a:headEnd/>
              <a:tailEnd/>
            </a:ln>
          </p:spPr>
          <p:txBody>
            <a:bodyPr/>
            <a:lstStyle/>
            <a:p>
              <a:endParaRPr lang="en-US"/>
            </a:p>
          </p:txBody>
        </p:sp>
        <p:sp>
          <p:nvSpPr>
            <p:cNvPr id="42074" name="Line 19"/>
            <p:cNvSpPr>
              <a:spLocks noChangeShapeType="1"/>
            </p:cNvSpPr>
            <p:nvPr/>
          </p:nvSpPr>
          <p:spPr bwMode="auto">
            <a:xfrm flipH="1">
              <a:off x="129" y="2979"/>
              <a:ext cx="129" cy="136"/>
            </a:xfrm>
            <a:prstGeom prst="line">
              <a:avLst/>
            </a:prstGeom>
            <a:noFill/>
            <a:ln w="19050">
              <a:solidFill>
                <a:srgbClr val="FF0000"/>
              </a:solidFill>
              <a:round/>
              <a:headEnd/>
              <a:tailEnd/>
            </a:ln>
          </p:spPr>
          <p:txBody>
            <a:bodyPr/>
            <a:lstStyle/>
            <a:p>
              <a:endParaRPr lang="en-US"/>
            </a:p>
          </p:txBody>
        </p:sp>
      </p:grpSp>
      <p:grpSp>
        <p:nvGrpSpPr>
          <p:cNvPr id="5" name="Group 20"/>
          <p:cNvGrpSpPr>
            <a:grpSpLocks/>
          </p:cNvGrpSpPr>
          <p:nvPr/>
        </p:nvGrpSpPr>
        <p:grpSpPr bwMode="auto">
          <a:xfrm>
            <a:off x="6215063" y="4830763"/>
            <a:ext cx="146050" cy="153987"/>
            <a:chOff x="129" y="2979"/>
            <a:chExt cx="129" cy="136"/>
          </a:xfrm>
        </p:grpSpPr>
        <p:sp>
          <p:nvSpPr>
            <p:cNvPr id="42071" name="Line 21"/>
            <p:cNvSpPr>
              <a:spLocks noChangeShapeType="1"/>
            </p:cNvSpPr>
            <p:nvPr/>
          </p:nvSpPr>
          <p:spPr bwMode="auto">
            <a:xfrm>
              <a:off x="136" y="2979"/>
              <a:ext cx="122" cy="136"/>
            </a:xfrm>
            <a:prstGeom prst="line">
              <a:avLst/>
            </a:prstGeom>
            <a:noFill/>
            <a:ln w="19050">
              <a:solidFill>
                <a:srgbClr val="FF0000"/>
              </a:solidFill>
              <a:round/>
              <a:headEnd/>
              <a:tailEnd/>
            </a:ln>
          </p:spPr>
          <p:txBody>
            <a:bodyPr/>
            <a:lstStyle/>
            <a:p>
              <a:endParaRPr lang="en-US"/>
            </a:p>
          </p:txBody>
        </p:sp>
        <p:sp>
          <p:nvSpPr>
            <p:cNvPr id="42072" name="Line 22"/>
            <p:cNvSpPr>
              <a:spLocks noChangeShapeType="1"/>
            </p:cNvSpPr>
            <p:nvPr/>
          </p:nvSpPr>
          <p:spPr bwMode="auto">
            <a:xfrm flipH="1">
              <a:off x="129" y="2979"/>
              <a:ext cx="129" cy="136"/>
            </a:xfrm>
            <a:prstGeom prst="line">
              <a:avLst/>
            </a:prstGeom>
            <a:noFill/>
            <a:ln w="19050">
              <a:solidFill>
                <a:srgbClr val="FF0000"/>
              </a:solidFill>
              <a:round/>
              <a:headEnd/>
              <a:tailEnd/>
            </a:ln>
          </p:spPr>
          <p:txBody>
            <a:bodyPr/>
            <a:lstStyle/>
            <a:p>
              <a:endParaRPr lang="en-US"/>
            </a:p>
          </p:txBody>
        </p:sp>
      </p:grpSp>
      <p:grpSp>
        <p:nvGrpSpPr>
          <p:cNvPr id="6" name="Group 23"/>
          <p:cNvGrpSpPr>
            <a:grpSpLocks/>
          </p:cNvGrpSpPr>
          <p:nvPr/>
        </p:nvGrpSpPr>
        <p:grpSpPr bwMode="auto">
          <a:xfrm>
            <a:off x="7394575" y="4811713"/>
            <a:ext cx="146050" cy="153987"/>
            <a:chOff x="129" y="2979"/>
            <a:chExt cx="129" cy="136"/>
          </a:xfrm>
        </p:grpSpPr>
        <p:sp>
          <p:nvSpPr>
            <p:cNvPr id="42069" name="Line 24"/>
            <p:cNvSpPr>
              <a:spLocks noChangeShapeType="1"/>
            </p:cNvSpPr>
            <p:nvPr/>
          </p:nvSpPr>
          <p:spPr bwMode="auto">
            <a:xfrm>
              <a:off x="136" y="2979"/>
              <a:ext cx="122" cy="136"/>
            </a:xfrm>
            <a:prstGeom prst="line">
              <a:avLst/>
            </a:prstGeom>
            <a:noFill/>
            <a:ln w="19050">
              <a:solidFill>
                <a:srgbClr val="FF0000"/>
              </a:solidFill>
              <a:round/>
              <a:headEnd/>
              <a:tailEnd/>
            </a:ln>
          </p:spPr>
          <p:txBody>
            <a:bodyPr/>
            <a:lstStyle/>
            <a:p>
              <a:endParaRPr lang="en-US"/>
            </a:p>
          </p:txBody>
        </p:sp>
        <p:sp>
          <p:nvSpPr>
            <p:cNvPr id="42070" name="Line 25"/>
            <p:cNvSpPr>
              <a:spLocks noChangeShapeType="1"/>
            </p:cNvSpPr>
            <p:nvPr/>
          </p:nvSpPr>
          <p:spPr bwMode="auto">
            <a:xfrm flipH="1">
              <a:off x="129" y="2979"/>
              <a:ext cx="129" cy="136"/>
            </a:xfrm>
            <a:prstGeom prst="line">
              <a:avLst/>
            </a:prstGeom>
            <a:noFill/>
            <a:ln w="19050">
              <a:solidFill>
                <a:srgbClr val="FF0000"/>
              </a:solidFill>
              <a:round/>
              <a:headEnd/>
              <a:tailEnd/>
            </a:ln>
          </p:spPr>
          <p:txBody>
            <a:bodyPr/>
            <a:lstStyle/>
            <a:p>
              <a:endParaRPr lang="en-US"/>
            </a:p>
          </p:txBody>
        </p:sp>
      </p:grpSp>
      <p:grpSp>
        <p:nvGrpSpPr>
          <p:cNvPr id="7" name="Group 107"/>
          <p:cNvGrpSpPr>
            <a:grpSpLocks/>
          </p:cNvGrpSpPr>
          <p:nvPr/>
        </p:nvGrpSpPr>
        <p:grpSpPr bwMode="auto">
          <a:xfrm>
            <a:off x="585788" y="5503863"/>
            <a:ext cx="6931025" cy="701675"/>
            <a:chOff x="369" y="3681"/>
            <a:chExt cx="4366" cy="442"/>
          </a:xfrm>
        </p:grpSpPr>
        <p:sp>
          <p:nvSpPr>
            <p:cNvPr id="42066" name="Line 28"/>
            <p:cNvSpPr>
              <a:spLocks noChangeShapeType="1"/>
            </p:cNvSpPr>
            <p:nvPr/>
          </p:nvSpPr>
          <p:spPr bwMode="auto">
            <a:xfrm>
              <a:off x="984" y="3884"/>
              <a:ext cx="3751" cy="0"/>
            </a:xfrm>
            <a:prstGeom prst="line">
              <a:avLst/>
            </a:prstGeom>
            <a:noFill/>
            <a:ln w="19050">
              <a:solidFill>
                <a:schemeClr val="accent2"/>
              </a:solidFill>
              <a:prstDash val="dash"/>
              <a:round/>
              <a:headEnd/>
              <a:tailEnd/>
            </a:ln>
          </p:spPr>
          <p:txBody>
            <a:bodyPr/>
            <a:lstStyle/>
            <a:p>
              <a:endParaRPr lang="en-US"/>
            </a:p>
          </p:txBody>
        </p:sp>
        <p:sp>
          <p:nvSpPr>
            <p:cNvPr id="42067" name="Text Box 29"/>
            <p:cNvSpPr txBox="1">
              <a:spLocks noChangeArrowheads="1"/>
            </p:cNvSpPr>
            <p:nvPr/>
          </p:nvSpPr>
          <p:spPr bwMode="auto">
            <a:xfrm>
              <a:off x="490" y="3681"/>
              <a:ext cx="508" cy="442"/>
            </a:xfrm>
            <a:prstGeom prst="rect">
              <a:avLst/>
            </a:prstGeom>
            <a:noFill/>
            <a:ln w="9525">
              <a:noFill/>
              <a:miter lim="800000"/>
              <a:headEnd/>
              <a:tailEnd/>
            </a:ln>
          </p:spPr>
          <p:txBody>
            <a:bodyPr>
              <a:spAutoFit/>
            </a:bodyPr>
            <a:lstStyle/>
            <a:p>
              <a:pPr algn="ctr"/>
              <a:r>
                <a:rPr lang="en-US" sz="2000" i="1" u="sng">
                  <a:solidFill>
                    <a:schemeClr val="accent2"/>
                  </a:solidFill>
                </a:rPr>
                <a:t>GMm</a:t>
              </a:r>
            </a:p>
            <a:p>
              <a:pPr algn="ctr"/>
              <a:r>
                <a:rPr lang="en-US" sz="2000" i="1">
                  <a:solidFill>
                    <a:schemeClr val="accent2"/>
                  </a:solidFill>
                </a:rPr>
                <a:t>R</a:t>
              </a:r>
            </a:p>
          </p:txBody>
        </p:sp>
        <p:sp>
          <p:nvSpPr>
            <p:cNvPr id="42068" name="Text Box 30"/>
            <p:cNvSpPr txBox="1">
              <a:spLocks noChangeArrowheads="1"/>
            </p:cNvSpPr>
            <p:nvPr/>
          </p:nvSpPr>
          <p:spPr bwMode="auto">
            <a:xfrm>
              <a:off x="369" y="3758"/>
              <a:ext cx="212" cy="250"/>
            </a:xfrm>
            <a:prstGeom prst="rect">
              <a:avLst/>
            </a:prstGeom>
            <a:noFill/>
            <a:ln w="9525">
              <a:noFill/>
              <a:miter lim="800000"/>
              <a:headEnd/>
              <a:tailEnd/>
            </a:ln>
          </p:spPr>
          <p:txBody>
            <a:bodyPr wrap="none">
              <a:spAutoFit/>
            </a:bodyPr>
            <a:lstStyle/>
            <a:p>
              <a:r>
                <a:rPr lang="en-US" sz="2000" b="1">
                  <a:solidFill>
                    <a:schemeClr val="accent2"/>
                  </a:solidFill>
                  <a:latin typeface="Courier New" pitchFamily="49" charset="0"/>
                </a:rPr>
                <a:t>-</a:t>
              </a:r>
            </a:p>
          </p:txBody>
        </p:sp>
      </p:grpSp>
      <p:grpSp>
        <p:nvGrpSpPr>
          <p:cNvPr id="8" name="Group 31"/>
          <p:cNvGrpSpPr>
            <a:grpSpLocks/>
          </p:cNvGrpSpPr>
          <p:nvPr/>
        </p:nvGrpSpPr>
        <p:grpSpPr bwMode="auto">
          <a:xfrm>
            <a:off x="2779713" y="4645030"/>
            <a:ext cx="5656263" cy="646113"/>
            <a:chOff x="1751" y="3180"/>
            <a:chExt cx="3563" cy="407"/>
          </a:xfrm>
        </p:grpSpPr>
        <p:sp>
          <p:nvSpPr>
            <p:cNvPr id="42064" name="Text Box 32"/>
            <p:cNvSpPr txBox="1">
              <a:spLocks noChangeArrowheads="1"/>
            </p:cNvSpPr>
            <p:nvPr/>
          </p:nvSpPr>
          <p:spPr bwMode="auto">
            <a:xfrm>
              <a:off x="5091" y="3180"/>
              <a:ext cx="223" cy="250"/>
            </a:xfrm>
            <a:prstGeom prst="rect">
              <a:avLst/>
            </a:prstGeom>
            <a:noFill/>
            <a:ln w="9525">
              <a:noFill/>
              <a:miter lim="800000"/>
              <a:headEnd/>
              <a:tailEnd/>
            </a:ln>
          </p:spPr>
          <p:txBody>
            <a:bodyPr wrap="none">
              <a:spAutoFit/>
            </a:bodyPr>
            <a:lstStyle/>
            <a:p>
              <a:r>
                <a:rPr lang="en-US" sz="2000" i="1" dirty="0">
                  <a:solidFill>
                    <a:srgbClr val="FF0000"/>
                  </a:solidFill>
                </a:rPr>
                <a:t>E</a:t>
              </a:r>
            </a:p>
          </p:txBody>
        </p:sp>
        <p:sp>
          <p:nvSpPr>
            <p:cNvPr id="42065" name="Freeform 33"/>
            <p:cNvSpPr>
              <a:spLocks/>
            </p:cNvSpPr>
            <p:nvPr/>
          </p:nvSpPr>
          <p:spPr bwMode="auto">
            <a:xfrm flipV="1">
              <a:off x="1751" y="3329"/>
              <a:ext cx="3342" cy="258"/>
            </a:xfrm>
            <a:custGeom>
              <a:avLst/>
              <a:gdLst>
                <a:gd name="T0" fmla="*/ 0 w 3342"/>
                <a:gd name="T1" fmla="*/ 0 h 508"/>
                <a:gd name="T2" fmla="*/ 735 w 3342"/>
                <a:gd name="T3" fmla="*/ 318 h 508"/>
                <a:gd name="T4" fmla="*/ 1470 w 3342"/>
                <a:gd name="T5" fmla="*/ 432 h 508"/>
                <a:gd name="T6" fmla="*/ 2205 w 3342"/>
                <a:gd name="T7" fmla="*/ 485 h 508"/>
                <a:gd name="T8" fmla="*/ 2963 w 3342"/>
                <a:gd name="T9" fmla="*/ 500 h 508"/>
                <a:gd name="T10" fmla="*/ 3342 w 3342"/>
                <a:gd name="T11" fmla="*/ 508 h 508"/>
                <a:gd name="T12" fmla="*/ 0 60000 65536"/>
                <a:gd name="T13" fmla="*/ 0 60000 65536"/>
                <a:gd name="T14" fmla="*/ 0 60000 65536"/>
                <a:gd name="T15" fmla="*/ 0 60000 65536"/>
                <a:gd name="T16" fmla="*/ 0 60000 65536"/>
                <a:gd name="T17" fmla="*/ 0 60000 65536"/>
                <a:gd name="T18" fmla="*/ 0 w 3342"/>
                <a:gd name="T19" fmla="*/ 0 h 508"/>
                <a:gd name="T20" fmla="*/ 3342 w 3342"/>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3342" h="508">
                  <a:moveTo>
                    <a:pt x="0" y="0"/>
                  </a:moveTo>
                  <a:cubicBezTo>
                    <a:pt x="245" y="123"/>
                    <a:pt x="490" y="246"/>
                    <a:pt x="735" y="318"/>
                  </a:cubicBezTo>
                  <a:cubicBezTo>
                    <a:pt x="980" y="390"/>
                    <a:pt x="1225" y="404"/>
                    <a:pt x="1470" y="432"/>
                  </a:cubicBezTo>
                  <a:cubicBezTo>
                    <a:pt x="1715" y="460"/>
                    <a:pt x="1956" y="474"/>
                    <a:pt x="2205" y="485"/>
                  </a:cubicBezTo>
                  <a:cubicBezTo>
                    <a:pt x="2454" y="496"/>
                    <a:pt x="2774" y="496"/>
                    <a:pt x="2963" y="500"/>
                  </a:cubicBezTo>
                  <a:cubicBezTo>
                    <a:pt x="3152" y="504"/>
                    <a:pt x="3247" y="506"/>
                    <a:pt x="3342" y="508"/>
                  </a:cubicBezTo>
                </a:path>
              </a:pathLst>
            </a:custGeom>
            <a:noFill/>
            <a:ln w="28575" cmpd="sng">
              <a:solidFill>
                <a:srgbClr val="FF0000"/>
              </a:solidFill>
              <a:round/>
              <a:headEnd/>
              <a:tailEnd/>
            </a:ln>
          </p:spPr>
          <p:txBody>
            <a:bodyPr/>
            <a:lstStyle/>
            <a:p>
              <a:endParaRPr lang="en-US"/>
            </a:p>
          </p:txBody>
        </p:sp>
      </p:grpSp>
      <p:grpSp>
        <p:nvGrpSpPr>
          <p:cNvPr id="9" name="Group 34"/>
          <p:cNvGrpSpPr>
            <a:grpSpLocks/>
          </p:cNvGrpSpPr>
          <p:nvPr/>
        </p:nvGrpSpPr>
        <p:grpSpPr bwMode="auto">
          <a:xfrm>
            <a:off x="1600200" y="3794125"/>
            <a:ext cx="6470650" cy="2332038"/>
            <a:chOff x="1008" y="2644"/>
            <a:chExt cx="4076" cy="1469"/>
          </a:xfrm>
        </p:grpSpPr>
        <p:sp>
          <p:nvSpPr>
            <p:cNvPr id="42049" name="Line 35"/>
            <p:cNvSpPr>
              <a:spLocks noChangeShapeType="1"/>
            </p:cNvSpPr>
            <p:nvPr/>
          </p:nvSpPr>
          <p:spPr bwMode="auto">
            <a:xfrm flipV="1">
              <a:off x="1008" y="3264"/>
              <a:ext cx="0" cy="849"/>
            </a:xfrm>
            <a:prstGeom prst="line">
              <a:avLst/>
            </a:prstGeom>
            <a:noFill/>
            <a:ln w="28575">
              <a:solidFill>
                <a:schemeClr val="tx1"/>
              </a:solidFill>
              <a:round/>
              <a:headEnd type="arrow" w="med" len="med"/>
              <a:tailEnd/>
            </a:ln>
          </p:spPr>
          <p:txBody>
            <a:bodyPr/>
            <a:lstStyle/>
            <a:p>
              <a:endParaRPr lang="en-US"/>
            </a:p>
          </p:txBody>
        </p:sp>
        <p:grpSp>
          <p:nvGrpSpPr>
            <p:cNvPr id="42050" name="Group 36"/>
            <p:cNvGrpSpPr>
              <a:grpSpLocks/>
            </p:cNvGrpSpPr>
            <p:nvPr/>
          </p:nvGrpSpPr>
          <p:grpSpPr bwMode="auto">
            <a:xfrm>
              <a:off x="1008" y="2986"/>
              <a:ext cx="4076" cy="414"/>
              <a:chOff x="1008" y="2834"/>
              <a:chExt cx="4076" cy="414"/>
            </a:xfrm>
          </p:grpSpPr>
          <p:sp>
            <p:nvSpPr>
              <p:cNvPr id="42052" name="Line 37"/>
              <p:cNvSpPr>
                <a:spLocks noChangeShapeType="1"/>
              </p:cNvSpPr>
              <p:nvPr/>
            </p:nvSpPr>
            <p:spPr bwMode="auto">
              <a:xfrm>
                <a:off x="1008" y="3112"/>
                <a:ext cx="3895" cy="0"/>
              </a:xfrm>
              <a:prstGeom prst="line">
                <a:avLst/>
              </a:prstGeom>
              <a:noFill/>
              <a:ln w="28575">
                <a:solidFill>
                  <a:schemeClr val="tx1"/>
                </a:solidFill>
                <a:round/>
                <a:headEnd/>
                <a:tailEnd type="arrow" w="med" len="med"/>
              </a:ln>
            </p:spPr>
            <p:txBody>
              <a:bodyPr/>
              <a:lstStyle/>
              <a:p>
                <a:endParaRPr lang="en-US"/>
              </a:p>
            </p:txBody>
          </p:sp>
          <p:sp>
            <p:nvSpPr>
              <p:cNvPr id="42053" name="Text Box 38"/>
              <p:cNvSpPr txBox="1">
                <a:spLocks noChangeArrowheads="1"/>
              </p:cNvSpPr>
              <p:nvPr/>
            </p:nvSpPr>
            <p:spPr bwMode="auto">
              <a:xfrm>
                <a:off x="4915" y="2998"/>
                <a:ext cx="169" cy="250"/>
              </a:xfrm>
              <a:prstGeom prst="rect">
                <a:avLst/>
              </a:prstGeom>
              <a:noFill/>
              <a:ln w="9525">
                <a:noFill/>
                <a:miter lim="800000"/>
                <a:headEnd/>
                <a:tailEnd/>
              </a:ln>
            </p:spPr>
            <p:txBody>
              <a:bodyPr wrap="none">
                <a:spAutoFit/>
              </a:bodyPr>
              <a:lstStyle/>
              <a:p>
                <a:r>
                  <a:rPr lang="en-US" sz="2000" i="1"/>
                  <a:t>r</a:t>
                </a:r>
              </a:p>
            </p:txBody>
          </p:sp>
          <p:sp>
            <p:nvSpPr>
              <p:cNvPr id="42054" name="Line 39"/>
              <p:cNvSpPr>
                <a:spLocks noChangeShapeType="1"/>
              </p:cNvSpPr>
              <p:nvPr/>
            </p:nvSpPr>
            <p:spPr bwMode="auto">
              <a:xfrm>
                <a:off x="1758" y="3046"/>
                <a:ext cx="0" cy="122"/>
              </a:xfrm>
              <a:prstGeom prst="line">
                <a:avLst/>
              </a:prstGeom>
              <a:noFill/>
              <a:ln w="9525">
                <a:solidFill>
                  <a:schemeClr val="tx1"/>
                </a:solidFill>
                <a:round/>
                <a:headEnd/>
                <a:tailEnd/>
              </a:ln>
            </p:spPr>
            <p:txBody>
              <a:bodyPr/>
              <a:lstStyle/>
              <a:p>
                <a:endParaRPr lang="en-US"/>
              </a:p>
            </p:txBody>
          </p:sp>
          <p:sp>
            <p:nvSpPr>
              <p:cNvPr id="42055" name="Text Box 40"/>
              <p:cNvSpPr txBox="1">
                <a:spLocks noChangeArrowheads="1"/>
              </p:cNvSpPr>
              <p:nvPr/>
            </p:nvSpPr>
            <p:spPr bwMode="auto">
              <a:xfrm>
                <a:off x="1642" y="2834"/>
                <a:ext cx="232" cy="250"/>
              </a:xfrm>
              <a:prstGeom prst="rect">
                <a:avLst/>
              </a:prstGeom>
              <a:noFill/>
              <a:ln w="9525">
                <a:noFill/>
                <a:miter lim="800000"/>
                <a:headEnd/>
                <a:tailEnd/>
              </a:ln>
            </p:spPr>
            <p:txBody>
              <a:bodyPr wrap="none">
                <a:spAutoFit/>
              </a:bodyPr>
              <a:lstStyle/>
              <a:p>
                <a:r>
                  <a:rPr lang="en-US" sz="2000" i="1"/>
                  <a:t>R</a:t>
                </a:r>
              </a:p>
            </p:txBody>
          </p:sp>
          <p:sp>
            <p:nvSpPr>
              <p:cNvPr id="42056" name="Line 41"/>
              <p:cNvSpPr>
                <a:spLocks noChangeShapeType="1"/>
              </p:cNvSpPr>
              <p:nvPr/>
            </p:nvSpPr>
            <p:spPr bwMode="auto">
              <a:xfrm>
                <a:off x="2490" y="3046"/>
                <a:ext cx="0" cy="122"/>
              </a:xfrm>
              <a:prstGeom prst="line">
                <a:avLst/>
              </a:prstGeom>
              <a:noFill/>
              <a:ln w="9525">
                <a:solidFill>
                  <a:schemeClr val="tx1"/>
                </a:solidFill>
                <a:round/>
                <a:headEnd/>
                <a:tailEnd/>
              </a:ln>
            </p:spPr>
            <p:txBody>
              <a:bodyPr/>
              <a:lstStyle/>
              <a:p>
                <a:endParaRPr lang="en-US"/>
              </a:p>
            </p:txBody>
          </p:sp>
          <p:sp>
            <p:nvSpPr>
              <p:cNvPr id="42057" name="Text Box 42"/>
              <p:cNvSpPr txBox="1">
                <a:spLocks noChangeArrowheads="1"/>
              </p:cNvSpPr>
              <p:nvPr/>
            </p:nvSpPr>
            <p:spPr bwMode="auto">
              <a:xfrm>
                <a:off x="2326" y="2846"/>
                <a:ext cx="346" cy="250"/>
              </a:xfrm>
              <a:prstGeom prst="rect">
                <a:avLst/>
              </a:prstGeom>
              <a:noFill/>
              <a:ln w="9525">
                <a:noFill/>
                <a:miter lim="800000"/>
                <a:headEnd/>
                <a:tailEnd/>
              </a:ln>
            </p:spPr>
            <p:txBody>
              <a:bodyPr>
                <a:spAutoFit/>
              </a:bodyPr>
              <a:lstStyle/>
              <a:p>
                <a:r>
                  <a:rPr lang="en-US" sz="2000"/>
                  <a:t>2</a:t>
                </a:r>
                <a:r>
                  <a:rPr lang="en-US" sz="2000" i="1"/>
                  <a:t>R</a:t>
                </a:r>
              </a:p>
            </p:txBody>
          </p:sp>
          <p:sp>
            <p:nvSpPr>
              <p:cNvPr id="42058" name="Line 43"/>
              <p:cNvSpPr>
                <a:spLocks noChangeShapeType="1"/>
              </p:cNvSpPr>
              <p:nvPr/>
            </p:nvSpPr>
            <p:spPr bwMode="auto">
              <a:xfrm>
                <a:off x="3224" y="3051"/>
                <a:ext cx="0" cy="122"/>
              </a:xfrm>
              <a:prstGeom prst="line">
                <a:avLst/>
              </a:prstGeom>
              <a:noFill/>
              <a:ln w="9525">
                <a:solidFill>
                  <a:schemeClr val="tx1"/>
                </a:solidFill>
                <a:round/>
                <a:headEnd/>
                <a:tailEnd/>
              </a:ln>
            </p:spPr>
            <p:txBody>
              <a:bodyPr/>
              <a:lstStyle/>
              <a:p>
                <a:endParaRPr lang="en-US"/>
              </a:p>
            </p:txBody>
          </p:sp>
          <p:sp>
            <p:nvSpPr>
              <p:cNvPr id="42059" name="Text Box 44"/>
              <p:cNvSpPr txBox="1">
                <a:spLocks noChangeArrowheads="1"/>
              </p:cNvSpPr>
              <p:nvPr/>
            </p:nvSpPr>
            <p:spPr bwMode="auto">
              <a:xfrm>
                <a:off x="3060" y="2851"/>
                <a:ext cx="346" cy="250"/>
              </a:xfrm>
              <a:prstGeom prst="rect">
                <a:avLst/>
              </a:prstGeom>
              <a:noFill/>
              <a:ln w="9525">
                <a:noFill/>
                <a:miter lim="800000"/>
                <a:headEnd/>
                <a:tailEnd/>
              </a:ln>
            </p:spPr>
            <p:txBody>
              <a:bodyPr>
                <a:spAutoFit/>
              </a:bodyPr>
              <a:lstStyle/>
              <a:p>
                <a:r>
                  <a:rPr lang="en-US" sz="2000"/>
                  <a:t>3</a:t>
                </a:r>
                <a:r>
                  <a:rPr lang="en-US" sz="2000" i="1"/>
                  <a:t>R</a:t>
                </a:r>
              </a:p>
            </p:txBody>
          </p:sp>
          <p:sp>
            <p:nvSpPr>
              <p:cNvPr id="42060" name="Line 45"/>
              <p:cNvSpPr>
                <a:spLocks noChangeShapeType="1"/>
              </p:cNvSpPr>
              <p:nvPr/>
            </p:nvSpPr>
            <p:spPr bwMode="auto">
              <a:xfrm>
                <a:off x="3964" y="3046"/>
                <a:ext cx="0" cy="122"/>
              </a:xfrm>
              <a:prstGeom prst="line">
                <a:avLst/>
              </a:prstGeom>
              <a:noFill/>
              <a:ln w="9525">
                <a:solidFill>
                  <a:schemeClr val="tx1"/>
                </a:solidFill>
                <a:round/>
                <a:headEnd/>
                <a:tailEnd/>
              </a:ln>
            </p:spPr>
            <p:txBody>
              <a:bodyPr/>
              <a:lstStyle/>
              <a:p>
                <a:endParaRPr lang="en-US"/>
              </a:p>
            </p:txBody>
          </p:sp>
          <p:sp>
            <p:nvSpPr>
              <p:cNvPr id="42061" name="Text Box 46"/>
              <p:cNvSpPr txBox="1">
                <a:spLocks noChangeArrowheads="1"/>
              </p:cNvSpPr>
              <p:nvPr/>
            </p:nvSpPr>
            <p:spPr bwMode="auto">
              <a:xfrm>
                <a:off x="3800" y="2846"/>
                <a:ext cx="346" cy="250"/>
              </a:xfrm>
              <a:prstGeom prst="rect">
                <a:avLst/>
              </a:prstGeom>
              <a:noFill/>
              <a:ln w="9525">
                <a:noFill/>
                <a:miter lim="800000"/>
                <a:headEnd/>
                <a:tailEnd/>
              </a:ln>
            </p:spPr>
            <p:txBody>
              <a:bodyPr>
                <a:spAutoFit/>
              </a:bodyPr>
              <a:lstStyle/>
              <a:p>
                <a:r>
                  <a:rPr lang="en-US" sz="2000"/>
                  <a:t>4</a:t>
                </a:r>
                <a:r>
                  <a:rPr lang="en-US" sz="2000" i="1"/>
                  <a:t>R</a:t>
                </a:r>
              </a:p>
            </p:txBody>
          </p:sp>
          <p:sp>
            <p:nvSpPr>
              <p:cNvPr id="42062" name="Line 47"/>
              <p:cNvSpPr>
                <a:spLocks noChangeShapeType="1"/>
              </p:cNvSpPr>
              <p:nvPr/>
            </p:nvSpPr>
            <p:spPr bwMode="auto">
              <a:xfrm>
                <a:off x="4708" y="3046"/>
                <a:ext cx="0" cy="122"/>
              </a:xfrm>
              <a:prstGeom prst="line">
                <a:avLst/>
              </a:prstGeom>
              <a:noFill/>
              <a:ln w="9525">
                <a:solidFill>
                  <a:schemeClr val="tx1"/>
                </a:solidFill>
                <a:round/>
                <a:headEnd/>
                <a:tailEnd/>
              </a:ln>
            </p:spPr>
            <p:txBody>
              <a:bodyPr/>
              <a:lstStyle/>
              <a:p>
                <a:endParaRPr lang="en-US"/>
              </a:p>
            </p:txBody>
          </p:sp>
          <p:sp>
            <p:nvSpPr>
              <p:cNvPr id="42063" name="Text Box 48"/>
              <p:cNvSpPr txBox="1">
                <a:spLocks noChangeArrowheads="1"/>
              </p:cNvSpPr>
              <p:nvPr/>
            </p:nvSpPr>
            <p:spPr bwMode="auto">
              <a:xfrm>
                <a:off x="4544" y="2846"/>
                <a:ext cx="346" cy="250"/>
              </a:xfrm>
              <a:prstGeom prst="rect">
                <a:avLst/>
              </a:prstGeom>
              <a:noFill/>
              <a:ln w="9525">
                <a:noFill/>
                <a:miter lim="800000"/>
                <a:headEnd/>
                <a:tailEnd/>
              </a:ln>
            </p:spPr>
            <p:txBody>
              <a:bodyPr>
                <a:spAutoFit/>
              </a:bodyPr>
              <a:lstStyle/>
              <a:p>
                <a:r>
                  <a:rPr lang="en-US" sz="2000"/>
                  <a:t>5</a:t>
                </a:r>
                <a:r>
                  <a:rPr lang="en-US" sz="2000" i="1"/>
                  <a:t>R</a:t>
                </a:r>
              </a:p>
            </p:txBody>
          </p:sp>
        </p:grpSp>
        <p:sp>
          <p:nvSpPr>
            <p:cNvPr id="42051" name="Line 49"/>
            <p:cNvSpPr>
              <a:spLocks noChangeShapeType="1"/>
            </p:cNvSpPr>
            <p:nvPr/>
          </p:nvSpPr>
          <p:spPr bwMode="auto">
            <a:xfrm flipV="1">
              <a:off x="1009" y="2644"/>
              <a:ext cx="0" cy="623"/>
            </a:xfrm>
            <a:prstGeom prst="line">
              <a:avLst/>
            </a:prstGeom>
            <a:noFill/>
            <a:ln w="28575">
              <a:solidFill>
                <a:schemeClr val="tx1"/>
              </a:solidFill>
              <a:round/>
              <a:headEnd/>
              <a:tailEnd type="arrow" w="med" len="med"/>
            </a:ln>
          </p:spPr>
          <p:txBody>
            <a:bodyPr/>
            <a:lstStyle/>
            <a:p>
              <a:endParaRPr lang="en-US"/>
            </a:p>
          </p:txBody>
        </p:sp>
      </p:grpSp>
      <p:grpSp>
        <p:nvGrpSpPr>
          <p:cNvPr id="11" name="Group 106"/>
          <p:cNvGrpSpPr>
            <a:grpSpLocks/>
          </p:cNvGrpSpPr>
          <p:nvPr/>
        </p:nvGrpSpPr>
        <p:grpSpPr bwMode="auto">
          <a:xfrm>
            <a:off x="571500" y="4967288"/>
            <a:ext cx="6943725" cy="701675"/>
            <a:chOff x="360" y="3343"/>
            <a:chExt cx="4374" cy="442"/>
          </a:xfrm>
        </p:grpSpPr>
        <p:sp>
          <p:nvSpPr>
            <p:cNvPr id="42046" name="Line 52"/>
            <p:cNvSpPr>
              <a:spLocks noChangeShapeType="1"/>
            </p:cNvSpPr>
            <p:nvPr/>
          </p:nvSpPr>
          <p:spPr bwMode="auto">
            <a:xfrm>
              <a:off x="983" y="3546"/>
              <a:ext cx="3751" cy="0"/>
            </a:xfrm>
            <a:prstGeom prst="line">
              <a:avLst/>
            </a:prstGeom>
            <a:noFill/>
            <a:ln w="19050">
              <a:solidFill>
                <a:srgbClr val="FF0000"/>
              </a:solidFill>
              <a:prstDash val="dash"/>
              <a:round/>
              <a:headEnd/>
              <a:tailEnd/>
            </a:ln>
          </p:spPr>
          <p:txBody>
            <a:bodyPr/>
            <a:lstStyle/>
            <a:p>
              <a:endParaRPr lang="en-US"/>
            </a:p>
          </p:txBody>
        </p:sp>
        <p:sp>
          <p:nvSpPr>
            <p:cNvPr id="42047" name="Text Box 53"/>
            <p:cNvSpPr txBox="1">
              <a:spLocks noChangeArrowheads="1"/>
            </p:cNvSpPr>
            <p:nvPr/>
          </p:nvSpPr>
          <p:spPr bwMode="auto">
            <a:xfrm>
              <a:off x="466" y="3343"/>
              <a:ext cx="562" cy="442"/>
            </a:xfrm>
            <a:prstGeom prst="rect">
              <a:avLst/>
            </a:prstGeom>
            <a:noFill/>
            <a:ln w="9525">
              <a:noFill/>
              <a:miter lim="800000"/>
              <a:headEnd/>
              <a:tailEnd/>
            </a:ln>
          </p:spPr>
          <p:txBody>
            <a:bodyPr>
              <a:spAutoFit/>
            </a:bodyPr>
            <a:lstStyle/>
            <a:p>
              <a:pPr algn="ctr"/>
              <a:r>
                <a:rPr lang="en-US" sz="2000" i="1" u="sng">
                  <a:solidFill>
                    <a:srgbClr val="FF0000"/>
                  </a:solidFill>
                </a:rPr>
                <a:t>GMm</a:t>
              </a:r>
            </a:p>
            <a:p>
              <a:pPr algn="ctr"/>
              <a:r>
                <a:rPr lang="en-US" sz="2000">
                  <a:solidFill>
                    <a:srgbClr val="FF0000"/>
                  </a:solidFill>
                </a:rPr>
                <a:t>2</a:t>
              </a:r>
              <a:r>
                <a:rPr lang="en-US" sz="2000" i="1">
                  <a:solidFill>
                    <a:srgbClr val="FF0000"/>
                  </a:solidFill>
                </a:rPr>
                <a:t>R</a:t>
              </a:r>
            </a:p>
          </p:txBody>
        </p:sp>
        <p:sp>
          <p:nvSpPr>
            <p:cNvPr id="42048" name="Text Box 54"/>
            <p:cNvSpPr txBox="1">
              <a:spLocks noChangeArrowheads="1"/>
            </p:cNvSpPr>
            <p:nvPr/>
          </p:nvSpPr>
          <p:spPr bwMode="auto">
            <a:xfrm>
              <a:off x="360" y="3420"/>
              <a:ext cx="212" cy="250"/>
            </a:xfrm>
            <a:prstGeom prst="rect">
              <a:avLst/>
            </a:prstGeom>
            <a:noFill/>
            <a:ln w="9525">
              <a:noFill/>
              <a:miter lim="800000"/>
              <a:headEnd/>
              <a:tailEnd/>
            </a:ln>
          </p:spPr>
          <p:txBody>
            <a:bodyPr wrap="none">
              <a:spAutoFit/>
            </a:bodyPr>
            <a:lstStyle/>
            <a:p>
              <a:r>
                <a:rPr lang="en-US" sz="2000" b="1">
                  <a:solidFill>
                    <a:srgbClr val="FF0000"/>
                  </a:solidFill>
                  <a:latin typeface="Courier New" pitchFamily="49" charset="0"/>
                </a:rPr>
                <a:t>-</a:t>
              </a:r>
            </a:p>
          </p:txBody>
        </p:sp>
      </p:grpSp>
      <p:grpSp>
        <p:nvGrpSpPr>
          <p:cNvPr id="12" name="Group 105"/>
          <p:cNvGrpSpPr>
            <a:grpSpLocks/>
          </p:cNvGrpSpPr>
          <p:nvPr/>
        </p:nvGrpSpPr>
        <p:grpSpPr bwMode="auto">
          <a:xfrm>
            <a:off x="573088" y="3957638"/>
            <a:ext cx="6943725" cy="701675"/>
            <a:chOff x="361" y="2707"/>
            <a:chExt cx="4374" cy="442"/>
          </a:xfrm>
        </p:grpSpPr>
        <p:sp>
          <p:nvSpPr>
            <p:cNvPr id="42043" name="Line 57"/>
            <p:cNvSpPr>
              <a:spLocks noChangeShapeType="1"/>
            </p:cNvSpPr>
            <p:nvPr/>
          </p:nvSpPr>
          <p:spPr bwMode="auto">
            <a:xfrm>
              <a:off x="984" y="2910"/>
              <a:ext cx="3751" cy="0"/>
            </a:xfrm>
            <a:prstGeom prst="line">
              <a:avLst/>
            </a:prstGeom>
            <a:noFill/>
            <a:ln w="19050">
              <a:solidFill>
                <a:srgbClr val="008000"/>
              </a:solidFill>
              <a:prstDash val="dash"/>
              <a:round/>
              <a:headEnd/>
              <a:tailEnd/>
            </a:ln>
          </p:spPr>
          <p:txBody>
            <a:bodyPr/>
            <a:lstStyle/>
            <a:p>
              <a:endParaRPr lang="en-US"/>
            </a:p>
          </p:txBody>
        </p:sp>
        <p:sp>
          <p:nvSpPr>
            <p:cNvPr id="42044" name="Text Box 58"/>
            <p:cNvSpPr txBox="1">
              <a:spLocks noChangeArrowheads="1"/>
            </p:cNvSpPr>
            <p:nvPr/>
          </p:nvSpPr>
          <p:spPr bwMode="auto">
            <a:xfrm>
              <a:off x="481" y="2707"/>
              <a:ext cx="531" cy="442"/>
            </a:xfrm>
            <a:prstGeom prst="rect">
              <a:avLst/>
            </a:prstGeom>
            <a:noFill/>
            <a:ln w="9525">
              <a:noFill/>
              <a:miter lim="800000"/>
              <a:headEnd/>
              <a:tailEnd/>
            </a:ln>
          </p:spPr>
          <p:txBody>
            <a:bodyPr>
              <a:spAutoFit/>
            </a:bodyPr>
            <a:lstStyle/>
            <a:p>
              <a:pPr algn="ctr"/>
              <a:r>
                <a:rPr lang="en-US" sz="2000" i="1" u="sng">
                  <a:solidFill>
                    <a:srgbClr val="008000"/>
                  </a:solidFill>
                </a:rPr>
                <a:t>GMm</a:t>
              </a:r>
            </a:p>
            <a:p>
              <a:pPr algn="ctr"/>
              <a:r>
                <a:rPr lang="en-US" sz="2000">
                  <a:solidFill>
                    <a:srgbClr val="008000"/>
                  </a:solidFill>
                </a:rPr>
                <a:t>2</a:t>
              </a:r>
              <a:r>
                <a:rPr lang="en-US" sz="2000" i="1">
                  <a:solidFill>
                    <a:srgbClr val="008000"/>
                  </a:solidFill>
                </a:rPr>
                <a:t>R</a:t>
              </a:r>
            </a:p>
          </p:txBody>
        </p:sp>
        <p:sp>
          <p:nvSpPr>
            <p:cNvPr id="42045" name="Text Box 59"/>
            <p:cNvSpPr txBox="1">
              <a:spLocks noChangeArrowheads="1"/>
            </p:cNvSpPr>
            <p:nvPr/>
          </p:nvSpPr>
          <p:spPr bwMode="auto">
            <a:xfrm>
              <a:off x="361" y="2784"/>
              <a:ext cx="212" cy="250"/>
            </a:xfrm>
            <a:prstGeom prst="rect">
              <a:avLst/>
            </a:prstGeom>
            <a:noFill/>
            <a:ln w="9525">
              <a:noFill/>
              <a:miter lim="800000"/>
              <a:headEnd/>
              <a:tailEnd/>
            </a:ln>
          </p:spPr>
          <p:txBody>
            <a:bodyPr wrap="none">
              <a:spAutoFit/>
            </a:bodyPr>
            <a:lstStyle/>
            <a:p>
              <a:r>
                <a:rPr lang="en-US" sz="2000" b="1">
                  <a:solidFill>
                    <a:srgbClr val="008000"/>
                  </a:solidFill>
                  <a:latin typeface="Courier New" pitchFamily="49" charset="0"/>
                </a:rPr>
                <a:t>+</a:t>
              </a:r>
            </a:p>
          </p:txBody>
        </p:sp>
      </p:grpSp>
      <p:grpSp>
        <p:nvGrpSpPr>
          <p:cNvPr id="13" name="Group 60"/>
          <p:cNvGrpSpPr>
            <a:grpSpLocks/>
          </p:cNvGrpSpPr>
          <p:nvPr/>
        </p:nvGrpSpPr>
        <p:grpSpPr bwMode="auto">
          <a:xfrm>
            <a:off x="2720975" y="4198938"/>
            <a:ext cx="146050" cy="153987"/>
            <a:chOff x="129" y="2979"/>
            <a:chExt cx="129" cy="136"/>
          </a:xfrm>
        </p:grpSpPr>
        <p:sp>
          <p:nvSpPr>
            <p:cNvPr id="42041" name="Line 61"/>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42042" name="Line 62"/>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14" name="Group 63"/>
          <p:cNvGrpSpPr>
            <a:grpSpLocks/>
          </p:cNvGrpSpPr>
          <p:nvPr/>
        </p:nvGrpSpPr>
        <p:grpSpPr bwMode="auto">
          <a:xfrm>
            <a:off x="3878263" y="4452938"/>
            <a:ext cx="146050" cy="153987"/>
            <a:chOff x="129" y="2979"/>
            <a:chExt cx="129" cy="136"/>
          </a:xfrm>
        </p:grpSpPr>
        <p:sp>
          <p:nvSpPr>
            <p:cNvPr id="42039" name="Line 64"/>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42040" name="Line 65"/>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15" name="Group 66"/>
          <p:cNvGrpSpPr>
            <a:grpSpLocks/>
          </p:cNvGrpSpPr>
          <p:nvPr/>
        </p:nvGrpSpPr>
        <p:grpSpPr bwMode="auto">
          <a:xfrm>
            <a:off x="5037138" y="4524375"/>
            <a:ext cx="146050" cy="153988"/>
            <a:chOff x="129" y="2979"/>
            <a:chExt cx="129" cy="136"/>
          </a:xfrm>
        </p:grpSpPr>
        <p:sp>
          <p:nvSpPr>
            <p:cNvPr id="42037" name="Line 67"/>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42038" name="Line 68"/>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16" name="Group 69"/>
          <p:cNvGrpSpPr>
            <a:grpSpLocks/>
          </p:cNvGrpSpPr>
          <p:nvPr/>
        </p:nvGrpSpPr>
        <p:grpSpPr bwMode="auto">
          <a:xfrm>
            <a:off x="6216650" y="4572000"/>
            <a:ext cx="146050" cy="153988"/>
            <a:chOff x="129" y="2979"/>
            <a:chExt cx="129" cy="136"/>
          </a:xfrm>
        </p:grpSpPr>
        <p:sp>
          <p:nvSpPr>
            <p:cNvPr id="42035" name="Line 70"/>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42036" name="Line 71"/>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17" name="Group 72"/>
          <p:cNvGrpSpPr>
            <a:grpSpLocks/>
          </p:cNvGrpSpPr>
          <p:nvPr/>
        </p:nvGrpSpPr>
        <p:grpSpPr bwMode="auto">
          <a:xfrm>
            <a:off x="7396163" y="4591050"/>
            <a:ext cx="146050" cy="153988"/>
            <a:chOff x="129" y="2979"/>
            <a:chExt cx="129" cy="136"/>
          </a:xfrm>
        </p:grpSpPr>
        <p:sp>
          <p:nvSpPr>
            <p:cNvPr id="42033" name="Line 73"/>
            <p:cNvSpPr>
              <a:spLocks noChangeShapeType="1"/>
            </p:cNvSpPr>
            <p:nvPr/>
          </p:nvSpPr>
          <p:spPr bwMode="auto">
            <a:xfrm>
              <a:off x="136" y="2979"/>
              <a:ext cx="122" cy="136"/>
            </a:xfrm>
            <a:prstGeom prst="line">
              <a:avLst/>
            </a:prstGeom>
            <a:noFill/>
            <a:ln w="19050">
              <a:solidFill>
                <a:srgbClr val="008000"/>
              </a:solidFill>
              <a:round/>
              <a:headEnd/>
              <a:tailEnd/>
            </a:ln>
          </p:spPr>
          <p:txBody>
            <a:bodyPr/>
            <a:lstStyle/>
            <a:p>
              <a:endParaRPr lang="en-US"/>
            </a:p>
          </p:txBody>
        </p:sp>
        <p:sp>
          <p:nvSpPr>
            <p:cNvPr id="42034" name="Line 74"/>
            <p:cNvSpPr>
              <a:spLocks noChangeShapeType="1"/>
            </p:cNvSpPr>
            <p:nvPr/>
          </p:nvSpPr>
          <p:spPr bwMode="auto">
            <a:xfrm flipH="1">
              <a:off x="129" y="2979"/>
              <a:ext cx="129" cy="136"/>
            </a:xfrm>
            <a:prstGeom prst="line">
              <a:avLst/>
            </a:prstGeom>
            <a:noFill/>
            <a:ln w="19050">
              <a:solidFill>
                <a:srgbClr val="008000"/>
              </a:solidFill>
              <a:round/>
              <a:headEnd/>
              <a:tailEnd/>
            </a:ln>
          </p:spPr>
          <p:txBody>
            <a:bodyPr/>
            <a:lstStyle/>
            <a:p>
              <a:endParaRPr lang="en-US"/>
            </a:p>
          </p:txBody>
        </p:sp>
      </p:grpSp>
      <p:grpSp>
        <p:nvGrpSpPr>
          <p:cNvPr id="18" name="Group 75"/>
          <p:cNvGrpSpPr>
            <a:grpSpLocks/>
          </p:cNvGrpSpPr>
          <p:nvPr/>
        </p:nvGrpSpPr>
        <p:grpSpPr bwMode="auto">
          <a:xfrm>
            <a:off x="2776538" y="4262437"/>
            <a:ext cx="5768975" cy="482600"/>
            <a:chOff x="1653" y="2416"/>
            <a:chExt cx="3634" cy="304"/>
          </a:xfrm>
        </p:grpSpPr>
        <p:sp>
          <p:nvSpPr>
            <p:cNvPr id="42031" name="Text Box 76"/>
            <p:cNvSpPr txBox="1">
              <a:spLocks noChangeArrowheads="1"/>
            </p:cNvSpPr>
            <p:nvPr/>
          </p:nvSpPr>
          <p:spPr bwMode="auto">
            <a:xfrm>
              <a:off x="4995" y="2470"/>
              <a:ext cx="292" cy="250"/>
            </a:xfrm>
            <a:prstGeom prst="rect">
              <a:avLst/>
            </a:prstGeom>
            <a:noFill/>
            <a:ln w="9525">
              <a:noFill/>
              <a:miter lim="800000"/>
              <a:headEnd/>
              <a:tailEnd/>
            </a:ln>
          </p:spPr>
          <p:txBody>
            <a:bodyPr wrap="none">
              <a:spAutoFit/>
            </a:bodyPr>
            <a:lstStyle/>
            <a:p>
              <a:r>
                <a:rPr lang="en-US" sz="2000" i="1" dirty="0">
                  <a:solidFill>
                    <a:srgbClr val="008000"/>
                  </a:solidFill>
                </a:rPr>
                <a:t>E</a:t>
              </a:r>
              <a:r>
                <a:rPr lang="en-US" sz="2000" baseline="-25000" dirty="0">
                  <a:solidFill>
                    <a:srgbClr val="008000"/>
                  </a:solidFill>
                </a:rPr>
                <a:t>K</a:t>
              </a:r>
              <a:endParaRPr lang="en-US" sz="2000" dirty="0">
                <a:solidFill>
                  <a:srgbClr val="008000"/>
                </a:solidFill>
              </a:endParaRPr>
            </a:p>
          </p:txBody>
        </p:sp>
        <p:sp>
          <p:nvSpPr>
            <p:cNvPr id="42032" name="Freeform 77"/>
            <p:cNvSpPr>
              <a:spLocks/>
            </p:cNvSpPr>
            <p:nvPr/>
          </p:nvSpPr>
          <p:spPr bwMode="auto">
            <a:xfrm>
              <a:off x="1653" y="2416"/>
              <a:ext cx="3342" cy="258"/>
            </a:xfrm>
            <a:custGeom>
              <a:avLst/>
              <a:gdLst>
                <a:gd name="T0" fmla="*/ 0 w 3342"/>
                <a:gd name="T1" fmla="*/ 0 h 508"/>
                <a:gd name="T2" fmla="*/ 735 w 3342"/>
                <a:gd name="T3" fmla="*/ 318 h 508"/>
                <a:gd name="T4" fmla="*/ 1470 w 3342"/>
                <a:gd name="T5" fmla="*/ 432 h 508"/>
                <a:gd name="T6" fmla="*/ 2205 w 3342"/>
                <a:gd name="T7" fmla="*/ 485 h 508"/>
                <a:gd name="T8" fmla="*/ 2963 w 3342"/>
                <a:gd name="T9" fmla="*/ 500 h 508"/>
                <a:gd name="T10" fmla="*/ 3342 w 3342"/>
                <a:gd name="T11" fmla="*/ 508 h 508"/>
                <a:gd name="T12" fmla="*/ 0 60000 65536"/>
                <a:gd name="T13" fmla="*/ 0 60000 65536"/>
                <a:gd name="T14" fmla="*/ 0 60000 65536"/>
                <a:gd name="T15" fmla="*/ 0 60000 65536"/>
                <a:gd name="T16" fmla="*/ 0 60000 65536"/>
                <a:gd name="T17" fmla="*/ 0 60000 65536"/>
                <a:gd name="T18" fmla="*/ 0 w 3342"/>
                <a:gd name="T19" fmla="*/ 0 h 508"/>
                <a:gd name="T20" fmla="*/ 3342 w 3342"/>
                <a:gd name="T21" fmla="*/ 508 h 508"/>
              </a:gdLst>
              <a:ahLst/>
              <a:cxnLst>
                <a:cxn ang="T12">
                  <a:pos x="T0" y="T1"/>
                </a:cxn>
                <a:cxn ang="T13">
                  <a:pos x="T2" y="T3"/>
                </a:cxn>
                <a:cxn ang="T14">
                  <a:pos x="T4" y="T5"/>
                </a:cxn>
                <a:cxn ang="T15">
                  <a:pos x="T6" y="T7"/>
                </a:cxn>
                <a:cxn ang="T16">
                  <a:pos x="T8" y="T9"/>
                </a:cxn>
                <a:cxn ang="T17">
                  <a:pos x="T10" y="T11"/>
                </a:cxn>
              </a:cxnLst>
              <a:rect l="T18" t="T19" r="T20" b="T21"/>
              <a:pathLst>
                <a:path w="3342" h="508">
                  <a:moveTo>
                    <a:pt x="0" y="0"/>
                  </a:moveTo>
                  <a:cubicBezTo>
                    <a:pt x="245" y="123"/>
                    <a:pt x="490" y="246"/>
                    <a:pt x="735" y="318"/>
                  </a:cubicBezTo>
                  <a:cubicBezTo>
                    <a:pt x="980" y="390"/>
                    <a:pt x="1225" y="404"/>
                    <a:pt x="1470" y="432"/>
                  </a:cubicBezTo>
                  <a:cubicBezTo>
                    <a:pt x="1715" y="460"/>
                    <a:pt x="1956" y="474"/>
                    <a:pt x="2205" y="485"/>
                  </a:cubicBezTo>
                  <a:cubicBezTo>
                    <a:pt x="2454" y="496"/>
                    <a:pt x="2774" y="496"/>
                    <a:pt x="2963" y="500"/>
                  </a:cubicBezTo>
                  <a:cubicBezTo>
                    <a:pt x="3152" y="504"/>
                    <a:pt x="3247" y="506"/>
                    <a:pt x="3342" y="508"/>
                  </a:cubicBezTo>
                </a:path>
              </a:pathLst>
            </a:custGeom>
            <a:noFill/>
            <a:ln w="28575" cmpd="sng">
              <a:solidFill>
                <a:srgbClr val="008000"/>
              </a:solidFill>
              <a:round/>
              <a:headEnd/>
              <a:tailEnd/>
            </a:ln>
          </p:spPr>
          <p:txBody>
            <a:bodyPr/>
            <a:lstStyle/>
            <a:p>
              <a:endParaRPr lang="en-US"/>
            </a:p>
          </p:txBody>
        </p:sp>
      </p:grpSp>
      <p:grpSp>
        <p:nvGrpSpPr>
          <p:cNvPr id="19" name="Group 78"/>
          <p:cNvGrpSpPr>
            <a:grpSpLocks/>
          </p:cNvGrpSpPr>
          <p:nvPr/>
        </p:nvGrpSpPr>
        <p:grpSpPr bwMode="auto">
          <a:xfrm>
            <a:off x="2724150" y="5745163"/>
            <a:ext cx="146050" cy="153987"/>
            <a:chOff x="129" y="2979"/>
            <a:chExt cx="129" cy="136"/>
          </a:xfrm>
        </p:grpSpPr>
        <p:sp>
          <p:nvSpPr>
            <p:cNvPr id="42029" name="Line 79"/>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2030" name="Line 80"/>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20" name="Group 81"/>
          <p:cNvGrpSpPr>
            <a:grpSpLocks/>
          </p:cNvGrpSpPr>
          <p:nvPr/>
        </p:nvGrpSpPr>
        <p:grpSpPr bwMode="auto">
          <a:xfrm>
            <a:off x="3881438" y="5211763"/>
            <a:ext cx="146050" cy="153987"/>
            <a:chOff x="129" y="2979"/>
            <a:chExt cx="129" cy="136"/>
          </a:xfrm>
        </p:grpSpPr>
        <p:sp>
          <p:nvSpPr>
            <p:cNvPr id="42027" name="Line 82"/>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2028" name="Line 83"/>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21" name="Group 84"/>
          <p:cNvGrpSpPr>
            <a:grpSpLocks/>
          </p:cNvGrpSpPr>
          <p:nvPr/>
        </p:nvGrpSpPr>
        <p:grpSpPr bwMode="auto">
          <a:xfrm>
            <a:off x="5040313" y="5029200"/>
            <a:ext cx="146050" cy="153988"/>
            <a:chOff x="129" y="2979"/>
            <a:chExt cx="129" cy="136"/>
          </a:xfrm>
        </p:grpSpPr>
        <p:sp>
          <p:nvSpPr>
            <p:cNvPr id="42025" name="Line 85"/>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2026" name="Line 86"/>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22" name="Group 87"/>
          <p:cNvGrpSpPr>
            <a:grpSpLocks/>
          </p:cNvGrpSpPr>
          <p:nvPr/>
        </p:nvGrpSpPr>
        <p:grpSpPr bwMode="auto">
          <a:xfrm>
            <a:off x="6219825" y="4949825"/>
            <a:ext cx="146050" cy="153988"/>
            <a:chOff x="129" y="2979"/>
            <a:chExt cx="129" cy="136"/>
          </a:xfrm>
        </p:grpSpPr>
        <p:sp>
          <p:nvSpPr>
            <p:cNvPr id="42023" name="Line 88"/>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2024" name="Line 89"/>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23" name="Group 90"/>
          <p:cNvGrpSpPr>
            <a:grpSpLocks/>
          </p:cNvGrpSpPr>
          <p:nvPr/>
        </p:nvGrpSpPr>
        <p:grpSpPr bwMode="auto">
          <a:xfrm>
            <a:off x="7399338" y="4905375"/>
            <a:ext cx="146050" cy="153988"/>
            <a:chOff x="129" y="2979"/>
            <a:chExt cx="129" cy="136"/>
          </a:xfrm>
        </p:grpSpPr>
        <p:sp>
          <p:nvSpPr>
            <p:cNvPr id="42021" name="Line 91"/>
            <p:cNvSpPr>
              <a:spLocks noChangeShapeType="1"/>
            </p:cNvSpPr>
            <p:nvPr/>
          </p:nvSpPr>
          <p:spPr bwMode="auto">
            <a:xfrm>
              <a:off x="136" y="2979"/>
              <a:ext cx="122" cy="136"/>
            </a:xfrm>
            <a:prstGeom prst="line">
              <a:avLst/>
            </a:prstGeom>
            <a:noFill/>
            <a:ln w="19050">
              <a:solidFill>
                <a:schemeClr val="accent2"/>
              </a:solidFill>
              <a:round/>
              <a:headEnd/>
              <a:tailEnd/>
            </a:ln>
          </p:spPr>
          <p:txBody>
            <a:bodyPr/>
            <a:lstStyle/>
            <a:p>
              <a:endParaRPr lang="en-US"/>
            </a:p>
          </p:txBody>
        </p:sp>
        <p:sp>
          <p:nvSpPr>
            <p:cNvPr id="42022" name="Line 92"/>
            <p:cNvSpPr>
              <a:spLocks noChangeShapeType="1"/>
            </p:cNvSpPr>
            <p:nvPr/>
          </p:nvSpPr>
          <p:spPr bwMode="auto">
            <a:xfrm flipH="1">
              <a:off x="129" y="2979"/>
              <a:ext cx="129" cy="136"/>
            </a:xfrm>
            <a:prstGeom prst="line">
              <a:avLst/>
            </a:prstGeom>
            <a:noFill/>
            <a:ln w="19050">
              <a:solidFill>
                <a:schemeClr val="accent2"/>
              </a:solidFill>
              <a:round/>
              <a:headEnd/>
              <a:tailEnd/>
            </a:ln>
          </p:spPr>
          <p:txBody>
            <a:bodyPr/>
            <a:lstStyle/>
            <a:p>
              <a:endParaRPr lang="en-US"/>
            </a:p>
          </p:txBody>
        </p:sp>
      </p:grpSp>
      <p:grpSp>
        <p:nvGrpSpPr>
          <p:cNvPr id="24" name="Group 93"/>
          <p:cNvGrpSpPr>
            <a:grpSpLocks/>
          </p:cNvGrpSpPr>
          <p:nvPr/>
        </p:nvGrpSpPr>
        <p:grpSpPr bwMode="auto">
          <a:xfrm>
            <a:off x="2782888" y="4905838"/>
            <a:ext cx="5764213" cy="919163"/>
            <a:chOff x="1753" y="3343"/>
            <a:chExt cx="3631" cy="579"/>
          </a:xfrm>
        </p:grpSpPr>
        <p:sp>
          <p:nvSpPr>
            <p:cNvPr id="42019" name="Text Box 94"/>
            <p:cNvSpPr txBox="1">
              <a:spLocks noChangeArrowheads="1"/>
            </p:cNvSpPr>
            <p:nvPr/>
          </p:nvSpPr>
          <p:spPr bwMode="auto">
            <a:xfrm>
              <a:off x="5092" y="3343"/>
              <a:ext cx="292" cy="250"/>
            </a:xfrm>
            <a:prstGeom prst="rect">
              <a:avLst/>
            </a:prstGeom>
            <a:noFill/>
            <a:ln w="9525">
              <a:noFill/>
              <a:miter lim="800000"/>
              <a:headEnd/>
              <a:tailEnd/>
            </a:ln>
          </p:spPr>
          <p:txBody>
            <a:bodyPr wrap="none">
              <a:spAutoFit/>
            </a:bodyPr>
            <a:lstStyle/>
            <a:p>
              <a:r>
                <a:rPr lang="en-US" sz="2000" i="1" dirty="0">
                  <a:solidFill>
                    <a:schemeClr val="accent2"/>
                  </a:solidFill>
                </a:rPr>
                <a:t>E</a:t>
              </a:r>
              <a:r>
                <a:rPr lang="en-US" sz="2000" baseline="-25000" dirty="0">
                  <a:solidFill>
                    <a:schemeClr val="accent2"/>
                  </a:solidFill>
                </a:rPr>
                <a:t>P</a:t>
              </a:r>
              <a:endParaRPr lang="en-US" sz="2000" dirty="0">
                <a:solidFill>
                  <a:schemeClr val="accent2"/>
                </a:solidFill>
              </a:endParaRPr>
            </a:p>
          </p:txBody>
        </p:sp>
        <p:sp>
          <p:nvSpPr>
            <p:cNvPr id="42020" name="Freeform 95"/>
            <p:cNvSpPr>
              <a:spLocks/>
            </p:cNvSpPr>
            <p:nvPr/>
          </p:nvSpPr>
          <p:spPr bwMode="auto">
            <a:xfrm>
              <a:off x="1753" y="3399"/>
              <a:ext cx="3340" cy="523"/>
            </a:xfrm>
            <a:custGeom>
              <a:avLst/>
              <a:gdLst>
                <a:gd name="T0" fmla="*/ 0 w 3340"/>
                <a:gd name="T1" fmla="*/ 523 h 523"/>
                <a:gd name="T2" fmla="*/ 733 w 3340"/>
                <a:gd name="T3" fmla="*/ 193 h 523"/>
                <a:gd name="T4" fmla="*/ 1468 w 3340"/>
                <a:gd name="T5" fmla="*/ 72 h 523"/>
                <a:gd name="T6" fmla="*/ 2211 w 3340"/>
                <a:gd name="T7" fmla="*/ 27 h 523"/>
                <a:gd name="T8" fmla="*/ 2954 w 3340"/>
                <a:gd name="T9" fmla="*/ 4 h 523"/>
                <a:gd name="T10" fmla="*/ 3340 w 3340"/>
                <a:gd name="T11" fmla="*/ 4 h 523"/>
                <a:gd name="T12" fmla="*/ 0 60000 65536"/>
                <a:gd name="T13" fmla="*/ 0 60000 65536"/>
                <a:gd name="T14" fmla="*/ 0 60000 65536"/>
                <a:gd name="T15" fmla="*/ 0 60000 65536"/>
                <a:gd name="T16" fmla="*/ 0 60000 65536"/>
                <a:gd name="T17" fmla="*/ 0 60000 65536"/>
                <a:gd name="T18" fmla="*/ 0 w 3340"/>
                <a:gd name="T19" fmla="*/ 0 h 523"/>
                <a:gd name="T20" fmla="*/ 3340 w 3340"/>
                <a:gd name="T21" fmla="*/ 523 h 523"/>
              </a:gdLst>
              <a:ahLst/>
              <a:cxnLst>
                <a:cxn ang="T12">
                  <a:pos x="T0" y="T1"/>
                </a:cxn>
                <a:cxn ang="T13">
                  <a:pos x="T2" y="T3"/>
                </a:cxn>
                <a:cxn ang="T14">
                  <a:pos x="T4" y="T5"/>
                </a:cxn>
                <a:cxn ang="T15">
                  <a:pos x="T6" y="T7"/>
                </a:cxn>
                <a:cxn ang="T16">
                  <a:pos x="T8" y="T9"/>
                </a:cxn>
                <a:cxn ang="T17">
                  <a:pos x="T10" y="T11"/>
                </a:cxn>
              </a:cxnLst>
              <a:rect l="T18" t="T19" r="T20" b="T21"/>
              <a:pathLst>
                <a:path w="3340" h="523">
                  <a:moveTo>
                    <a:pt x="0" y="523"/>
                  </a:moveTo>
                  <a:cubicBezTo>
                    <a:pt x="122" y="468"/>
                    <a:pt x="488" y="268"/>
                    <a:pt x="733" y="193"/>
                  </a:cubicBezTo>
                  <a:cubicBezTo>
                    <a:pt x="978" y="118"/>
                    <a:pt x="1222" y="100"/>
                    <a:pt x="1468" y="72"/>
                  </a:cubicBezTo>
                  <a:cubicBezTo>
                    <a:pt x="1714" y="44"/>
                    <a:pt x="1963" y="38"/>
                    <a:pt x="2211" y="27"/>
                  </a:cubicBezTo>
                  <a:cubicBezTo>
                    <a:pt x="2459" y="16"/>
                    <a:pt x="2766" y="8"/>
                    <a:pt x="2954" y="4"/>
                  </a:cubicBezTo>
                  <a:cubicBezTo>
                    <a:pt x="3142" y="0"/>
                    <a:pt x="3260" y="4"/>
                    <a:pt x="3340" y="4"/>
                  </a:cubicBezTo>
                </a:path>
              </a:pathLst>
            </a:custGeom>
            <a:noFill/>
            <a:ln w="28575" cmpd="sng">
              <a:solidFill>
                <a:schemeClr val="accent2"/>
              </a:solidFill>
              <a:round/>
              <a:headEnd/>
              <a:tailEnd/>
            </a:ln>
          </p:spPr>
          <p:txBody>
            <a:bodyPr/>
            <a:lstStyle/>
            <a:p>
              <a:endParaRPr lang="en-US"/>
            </a:p>
          </p:txBody>
        </p:sp>
      </p:grpSp>
      <p:sp>
        <p:nvSpPr>
          <p:cNvPr id="4201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2011" name="Rectangle 98"/>
          <p:cNvSpPr>
            <a:spLocks noChangeArrowheads="1"/>
          </p:cNvSpPr>
          <p:nvPr/>
        </p:nvSpPr>
        <p:spPr bwMode="auto">
          <a:xfrm>
            <a:off x="685800" y="1338263"/>
            <a:ext cx="7772400" cy="13176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grpSp>
        <p:nvGrpSpPr>
          <p:cNvPr id="42012" name="Group 99"/>
          <p:cNvGrpSpPr>
            <a:grpSpLocks/>
          </p:cNvGrpSpPr>
          <p:nvPr/>
        </p:nvGrpSpPr>
        <p:grpSpPr bwMode="auto">
          <a:xfrm>
            <a:off x="828675" y="1792288"/>
            <a:ext cx="7464425" cy="825500"/>
            <a:chOff x="522" y="3349"/>
            <a:chExt cx="4702" cy="520"/>
          </a:xfrm>
        </p:grpSpPr>
        <p:sp>
          <p:nvSpPr>
            <p:cNvPr id="42014" name="Text Box 100"/>
            <p:cNvSpPr txBox="1">
              <a:spLocks noChangeArrowheads="1"/>
            </p:cNvSpPr>
            <p:nvPr/>
          </p:nvSpPr>
          <p:spPr bwMode="auto">
            <a:xfrm>
              <a:off x="3577" y="3351"/>
              <a:ext cx="1647"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energy of an orbiting satellite</a:t>
              </a:r>
            </a:p>
          </p:txBody>
        </p:sp>
        <p:sp>
          <p:nvSpPr>
            <p:cNvPr id="42015" name="Rectangle 101"/>
            <p:cNvSpPr>
              <a:spLocks noChangeArrowheads="1"/>
            </p:cNvSpPr>
            <p:nvPr/>
          </p:nvSpPr>
          <p:spPr bwMode="auto">
            <a:xfrm>
              <a:off x="522" y="3353"/>
              <a:ext cx="4701" cy="510"/>
            </a:xfrm>
            <a:prstGeom prst="rect">
              <a:avLst/>
            </a:prstGeom>
            <a:noFill/>
            <a:ln w="12700">
              <a:solidFill>
                <a:schemeClr val="tx1"/>
              </a:solidFill>
              <a:miter lim="800000"/>
              <a:headEnd/>
              <a:tailEnd/>
            </a:ln>
          </p:spPr>
          <p:txBody>
            <a:bodyPr wrap="none" anchor="ctr"/>
            <a:lstStyle/>
            <a:p>
              <a:endParaRPr lang="en-US"/>
            </a:p>
          </p:txBody>
        </p:sp>
        <p:sp>
          <p:nvSpPr>
            <p:cNvPr id="42016" name="Rectangle 102"/>
            <p:cNvSpPr>
              <a:spLocks noChangeArrowheads="1"/>
            </p:cNvSpPr>
            <p:nvPr/>
          </p:nvSpPr>
          <p:spPr bwMode="auto">
            <a:xfrm>
              <a:off x="623" y="3349"/>
              <a:ext cx="2618"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a:sym typeface="Symbol" pitchFamily="18" charset="2"/>
                </a:rPr>
                <a:t>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p:txBody>
        </p:sp>
        <p:sp>
          <p:nvSpPr>
            <p:cNvPr id="42017" name="Rectangle 103"/>
            <p:cNvSpPr>
              <a:spLocks noChangeArrowheads="1"/>
            </p:cNvSpPr>
            <p:nvPr/>
          </p:nvSpPr>
          <p:spPr bwMode="auto">
            <a:xfrm>
              <a:off x="540" y="3579"/>
              <a:ext cx="164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K</a:t>
              </a:r>
              <a:r>
                <a:rPr lang="en-US">
                  <a:sym typeface="Symbol" pitchFamily="18" charset="2"/>
                </a:rPr>
                <a:t>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p:txBody>
        </p:sp>
        <p:sp>
          <p:nvSpPr>
            <p:cNvPr id="42018" name="Rectangle 104"/>
            <p:cNvSpPr>
              <a:spLocks noChangeArrowheads="1"/>
            </p:cNvSpPr>
            <p:nvPr/>
          </p:nvSpPr>
          <p:spPr bwMode="auto">
            <a:xfrm>
              <a:off x="2144" y="3578"/>
              <a:ext cx="1571"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GMm /</a:t>
              </a:r>
              <a:r>
                <a:rPr lang="en-US">
                  <a:sym typeface="Symbol" pitchFamily="18" charset="2"/>
                </a:rPr>
                <a:t> </a:t>
              </a:r>
              <a:r>
                <a:rPr lang="en-US" i="1">
                  <a:sym typeface="Symbol" pitchFamily="18" charset="2"/>
                </a:rPr>
                <a:t>r</a:t>
              </a:r>
            </a:p>
          </p:txBody>
        </p:sp>
      </p:grpSp>
      <p:sp>
        <p:nvSpPr>
          <p:cNvPr id="209005" name="Text Box 109"/>
          <p:cNvSpPr txBox="1">
            <a:spLocks noChangeArrowheads="1"/>
          </p:cNvSpPr>
          <p:nvPr/>
        </p:nvSpPr>
        <p:spPr bwMode="auto">
          <a:xfrm>
            <a:off x="5446713" y="49213"/>
            <a:ext cx="3697287" cy="1187450"/>
          </a:xfrm>
          <a:prstGeom prst="rect">
            <a:avLst/>
          </a:prstGeom>
          <a:noFill/>
          <a:ln w="9525">
            <a:noFill/>
            <a:miter lim="800000"/>
            <a:headEnd/>
            <a:tailEnd/>
          </a:ln>
        </p:spPr>
        <p:txBody>
          <a:bodyPr>
            <a:spAutoFit/>
          </a:bodyPr>
          <a:lstStyle/>
          <a:p>
            <a:r>
              <a:rPr lang="en-US">
                <a:solidFill>
                  <a:schemeClr val="hlink"/>
                </a:solidFill>
              </a:rPr>
              <a:t>Thus a spacecraft must SLOW DOWN in order to reach a higher orbit!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8906">
                                            <p:txEl>
                                              <p:pRg st="0" end="0"/>
                                            </p:txEl>
                                          </p:spTgt>
                                        </p:tgtEl>
                                        <p:attrNameLst>
                                          <p:attrName>style.visibility</p:attrName>
                                        </p:attrNameLst>
                                      </p:cBhvr>
                                      <p:to>
                                        <p:strVal val="visible"/>
                                      </p:to>
                                    </p:set>
                                    <p:anim calcmode="lin" valueType="num">
                                      <p:cBhvr additive="base">
                                        <p:cTn id="7" dur="500" fill="hold"/>
                                        <p:tgtEl>
                                          <p:spTgt spid="208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08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8906">
                                            <p:txEl>
                                              <p:pRg st="1" end="1"/>
                                            </p:txEl>
                                          </p:spTgt>
                                        </p:tgtEl>
                                        <p:attrNameLst>
                                          <p:attrName>style.visibility</p:attrName>
                                        </p:attrNameLst>
                                      </p:cBhvr>
                                      <p:to>
                                        <p:strVal val="visible"/>
                                      </p:to>
                                    </p:set>
                                    <p:anim calcmode="lin" valueType="num">
                                      <p:cBhvr additive="base">
                                        <p:cTn id="13" dur="500" fill="hold"/>
                                        <p:tgtEl>
                                          <p:spTgt spid="2089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08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1000"/>
                                        <p:tgtEl>
                                          <p:spTgt spid="9"/>
                                        </p:tgtEl>
                                      </p:cBhvr>
                                    </p:animEffect>
                                  </p:childTnLst>
                                  <p:subTnLst>
                                    <p:audio>
                                      <p:cMediaNode>
                                        <p:cTn display="0" masterRel="sameClick">
                                          <p:stCondLst>
                                            <p:cond evt="begin" delay="0">
                                              <p:tn val="17"/>
                                            </p:cond>
                                          </p:stCondLst>
                                          <p:endCondLst>
                                            <p:cond evt="onStopAudio" delay="0">
                                              <p:tgtEl>
                                                <p:sldTgt/>
                                              </p:tgtEl>
                                            </p:cond>
                                          </p:endCondLst>
                                        </p:cTn>
                                        <p:tgtEl>
                                          <p:sndTgt r:embed="rId5"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500"/>
                                        <p:tgtEl>
                                          <p:spTgt spid="12"/>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left)">
                                      <p:cBhvr>
                                        <p:cTn id="29" dur="500"/>
                                        <p:tgtEl>
                                          <p:spTgt spid="11"/>
                                        </p:tgtEl>
                                      </p:cBhvr>
                                    </p:animEffect>
                                  </p:childTnLst>
                                  <p:subTnLst>
                                    <p:audio>
                                      <p:cMediaNode>
                                        <p:cTn display="0" masterRel="sameClick">
                                          <p:stCondLst>
                                            <p:cond evt="begin" delay="0">
                                              <p:tn val="27"/>
                                            </p:cond>
                                          </p:stCondLst>
                                          <p:endCondLst>
                                            <p:cond evt="onStopAudio" delay="0">
                                              <p:tgtEl>
                                                <p:sldTgt/>
                                              </p:tgtEl>
                                            </p:cond>
                                          </p:endCondLst>
                                        </p:cTn>
                                        <p:tgtEl>
                                          <p:sndTgt r:embed="rId6"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subTnLst>
                                    <p:audio>
                                      <p:cMediaNode>
                                        <p:cTn display="0" masterRel="sameClick">
                                          <p:stCondLst>
                                            <p:cond evt="begin" delay="0">
                                              <p:tn val="32"/>
                                            </p:cond>
                                          </p:stCondLst>
                                          <p:endCondLst>
                                            <p:cond evt="onStopAudio" delay="0">
                                              <p:tgtEl>
                                                <p:sldTgt/>
                                              </p:tgtEl>
                                            </p:cond>
                                          </p:endCondLst>
                                        </p:cTn>
                                        <p:tgtEl>
                                          <p:sndTgt r:embed="rId6"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6" presetClass="entr" presetSubtype="0"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down)">
                                      <p:cBhvr>
                                        <p:cTn id="39" dur="580">
                                          <p:stCondLst>
                                            <p:cond delay="0"/>
                                          </p:stCondLst>
                                        </p:cTn>
                                        <p:tgtEl>
                                          <p:spTgt spid="2"/>
                                        </p:tgtEl>
                                      </p:cBhvr>
                                    </p:animEffect>
                                    <p:anim calcmode="lin" valueType="num">
                                      <p:cBhvr>
                                        <p:cTn id="40"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45" dur="26">
                                          <p:stCondLst>
                                            <p:cond delay="650"/>
                                          </p:stCondLst>
                                        </p:cTn>
                                        <p:tgtEl>
                                          <p:spTgt spid="2"/>
                                        </p:tgtEl>
                                      </p:cBhvr>
                                      <p:to x="100000" y="60000"/>
                                    </p:animScale>
                                    <p:animScale>
                                      <p:cBhvr>
                                        <p:cTn id="46" dur="166" decel="50000">
                                          <p:stCondLst>
                                            <p:cond delay="676"/>
                                          </p:stCondLst>
                                        </p:cTn>
                                        <p:tgtEl>
                                          <p:spTgt spid="2"/>
                                        </p:tgtEl>
                                      </p:cBhvr>
                                      <p:to x="100000" y="100000"/>
                                    </p:animScale>
                                    <p:animScale>
                                      <p:cBhvr>
                                        <p:cTn id="47" dur="26">
                                          <p:stCondLst>
                                            <p:cond delay="1312"/>
                                          </p:stCondLst>
                                        </p:cTn>
                                        <p:tgtEl>
                                          <p:spTgt spid="2"/>
                                        </p:tgtEl>
                                      </p:cBhvr>
                                      <p:to x="100000" y="80000"/>
                                    </p:animScale>
                                    <p:animScale>
                                      <p:cBhvr>
                                        <p:cTn id="48" dur="166" decel="50000">
                                          <p:stCondLst>
                                            <p:cond delay="1338"/>
                                          </p:stCondLst>
                                        </p:cTn>
                                        <p:tgtEl>
                                          <p:spTgt spid="2"/>
                                        </p:tgtEl>
                                      </p:cBhvr>
                                      <p:to x="100000" y="100000"/>
                                    </p:animScale>
                                    <p:animScale>
                                      <p:cBhvr>
                                        <p:cTn id="49" dur="26">
                                          <p:stCondLst>
                                            <p:cond delay="1642"/>
                                          </p:stCondLst>
                                        </p:cTn>
                                        <p:tgtEl>
                                          <p:spTgt spid="2"/>
                                        </p:tgtEl>
                                      </p:cBhvr>
                                      <p:to x="100000" y="90000"/>
                                    </p:animScale>
                                    <p:animScale>
                                      <p:cBhvr>
                                        <p:cTn id="50" dur="166" decel="50000">
                                          <p:stCondLst>
                                            <p:cond delay="1668"/>
                                          </p:stCondLst>
                                        </p:cTn>
                                        <p:tgtEl>
                                          <p:spTgt spid="2"/>
                                        </p:tgtEl>
                                      </p:cBhvr>
                                      <p:to x="100000" y="100000"/>
                                    </p:animScale>
                                    <p:animScale>
                                      <p:cBhvr>
                                        <p:cTn id="51" dur="26">
                                          <p:stCondLst>
                                            <p:cond delay="1808"/>
                                          </p:stCondLst>
                                        </p:cTn>
                                        <p:tgtEl>
                                          <p:spTgt spid="2"/>
                                        </p:tgtEl>
                                      </p:cBhvr>
                                      <p:to x="100000" y="95000"/>
                                    </p:animScale>
                                    <p:animScale>
                                      <p:cBhvr>
                                        <p:cTn id="52" dur="166" decel="50000">
                                          <p:stCondLst>
                                            <p:cond delay="1834"/>
                                          </p:stCondLst>
                                        </p:cTn>
                                        <p:tgtEl>
                                          <p:spTgt spid="2"/>
                                        </p:tgtEl>
                                      </p:cBhvr>
                                      <p:to x="100000" y="100000"/>
                                    </p:animScale>
                                  </p:childTnLst>
                                  <p:subTnLst>
                                    <p:audio>
                                      <p:cMediaNode>
                                        <p:cTn display="0" masterRel="sameClick">
                                          <p:stCondLst>
                                            <p:cond evt="begin" delay="0">
                                              <p:tn val="37"/>
                                            </p:cond>
                                          </p:stCondLst>
                                          <p:endCondLst>
                                            <p:cond evt="onStopAudio" delay="0">
                                              <p:tgtEl>
                                                <p:sldTgt/>
                                              </p:tgtEl>
                                            </p:cond>
                                          </p:endCondLst>
                                        </p:cTn>
                                        <p:tgtEl>
                                          <p:sndTgt r:embed="rId7" name="boing.wav"/>
                                        </p:tgtEl>
                                      </p:cMediaNode>
                                    </p:audio>
                                  </p:subTnLst>
                                </p:cTn>
                              </p:par>
                            </p:childTnLst>
                          </p:cTn>
                        </p:par>
                      </p:childTnLst>
                    </p:cTn>
                  </p:par>
                  <p:par>
                    <p:cTn id="53" fill="hold">
                      <p:stCondLst>
                        <p:cond delay="indefinite"/>
                      </p:stCondLst>
                      <p:childTnLst>
                        <p:par>
                          <p:cTn id="54" fill="hold">
                            <p:stCondLst>
                              <p:cond delay="0"/>
                            </p:stCondLst>
                            <p:childTnLst>
                              <p:par>
                                <p:cTn id="55" presetID="26" presetClass="entr" presetSubtype="0" fill="hold" nodeType="click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down)">
                                      <p:cBhvr>
                                        <p:cTn id="57" dur="580">
                                          <p:stCondLst>
                                            <p:cond delay="0"/>
                                          </p:stCondLst>
                                        </p:cTn>
                                        <p:tgtEl>
                                          <p:spTgt spid="3"/>
                                        </p:tgtEl>
                                      </p:cBhvr>
                                    </p:animEffect>
                                    <p:anim calcmode="lin" valueType="num">
                                      <p:cBhvr>
                                        <p:cTn id="5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5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6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6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6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63" dur="26">
                                          <p:stCondLst>
                                            <p:cond delay="650"/>
                                          </p:stCondLst>
                                        </p:cTn>
                                        <p:tgtEl>
                                          <p:spTgt spid="3"/>
                                        </p:tgtEl>
                                      </p:cBhvr>
                                      <p:to x="100000" y="60000"/>
                                    </p:animScale>
                                    <p:animScale>
                                      <p:cBhvr>
                                        <p:cTn id="64" dur="166" decel="50000">
                                          <p:stCondLst>
                                            <p:cond delay="676"/>
                                          </p:stCondLst>
                                        </p:cTn>
                                        <p:tgtEl>
                                          <p:spTgt spid="3"/>
                                        </p:tgtEl>
                                      </p:cBhvr>
                                      <p:to x="100000" y="100000"/>
                                    </p:animScale>
                                    <p:animScale>
                                      <p:cBhvr>
                                        <p:cTn id="65" dur="26">
                                          <p:stCondLst>
                                            <p:cond delay="1312"/>
                                          </p:stCondLst>
                                        </p:cTn>
                                        <p:tgtEl>
                                          <p:spTgt spid="3"/>
                                        </p:tgtEl>
                                      </p:cBhvr>
                                      <p:to x="100000" y="80000"/>
                                    </p:animScale>
                                    <p:animScale>
                                      <p:cBhvr>
                                        <p:cTn id="66" dur="166" decel="50000">
                                          <p:stCondLst>
                                            <p:cond delay="1338"/>
                                          </p:stCondLst>
                                        </p:cTn>
                                        <p:tgtEl>
                                          <p:spTgt spid="3"/>
                                        </p:tgtEl>
                                      </p:cBhvr>
                                      <p:to x="100000" y="100000"/>
                                    </p:animScale>
                                    <p:animScale>
                                      <p:cBhvr>
                                        <p:cTn id="67" dur="26">
                                          <p:stCondLst>
                                            <p:cond delay="1642"/>
                                          </p:stCondLst>
                                        </p:cTn>
                                        <p:tgtEl>
                                          <p:spTgt spid="3"/>
                                        </p:tgtEl>
                                      </p:cBhvr>
                                      <p:to x="100000" y="90000"/>
                                    </p:animScale>
                                    <p:animScale>
                                      <p:cBhvr>
                                        <p:cTn id="68" dur="166" decel="50000">
                                          <p:stCondLst>
                                            <p:cond delay="1668"/>
                                          </p:stCondLst>
                                        </p:cTn>
                                        <p:tgtEl>
                                          <p:spTgt spid="3"/>
                                        </p:tgtEl>
                                      </p:cBhvr>
                                      <p:to x="100000" y="100000"/>
                                    </p:animScale>
                                    <p:animScale>
                                      <p:cBhvr>
                                        <p:cTn id="69" dur="26">
                                          <p:stCondLst>
                                            <p:cond delay="1808"/>
                                          </p:stCondLst>
                                        </p:cTn>
                                        <p:tgtEl>
                                          <p:spTgt spid="3"/>
                                        </p:tgtEl>
                                      </p:cBhvr>
                                      <p:to x="100000" y="95000"/>
                                    </p:animScale>
                                    <p:animScale>
                                      <p:cBhvr>
                                        <p:cTn id="70" dur="166" decel="50000">
                                          <p:stCondLst>
                                            <p:cond delay="1834"/>
                                          </p:stCondLst>
                                        </p:cTn>
                                        <p:tgtEl>
                                          <p:spTgt spid="3"/>
                                        </p:tgtEl>
                                      </p:cBhvr>
                                      <p:to x="100000" y="100000"/>
                                    </p:animScale>
                                  </p:childTnLst>
                                  <p:subTnLst>
                                    <p:audio>
                                      <p:cMediaNode>
                                        <p:cTn display="0" masterRel="sameClick">
                                          <p:stCondLst>
                                            <p:cond evt="begin" delay="0">
                                              <p:tn val="55"/>
                                            </p:cond>
                                          </p:stCondLst>
                                          <p:endCondLst>
                                            <p:cond evt="onStopAudio" delay="0">
                                              <p:tgtEl>
                                                <p:sldTgt/>
                                              </p:tgtEl>
                                            </p:cond>
                                          </p:endCondLst>
                                        </p:cTn>
                                        <p:tgtEl>
                                          <p:sndTgt r:embed="rId7" name="boing.wav"/>
                                        </p:tgtEl>
                                      </p:cMediaNode>
                                    </p:audio>
                                  </p:subTnLst>
                                </p:cTn>
                              </p:par>
                            </p:childTnLst>
                          </p:cTn>
                        </p:par>
                      </p:childTnLst>
                    </p:cTn>
                  </p:par>
                  <p:par>
                    <p:cTn id="71" fill="hold">
                      <p:stCondLst>
                        <p:cond delay="indefinite"/>
                      </p:stCondLst>
                      <p:childTnLst>
                        <p:par>
                          <p:cTn id="72" fill="hold">
                            <p:stCondLst>
                              <p:cond delay="0"/>
                            </p:stCondLst>
                            <p:childTnLst>
                              <p:par>
                                <p:cTn id="73" presetID="26" presetClass="entr" presetSubtype="0" fill="hold" nodeType="click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wipe(down)">
                                      <p:cBhvr>
                                        <p:cTn id="75" dur="580">
                                          <p:stCondLst>
                                            <p:cond delay="0"/>
                                          </p:stCondLst>
                                        </p:cTn>
                                        <p:tgtEl>
                                          <p:spTgt spid="4"/>
                                        </p:tgtEl>
                                      </p:cBhvr>
                                    </p:animEffect>
                                    <p:anim calcmode="lin" valueType="num">
                                      <p:cBhvr>
                                        <p:cTn id="76"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81" dur="26">
                                          <p:stCondLst>
                                            <p:cond delay="650"/>
                                          </p:stCondLst>
                                        </p:cTn>
                                        <p:tgtEl>
                                          <p:spTgt spid="4"/>
                                        </p:tgtEl>
                                      </p:cBhvr>
                                      <p:to x="100000" y="60000"/>
                                    </p:animScale>
                                    <p:animScale>
                                      <p:cBhvr>
                                        <p:cTn id="82" dur="166" decel="50000">
                                          <p:stCondLst>
                                            <p:cond delay="676"/>
                                          </p:stCondLst>
                                        </p:cTn>
                                        <p:tgtEl>
                                          <p:spTgt spid="4"/>
                                        </p:tgtEl>
                                      </p:cBhvr>
                                      <p:to x="100000" y="100000"/>
                                    </p:animScale>
                                    <p:animScale>
                                      <p:cBhvr>
                                        <p:cTn id="83" dur="26">
                                          <p:stCondLst>
                                            <p:cond delay="1312"/>
                                          </p:stCondLst>
                                        </p:cTn>
                                        <p:tgtEl>
                                          <p:spTgt spid="4"/>
                                        </p:tgtEl>
                                      </p:cBhvr>
                                      <p:to x="100000" y="80000"/>
                                    </p:animScale>
                                    <p:animScale>
                                      <p:cBhvr>
                                        <p:cTn id="84" dur="166" decel="50000">
                                          <p:stCondLst>
                                            <p:cond delay="1338"/>
                                          </p:stCondLst>
                                        </p:cTn>
                                        <p:tgtEl>
                                          <p:spTgt spid="4"/>
                                        </p:tgtEl>
                                      </p:cBhvr>
                                      <p:to x="100000" y="100000"/>
                                    </p:animScale>
                                    <p:animScale>
                                      <p:cBhvr>
                                        <p:cTn id="85" dur="26">
                                          <p:stCondLst>
                                            <p:cond delay="1642"/>
                                          </p:stCondLst>
                                        </p:cTn>
                                        <p:tgtEl>
                                          <p:spTgt spid="4"/>
                                        </p:tgtEl>
                                      </p:cBhvr>
                                      <p:to x="100000" y="90000"/>
                                    </p:animScale>
                                    <p:animScale>
                                      <p:cBhvr>
                                        <p:cTn id="86" dur="166" decel="50000">
                                          <p:stCondLst>
                                            <p:cond delay="1668"/>
                                          </p:stCondLst>
                                        </p:cTn>
                                        <p:tgtEl>
                                          <p:spTgt spid="4"/>
                                        </p:tgtEl>
                                      </p:cBhvr>
                                      <p:to x="100000" y="100000"/>
                                    </p:animScale>
                                    <p:animScale>
                                      <p:cBhvr>
                                        <p:cTn id="87" dur="26">
                                          <p:stCondLst>
                                            <p:cond delay="1808"/>
                                          </p:stCondLst>
                                        </p:cTn>
                                        <p:tgtEl>
                                          <p:spTgt spid="4"/>
                                        </p:tgtEl>
                                      </p:cBhvr>
                                      <p:to x="100000" y="95000"/>
                                    </p:animScale>
                                    <p:animScale>
                                      <p:cBhvr>
                                        <p:cTn id="88" dur="166" decel="50000">
                                          <p:stCondLst>
                                            <p:cond delay="1834"/>
                                          </p:stCondLst>
                                        </p:cTn>
                                        <p:tgtEl>
                                          <p:spTgt spid="4"/>
                                        </p:tgtEl>
                                      </p:cBhvr>
                                      <p:to x="100000" y="100000"/>
                                    </p:animScale>
                                  </p:childTnLst>
                                  <p:subTnLst>
                                    <p:audio>
                                      <p:cMediaNode>
                                        <p:cTn display="0" masterRel="sameClick">
                                          <p:stCondLst>
                                            <p:cond evt="begin" delay="0">
                                              <p:tn val="73"/>
                                            </p:cond>
                                          </p:stCondLst>
                                          <p:endCondLst>
                                            <p:cond evt="onStopAudio" delay="0">
                                              <p:tgtEl>
                                                <p:sldTgt/>
                                              </p:tgtEl>
                                            </p:cond>
                                          </p:endCondLst>
                                        </p:cTn>
                                        <p:tgtEl>
                                          <p:sndTgt r:embed="rId7" name="boing.wav"/>
                                        </p:tgtEl>
                                      </p:cMediaNode>
                                    </p:audio>
                                  </p:subTnLst>
                                </p:cTn>
                              </p:par>
                            </p:childTnLst>
                          </p:cTn>
                        </p:par>
                      </p:childTnLst>
                    </p:cTn>
                  </p:par>
                  <p:par>
                    <p:cTn id="89" fill="hold">
                      <p:stCondLst>
                        <p:cond delay="indefinite"/>
                      </p:stCondLst>
                      <p:childTnLst>
                        <p:par>
                          <p:cTn id="90" fill="hold">
                            <p:stCondLst>
                              <p:cond delay="0"/>
                            </p:stCondLst>
                            <p:childTnLst>
                              <p:par>
                                <p:cTn id="91" presetID="26" presetClass="entr" presetSubtype="0" fill="hold" nodeType="clickEffect">
                                  <p:stCondLst>
                                    <p:cond delay="0"/>
                                  </p:stCondLst>
                                  <p:childTnLst>
                                    <p:set>
                                      <p:cBhvr>
                                        <p:cTn id="92" dur="1" fill="hold">
                                          <p:stCondLst>
                                            <p:cond delay="0"/>
                                          </p:stCondLst>
                                        </p:cTn>
                                        <p:tgtEl>
                                          <p:spTgt spid="5"/>
                                        </p:tgtEl>
                                        <p:attrNameLst>
                                          <p:attrName>style.visibility</p:attrName>
                                        </p:attrNameLst>
                                      </p:cBhvr>
                                      <p:to>
                                        <p:strVal val="visible"/>
                                      </p:to>
                                    </p:set>
                                    <p:animEffect transition="in" filter="wipe(down)">
                                      <p:cBhvr>
                                        <p:cTn id="93" dur="580">
                                          <p:stCondLst>
                                            <p:cond delay="0"/>
                                          </p:stCondLst>
                                        </p:cTn>
                                        <p:tgtEl>
                                          <p:spTgt spid="5"/>
                                        </p:tgtEl>
                                      </p:cBhvr>
                                    </p:animEffect>
                                    <p:anim calcmode="lin" valueType="num">
                                      <p:cBhvr>
                                        <p:cTn id="9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9" dur="26">
                                          <p:stCondLst>
                                            <p:cond delay="650"/>
                                          </p:stCondLst>
                                        </p:cTn>
                                        <p:tgtEl>
                                          <p:spTgt spid="5"/>
                                        </p:tgtEl>
                                      </p:cBhvr>
                                      <p:to x="100000" y="60000"/>
                                    </p:animScale>
                                    <p:animScale>
                                      <p:cBhvr>
                                        <p:cTn id="100" dur="166" decel="50000">
                                          <p:stCondLst>
                                            <p:cond delay="676"/>
                                          </p:stCondLst>
                                        </p:cTn>
                                        <p:tgtEl>
                                          <p:spTgt spid="5"/>
                                        </p:tgtEl>
                                      </p:cBhvr>
                                      <p:to x="100000" y="100000"/>
                                    </p:animScale>
                                    <p:animScale>
                                      <p:cBhvr>
                                        <p:cTn id="101" dur="26">
                                          <p:stCondLst>
                                            <p:cond delay="1312"/>
                                          </p:stCondLst>
                                        </p:cTn>
                                        <p:tgtEl>
                                          <p:spTgt spid="5"/>
                                        </p:tgtEl>
                                      </p:cBhvr>
                                      <p:to x="100000" y="80000"/>
                                    </p:animScale>
                                    <p:animScale>
                                      <p:cBhvr>
                                        <p:cTn id="102" dur="166" decel="50000">
                                          <p:stCondLst>
                                            <p:cond delay="1338"/>
                                          </p:stCondLst>
                                        </p:cTn>
                                        <p:tgtEl>
                                          <p:spTgt spid="5"/>
                                        </p:tgtEl>
                                      </p:cBhvr>
                                      <p:to x="100000" y="100000"/>
                                    </p:animScale>
                                    <p:animScale>
                                      <p:cBhvr>
                                        <p:cTn id="103" dur="26">
                                          <p:stCondLst>
                                            <p:cond delay="1642"/>
                                          </p:stCondLst>
                                        </p:cTn>
                                        <p:tgtEl>
                                          <p:spTgt spid="5"/>
                                        </p:tgtEl>
                                      </p:cBhvr>
                                      <p:to x="100000" y="90000"/>
                                    </p:animScale>
                                    <p:animScale>
                                      <p:cBhvr>
                                        <p:cTn id="104" dur="166" decel="50000">
                                          <p:stCondLst>
                                            <p:cond delay="1668"/>
                                          </p:stCondLst>
                                        </p:cTn>
                                        <p:tgtEl>
                                          <p:spTgt spid="5"/>
                                        </p:tgtEl>
                                      </p:cBhvr>
                                      <p:to x="100000" y="100000"/>
                                    </p:animScale>
                                    <p:animScale>
                                      <p:cBhvr>
                                        <p:cTn id="105" dur="26">
                                          <p:stCondLst>
                                            <p:cond delay="1808"/>
                                          </p:stCondLst>
                                        </p:cTn>
                                        <p:tgtEl>
                                          <p:spTgt spid="5"/>
                                        </p:tgtEl>
                                      </p:cBhvr>
                                      <p:to x="100000" y="95000"/>
                                    </p:animScale>
                                    <p:animScale>
                                      <p:cBhvr>
                                        <p:cTn id="106" dur="166" decel="50000">
                                          <p:stCondLst>
                                            <p:cond delay="1834"/>
                                          </p:stCondLst>
                                        </p:cTn>
                                        <p:tgtEl>
                                          <p:spTgt spid="5"/>
                                        </p:tgtEl>
                                      </p:cBhvr>
                                      <p:to x="100000" y="100000"/>
                                    </p:animScale>
                                  </p:childTnLst>
                                  <p:subTnLst>
                                    <p:audio>
                                      <p:cMediaNode>
                                        <p:cTn display="0" masterRel="sameClick">
                                          <p:stCondLst>
                                            <p:cond evt="begin" delay="0">
                                              <p:tn val="91"/>
                                            </p:cond>
                                          </p:stCondLst>
                                          <p:endCondLst>
                                            <p:cond evt="onStopAudio" delay="0">
                                              <p:tgtEl>
                                                <p:sldTgt/>
                                              </p:tgtEl>
                                            </p:cond>
                                          </p:endCondLst>
                                        </p:cTn>
                                        <p:tgtEl>
                                          <p:sndTgt r:embed="rId7" name="boing.wav"/>
                                        </p:tgtEl>
                                      </p:cMediaNode>
                                    </p:audio>
                                  </p:subTnLst>
                                </p:cTn>
                              </p:par>
                            </p:childTnLst>
                          </p:cTn>
                        </p:par>
                      </p:childTnLst>
                    </p:cTn>
                  </p:par>
                  <p:par>
                    <p:cTn id="107" fill="hold">
                      <p:stCondLst>
                        <p:cond delay="indefinite"/>
                      </p:stCondLst>
                      <p:childTnLst>
                        <p:par>
                          <p:cTn id="108" fill="hold">
                            <p:stCondLst>
                              <p:cond delay="0"/>
                            </p:stCondLst>
                            <p:childTnLst>
                              <p:par>
                                <p:cTn id="109" presetID="26" presetClass="entr" presetSubtype="0" fill="hold" nodeType="clickEffect">
                                  <p:stCondLst>
                                    <p:cond delay="0"/>
                                  </p:stCondLst>
                                  <p:childTnLst>
                                    <p:set>
                                      <p:cBhvr>
                                        <p:cTn id="110" dur="1" fill="hold">
                                          <p:stCondLst>
                                            <p:cond delay="0"/>
                                          </p:stCondLst>
                                        </p:cTn>
                                        <p:tgtEl>
                                          <p:spTgt spid="6"/>
                                        </p:tgtEl>
                                        <p:attrNameLst>
                                          <p:attrName>style.visibility</p:attrName>
                                        </p:attrNameLst>
                                      </p:cBhvr>
                                      <p:to>
                                        <p:strVal val="visible"/>
                                      </p:to>
                                    </p:set>
                                    <p:animEffect transition="in" filter="wipe(down)">
                                      <p:cBhvr>
                                        <p:cTn id="111" dur="580">
                                          <p:stCondLst>
                                            <p:cond delay="0"/>
                                          </p:stCondLst>
                                        </p:cTn>
                                        <p:tgtEl>
                                          <p:spTgt spid="6"/>
                                        </p:tgtEl>
                                      </p:cBhvr>
                                    </p:animEffect>
                                    <p:anim calcmode="lin" valueType="num">
                                      <p:cBhvr>
                                        <p:cTn id="112"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13"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14"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5"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16"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17" dur="26">
                                          <p:stCondLst>
                                            <p:cond delay="650"/>
                                          </p:stCondLst>
                                        </p:cTn>
                                        <p:tgtEl>
                                          <p:spTgt spid="6"/>
                                        </p:tgtEl>
                                      </p:cBhvr>
                                      <p:to x="100000" y="60000"/>
                                    </p:animScale>
                                    <p:animScale>
                                      <p:cBhvr>
                                        <p:cTn id="118" dur="166" decel="50000">
                                          <p:stCondLst>
                                            <p:cond delay="676"/>
                                          </p:stCondLst>
                                        </p:cTn>
                                        <p:tgtEl>
                                          <p:spTgt spid="6"/>
                                        </p:tgtEl>
                                      </p:cBhvr>
                                      <p:to x="100000" y="100000"/>
                                    </p:animScale>
                                    <p:animScale>
                                      <p:cBhvr>
                                        <p:cTn id="119" dur="26">
                                          <p:stCondLst>
                                            <p:cond delay="1312"/>
                                          </p:stCondLst>
                                        </p:cTn>
                                        <p:tgtEl>
                                          <p:spTgt spid="6"/>
                                        </p:tgtEl>
                                      </p:cBhvr>
                                      <p:to x="100000" y="80000"/>
                                    </p:animScale>
                                    <p:animScale>
                                      <p:cBhvr>
                                        <p:cTn id="120" dur="166" decel="50000">
                                          <p:stCondLst>
                                            <p:cond delay="1338"/>
                                          </p:stCondLst>
                                        </p:cTn>
                                        <p:tgtEl>
                                          <p:spTgt spid="6"/>
                                        </p:tgtEl>
                                      </p:cBhvr>
                                      <p:to x="100000" y="100000"/>
                                    </p:animScale>
                                    <p:animScale>
                                      <p:cBhvr>
                                        <p:cTn id="121" dur="26">
                                          <p:stCondLst>
                                            <p:cond delay="1642"/>
                                          </p:stCondLst>
                                        </p:cTn>
                                        <p:tgtEl>
                                          <p:spTgt spid="6"/>
                                        </p:tgtEl>
                                      </p:cBhvr>
                                      <p:to x="100000" y="90000"/>
                                    </p:animScale>
                                    <p:animScale>
                                      <p:cBhvr>
                                        <p:cTn id="122" dur="166" decel="50000">
                                          <p:stCondLst>
                                            <p:cond delay="1668"/>
                                          </p:stCondLst>
                                        </p:cTn>
                                        <p:tgtEl>
                                          <p:spTgt spid="6"/>
                                        </p:tgtEl>
                                      </p:cBhvr>
                                      <p:to x="100000" y="100000"/>
                                    </p:animScale>
                                    <p:animScale>
                                      <p:cBhvr>
                                        <p:cTn id="123" dur="26">
                                          <p:stCondLst>
                                            <p:cond delay="1808"/>
                                          </p:stCondLst>
                                        </p:cTn>
                                        <p:tgtEl>
                                          <p:spTgt spid="6"/>
                                        </p:tgtEl>
                                      </p:cBhvr>
                                      <p:to x="100000" y="95000"/>
                                    </p:animScale>
                                    <p:animScale>
                                      <p:cBhvr>
                                        <p:cTn id="124" dur="166" decel="50000">
                                          <p:stCondLst>
                                            <p:cond delay="1834"/>
                                          </p:stCondLst>
                                        </p:cTn>
                                        <p:tgtEl>
                                          <p:spTgt spid="6"/>
                                        </p:tgtEl>
                                      </p:cBhvr>
                                      <p:to x="100000" y="100000"/>
                                    </p:animScale>
                                  </p:childTnLst>
                                  <p:subTnLst>
                                    <p:audio>
                                      <p:cMediaNode>
                                        <p:cTn display="0" masterRel="sameClick">
                                          <p:stCondLst>
                                            <p:cond evt="begin" delay="0">
                                              <p:tn val="109"/>
                                            </p:cond>
                                          </p:stCondLst>
                                          <p:endCondLst>
                                            <p:cond evt="onStopAudio" delay="0">
                                              <p:tgtEl>
                                                <p:sldTgt/>
                                              </p:tgtEl>
                                            </p:cond>
                                          </p:endCondLst>
                                        </p:cTn>
                                        <p:tgtEl>
                                          <p:sndTgt r:embed="rId7" name="boing.wav"/>
                                        </p:tgtEl>
                                      </p:cMediaNode>
                                    </p:audio>
                                  </p:subTnLst>
                                </p:cTn>
                              </p:par>
                            </p:childTnLst>
                          </p:cTn>
                        </p:par>
                      </p:childTnLst>
                    </p:cTn>
                  </p:par>
                  <p:par>
                    <p:cTn id="125" fill="hold">
                      <p:stCondLst>
                        <p:cond delay="indefinite"/>
                      </p:stCondLst>
                      <p:childTnLst>
                        <p:par>
                          <p:cTn id="126" fill="hold">
                            <p:stCondLst>
                              <p:cond delay="0"/>
                            </p:stCondLst>
                            <p:childTnLst>
                              <p:par>
                                <p:cTn id="127" presetID="22" presetClass="entr" presetSubtype="8" fill="hold" nodeType="clickEffect">
                                  <p:stCondLst>
                                    <p:cond delay="0"/>
                                  </p:stCondLst>
                                  <p:childTnLst>
                                    <p:set>
                                      <p:cBhvr>
                                        <p:cTn id="128" dur="1" fill="hold">
                                          <p:stCondLst>
                                            <p:cond delay="0"/>
                                          </p:stCondLst>
                                        </p:cTn>
                                        <p:tgtEl>
                                          <p:spTgt spid="8"/>
                                        </p:tgtEl>
                                        <p:attrNameLst>
                                          <p:attrName>style.visibility</p:attrName>
                                        </p:attrNameLst>
                                      </p:cBhvr>
                                      <p:to>
                                        <p:strVal val="visible"/>
                                      </p:to>
                                    </p:set>
                                    <p:animEffect transition="in" filter="wipe(left)">
                                      <p:cBhvr>
                                        <p:cTn id="129" dur="2000"/>
                                        <p:tgtEl>
                                          <p:spTgt spid="8"/>
                                        </p:tgtEl>
                                      </p:cBhvr>
                                    </p:animEffect>
                                  </p:childTnLst>
                                  <p:subTnLst>
                                    <p:audio>
                                      <p:cMediaNode>
                                        <p:cTn display="0" masterRel="sameClick">
                                          <p:stCondLst>
                                            <p:cond evt="begin" delay="0">
                                              <p:tn val="127"/>
                                            </p:cond>
                                          </p:stCondLst>
                                          <p:endCondLst>
                                            <p:cond evt="onStopAudio" delay="0">
                                              <p:tgtEl>
                                                <p:sldTgt/>
                                              </p:tgtEl>
                                            </p:cond>
                                          </p:endCondLst>
                                        </p:cTn>
                                        <p:tgtEl>
                                          <p:sndTgt r:embed="rId8" name="drumroll.wav"/>
                                        </p:tgtEl>
                                      </p:cMediaNode>
                                    </p:audio>
                                  </p:subTnLst>
                                </p:cTn>
                              </p:par>
                            </p:childTnLst>
                          </p:cTn>
                        </p:par>
                      </p:childTnLst>
                    </p:cTn>
                  </p:par>
                  <p:par>
                    <p:cTn id="130" fill="hold">
                      <p:stCondLst>
                        <p:cond delay="indefinite"/>
                      </p:stCondLst>
                      <p:childTnLst>
                        <p:par>
                          <p:cTn id="131" fill="hold">
                            <p:stCondLst>
                              <p:cond delay="0"/>
                            </p:stCondLst>
                            <p:childTnLst>
                              <p:par>
                                <p:cTn id="132" presetID="26" presetClass="entr" presetSubtype="0" fill="hold" nodeType="clickEffect">
                                  <p:stCondLst>
                                    <p:cond delay="0"/>
                                  </p:stCondLst>
                                  <p:childTnLst>
                                    <p:set>
                                      <p:cBhvr>
                                        <p:cTn id="133" dur="1" fill="hold">
                                          <p:stCondLst>
                                            <p:cond delay="0"/>
                                          </p:stCondLst>
                                        </p:cTn>
                                        <p:tgtEl>
                                          <p:spTgt spid="13"/>
                                        </p:tgtEl>
                                        <p:attrNameLst>
                                          <p:attrName>style.visibility</p:attrName>
                                        </p:attrNameLst>
                                      </p:cBhvr>
                                      <p:to>
                                        <p:strVal val="visible"/>
                                      </p:to>
                                    </p:set>
                                    <p:animEffect transition="in" filter="wipe(down)">
                                      <p:cBhvr>
                                        <p:cTn id="134" dur="580">
                                          <p:stCondLst>
                                            <p:cond delay="0"/>
                                          </p:stCondLst>
                                        </p:cTn>
                                        <p:tgtEl>
                                          <p:spTgt spid="13"/>
                                        </p:tgtEl>
                                      </p:cBhvr>
                                    </p:animEffect>
                                    <p:anim calcmode="lin" valueType="num">
                                      <p:cBhvr>
                                        <p:cTn id="135"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6"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7"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8"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9"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40" dur="26">
                                          <p:stCondLst>
                                            <p:cond delay="650"/>
                                          </p:stCondLst>
                                        </p:cTn>
                                        <p:tgtEl>
                                          <p:spTgt spid="13"/>
                                        </p:tgtEl>
                                      </p:cBhvr>
                                      <p:to x="100000" y="60000"/>
                                    </p:animScale>
                                    <p:animScale>
                                      <p:cBhvr>
                                        <p:cTn id="141" dur="166" decel="50000">
                                          <p:stCondLst>
                                            <p:cond delay="676"/>
                                          </p:stCondLst>
                                        </p:cTn>
                                        <p:tgtEl>
                                          <p:spTgt spid="13"/>
                                        </p:tgtEl>
                                      </p:cBhvr>
                                      <p:to x="100000" y="100000"/>
                                    </p:animScale>
                                    <p:animScale>
                                      <p:cBhvr>
                                        <p:cTn id="142" dur="26">
                                          <p:stCondLst>
                                            <p:cond delay="1312"/>
                                          </p:stCondLst>
                                        </p:cTn>
                                        <p:tgtEl>
                                          <p:spTgt spid="13"/>
                                        </p:tgtEl>
                                      </p:cBhvr>
                                      <p:to x="100000" y="80000"/>
                                    </p:animScale>
                                    <p:animScale>
                                      <p:cBhvr>
                                        <p:cTn id="143" dur="166" decel="50000">
                                          <p:stCondLst>
                                            <p:cond delay="1338"/>
                                          </p:stCondLst>
                                        </p:cTn>
                                        <p:tgtEl>
                                          <p:spTgt spid="13"/>
                                        </p:tgtEl>
                                      </p:cBhvr>
                                      <p:to x="100000" y="100000"/>
                                    </p:animScale>
                                    <p:animScale>
                                      <p:cBhvr>
                                        <p:cTn id="144" dur="26">
                                          <p:stCondLst>
                                            <p:cond delay="1642"/>
                                          </p:stCondLst>
                                        </p:cTn>
                                        <p:tgtEl>
                                          <p:spTgt spid="13"/>
                                        </p:tgtEl>
                                      </p:cBhvr>
                                      <p:to x="100000" y="90000"/>
                                    </p:animScale>
                                    <p:animScale>
                                      <p:cBhvr>
                                        <p:cTn id="145" dur="166" decel="50000">
                                          <p:stCondLst>
                                            <p:cond delay="1668"/>
                                          </p:stCondLst>
                                        </p:cTn>
                                        <p:tgtEl>
                                          <p:spTgt spid="13"/>
                                        </p:tgtEl>
                                      </p:cBhvr>
                                      <p:to x="100000" y="100000"/>
                                    </p:animScale>
                                    <p:animScale>
                                      <p:cBhvr>
                                        <p:cTn id="146" dur="26">
                                          <p:stCondLst>
                                            <p:cond delay="1808"/>
                                          </p:stCondLst>
                                        </p:cTn>
                                        <p:tgtEl>
                                          <p:spTgt spid="13"/>
                                        </p:tgtEl>
                                      </p:cBhvr>
                                      <p:to x="100000" y="95000"/>
                                    </p:animScale>
                                    <p:animScale>
                                      <p:cBhvr>
                                        <p:cTn id="147" dur="166" decel="50000">
                                          <p:stCondLst>
                                            <p:cond delay="1834"/>
                                          </p:stCondLst>
                                        </p:cTn>
                                        <p:tgtEl>
                                          <p:spTgt spid="13"/>
                                        </p:tgtEl>
                                      </p:cBhvr>
                                      <p:to x="100000" y="100000"/>
                                    </p:animScale>
                                  </p:childTnLst>
                                  <p:subTnLst>
                                    <p:audio>
                                      <p:cMediaNode>
                                        <p:cTn display="0" masterRel="sameClick">
                                          <p:stCondLst>
                                            <p:cond evt="begin" delay="0">
                                              <p:tn val="132"/>
                                            </p:cond>
                                          </p:stCondLst>
                                          <p:endCondLst>
                                            <p:cond evt="onStopAudio" delay="0">
                                              <p:tgtEl>
                                                <p:sldTgt/>
                                              </p:tgtEl>
                                            </p:cond>
                                          </p:endCondLst>
                                        </p:cTn>
                                        <p:tgtEl>
                                          <p:sndTgt r:embed="rId7" name="boing.wav"/>
                                        </p:tgtEl>
                                      </p:cMediaNode>
                                    </p:audio>
                                  </p:subTnLst>
                                </p:cTn>
                              </p:par>
                            </p:childTnLst>
                          </p:cTn>
                        </p:par>
                      </p:childTnLst>
                    </p:cTn>
                  </p:par>
                  <p:par>
                    <p:cTn id="148" fill="hold">
                      <p:stCondLst>
                        <p:cond delay="indefinite"/>
                      </p:stCondLst>
                      <p:childTnLst>
                        <p:par>
                          <p:cTn id="149" fill="hold">
                            <p:stCondLst>
                              <p:cond delay="0"/>
                            </p:stCondLst>
                            <p:childTnLst>
                              <p:par>
                                <p:cTn id="150" presetID="26" presetClass="entr" presetSubtype="0" fill="hold" nodeType="clickEffect">
                                  <p:stCondLst>
                                    <p:cond delay="0"/>
                                  </p:stCondLst>
                                  <p:childTnLst>
                                    <p:set>
                                      <p:cBhvr>
                                        <p:cTn id="151" dur="1" fill="hold">
                                          <p:stCondLst>
                                            <p:cond delay="0"/>
                                          </p:stCondLst>
                                        </p:cTn>
                                        <p:tgtEl>
                                          <p:spTgt spid="14"/>
                                        </p:tgtEl>
                                        <p:attrNameLst>
                                          <p:attrName>style.visibility</p:attrName>
                                        </p:attrNameLst>
                                      </p:cBhvr>
                                      <p:to>
                                        <p:strVal val="visible"/>
                                      </p:to>
                                    </p:set>
                                    <p:animEffect transition="in" filter="wipe(down)">
                                      <p:cBhvr>
                                        <p:cTn id="152" dur="580">
                                          <p:stCondLst>
                                            <p:cond delay="0"/>
                                          </p:stCondLst>
                                        </p:cTn>
                                        <p:tgtEl>
                                          <p:spTgt spid="14"/>
                                        </p:tgtEl>
                                      </p:cBhvr>
                                    </p:animEffect>
                                    <p:anim calcmode="lin" valueType="num">
                                      <p:cBhvr>
                                        <p:cTn id="153"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54"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55"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56"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57"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58" dur="26">
                                          <p:stCondLst>
                                            <p:cond delay="650"/>
                                          </p:stCondLst>
                                        </p:cTn>
                                        <p:tgtEl>
                                          <p:spTgt spid="14"/>
                                        </p:tgtEl>
                                      </p:cBhvr>
                                      <p:to x="100000" y="60000"/>
                                    </p:animScale>
                                    <p:animScale>
                                      <p:cBhvr>
                                        <p:cTn id="159" dur="166" decel="50000">
                                          <p:stCondLst>
                                            <p:cond delay="676"/>
                                          </p:stCondLst>
                                        </p:cTn>
                                        <p:tgtEl>
                                          <p:spTgt spid="14"/>
                                        </p:tgtEl>
                                      </p:cBhvr>
                                      <p:to x="100000" y="100000"/>
                                    </p:animScale>
                                    <p:animScale>
                                      <p:cBhvr>
                                        <p:cTn id="160" dur="26">
                                          <p:stCondLst>
                                            <p:cond delay="1312"/>
                                          </p:stCondLst>
                                        </p:cTn>
                                        <p:tgtEl>
                                          <p:spTgt spid="14"/>
                                        </p:tgtEl>
                                      </p:cBhvr>
                                      <p:to x="100000" y="80000"/>
                                    </p:animScale>
                                    <p:animScale>
                                      <p:cBhvr>
                                        <p:cTn id="161" dur="166" decel="50000">
                                          <p:stCondLst>
                                            <p:cond delay="1338"/>
                                          </p:stCondLst>
                                        </p:cTn>
                                        <p:tgtEl>
                                          <p:spTgt spid="14"/>
                                        </p:tgtEl>
                                      </p:cBhvr>
                                      <p:to x="100000" y="100000"/>
                                    </p:animScale>
                                    <p:animScale>
                                      <p:cBhvr>
                                        <p:cTn id="162" dur="26">
                                          <p:stCondLst>
                                            <p:cond delay="1642"/>
                                          </p:stCondLst>
                                        </p:cTn>
                                        <p:tgtEl>
                                          <p:spTgt spid="14"/>
                                        </p:tgtEl>
                                      </p:cBhvr>
                                      <p:to x="100000" y="90000"/>
                                    </p:animScale>
                                    <p:animScale>
                                      <p:cBhvr>
                                        <p:cTn id="163" dur="166" decel="50000">
                                          <p:stCondLst>
                                            <p:cond delay="1668"/>
                                          </p:stCondLst>
                                        </p:cTn>
                                        <p:tgtEl>
                                          <p:spTgt spid="14"/>
                                        </p:tgtEl>
                                      </p:cBhvr>
                                      <p:to x="100000" y="100000"/>
                                    </p:animScale>
                                    <p:animScale>
                                      <p:cBhvr>
                                        <p:cTn id="164" dur="26">
                                          <p:stCondLst>
                                            <p:cond delay="1808"/>
                                          </p:stCondLst>
                                        </p:cTn>
                                        <p:tgtEl>
                                          <p:spTgt spid="14"/>
                                        </p:tgtEl>
                                      </p:cBhvr>
                                      <p:to x="100000" y="95000"/>
                                    </p:animScale>
                                    <p:animScale>
                                      <p:cBhvr>
                                        <p:cTn id="165" dur="166" decel="50000">
                                          <p:stCondLst>
                                            <p:cond delay="1834"/>
                                          </p:stCondLst>
                                        </p:cTn>
                                        <p:tgtEl>
                                          <p:spTgt spid="14"/>
                                        </p:tgtEl>
                                      </p:cBhvr>
                                      <p:to x="100000" y="100000"/>
                                    </p:animScale>
                                  </p:childTnLst>
                                  <p:subTnLst>
                                    <p:audio>
                                      <p:cMediaNode>
                                        <p:cTn display="0" masterRel="sameClick">
                                          <p:stCondLst>
                                            <p:cond evt="begin" delay="0">
                                              <p:tn val="150"/>
                                            </p:cond>
                                          </p:stCondLst>
                                          <p:endCondLst>
                                            <p:cond evt="onStopAudio" delay="0">
                                              <p:tgtEl>
                                                <p:sldTgt/>
                                              </p:tgtEl>
                                            </p:cond>
                                          </p:endCondLst>
                                        </p:cTn>
                                        <p:tgtEl>
                                          <p:sndTgt r:embed="rId7" name="boing.wav"/>
                                        </p:tgtEl>
                                      </p:cMediaNode>
                                    </p:audio>
                                  </p:subTnLst>
                                </p:cTn>
                              </p:par>
                            </p:childTnLst>
                          </p:cTn>
                        </p:par>
                      </p:childTnLst>
                    </p:cTn>
                  </p:par>
                  <p:par>
                    <p:cTn id="166" fill="hold">
                      <p:stCondLst>
                        <p:cond delay="indefinite"/>
                      </p:stCondLst>
                      <p:childTnLst>
                        <p:par>
                          <p:cTn id="167" fill="hold">
                            <p:stCondLst>
                              <p:cond delay="0"/>
                            </p:stCondLst>
                            <p:childTnLst>
                              <p:par>
                                <p:cTn id="168" presetID="26" presetClass="entr" presetSubtype="0" fill="hold" nodeType="clickEffect">
                                  <p:stCondLst>
                                    <p:cond delay="0"/>
                                  </p:stCondLst>
                                  <p:childTnLst>
                                    <p:set>
                                      <p:cBhvr>
                                        <p:cTn id="169" dur="1" fill="hold">
                                          <p:stCondLst>
                                            <p:cond delay="0"/>
                                          </p:stCondLst>
                                        </p:cTn>
                                        <p:tgtEl>
                                          <p:spTgt spid="15"/>
                                        </p:tgtEl>
                                        <p:attrNameLst>
                                          <p:attrName>style.visibility</p:attrName>
                                        </p:attrNameLst>
                                      </p:cBhvr>
                                      <p:to>
                                        <p:strVal val="visible"/>
                                      </p:to>
                                    </p:set>
                                    <p:animEffect transition="in" filter="wipe(down)">
                                      <p:cBhvr>
                                        <p:cTn id="170" dur="580">
                                          <p:stCondLst>
                                            <p:cond delay="0"/>
                                          </p:stCondLst>
                                        </p:cTn>
                                        <p:tgtEl>
                                          <p:spTgt spid="15"/>
                                        </p:tgtEl>
                                      </p:cBhvr>
                                    </p:animEffect>
                                    <p:anim calcmode="lin" valueType="num">
                                      <p:cBhvr>
                                        <p:cTn id="171"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172"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73"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74"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75"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76" dur="26">
                                          <p:stCondLst>
                                            <p:cond delay="650"/>
                                          </p:stCondLst>
                                        </p:cTn>
                                        <p:tgtEl>
                                          <p:spTgt spid="15"/>
                                        </p:tgtEl>
                                      </p:cBhvr>
                                      <p:to x="100000" y="60000"/>
                                    </p:animScale>
                                    <p:animScale>
                                      <p:cBhvr>
                                        <p:cTn id="177" dur="166" decel="50000">
                                          <p:stCondLst>
                                            <p:cond delay="676"/>
                                          </p:stCondLst>
                                        </p:cTn>
                                        <p:tgtEl>
                                          <p:spTgt spid="15"/>
                                        </p:tgtEl>
                                      </p:cBhvr>
                                      <p:to x="100000" y="100000"/>
                                    </p:animScale>
                                    <p:animScale>
                                      <p:cBhvr>
                                        <p:cTn id="178" dur="26">
                                          <p:stCondLst>
                                            <p:cond delay="1312"/>
                                          </p:stCondLst>
                                        </p:cTn>
                                        <p:tgtEl>
                                          <p:spTgt spid="15"/>
                                        </p:tgtEl>
                                      </p:cBhvr>
                                      <p:to x="100000" y="80000"/>
                                    </p:animScale>
                                    <p:animScale>
                                      <p:cBhvr>
                                        <p:cTn id="179" dur="166" decel="50000">
                                          <p:stCondLst>
                                            <p:cond delay="1338"/>
                                          </p:stCondLst>
                                        </p:cTn>
                                        <p:tgtEl>
                                          <p:spTgt spid="15"/>
                                        </p:tgtEl>
                                      </p:cBhvr>
                                      <p:to x="100000" y="100000"/>
                                    </p:animScale>
                                    <p:animScale>
                                      <p:cBhvr>
                                        <p:cTn id="180" dur="26">
                                          <p:stCondLst>
                                            <p:cond delay="1642"/>
                                          </p:stCondLst>
                                        </p:cTn>
                                        <p:tgtEl>
                                          <p:spTgt spid="15"/>
                                        </p:tgtEl>
                                      </p:cBhvr>
                                      <p:to x="100000" y="90000"/>
                                    </p:animScale>
                                    <p:animScale>
                                      <p:cBhvr>
                                        <p:cTn id="181" dur="166" decel="50000">
                                          <p:stCondLst>
                                            <p:cond delay="1668"/>
                                          </p:stCondLst>
                                        </p:cTn>
                                        <p:tgtEl>
                                          <p:spTgt spid="15"/>
                                        </p:tgtEl>
                                      </p:cBhvr>
                                      <p:to x="100000" y="100000"/>
                                    </p:animScale>
                                    <p:animScale>
                                      <p:cBhvr>
                                        <p:cTn id="182" dur="26">
                                          <p:stCondLst>
                                            <p:cond delay="1808"/>
                                          </p:stCondLst>
                                        </p:cTn>
                                        <p:tgtEl>
                                          <p:spTgt spid="15"/>
                                        </p:tgtEl>
                                      </p:cBhvr>
                                      <p:to x="100000" y="95000"/>
                                    </p:animScale>
                                    <p:animScale>
                                      <p:cBhvr>
                                        <p:cTn id="183" dur="166" decel="50000">
                                          <p:stCondLst>
                                            <p:cond delay="1834"/>
                                          </p:stCondLst>
                                        </p:cTn>
                                        <p:tgtEl>
                                          <p:spTgt spid="15"/>
                                        </p:tgtEl>
                                      </p:cBhvr>
                                      <p:to x="100000" y="100000"/>
                                    </p:animScale>
                                  </p:childTnLst>
                                  <p:subTnLst>
                                    <p:audio>
                                      <p:cMediaNode>
                                        <p:cTn display="0" masterRel="sameClick">
                                          <p:stCondLst>
                                            <p:cond evt="begin" delay="0">
                                              <p:tn val="168"/>
                                            </p:cond>
                                          </p:stCondLst>
                                          <p:endCondLst>
                                            <p:cond evt="onStopAudio" delay="0">
                                              <p:tgtEl>
                                                <p:sldTgt/>
                                              </p:tgtEl>
                                            </p:cond>
                                          </p:endCondLst>
                                        </p:cTn>
                                        <p:tgtEl>
                                          <p:sndTgt r:embed="rId7" name="boing.wav"/>
                                        </p:tgtEl>
                                      </p:cMediaNode>
                                    </p:audio>
                                  </p:subTnLst>
                                </p:cTn>
                              </p:par>
                            </p:childTnLst>
                          </p:cTn>
                        </p:par>
                      </p:childTnLst>
                    </p:cTn>
                  </p:par>
                  <p:par>
                    <p:cTn id="184" fill="hold">
                      <p:stCondLst>
                        <p:cond delay="indefinite"/>
                      </p:stCondLst>
                      <p:childTnLst>
                        <p:par>
                          <p:cTn id="185" fill="hold">
                            <p:stCondLst>
                              <p:cond delay="0"/>
                            </p:stCondLst>
                            <p:childTnLst>
                              <p:par>
                                <p:cTn id="186" presetID="26" presetClass="entr" presetSubtype="0" fill="hold" nodeType="clickEffect">
                                  <p:stCondLst>
                                    <p:cond delay="0"/>
                                  </p:stCondLst>
                                  <p:childTnLst>
                                    <p:set>
                                      <p:cBhvr>
                                        <p:cTn id="187" dur="1" fill="hold">
                                          <p:stCondLst>
                                            <p:cond delay="0"/>
                                          </p:stCondLst>
                                        </p:cTn>
                                        <p:tgtEl>
                                          <p:spTgt spid="16"/>
                                        </p:tgtEl>
                                        <p:attrNameLst>
                                          <p:attrName>style.visibility</p:attrName>
                                        </p:attrNameLst>
                                      </p:cBhvr>
                                      <p:to>
                                        <p:strVal val="visible"/>
                                      </p:to>
                                    </p:set>
                                    <p:animEffect transition="in" filter="wipe(down)">
                                      <p:cBhvr>
                                        <p:cTn id="188" dur="580">
                                          <p:stCondLst>
                                            <p:cond delay="0"/>
                                          </p:stCondLst>
                                        </p:cTn>
                                        <p:tgtEl>
                                          <p:spTgt spid="16"/>
                                        </p:tgtEl>
                                      </p:cBhvr>
                                    </p:animEffect>
                                    <p:anim calcmode="lin" valueType="num">
                                      <p:cBhvr>
                                        <p:cTn id="189"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90"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91"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92"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93"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94" dur="26">
                                          <p:stCondLst>
                                            <p:cond delay="650"/>
                                          </p:stCondLst>
                                        </p:cTn>
                                        <p:tgtEl>
                                          <p:spTgt spid="16"/>
                                        </p:tgtEl>
                                      </p:cBhvr>
                                      <p:to x="100000" y="60000"/>
                                    </p:animScale>
                                    <p:animScale>
                                      <p:cBhvr>
                                        <p:cTn id="195" dur="166" decel="50000">
                                          <p:stCondLst>
                                            <p:cond delay="676"/>
                                          </p:stCondLst>
                                        </p:cTn>
                                        <p:tgtEl>
                                          <p:spTgt spid="16"/>
                                        </p:tgtEl>
                                      </p:cBhvr>
                                      <p:to x="100000" y="100000"/>
                                    </p:animScale>
                                    <p:animScale>
                                      <p:cBhvr>
                                        <p:cTn id="196" dur="26">
                                          <p:stCondLst>
                                            <p:cond delay="1312"/>
                                          </p:stCondLst>
                                        </p:cTn>
                                        <p:tgtEl>
                                          <p:spTgt spid="16"/>
                                        </p:tgtEl>
                                      </p:cBhvr>
                                      <p:to x="100000" y="80000"/>
                                    </p:animScale>
                                    <p:animScale>
                                      <p:cBhvr>
                                        <p:cTn id="197" dur="166" decel="50000">
                                          <p:stCondLst>
                                            <p:cond delay="1338"/>
                                          </p:stCondLst>
                                        </p:cTn>
                                        <p:tgtEl>
                                          <p:spTgt spid="16"/>
                                        </p:tgtEl>
                                      </p:cBhvr>
                                      <p:to x="100000" y="100000"/>
                                    </p:animScale>
                                    <p:animScale>
                                      <p:cBhvr>
                                        <p:cTn id="198" dur="26">
                                          <p:stCondLst>
                                            <p:cond delay="1642"/>
                                          </p:stCondLst>
                                        </p:cTn>
                                        <p:tgtEl>
                                          <p:spTgt spid="16"/>
                                        </p:tgtEl>
                                      </p:cBhvr>
                                      <p:to x="100000" y="90000"/>
                                    </p:animScale>
                                    <p:animScale>
                                      <p:cBhvr>
                                        <p:cTn id="199" dur="166" decel="50000">
                                          <p:stCondLst>
                                            <p:cond delay="1668"/>
                                          </p:stCondLst>
                                        </p:cTn>
                                        <p:tgtEl>
                                          <p:spTgt spid="16"/>
                                        </p:tgtEl>
                                      </p:cBhvr>
                                      <p:to x="100000" y="100000"/>
                                    </p:animScale>
                                    <p:animScale>
                                      <p:cBhvr>
                                        <p:cTn id="200" dur="26">
                                          <p:stCondLst>
                                            <p:cond delay="1808"/>
                                          </p:stCondLst>
                                        </p:cTn>
                                        <p:tgtEl>
                                          <p:spTgt spid="16"/>
                                        </p:tgtEl>
                                      </p:cBhvr>
                                      <p:to x="100000" y="95000"/>
                                    </p:animScale>
                                    <p:animScale>
                                      <p:cBhvr>
                                        <p:cTn id="201" dur="166" decel="50000">
                                          <p:stCondLst>
                                            <p:cond delay="1834"/>
                                          </p:stCondLst>
                                        </p:cTn>
                                        <p:tgtEl>
                                          <p:spTgt spid="16"/>
                                        </p:tgtEl>
                                      </p:cBhvr>
                                      <p:to x="100000" y="100000"/>
                                    </p:animScale>
                                  </p:childTnLst>
                                  <p:subTnLst>
                                    <p:audio>
                                      <p:cMediaNode>
                                        <p:cTn display="0" masterRel="sameClick">
                                          <p:stCondLst>
                                            <p:cond evt="begin" delay="0">
                                              <p:tn val="186"/>
                                            </p:cond>
                                          </p:stCondLst>
                                          <p:endCondLst>
                                            <p:cond evt="onStopAudio" delay="0">
                                              <p:tgtEl>
                                                <p:sldTgt/>
                                              </p:tgtEl>
                                            </p:cond>
                                          </p:endCondLst>
                                        </p:cTn>
                                        <p:tgtEl>
                                          <p:sndTgt r:embed="rId7" name="boing.wav"/>
                                        </p:tgtEl>
                                      </p:cMediaNode>
                                    </p:audio>
                                  </p:subTnLst>
                                </p:cTn>
                              </p:par>
                            </p:childTnLst>
                          </p:cTn>
                        </p:par>
                      </p:childTnLst>
                    </p:cTn>
                  </p:par>
                  <p:par>
                    <p:cTn id="202" fill="hold">
                      <p:stCondLst>
                        <p:cond delay="indefinite"/>
                      </p:stCondLst>
                      <p:childTnLst>
                        <p:par>
                          <p:cTn id="203" fill="hold">
                            <p:stCondLst>
                              <p:cond delay="0"/>
                            </p:stCondLst>
                            <p:childTnLst>
                              <p:par>
                                <p:cTn id="204" presetID="26" presetClass="entr" presetSubtype="0" fill="hold" nodeType="clickEffect">
                                  <p:stCondLst>
                                    <p:cond delay="0"/>
                                  </p:stCondLst>
                                  <p:childTnLst>
                                    <p:set>
                                      <p:cBhvr>
                                        <p:cTn id="205" dur="1" fill="hold">
                                          <p:stCondLst>
                                            <p:cond delay="0"/>
                                          </p:stCondLst>
                                        </p:cTn>
                                        <p:tgtEl>
                                          <p:spTgt spid="17"/>
                                        </p:tgtEl>
                                        <p:attrNameLst>
                                          <p:attrName>style.visibility</p:attrName>
                                        </p:attrNameLst>
                                      </p:cBhvr>
                                      <p:to>
                                        <p:strVal val="visible"/>
                                      </p:to>
                                    </p:set>
                                    <p:animEffect transition="in" filter="wipe(down)">
                                      <p:cBhvr>
                                        <p:cTn id="206" dur="580">
                                          <p:stCondLst>
                                            <p:cond delay="0"/>
                                          </p:stCondLst>
                                        </p:cTn>
                                        <p:tgtEl>
                                          <p:spTgt spid="17"/>
                                        </p:tgtEl>
                                      </p:cBhvr>
                                    </p:animEffect>
                                    <p:anim calcmode="lin" valueType="num">
                                      <p:cBhvr>
                                        <p:cTn id="207"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08"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09"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10"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11"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12" dur="26">
                                          <p:stCondLst>
                                            <p:cond delay="650"/>
                                          </p:stCondLst>
                                        </p:cTn>
                                        <p:tgtEl>
                                          <p:spTgt spid="17"/>
                                        </p:tgtEl>
                                      </p:cBhvr>
                                      <p:to x="100000" y="60000"/>
                                    </p:animScale>
                                    <p:animScale>
                                      <p:cBhvr>
                                        <p:cTn id="213" dur="166" decel="50000">
                                          <p:stCondLst>
                                            <p:cond delay="676"/>
                                          </p:stCondLst>
                                        </p:cTn>
                                        <p:tgtEl>
                                          <p:spTgt spid="17"/>
                                        </p:tgtEl>
                                      </p:cBhvr>
                                      <p:to x="100000" y="100000"/>
                                    </p:animScale>
                                    <p:animScale>
                                      <p:cBhvr>
                                        <p:cTn id="214" dur="26">
                                          <p:stCondLst>
                                            <p:cond delay="1312"/>
                                          </p:stCondLst>
                                        </p:cTn>
                                        <p:tgtEl>
                                          <p:spTgt spid="17"/>
                                        </p:tgtEl>
                                      </p:cBhvr>
                                      <p:to x="100000" y="80000"/>
                                    </p:animScale>
                                    <p:animScale>
                                      <p:cBhvr>
                                        <p:cTn id="215" dur="166" decel="50000">
                                          <p:stCondLst>
                                            <p:cond delay="1338"/>
                                          </p:stCondLst>
                                        </p:cTn>
                                        <p:tgtEl>
                                          <p:spTgt spid="17"/>
                                        </p:tgtEl>
                                      </p:cBhvr>
                                      <p:to x="100000" y="100000"/>
                                    </p:animScale>
                                    <p:animScale>
                                      <p:cBhvr>
                                        <p:cTn id="216" dur="26">
                                          <p:stCondLst>
                                            <p:cond delay="1642"/>
                                          </p:stCondLst>
                                        </p:cTn>
                                        <p:tgtEl>
                                          <p:spTgt spid="17"/>
                                        </p:tgtEl>
                                      </p:cBhvr>
                                      <p:to x="100000" y="90000"/>
                                    </p:animScale>
                                    <p:animScale>
                                      <p:cBhvr>
                                        <p:cTn id="217" dur="166" decel="50000">
                                          <p:stCondLst>
                                            <p:cond delay="1668"/>
                                          </p:stCondLst>
                                        </p:cTn>
                                        <p:tgtEl>
                                          <p:spTgt spid="17"/>
                                        </p:tgtEl>
                                      </p:cBhvr>
                                      <p:to x="100000" y="100000"/>
                                    </p:animScale>
                                    <p:animScale>
                                      <p:cBhvr>
                                        <p:cTn id="218" dur="26">
                                          <p:stCondLst>
                                            <p:cond delay="1808"/>
                                          </p:stCondLst>
                                        </p:cTn>
                                        <p:tgtEl>
                                          <p:spTgt spid="17"/>
                                        </p:tgtEl>
                                      </p:cBhvr>
                                      <p:to x="100000" y="95000"/>
                                    </p:animScale>
                                    <p:animScale>
                                      <p:cBhvr>
                                        <p:cTn id="219" dur="166" decel="50000">
                                          <p:stCondLst>
                                            <p:cond delay="1834"/>
                                          </p:stCondLst>
                                        </p:cTn>
                                        <p:tgtEl>
                                          <p:spTgt spid="17"/>
                                        </p:tgtEl>
                                      </p:cBhvr>
                                      <p:to x="100000" y="100000"/>
                                    </p:animScale>
                                  </p:childTnLst>
                                  <p:subTnLst>
                                    <p:audio>
                                      <p:cMediaNode>
                                        <p:cTn display="0" masterRel="sameClick">
                                          <p:stCondLst>
                                            <p:cond evt="begin" delay="0">
                                              <p:tn val="204"/>
                                            </p:cond>
                                          </p:stCondLst>
                                          <p:endCondLst>
                                            <p:cond evt="onStopAudio" delay="0">
                                              <p:tgtEl>
                                                <p:sldTgt/>
                                              </p:tgtEl>
                                            </p:cond>
                                          </p:endCondLst>
                                        </p:cTn>
                                        <p:tgtEl>
                                          <p:sndTgt r:embed="rId7" name="boing.wav"/>
                                        </p:tgtEl>
                                      </p:cMediaNode>
                                    </p:audio>
                                  </p:subTnLst>
                                </p:cTn>
                              </p:par>
                            </p:childTnLst>
                          </p:cTn>
                        </p:par>
                      </p:childTnLst>
                    </p:cTn>
                  </p:par>
                  <p:par>
                    <p:cTn id="220" fill="hold">
                      <p:stCondLst>
                        <p:cond delay="indefinite"/>
                      </p:stCondLst>
                      <p:childTnLst>
                        <p:par>
                          <p:cTn id="221" fill="hold">
                            <p:stCondLst>
                              <p:cond delay="0"/>
                            </p:stCondLst>
                            <p:childTnLst>
                              <p:par>
                                <p:cTn id="222" presetID="22" presetClass="entr" presetSubtype="8" fill="hold" nodeType="clickEffect">
                                  <p:stCondLst>
                                    <p:cond delay="0"/>
                                  </p:stCondLst>
                                  <p:childTnLst>
                                    <p:set>
                                      <p:cBhvr>
                                        <p:cTn id="223" dur="1" fill="hold">
                                          <p:stCondLst>
                                            <p:cond delay="0"/>
                                          </p:stCondLst>
                                        </p:cTn>
                                        <p:tgtEl>
                                          <p:spTgt spid="18"/>
                                        </p:tgtEl>
                                        <p:attrNameLst>
                                          <p:attrName>style.visibility</p:attrName>
                                        </p:attrNameLst>
                                      </p:cBhvr>
                                      <p:to>
                                        <p:strVal val="visible"/>
                                      </p:to>
                                    </p:set>
                                    <p:animEffect transition="in" filter="wipe(left)">
                                      <p:cBhvr>
                                        <p:cTn id="224" dur="2000"/>
                                        <p:tgtEl>
                                          <p:spTgt spid="18"/>
                                        </p:tgtEl>
                                      </p:cBhvr>
                                    </p:animEffect>
                                  </p:childTnLst>
                                  <p:subTnLst>
                                    <p:audio>
                                      <p:cMediaNode>
                                        <p:cTn display="0" masterRel="sameClick">
                                          <p:stCondLst>
                                            <p:cond evt="begin" delay="0">
                                              <p:tn val="222"/>
                                            </p:cond>
                                          </p:stCondLst>
                                          <p:endCondLst>
                                            <p:cond evt="onStopAudio" delay="0">
                                              <p:tgtEl>
                                                <p:sldTgt/>
                                              </p:tgtEl>
                                            </p:cond>
                                          </p:endCondLst>
                                        </p:cTn>
                                        <p:tgtEl>
                                          <p:sndTgt r:embed="rId8" name="drumroll.wav"/>
                                        </p:tgtEl>
                                      </p:cMediaNode>
                                    </p:audio>
                                  </p:subTnLst>
                                </p:cTn>
                              </p:par>
                            </p:childTnLst>
                          </p:cTn>
                        </p:par>
                      </p:childTnLst>
                    </p:cTn>
                  </p:par>
                  <p:par>
                    <p:cTn id="225" fill="hold">
                      <p:stCondLst>
                        <p:cond delay="indefinite"/>
                      </p:stCondLst>
                      <p:childTnLst>
                        <p:par>
                          <p:cTn id="226" fill="hold">
                            <p:stCondLst>
                              <p:cond delay="0"/>
                            </p:stCondLst>
                            <p:childTnLst>
                              <p:par>
                                <p:cTn id="227" presetID="26" presetClass="entr" presetSubtype="0" fill="hold" nodeType="clickEffect">
                                  <p:stCondLst>
                                    <p:cond delay="0"/>
                                  </p:stCondLst>
                                  <p:childTnLst>
                                    <p:set>
                                      <p:cBhvr>
                                        <p:cTn id="228" dur="1" fill="hold">
                                          <p:stCondLst>
                                            <p:cond delay="0"/>
                                          </p:stCondLst>
                                        </p:cTn>
                                        <p:tgtEl>
                                          <p:spTgt spid="19"/>
                                        </p:tgtEl>
                                        <p:attrNameLst>
                                          <p:attrName>style.visibility</p:attrName>
                                        </p:attrNameLst>
                                      </p:cBhvr>
                                      <p:to>
                                        <p:strVal val="visible"/>
                                      </p:to>
                                    </p:set>
                                    <p:animEffect transition="in" filter="wipe(down)">
                                      <p:cBhvr>
                                        <p:cTn id="229" dur="580">
                                          <p:stCondLst>
                                            <p:cond delay="0"/>
                                          </p:stCondLst>
                                        </p:cTn>
                                        <p:tgtEl>
                                          <p:spTgt spid="19"/>
                                        </p:tgtEl>
                                      </p:cBhvr>
                                    </p:animEffect>
                                    <p:anim calcmode="lin" valueType="num">
                                      <p:cBhvr>
                                        <p:cTn id="230" dur="1822" tmFilter="0,0; 0.14,0.36; 0.43,0.73; 0.71,0.91; 1.0,1.0">
                                          <p:stCondLst>
                                            <p:cond delay="0"/>
                                          </p:stCondLst>
                                        </p:cTn>
                                        <p:tgtEl>
                                          <p:spTgt spid="19"/>
                                        </p:tgtEl>
                                        <p:attrNameLst>
                                          <p:attrName>ppt_x</p:attrName>
                                        </p:attrNameLst>
                                      </p:cBhvr>
                                      <p:tavLst>
                                        <p:tav tm="0">
                                          <p:val>
                                            <p:strVal val="#ppt_x-0.25"/>
                                          </p:val>
                                        </p:tav>
                                        <p:tav tm="100000">
                                          <p:val>
                                            <p:strVal val="#ppt_x"/>
                                          </p:val>
                                        </p:tav>
                                      </p:tavLst>
                                    </p:anim>
                                    <p:anim calcmode="lin" valueType="num">
                                      <p:cBhvr>
                                        <p:cTn id="231" dur="664" tmFilter="0.0,0.0; 0.25,0.07; 0.50,0.2; 0.75,0.467; 1.0,1.0">
                                          <p:stCondLst>
                                            <p:cond delay="0"/>
                                          </p:stCondLst>
                                        </p:cTn>
                                        <p:tgtEl>
                                          <p:spTgt spid="19"/>
                                        </p:tgtEl>
                                        <p:attrNameLst>
                                          <p:attrName>ppt_y</p:attrName>
                                        </p:attrNameLst>
                                      </p:cBhvr>
                                      <p:tavLst>
                                        <p:tav tm="0" fmla="#ppt_y-sin(pi*$)/3">
                                          <p:val>
                                            <p:fltVal val="0.5"/>
                                          </p:val>
                                        </p:tav>
                                        <p:tav tm="100000">
                                          <p:val>
                                            <p:fltVal val="1"/>
                                          </p:val>
                                        </p:tav>
                                      </p:tavLst>
                                    </p:anim>
                                    <p:anim calcmode="lin" valueType="num">
                                      <p:cBhvr>
                                        <p:cTn id="232" dur="664" tmFilter="0, 0; 0.125,0.2665; 0.25,0.4; 0.375,0.465; 0.5,0.5;  0.625,0.535; 0.75,0.6; 0.875,0.7335; 1,1">
                                          <p:stCondLst>
                                            <p:cond delay="664"/>
                                          </p:stCondLst>
                                        </p:cTn>
                                        <p:tgtEl>
                                          <p:spTgt spid="19"/>
                                        </p:tgtEl>
                                        <p:attrNameLst>
                                          <p:attrName>ppt_y</p:attrName>
                                        </p:attrNameLst>
                                      </p:cBhvr>
                                      <p:tavLst>
                                        <p:tav tm="0" fmla="#ppt_y-sin(pi*$)/9">
                                          <p:val>
                                            <p:fltVal val="0"/>
                                          </p:val>
                                        </p:tav>
                                        <p:tav tm="100000">
                                          <p:val>
                                            <p:fltVal val="1"/>
                                          </p:val>
                                        </p:tav>
                                      </p:tavLst>
                                    </p:anim>
                                    <p:anim calcmode="lin" valueType="num">
                                      <p:cBhvr>
                                        <p:cTn id="233" dur="332" tmFilter="0, 0; 0.125,0.2665; 0.25,0.4; 0.375,0.465; 0.5,0.5;  0.625,0.535; 0.75,0.6; 0.875,0.7335; 1,1">
                                          <p:stCondLst>
                                            <p:cond delay="1324"/>
                                          </p:stCondLst>
                                        </p:cTn>
                                        <p:tgtEl>
                                          <p:spTgt spid="19"/>
                                        </p:tgtEl>
                                        <p:attrNameLst>
                                          <p:attrName>ppt_y</p:attrName>
                                        </p:attrNameLst>
                                      </p:cBhvr>
                                      <p:tavLst>
                                        <p:tav tm="0" fmla="#ppt_y-sin(pi*$)/27">
                                          <p:val>
                                            <p:fltVal val="0"/>
                                          </p:val>
                                        </p:tav>
                                        <p:tav tm="100000">
                                          <p:val>
                                            <p:fltVal val="1"/>
                                          </p:val>
                                        </p:tav>
                                      </p:tavLst>
                                    </p:anim>
                                    <p:anim calcmode="lin" valueType="num">
                                      <p:cBhvr>
                                        <p:cTn id="234" dur="164" tmFilter="0, 0; 0.125,0.2665; 0.25,0.4; 0.375,0.465; 0.5,0.5;  0.625,0.535; 0.75,0.6; 0.875,0.7335; 1,1">
                                          <p:stCondLst>
                                            <p:cond delay="1656"/>
                                          </p:stCondLst>
                                        </p:cTn>
                                        <p:tgtEl>
                                          <p:spTgt spid="19"/>
                                        </p:tgtEl>
                                        <p:attrNameLst>
                                          <p:attrName>ppt_y</p:attrName>
                                        </p:attrNameLst>
                                      </p:cBhvr>
                                      <p:tavLst>
                                        <p:tav tm="0" fmla="#ppt_y-sin(pi*$)/81">
                                          <p:val>
                                            <p:fltVal val="0"/>
                                          </p:val>
                                        </p:tav>
                                        <p:tav tm="100000">
                                          <p:val>
                                            <p:fltVal val="1"/>
                                          </p:val>
                                        </p:tav>
                                      </p:tavLst>
                                    </p:anim>
                                    <p:animScale>
                                      <p:cBhvr>
                                        <p:cTn id="235" dur="26">
                                          <p:stCondLst>
                                            <p:cond delay="650"/>
                                          </p:stCondLst>
                                        </p:cTn>
                                        <p:tgtEl>
                                          <p:spTgt spid="19"/>
                                        </p:tgtEl>
                                      </p:cBhvr>
                                      <p:to x="100000" y="60000"/>
                                    </p:animScale>
                                    <p:animScale>
                                      <p:cBhvr>
                                        <p:cTn id="236" dur="166" decel="50000">
                                          <p:stCondLst>
                                            <p:cond delay="676"/>
                                          </p:stCondLst>
                                        </p:cTn>
                                        <p:tgtEl>
                                          <p:spTgt spid="19"/>
                                        </p:tgtEl>
                                      </p:cBhvr>
                                      <p:to x="100000" y="100000"/>
                                    </p:animScale>
                                    <p:animScale>
                                      <p:cBhvr>
                                        <p:cTn id="237" dur="26">
                                          <p:stCondLst>
                                            <p:cond delay="1312"/>
                                          </p:stCondLst>
                                        </p:cTn>
                                        <p:tgtEl>
                                          <p:spTgt spid="19"/>
                                        </p:tgtEl>
                                      </p:cBhvr>
                                      <p:to x="100000" y="80000"/>
                                    </p:animScale>
                                    <p:animScale>
                                      <p:cBhvr>
                                        <p:cTn id="238" dur="166" decel="50000">
                                          <p:stCondLst>
                                            <p:cond delay="1338"/>
                                          </p:stCondLst>
                                        </p:cTn>
                                        <p:tgtEl>
                                          <p:spTgt spid="19"/>
                                        </p:tgtEl>
                                      </p:cBhvr>
                                      <p:to x="100000" y="100000"/>
                                    </p:animScale>
                                    <p:animScale>
                                      <p:cBhvr>
                                        <p:cTn id="239" dur="26">
                                          <p:stCondLst>
                                            <p:cond delay="1642"/>
                                          </p:stCondLst>
                                        </p:cTn>
                                        <p:tgtEl>
                                          <p:spTgt spid="19"/>
                                        </p:tgtEl>
                                      </p:cBhvr>
                                      <p:to x="100000" y="90000"/>
                                    </p:animScale>
                                    <p:animScale>
                                      <p:cBhvr>
                                        <p:cTn id="240" dur="166" decel="50000">
                                          <p:stCondLst>
                                            <p:cond delay="1668"/>
                                          </p:stCondLst>
                                        </p:cTn>
                                        <p:tgtEl>
                                          <p:spTgt spid="19"/>
                                        </p:tgtEl>
                                      </p:cBhvr>
                                      <p:to x="100000" y="100000"/>
                                    </p:animScale>
                                    <p:animScale>
                                      <p:cBhvr>
                                        <p:cTn id="241" dur="26">
                                          <p:stCondLst>
                                            <p:cond delay="1808"/>
                                          </p:stCondLst>
                                        </p:cTn>
                                        <p:tgtEl>
                                          <p:spTgt spid="19"/>
                                        </p:tgtEl>
                                      </p:cBhvr>
                                      <p:to x="100000" y="95000"/>
                                    </p:animScale>
                                    <p:animScale>
                                      <p:cBhvr>
                                        <p:cTn id="242" dur="166" decel="50000">
                                          <p:stCondLst>
                                            <p:cond delay="1834"/>
                                          </p:stCondLst>
                                        </p:cTn>
                                        <p:tgtEl>
                                          <p:spTgt spid="19"/>
                                        </p:tgtEl>
                                      </p:cBhvr>
                                      <p:to x="100000" y="100000"/>
                                    </p:animScale>
                                  </p:childTnLst>
                                  <p:subTnLst>
                                    <p:audio>
                                      <p:cMediaNode>
                                        <p:cTn display="0" masterRel="sameClick">
                                          <p:stCondLst>
                                            <p:cond evt="begin" delay="0">
                                              <p:tn val="227"/>
                                            </p:cond>
                                          </p:stCondLst>
                                          <p:endCondLst>
                                            <p:cond evt="onStopAudio" delay="0">
                                              <p:tgtEl>
                                                <p:sldTgt/>
                                              </p:tgtEl>
                                            </p:cond>
                                          </p:endCondLst>
                                        </p:cTn>
                                        <p:tgtEl>
                                          <p:sndTgt r:embed="rId7" name="boing.wav"/>
                                        </p:tgtEl>
                                      </p:cMediaNode>
                                    </p:audio>
                                  </p:subTnLst>
                                </p:cTn>
                              </p:par>
                            </p:childTnLst>
                          </p:cTn>
                        </p:par>
                      </p:childTnLst>
                    </p:cTn>
                  </p:par>
                  <p:par>
                    <p:cTn id="243" fill="hold">
                      <p:stCondLst>
                        <p:cond delay="indefinite"/>
                      </p:stCondLst>
                      <p:childTnLst>
                        <p:par>
                          <p:cTn id="244" fill="hold">
                            <p:stCondLst>
                              <p:cond delay="0"/>
                            </p:stCondLst>
                            <p:childTnLst>
                              <p:par>
                                <p:cTn id="245" presetID="26" presetClass="entr" presetSubtype="0" fill="hold" nodeType="clickEffect">
                                  <p:stCondLst>
                                    <p:cond delay="0"/>
                                  </p:stCondLst>
                                  <p:childTnLst>
                                    <p:set>
                                      <p:cBhvr>
                                        <p:cTn id="246" dur="1" fill="hold">
                                          <p:stCondLst>
                                            <p:cond delay="0"/>
                                          </p:stCondLst>
                                        </p:cTn>
                                        <p:tgtEl>
                                          <p:spTgt spid="20"/>
                                        </p:tgtEl>
                                        <p:attrNameLst>
                                          <p:attrName>style.visibility</p:attrName>
                                        </p:attrNameLst>
                                      </p:cBhvr>
                                      <p:to>
                                        <p:strVal val="visible"/>
                                      </p:to>
                                    </p:set>
                                    <p:animEffect transition="in" filter="wipe(down)">
                                      <p:cBhvr>
                                        <p:cTn id="247" dur="580">
                                          <p:stCondLst>
                                            <p:cond delay="0"/>
                                          </p:stCondLst>
                                        </p:cTn>
                                        <p:tgtEl>
                                          <p:spTgt spid="20"/>
                                        </p:tgtEl>
                                      </p:cBhvr>
                                    </p:animEffect>
                                    <p:anim calcmode="lin" valueType="num">
                                      <p:cBhvr>
                                        <p:cTn id="248"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253" dur="26">
                                          <p:stCondLst>
                                            <p:cond delay="650"/>
                                          </p:stCondLst>
                                        </p:cTn>
                                        <p:tgtEl>
                                          <p:spTgt spid="20"/>
                                        </p:tgtEl>
                                      </p:cBhvr>
                                      <p:to x="100000" y="60000"/>
                                    </p:animScale>
                                    <p:animScale>
                                      <p:cBhvr>
                                        <p:cTn id="254" dur="166" decel="50000">
                                          <p:stCondLst>
                                            <p:cond delay="676"/>
                                          </p:stCondLst>
                                        </p:cTn>
                                        <p:tgtEl>
                                          <p:spTgt spid="20"/>
                                        </p:tgtEl>
                                      </p:cBhvr>
                                      <p:to x="100000" y="100000"/>
                                    </p:animScale>
                                    <p:animScale>
                                      <p:cBhvr>
                                        <p:cTn id="255" dur="26">
                                          <p:stCondLst>
                                            <p:cond delay="1312"/>
                                          </p:stCondLst>
                                        </p:cTn>
                                        <p:tgtEl>
                                          <p:spTgt spid="20"/>
                                        </p:tgtEl>
                                      </p:cBhvr>
                                      <p:to x="100000" y="80000"/>
                                    </p:animScale>
                                    <p:animScale>
                                      <p:cBhvr>
                                        <p:cTn id="256" dur="166" decel="50000">
                                          <p:stCondLst>
                                            <p:cond delay="1338"/>
                                          </p:stCondLst>
                                        </p:cTn>
                                        <p:tgtEl>
                                          <p:spTgt spid="20"/>
                                        </p:tgtEl>
                                      </p:cBhvr>
                                      <p:to x="100000" y="100000"/>
                                    </p:animScale>
                                    <p:animScale>
                                      <p:cBhvr>
                                        <p:cTn id="257" dur="26">
                                          <p:stCondLst>
                                            <p:cond delay="1642"/>
                                          </p:stCondLst>
                                        </p:cTn>
                                        <p:tgtEl>
                                          <p:spTgt spid="20"/>
                                        </p:tgtEl>
                                      </p:cBhvr>
                                      <p:to x="100000" y="90000"/>
                                    </p:animScale>
                                    <p:animScale>
                                      <p:cBhvr>
                                        <p:cTn id="258" dur="166" decel="50000">
                                          <p:stCondLst>
                                            <p:cond delay="1668"/>
                                          </p:stCondLst>
                                        </p:cTn>
                                        <p:tgtEl>
                                          <p:spTgt spid="20"/>
                                        </p:tgtEl>
                                      </p:cBhvr>
                                      <p:to x="100000" y="100000"/>
                                    </p:animScale>
                                    <p:animScale>
                                      <p:cBhvr>
                                        <p:cTn id="259" dur="26">
                                          <p:stCondLst>
                                            <p:cond delay="1808"/>
                                          </p:stCondLst>
                                        </p:cTn>
                                        <p:tgtEl>
                                          <p:spTgt spid="20"/>
                                        </p:tgtEl>
                                      </p:cBhvr>
                                      <p:to x="100000" y="95000"/>
                                    </p:animScale>
                                    <p:animScale>
                                      <p:cBhvr>
                                        <p:cTn id="260" dur="166" decel="50000">
                                          <p:stCondLst>
                                            <p:cond delay="1834"/>
                                          </p:stCondLst>
                                        </p:cTn>
                                        <p:tgtEl>
                                          <p:spTgt spid="20"/>
                                        </p:tgtEl>
                                      </p:cBhvr>
                                      <p:to x="100000" y="100000"/>
                                    </p:animScale>
                                  </p:childTnLst>
                                  <p:subTnLst>
                                    <p:audio>
                                      <p:cMediaNode>
                                        <p:cTn display="0" masterRel="sameClick">
                                          <p:stCondLst>
                                            <p:cond evt="begin" delay="0">
                                              <p:tn val="245"/>
                                            </p:cond>
                                          </p:stCondLst>
                                          <p:endCondLst>
                                            <p:cond evt="onStopAudio" delay="0">
                                              <p:tgtEl>
                                                <p:sldTgt/>
                                              </p:tgtEl>
                                            </p:cond>
                                          </p:endCondLst>
                                        </p:cTn>
                                        <p:tgtEl>
                                          <p:sndTgt r:embed="rId7" name="boing.wav"/>
                                        </p:tgtEl>
                                      </p:cMediaNode>
                                    </p:audio>
                                  </p:subTnLst>
                                </p:cTn>
                              </p:par>
                            </p:childTnLst>
                          </p:cTn>
                        </p:par>
                      </p:childTnLst>
                    </p:cTn>
                  </p:par>
                  <p:par>
                    <p:cTn id="261" fill="hold">
                      <p:stCondLst>
                        <p:cond delay="indefinite"/>
                      </p:stCondLst>
                      <p:childTnLst>
                        <p:par>
                          <p:cTn id="262" fill="hold">
                            <p:stCondLst>
                              <p:cond delay="0"/>
                            </p:stCondLst>
                            <p:childTnLst>
                              <p:par>
                                <p:cTn id="263" presetID="26" presetClass="entr" presetSubtype="0" fill="hold" nodeType="clickEffect">
                                  <p:stCondLst>
                                    <p:cond delay="0"/>
                                  </p:stCondLst>
                                  <p:childTnLst>
                                    <p:set>
                                      <p:cBhvr>
                                        <p:cTn id="264" dur="1" fill="hold">
                                          <p:stCondLst>
                                            <p:cond delay="0"/>
                                          </p:stCondLst>
                                        </p:cTn>
                                        <p:tgtEl>
                                          <p:spTgt spid="21"/>
                                        </p:tgtEl>
                                        <p:attrNameLst>
                                          <p:attrName>style.visibility</p:attrName>
                                        </p:attrNameLst>
                                      </p:cBhvr>
                                      <p:to>
                                        <p:strVal val="visible"/>
                                      </p:to>
                                    </p:set>
                                    <p:animEffect transition="in" filter="wipe(down)">
                                      <p:cBhvr>
                                        <p:cTn id="265" dur="580">
                                          <p:stCondLst>
                                            <p:cond delay="0"/>
                                          </p:stCondLst>
                                        </p:cTn>
                                        <p:tgtEl>
                                          <p:spTgt spid="21"/>
                                        </p:tgtEl>
                                      </p:cBhvr>
                                    </p:animEffect>
                                    <p:anim calcmode="lin" valueType="num">
                                      <p:cBhvr>
                                        <p:cTn id="266"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267"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268"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269"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270"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271" dur="26">
                                          <p:stCondLst>
                                            <p:cond delay="650"/>
                                          </p:stCondLst>
                                        </p:cTn>
                                        <p:tgtEl>
                                          <p:spTgt spid="21"/>
                                        </p:tgtEl>
                                      </p:cBhvr>
                                      <p:to x="100000" y="60000"/>
                                    </p:animScale>
                                    <p:animScale>
                                      <p:cBhvr>
                                        <p:cTn id="272" dur="166" decel="50000">
                                          <p:stCondLst>
                                            <p:cond delay="676"/>
                                          </p:stCondLst>
                                        </p:cTn>
                                        <p:tgtEl>
                                          <p:spTgt spid="21"/>
                                        </p:tgtEl>
                                      </p:cBhvr>
                                      <p:to x="100000" y="100000"/>
                                    </p:animScale>
                                    <p:animScale>
                                      <p:cBhvr>
                                        <p:cTn id="273" dur="26">
                                          <p:stCondLst>
                                            <p:cond delay="1312"/>
                                          </p:stCondLst>
                                        </p:cTn>
                                        <p:tgtEl>
                                          <p:spTgt spid="21"/>
                                        </p:tgtEl>
                                      </p:cBhvr>
                                      <p:to x="100000" y="80000"/>
                                    </p:animScale>
                                    <p:animScale>
                                      <p:cBhvr>
                                        <p:cTn id="274" dur="166" decel="50000">
                                          <p:stCondLst>
                                            <p:cond delay="1338"/>
                                          </p:stCondLst>
                                        </p:cTn>
                                        <p:tgtEl>
                                          <p:spTgt spid="21"/>
                                        </p:tgtEl>
                                      </p:cBhvr>
                                      <p:to x="100000" y="100000"/>
                                    </p:animScale>
                                    <p:animScale>
                                      <p:cBhvr>
                                        <p:cTn id="275" dur="26">
                                          <p:stCondLst>
                                            <p:cond delay="1642"/>
                                          </p:stCondLst>
                                        </p:cTn>
                                        <p:tgtEl>
                                          <p:spTgt spid="21"/>
                                        </p:tgtEl>
                                      </p:cBhvr>
                                      <p:to x="100000" y="90000"/>
                                    </p:animScale>
                                    <p:animScale>
                                      <p:cBhvr>
                                        <p:cTn id="276" dur="166" decel="50000">
                                          <p:stCondLst>
                                            <p:cond delay="1668"/>
                                          </p:stCondLst>
                                        </p:cTn>
                                        <p:tgtEl>
                                          <p:spTgt spid="21"/>
                                        </p:tgtEl>
                                      </p:cBhvr>
                                      <p:to x="100000" y="100000"/>
                                    </p:animScale>
                                    <p:animScale>
                                      <p:cBhvr>
                                        <p:cTn id="277" dur="26">
                                          <p:stCondLst>
                                            <p:cond delay="1808"/>
                                          </p:stCondLst>
                                        </p:cTn>
                                        <p:tgtEl>
                                          <p:spTgt spid="21"/>
                                        </p:tgtEl>
                                      </p:cBhvr>
                                      <p:to x="100000" y="95000"/>
                                    </p:animScale>
                                    <p:animScale>
                                      <p:cBhvr>
                                        <p:cTn id="278" dur="166" decel="50000">
                                          <p:stCondLst>
                                            <p:cond delay="1834"/>
                                          </p:stCondLst>
                                        </p:cTn>
                                        <p:tgtEl>
                                          <p:spTgt spid="21"/>
                                        </p:tgtEl>
                                      </p:cBhvr>
                                      <p:to x="100000" y="100000"/>
                                    </p:animScale>
                                  </p:childTnLst>
                                  <p:subTnLst>
                                    <p:audio>
                                      <p:cMediaNode>
                                        <p:cTn display="0" masterRel="sameClick">
                                          <p:stCondLst>
                                            <p:cond evt="begin" delay="0">
                                              <p:tn val="263"/>
                                            </p:cond>
                                          </p:stCondLst>
                                          <p:endCondLst>
                                            <p:cond evt="onStopAudio" delay="0">
                                              <p:tgtEl>
                                                <p:sldTgt/>
                                              </p:tgtEl>
                                            </p:cond>
                                          </p:endCondLst>
                                        </p:cTn>
                                        <p:tgtEl>
                                          <p:sndTgt r:embed="rId7" name="boing.wav"/>
                                        </p:tgtEl>
                                      </p:cMediaNode>
                                    </p:audio>
                                  </p:subTnLst>
                                </p:cTn>
                              </p:par>
                            </p:childTnLst>
                          </p:cTn>
                        </p:par>
                      </p:childTnLst>
                    </p:cTn>
                  </p:par>
                  <p:par>
                    <p:cTn id="279" fill="hold">
                      <p:stCondLst>
                        <p:cond delay="indefinite"/>
                      </p:stCondLst>
                      <p:childTnLst>
                        <p:par>
                          <p:cTn id="280" fill="hold">
                            <p:stCondLst>
                              <p:cond delay="0"/>
                            </p:stCondLst>
                            <p:childTnLst>
                              <p:par>
                                <p:cTn id="281" presetID="26" presetClass="entr" presetSubtype="0" fill="hold" nodeType="clickEffect">
                                  <p:stCondLst>
                                    <p:cond delay="0"/>
                                  </p:stCondLst>
                                  <p:childTnLst>
                                    <p:set>
                                      <p:cBhvr>
                                        <p:cTn id="282" dur="1" fill="hold">
                                          <p:stCondLst>
                                            <p:cond delay="0"/>
                                          </p:stCondLst>
                                        </p:cTn>
                                        <p:tgtEl>
                                          <p:spTgt spid="22"/>
                                        </p:tgtEl>
                                        <p:attrNameLst>
                                          <p:attrName>style.visibility</p:attrName>
                                        </p:attrNameLst>
                                      </p:cBhvr>
                                      <p:to>
                                        <p:strVal val="visible"/>
                                      </p:to>
                                    </p:set>
                                    <p:animEffect transition="in" filter="wipe(down)">
                                      <p:cBhvr>
                                        <p:cTn id="283" dur="580">
                                          <p:stCondLst>
                                            <p:cond delay="0"/>
                                          </p:stCondLst>
                                        </p:cTn>
                                        <p:tgtEl>
                                          <p:spTgt spid="22"/>
                                        </p:tgtEl>
                                      </p:cBhvr>
                                    </p:animEffect>
                                    <p:anim calcmode="lin" valueType="num">
                                      <p:cBhvr>
                                        <p:cTn id="28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28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28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28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28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289" dur="26">
                                          <p:stCondLst>
                                            <p:cond delay="650"/>
                                          </p:stCondLst>
                                        </p:cTn>
                                        <p:tgtEl>
                                          <p:spTgt spid="22"/>
                                        </p:tgtEl>
                                      </p:cBhvr>
                                      <p:to x="100000" y="60000"/>
                                    </p:animScale>
                                    <p:animScale>
                                      <p:cBhvr>
                                        <p:cTn id="290" dur="166" decel="50000">
                                          <p:stCondLst>
                                            <p:cond delay="676"/>
                                          </p:stCondLst>
                                        </p:cTn>
                                        <p:tgtEl>
                                          <p:spTgt spid="22"/>
                                        </p:tgtEl>
                                      </p:cBhvr>
                                      <p:to x="100000" y="100000"/>
                                    </p:animScale>
                                    <p:animScale>
                                      <p:cBhvr>
                                        <p:cTn id="291" dur="26">
                                          <p:stCondLst>
                                            <p:cond delay="1312"/>
                                          </p:stCondLst>
                                        </p:cTn>
                                        <p:tgtEl>
                                          <p:spTgt spid="22"/>
                                        </p:tgtEl>
                                      </p:cBhvr>
                                      <p:to x="100000" y="80000"/>
                                    </p:animScale>
                                    <p:animScale>
                                      <p:cBhvr>
                                        <p:cTn id="292" dur="166" decel="50000">
                                          <p:stCondLst>
                                            <p:cond delay="1338"/>
                                          </p:stCondLst>
                                        </p:cTn>
                                        <p:tgtEl>
                                          <p:spTgt spid="22"/>
                                        </p:tgtEl>
                                      </p:cBhvr>
                                      <p:to x="100000" y="100000"/>
                                    </p:animScale>
                                    <p:animScale>
                                      <p:cBhvr>
                                        <p:cTn id="293" dur="26">
                                          <p:stCondLst>
                                            <p:cond delay="1642"/>
                                          </p:stCondLst>
                                        </p:cTn>
                                        <p:tgtEl>
                                          <p:spTgt spid="22"/>
                                        </p:tgtEl>
                                      </p:cBhvr>
                                      <p:to x="100000" y="90000"/>
                                    </p:animScale>
                                    <p:animScale>
                                      <p:cBhvr>
                                        <p:cTn id="294" dur="166" decel="50000">
                                          <p:stCondLst>
                                            <p:cond delay="1668"/>
                                          </p:stCondLst>
                                        </p:cTn>
                                        <p:tgtEl>
                                          <p:spTgt spid="22"/>
                                        </p:tgtEl>
                                      </p:cBhvr>
                                      <p:to x="100000" y="100000"/>
                                    </p:animScale>
                                    <p:animScale>
                                      <p:cBhvr>
                                        <p:cTn id="295" dur="26">
                                          <p:stCondLst>
                                            <p:cond delay="1808"/>
                                          </p:stCondLst>
                                        </p:cTn>
                                        <p:tgtEl>
                                          <p:spTgt spid="22"/>
                                        </p:tgtEl>
                                      </p:cBhvr>
                                      <p:to x="100000" y="95000"/>
                                    </p:animScale>
                                    <p:animScale>
                                      <p:cBhvr>
                                        <p:cTn id="296" dur="166" decel="50000">
                                          <p:stCondLst>
                                            <p:cond delay="1834"/>
                                          </p:stCondLst>
                                        </p:cTn>
                                        <p:tgtEl>
                                          <p:spTgt spid="22"/>
                                        </p:tgtEl>
                                      </p:cBhvr>
                                      <p:to x="100000" y="100000"/>
                                    </p:animScale>
                                  </p:childTnLst>
                                  <p:subTnLst>
                                    <p:audio>
                                      <p:cMediaNode>
                                        <p:cTn display="0" masterRel="sameClick">
                                          <p:stCondLst>
                                            <p:cond evt="begin" delay="0">
                                              <p:tn val="281"/>
                                            </p:cond>
                                          </p:stCondLst>
                                          <p:endCondLst>
                                            <p:cond evt="onStopAudio" delay="0">
                                              <p:tgtEl>
                                                <p:sldTgt/>
                                              </p:tgtEl>
                                            </p:cond>
                                          </p:endCondLst>
                                        </p:cTn>
                                        <p:tgtEl>
                                          <p:sndTgt r:embed="rId7" name="boing.wav"/>
                                        </p:tgtEl>
                                      </p:cMediaNode>
                                    </p:audio>
                                  </p:subTnLst>
                                </p:cTn>
                              </p:par>
                            </p:childTnLst>
                          </p:cTn>
                        </p:par>
                      </p:childTnLst>
                    </p:cTn>
                  </p:par>
                  <p:par>
                    <p:cTn id="297" fill="hold">
                      <p:stCondLst>
                        <p:cond delay="indefinite"/>
                      </p:stCondLst>
                      <p:childTnLst>
                        <p:par>
                          <p:cTn id="298" fill="hold">
                            <p:stCondLst>
                              <p:cond delay="0"/>
                            </p:stCondLst>
                            <p:childTnLst>
                              <p:par>
                                <p:cTn id="299" presetID="26" presetClass="entr" presetSubtype="0" fill="hold" nodeType="clickEffect">
                                  <p:stCondLst>
                                    <p:cond delay="0"/>
                                  </p:stCondLst>
                                  <p:childTnLst>
                                    <p:set>
                                      <p:cBhvr>
                                        <p:cTn id="300" dur="1" fill="hold">
                                          <p:stCondLst>
                                            <p:cond delay="0"/>
                                          </p:stCondLst>
                                        </p:cTn>
                                        <p:tgtEl>
                                          <p:spTgt spid="23"/>
                                        </p:tgtEl>
                                        <p:attrNameLst>
                                          <p:attrName>style.visibility</p:attrName>
                                        </p:attrNameLst>
                                      </p:cBhvr>
                                      <p:to>
                                        <p:strVal val="visible"/>
                                      </p:to>
                                    </p:set>
                                    <p:animEffect transition="in" filter="wipe(down)">
                                      <p:cBhvr>
                                        <p:cTn id="301" dur="580">
                                          <p:stCondLst>
                                            <p:cond delay="0"/>
                                          </p:stCondLst>
                                        </p:cTn>
                                        <p:tgtEl>
                                          <p:spTgt spid="23"/>
                                        </p:tgtEl>
                                      </p:cBhvr>
                                    </p:animEffect>
                                    <p:anim calcmode="lin" valueType="num">
                                      <p:cBhvr>
                                        <p:cTn id="302" dur="1822" tmFilter="0,0; 0.14,0.36; 0.43,0.73; 0.71,0.91; 1.0,1.0">
                                          <p:stCondLst>
                                            <p:cond delay="0"/>
                                          </p:stCondLst>
                                        </p:cTn>
                                        <p:tgtEl>
                                          <p:spTgt spid="23"/>
                                        </p:tgtEl>
                                        <p:attrNameLst>
                                          <p:attrName>ppt_x</p:attrName>
                                        </p:attrNameLst>
                                      </p:cBhvr>
                                      <p:tavLst>
                                        <p:tav tm="0">
                                          <p:val>
                                            <p:strVal val="#ppt_x-0.25"/>
                                          </p:val>
                                        </p:tav>
                                        <p:tav tm="100000">
                                          <p:val>
                                            <p:strVal val="#ppt_x"/>
                                          </p:val>
                                        </p:tav>
                                      </p:tavLst>
                                    </p:anim>
                                    <p:anim calcmode="lin" valueType="num">
                                      <p:cBhvr>
                                        <p:cTn id="303" dur="664" tmFilter="0.0,0.0; 0.25,0.07; 0.50,0.2; 0.75,0.467; 1.0,1.0">
                                          <p:stCondLst>
                                            <p:cond delay="0"/>
                                          </p:stCondLst>
                                        </p:cTn>
                                        <p:tgtEl>
                                          <p:spTgt spid="23"/>
                                        </p:tgtEl>
                                        <p:attrNameLst>
                                          <p:attrName>ppt_y</p:attrName>
                                        </p:attrNameLst>
                                      </p:cBhvr>
                                      <p:tavLst>
                                        <p:tav tm="0" fmla="#ppt_y-sin(pi*$)/3">
                                          <p:val>
                                            <p:fltVal val="0.5"/>
                                          </p:val>
                                        </p:tav>
                                        <p:tav tm="100000">
                                          <p:val>
                                            <p:fltVal val="1"/>
                                          </p:val>
                                        </p:tav>
                                      </p:tavLst>
                                    </p:anim>
                                    <p:anim calcmode="lin" valueType="num">
                                      <p:cBhvr>
                                        <p:cTn id="304" dur="664" tmFilter="0, 0; 0.125,0.2665; 0.25,0.4; 0.375,0.465; 0.5,0.5;  0.625,0.535; 0.75,0.6; 0.875,0.7335; 1,1">
                                          <p:stCondLst>
                                            <p:cond delay="664"/>
                                          </p:stCondLst>
                                        </p:cTn>
                                        <p:tgtEl>
                                          <p:spTgt spid="23"/>
                                        </p:tgtEl>
                                        <p:attrNameLst>
                                          <p:attrName>ppt_y</p:attrName>
                                        </p:attrNameLst>
                                      </p:cBhvr>
                                      <p:tavLst>
                                        <p:tav tm="0" fmla="#ppt_y-sin(pi*$)/9">
                                          <p:val>
                                            <p:fltVal val="0"/>
                                          </p:val>
                                        </p:tav>
                                        <p:tav tm="100000">
                                          <p:val>
                                            <p:fltVal val="1"/>
                                          </p:val>
                                        </p:tav>
                                      </p:tavLst>
                                    </p:anim>
                                    <p:anim calcmode="lin" valueType="num">
                                      <p:cBhvr>
                                        <p:cTn id="305" dur="332" tmFilter="0, 0; 0.125,0.2665; 0.25,0.4; 0.375,0.465; 0.5,0.5;  0.625,0.535; 0.75,0.6; 0.875,0.7335; 1,1">
                                          <p:stCondLst>
                                            <p:cond delay="1324"/>
                                          </p:stCondLst>
                                        </p:cTn>
                                        <p:tgtEl>
                                          <p:spTgt spid="23"/>
                                        </p:tgtEl>
                                        <p:attrNameLst>
                                          <p:attrName>ppt_y</p:attrName>
                                        </p:attrNameLst>
                                      </p:cBhvr>
                                      <p:tavLst>
                                        <p:tav tm="0" fmla="#ppt_y-sin(pi*$)/27">
                                          <p:val>
                                            <p:fltVal val="0"/>
                                          </p:val>
                                        </p:tav>
                                        <p:tav tm="100000">
                                          <p:val>
                                            <p:fltVal val="1"/>
                                          </p:val>
                                        </p:tav>
                                      </p:tavLst>
                                    </p:anim>
                                    <p:anim calcmode="lin" valueType="num">
                                      <p:cBhvr>
                                        <p:cTn id="306" dur="164" tmFilter="0, 0; 0.125,0.2665; 0.25,0.4; 0.375,0.465; 0.5,0.5;  0.625,0.535; 0.75,0.6; 0.875,0.7335; 1,1">
                                          <p:stCondLst>
                                            <p:cond delay="1656"/>
                                          </p:stCondLst>
                                        </p:cTn>
                                        <p:tgtEl>
                                          <p:spTgt spid="23"/>
                                        </p:tgtEl>
                                        <p:attrNameLst>
                                          <p:attrName>ppt_y</p:attrName>
                                        </p:attrNameLst>
                                      </p:cBhvr>
                                      <p:tavLst>
                                        <p:tav tm="0" fmla="#ppt_y-sin(pi*$)/81">
                                          <p:val>
                                            <p:fltVal val="0"/>
                                          </p:val>
                                        </p:tav>
                                        <p:tav tm="100000">
                                          <p:val>
                                            <p:fltVal val="1"/>
                                          </p:val>
                                        </p:tav>
                                      </p:tavLst>
                                    </p:anim>
                                    <p:animScale>
                                      <p:cBhvr>
                                        <p:cTn id="307" dur="26">
                                          <p:stCondLst>
                                            <p:cond delay="650"/>
                                          </p:stCondLst>
                                        </p:cTn>
                                        <p:tgtEl>
                                          <p:spTgt spid="23"/>
                                        </p:tgtEl>
                                      </p:cBhvr>
                                      <p:to x="100000" y="60000"/>
                                    </p:animScale>
                                    <p:animScale>
                                      <p:cBhvr>
                                        <p:cTn id="308" dur="166" decel="50000">
                                          <p:stCondLst>
                                            <p:cond delay="676"/>
                                          </p:stCondLst>
                                        </p:cTn>
                                        <p:tgtEl>
                                          <p:spTgt spid="23"/>
                                        </p:tgtEl>
                                      </p:cBhvr>
                                      <p:to x="100000" y="100000"/>
                                    </p:animScale>
                                    <p:animScale>
                                      <p:cBhvr>
                                        <p:cTn id="309" dur="26">
                                          <p:stCondLst>
                                            <p:cond delay="1312"/>
                                          </p:stCondLst>
                                        </p:cTn>
                                        <p:tgtEl>
                                          <p:spTgt spid="23"/>
                                        </p:tgtEl>
                                      </p:cBhvr>
                                      <p:to x="100000" y="80000"/>
                                    </p:animScale>
                                    <p:animScale>
                                      <p:cBhvr>
                                        <p:cTn id="310" dur="166" decel="50000">
                                          <p:stCondLst>
                                            <p:cond delay="1338"/>
                                          </p:stCondLst>
                                        </p:cTn>
                                        <p:tgtEl>
                                          <p:spTgt spid="23"/>
                                        </p:tgtEl>
                                      </p:cBhvr>
                                      <p:to x="100000" y="100000"/>
                                    </p:animScale>
                                    <p:animScale>
                                      <p:cBhvr>
                                        <p:cTn id="311" dur="26">
                                          <p:stCondLst>
                                            <p:cond delay="1642"/>
                                          </p:stCondLst>
                                        </p:cTn>
                                        <p:tgtEl>
                                          <p:spTgt spid="23"/>
                                        </p:tgtEl>
                                      </p:cBhvr>
                                      <p:to x="100000" y="90000"/>
                                    </p:animScale>
                                    <p:animScale>
                                      <p:cBhvr>
                                        <p:cTn id="312" dur="166" decel="50000">
                                          <p:stCondLst>
                                            <p:cond delay="1668"/>
                                          </p:stCondLst>
                                        </p:cTn>
                                        <p:tgtEl>
                                          <p:spTgt spid="23"/>
                                        </p:tgtEl>
                                      </p:cBhvr>
                                      <p:to x="100000" y="100000"/>
                                    </p:animScale>
                                    <p:animScale>
                                      <p:cBhvr>
                                        <p:cTn id="313" dur="26">
                                          <p:stCondLst>
                                            <p:cond delay="1808"/>
                                          </p:stCondLst>
                                        </p:cTn>
                                        <p:tgtEl>
                                          <p:spTgt spid="23"/>
                                        </p:tgtEl>
                                      </p:cBhvr>
                                      <p:to x="100000" y="95000"/>
                                    </p:animScale>
                                    <p:animScale>
                                      <p:cBhvr>
                                        <p:cTn id="314" dur="166" decel="50000">
                                          <p:stCondLst>
                                            <p:cond delay="1834"/>
                                          </p:stCondLst>
                                        </p:cTn>
                                        <p:tgtEl>
                                          <p:spTgt spid="23"/>
                                        </p:tgtEl>
                                      </p:cBhvr>
                                      <p:to x="100000" y="100000"/>
                                    </p:animScale>
                                  </p:childTnLst>
                                  <p:subTnLst>
                                    <p:audio>
                                      <p:cMediaNode>
                                        <p:cTn display="0" masterRel="sameClick">
                                          <p:stCondLst>
                                            <p:cond evt="begin" delay="0">
                                              <p:tn val="299"/>
                                            </p:cond>
                                          </p:stCondLst>
                                          <p:endCondLst>
                                            <p:cond evt="onStopAudio" delay="0">
                                              <p:tgtEl>
                                                <p:sldTgt/>
                                              </p:tgtEl>
                                            </p:cond>
                                          </p:endCondLst>
                                        </p:cTn>
                                        <p:tgtEl>
                                          <p:sndTgt r:embed="rId7" name="boing.wav"/>
                                        </p:tgtEl>
                                      </p:cMediaNode>
                                    </p:audio>
                                  </p:subTnLst>
                                </p:cTn>
                              </p:par>
                            </p:childTnLst>
                          </p:cTn>
                        </p:par>
                      </p:childTnLst>
                    </p:cTn>
                  </p:par>
                  <p:par>
                    <p:cTn id="315" fill="hold">
                      <p:stCondLst>
                        <p:cond delay="indefinite"/>
                      </p:stCondLst>
                      <p:childTnLst>
                        <p:par>
                          <p:cTn id="316" fill="hold">
                            <p:stCondLst>
                              <p:cond delay="0"/>
                            </p:stCondLst>
                            <p:childTnLst>
                              <p:par>
                                <p:cTn id="317" presetID="22" presetClass="entr" presetSubtype="8" fill="hold" nodeType="clickEffect">
                                  <p:stCondLst>
                                    <p:cond delay="0"/>
                                  </p:stCondLst>
                                  <p:childTnLst>
                                    <p:set>
                                      <p:cBhvr>
                                        <p:cTn id="318" dur="1" fill="hold">
                                          <p:stCondLst>
                                            <p:cond delay="0"/>
                                          </p:stCondLst>
                                        </p:cTn>
                                        <p:tgtEl>
                                          <p:spTgt spid="24"/>
                                        </p:tgtEl>
                                        <p:attrNameLst>
                                          <p:attrName>style.visibility</p:attrName>
                                        </p:attrNameLst>
                                      </p:cBhvr>
                                      <p:to>
                                        <p:strVal val="visible"/>
                                      </p:to>
                                    </p:set>
                                    <p:animEffect transition="in" filter="wipe(left)">
                                      <p:cBhvr>
                                        <p:cTn id="319" dur="2000"/>
                                        <p:tgtEl>
                                          <p:spTgt spid="24"/>
                                        </p:tgtEl>
                                      </p:cBhvr>
                                    </p:animEffect>
                                  </p:childTnLst>
                                  <p:subTnLst>
                                    <p:audio>
                                      <p:cMediaNode>
                                        <p:cTn display="0" masterRel="sameClick">
                                          <p:stCondLst>
                                            <p:cond evt="begin" delay="0">
                                              <p:tn val="317"/>
                                            </p:cond>
                                          </p:stCondLst>
                                          <p:endCondLst>
                                            <p:cond evt="onStopAudio" delay="0">
                                              <p:tgtEl>
                                                <p:sldTgt/>
                                              </p:tgtEl>
                                            </p:cond>
                                          </p:endCondLst>
                                        </p:cTn>
                                        <p:tgtEl>
                                          <p:sndTgt r:embed="rId8" name="drumroll.wav"/>
                                        </p:tgtEl>
                                      </p:cMediaNode>
                                    </p:audio>
                                  </p:subTnLst>
                                </p:cTn>
                              </p:par>
                            </p:childTnLst>
                          </p:cTn>
                        </p:par>
                      </p:childTnLst>
                    </p:cTn>
                  </p:par>
                  <p:par>
                    <p:cTn id="320" fill="hold">
                      <p:stCondLst>
                        <p:cond delay="indefinite"/>
                      </p:stCondLst>
                      <p:childTnLst>
                        <p:par>
                          <p:cTn id="321" fill="hold">
                            <p:stCondLst>
                              <p:cond delay="0"/>
                            </p:stCondLst>
                            <p:childTnLst>
                              <p:par>
                                <p:cTn id="322" presetID="2" presetClass="entr" presetSubtype="4" fill="hold" nodeType="clickEffect">
                                  <p:stCondLst>
                                    <p:cond delay="0"/>
                                  </p:stCondLst>
                                  <p:childTnLst>
                                    <p:set>
                                      <p:cBhvr>
                                        <p:cTn id="323" dur="1" fill="hold">
                                          <p:stCondLst>
                                            <p:cond delay="0"/>
                                          </p:stCondLst>
                                        </p:cTn>
                                        <p:tgtEl>
                                          <p:spTgt spid="209004">
                                            <p:txEl>
                                              <p:pRg st="1" end="1"/>
                                            </p:txEl>
                                          </p:spTgt>
                                        </p:tgtEl>
                                        <p:attrNameLst>
                                          <p:attrName>style.visibility</p:attrName>
                                        </p:attrNameLst>
                                      </p:cBhvr>
                                      <p:to>
                                        <p:strVal val="visible"/>
                                      </p:to>
                                    </p:set>
                                    <p:anim calcmode="lin" valueType="num">
                                      <p:cBhvr additive="base">
                                        <p:cTn id="324" dur="500" fill="hold"/>
                                        <p:tgtEl>
                                          <p:spTgt spid="209004">
                                            <p:txEl>
                                              <p:pRg st="1" end="1"/>
                                            </p:txEl>
                                          </p:spTgt>
                                        </p:tgtEl>
                                        <p:attrNameLst>
                                          <p:attrName>ppt_x</p:attrName>
                                        </p:attrNameLst>
                                      </p:cBhvr>
                                      <p:tavLst>
                                        <p:tav tm="0">
                                          <p:val>
                                            <p:strVal val="#ppt_x"/>
                                          </p:val>
                                        </p:tav>
                                        <p:tav tm="100000">
                                          <p:val>
                                            <p:strVal val="#ppt_x"/>
                                          </p:val>
                                        </p:tav>
                                      </p:tavLst>
                                    </p:anim>
                                    <p:anim calcmode="lin" valueType="num">
                                      <p:cBhvr additive="base">
                                        <p:cTn id="325" dur="500" fill="hold"/>
                                        <p:tgtEl>
                                          <p:spTgt spid="2090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22"/>
                                            </p:cond>
                                          </p:stCondLst>
                                          <p:endCondLst>
                                            <p:cond evt="onStopAudio" delay="0">
                                              <p:tgtEl>
                                                <p:sldTgt/>
                                              </p:tgtEl>
                                            </p:cond>
                                          </p:endCondLst>
                                        </p:cTn>
                                        <p:tgtEl>
                                          <p:sndTgt r:embed="rId4" name="arrow.wav"/>
                                        </p:tgtEl>
                                      </p:cMediaNode>
                                    </p:audio>
                                  </p:subTnLst>
                                </p:cTn>
                              </p:par>
                            </p:childTnLst>
                          </p:cTn>
                        </p:par>
                      </p:childTnLst>
                    </p:cTn>
                  </p:par>
                  <p:par>
                    <p:cTn id="326" fill="hold">
                      <p:stCondLst>
                        <p:cond delay="indefinite"/>
                      </p:stCondLst>
                      <p:childTnLst>
                        <p:par>
                          <p:cTn id="327" fill="hold">
                            <p:stCondLst>
                              <p:cond delay="0"/>
                            </p:stCondLst>
                            <p:childTnLst>
                              <p:par>
                                <p:cTn id="328" presetID="2" presetClass="entr" presetSubtype="2" fill="hold" grpId="0" nodeType="clickEffect">
                                  <p:stCondLst>
                                    <p:cond delay="0"/>
                                  </p:stCondLst>
                                  <p:childTnLst>
                                    <p:set>
                                      <p:cBhvr>
                                        <p:cTn id="329" dur="1" fill="hold">
                                          <p:stCondLst>
                                            <p:cond delay="0"/>
                                          </p:stCondLst>
                                        </p:cTn>
                                        <p:tgtEl>
                                          <p:spTgt spid="209005"/>
                                        </p:tgtEl>
                                        <p:attrNameLst>
                                          <p:attrName>style.visibility</p:attrName>
                                        </p:attrNameLst>
                                      </p:cBhvr>
                                      <p:to>
                                        <p:strVal val="visible"/>
                                      </p:to>
                                    </p:set>
                                    <p:anim calcmode="lin" valueType="num">
                                      <p:cBhvr additive="base">
                                        <p:cTn id="330" dur="500" fill="hold"/>
                                        <p:tgtEl>
                                          <p:spTgt spid="209005"/>
                                        </p:tgtEl>
                                        <p:attrNameLst>
                                          <p:attrName>ppt_x</p:attrName>
                                        </p:attrNameLst>
                                      </p:cBhvr>
                                      <p:tavLst>
                                        <p:tav tm="0">
                                          <p:val>
                                            <p:strVal val="1+#ppt_w/2"/>
                                          </p:val>
                                        </p:tav>
                                        <p:tav tm="100000">
                                          <p:val>
                                            <p:strVal val="#ppt_x"/>
                                          </p:val>
                                        </p:tav>
                                      </p:tavLst>
                                    </p:anim>
                                    <p:anim calcmode="lin" valueType="num">
                                      <p:cBhvr additive="base">
                                        <p:cTn id="331" dur="500" fill="hold"/>
                                        <p:tgtEl>
                                          <p:spTgt spid="20900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005"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Rectangle 2"/>
          <p:cNvSpPr>
            <a:spLocks noChangeArrowheads="1"/>
          </p:cNvSpPr>
          <p:nvPr/>
        </p:nvSpPr>
        <p:spPr bwMode="auto">
          <a:xfrm>
            <a:off x="685800" y="3379788"/>
            <a:ext cx="7772400" cy="3478212"/>
          </a:xfrm>
          <a:prstGeom prst="rect">
            <a:avLst/>
          </a:prstGeom>
          <a:solidFill>
            <a:srgbClr val="CCFFCC"/>
          </a:solidFill>
          <a:ln w="9525">
            <a:noFill/>
            <a:miter lim="800000"/>
            <a:headEnd/>
            <a:tailEnd/>
          </a:ln>
        </p:spPr>
        <p:txBody>
          <a:bodyPr/>
          <a:lstStyle/>
          <a:p>
            <a:r>
              <a:rPr lang="en-US" dirty="0"/>
              <a:t>PRACTICE: If the elevator </a:t>
            </a:r>
            <a:r>
              <a:rPr lang="en-US" dirty="0" smtClean="0"/>
              <a:t>is accelerating                    </a:t>
            </a:r>
            <a:r>
              <a:rPr lang="en-US" dirty="0"/>
              <a:t>upward at 2 ms</a:t>
            </a:r>
            <a:r>
              <a:rPr lang="en-US" baseline="30000" dirty="0"/>
              <a:t>-2</a:t>
            </a:r>
            <a:r>
              <a:rPr lang="en-US" dirty="0"/>
              <a:t>, what </a:t>
            </a:r>
            <a:r>
              <a:rPr lang="en-US" dirty="0" smtClean="0"/>
              <a:t>does </a:t>
            </a:r>
            <a:r>
              <a:rPr lang="en-US" dirty="0"/>
              <a:t>Dobson observe                 the dropped ball’s acceleration to be?</a:t>
            </a:r>
            <a:endParaRPr lang="en-US" dirty="0">
              <a:sym typeface="Symbol" pitchFamily="18" charset="2"/>
            </a:endParaRPr>
          </a:p>
          <a:p>
            <a:r>
              <a:rPr lang="en-US" dirty="0">
                <a:sym typeface="Symbol" pitchFamily="18" charset="2"/>
              </a:rPr>
              <a:t>SOLUTION: </a:t>
            </a:r>
          </a:p>
          <a:p>
            <a:r>
              <a:rPr lang="en-US" dirty="0">
                <a:sym typeface="Symbol" pitchFamily="18" charset="2"/>
              </a:rPr>
              <a:t>Since the elevator is accelerating upward at 2 ms</a:t>
            </a:r>
            <a:r>
              <a:rPr lang="en-US" baseline="30000" dirty="0">
                <a:sym typeface="Symbol" pitchFamily="18" charset="2"/>
              </a:rPr>
              <a:t>-2</a:t>
            </a:r>
            <a:r>
              <a:rPr lang="en-US" dirty="0">
                <a:sym typeface="Symbol" pitchFamily="18" charset="2"/>
              </a:rPr>
              <a:t> to meet the ball, and the ball is accelerating downward at 10 ms</a:t>
            </a:r>
            <a:r>
              <a:rPr lang="en-US" baseline="30000" dirty="0">
                <a:sym typeface="Symbol" pitchFamily="18" charset="2"/>
              </a:rPr>
              <a:t>-2</a:t>
            </a:r>
            <a:r>
              <a:rPr lang="en-US" dirty="0">
                <a:sym typeface="Symbol" pitchFamily="18" charset="2"/>
              </a:rPr>
              <a:t>, Dobson observes an acceleration </a:t>
            </a:r>
            <a:r>
              <a:rPr lang="en-US" dirty="0" smtClean="0">
                <a:sym typeface="Symbol" pitchFamily="18" charset="2"/>
              </a:rPr>
              <a:t>of </a:t>
            </a:r>
            <a:r>
              <a:rPr lang="en-US" dirty="0">
                <a:sym typeface="Symbol" pitchFamily="18" charset="2"/>
              </a:rPr>
              <a:t>12 ms</a:t>
            </a:r>
            <a:r>
              <a:rPr lang="en-US" baseline="30000" dirty="0">
                <a:sym typeface="Symbol" pitchFamily="18" charset="2"/>
              </a:rPr>
              <a:t>-2</a:t>
            </a:r>
            <a:r>
              <a:rPr lang="en-US" dirty="0">
                <a:sym typeface="Symbol" pitchFamily="18" charset="2"/>
              </a:rPr>
              <a:t>.</a:t>
            </a:r>
          </a:p>
          <a:p>
            <a:r>
              <a:rPr lang="en-US" dirty="0">
                <a:sym typeface="Symbol" pitchFamily="18" charset="2"/>
              </a:rPr>
              <a:t>If the elevator </a:t>
            </a:r>
            <a:r>
              <a:rPr lang="en-US" dirty="0" smtClean="0">
                <a:sym typeface="Symbol" pitchFamily="18" charset="2"/>
              </a:rPr>
              <a:t>is </a:t>
            </a:r>
            <a:r>
              <a:rPr lang="en-US" dirty="0">
                <a:sym typeface="Symbol" pitchFamily="18" charset="2"/>
              </a:rPr>
              <a:t>accelerating downward at 2, he observes an acceleration of 8 ms</a:t>
            </a:r>
            <a:r>
              <a:rPr lang="en-US" baseline="30000" dirty="0">
                <a:sym typeface="Symbol" pitchFamily="18" charset="2"/>
              </a:rPr>
              <a:t>-2</a:t>
            </a:r>
            <a:r>
              <a:rPr lang="en-US" dirty="0">
                <a:sym typeface="Symbol" pitchFamily="18" charset="2"/>
              </a:rPr>
              <a:t>.</a:t>
            </a:r>
          </a:p>
        </p:txBody>
      </p:sp>
      <p:sp>
        <p:nvSpPr>
          <p:cNvPr id="210947" name="Rectangle 3"/>
          <p:cNvSpPr>
            <a:spLocks noChangeArrowheads="1"/>
          </p:cNvSpPr>
          <p:nvPr/>
        </p:nvSpPr>
        <p:spPr bwMode="auto">
          <a:xfrm>
            <a:off x="685800" y="1338263"/>
            <a:ext cx="7772400" cy="2055812"/>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Orbital motion and weightlessness</a:t>
            </a:r>
            <a:r>
              <a:rPr lang="en-US" sz="2000" dirty="0">
                <a:solidFill>
                  <a:srgbClr val="000000"/>
                </a:solidFill>
                <a:latin typeface="Courier New" pitchFamily="49" charset="0"/>
                <a:cs typeface="Times New Roman" pitchFamily="18" charset="0"/>
              </a:rPr>
              <a:t> 	</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Consider Dobson inside an elevator which is                  not moving…</a:t>
            </a:r>
          </a:p>
          <a:p>
            <a:pPr eaLnBrk="0" hangingPunct="0">
              <a:spcBef>
                <a:spcPct val="20000"/>
              </a:spcBef>
            </a:pPr>
            <a:r>
              <a:rPr lang="en-US" dirty="0">
                <a:solidFill>
                  <a:srgbClr val="000000"/>
                </a:solidFill>
                <a:cs typeface="Times New Roman" pitchFamily="18" charset="0"/>
                <a:sym typeface="Symbol" pitchFamily="18" charset="2"/>
              </a:rPr>
              <a:t></a:t>
            </a:r>
            <a:r>
              <a:rPr lang="en-US" dirty="0">
                <a:solidFill>
                  <a:srgbClr val="000000"/>
                </a:solidFill>
                <a:cs typeface="Times New Roman" pitchFamily="18" charset="0"/>
              </a:rPr>
              <a:t>If he drops a ball, it will accelerate downward                   at 10 ms</a:t>
            </a:r>
            <a:r>
              <a:rPr lang="en-US" baseline="30000" dirty="0">
                <a:solidFill>
                  <a:srgbClr val="000000"/>
                </a:solidFill>
                <a:cs typeface="Times New Roman" pitchFamily="18" charset="0"/>
              </a:rPr>
              <a:t>-2</a:t>
            </a:r>
            <a:r>
              <a:rPr lang="en-US" dirty="0">
                <a:solidFill>
                  <a:srgbClr val="000000"/>
                </a:solidFill>
                <a:cs typeface="Times New Roman" pitchFamily="18" charset="0"/>
              </a:rPr>
              <a:t> as expected.</a:t>
            </a:r>
          </a:p>
        </p:txBody>
      </p:sp>
      <p:grpSp>
        <p:nvGrpSpPr>
          <p:cNvPr id="2" name="Group 5"/>
          <p:cNvGrpSpPr>
            <a:grpSpLocks/>
          </p:cNvGrpSpPr>
          <p:nvPr/>
        </p:nvGrpSpPr>
        <p:grpSpPr bwMode="auto">
          <a:xfrm>
            <a:off x="7059613" y="1846263"/>
            <a:ext cx="1957387" cy="2112962"/>
            <a:chOff x="3916" y="1403"/>
            <a:chExt cx="1233" cy="1331"/>
          </a:xfrm>
        </p:grpSpPr>
        <p:sp>
          <p:nvSpPr>
            <p:cNvPr id="210950" name="Rectangle 6"/>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43016" name="Rectangle 7" descr="Sand"/>
            <p:cNvSpPr>
              <a:spLocks noChangeArrowheads="1"/>
            </p:cNvSpPr>
            <p:nvPr/>
          </p:nvSpPr>
          <p:spPr bwMode="auto">
            <a:xfrm>
              <a:off x="3959" y="2588"/>
              <a:ext cx="1190" cy="146"/>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210952" name="Picture 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16" y="1751"/>
              <a:ext cx="627" cy="932"/>
            </a:xfrm>
            <a:prstGeom prst="rect">
              <a:avLst/>
            </a:prstGeom>
            <a:ln>
              <a:noFill/>
            </a:ln>
            <a:effectLst>
              <a:outerShdw blurRad="292100" dist="139700" dir="2700000" algn="tl" rotWithShape="0">
                <a:srgbClr val="333333">
                  <a:alpha val="65000"/>
                </a:srgbClr>
              </a:outerShdw>
            </a:effectLst>
          </p:spPr>
        </p:pic>
      </p:grpSp>
      <p:sp>
        <p:nvSpPr>
          <p:cNvPr id="210953" name="Oval 9"/>
          <p:cNvSpPr>
            <a:spLocks noChangeArrowheads="1"/>
          </p:cNvSpPr>
          <p:nvPr/>
        </p:nvSpPr>
        <p:spPr bwMode="auto">
          <a:xfrm>
            <a:off x="7821613" y="2951163"/>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4301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0947">
                                            <p:txEl>
                                              <p:pRg st="0" end="0"/>
                                            </p:txEl>
                                          </p:spTgt>
                                        </p:tgtEl>
                                        <p:attrNameLst>
                                          <p:attrName>style.visibility</p:attrName>
                                        </p:attrNameLst>
                                      </p:cBhvr>
                                      <p:to>
                                        <p:strVal val="visible"/>
                                      </p:to>
                                    </p:set>
                                    <p:anim calcmode="lin" valueType="num">
                                      <p:cBhvr additive="base">
                                        <p:cTn id="7" dur="500" fill="hold"/>
                                        <p:tgtEl>
                                          <p:spTgt spid="21094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09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0947">
                                            <p:txEl>
                                              <p:pRg st="1" end="1"/>
                                            </p:txEl>
                                          </p:spTgt>
                                        </p:tgtEl>
                                        <p:attrNameLst>
                                          <p:attrName>style.visibility</p:attrName>
                                        </p:attrNameLst>
                                      </p:cBhvr>
                                      <p:to>
                                        <p:strVal val="visible"/>
                                      </p:to>
                                    </p:set>
                                    <p:anim calcmode="lin" valueType="num">
                                      <p:cBhvr additive="base">
                                        <p:cTn id="13" dur="500" fill="hold"/>
                                        <p:tgtEl>
                                          <p:spTgt spid="21094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094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10" presetClass="entr" presetSubtype="0"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10947">
                                            <p:txEl>
                                              <p:pRg st="2" end="2"/>
                                            </p:txEl>
                                          </p:spTgt>
                                        </p:tgtEl>
                                        <p:attrNameLst>
                                          <p:attrName>style.visibility</p:attrName>
                                        </p:attrNameLst>
                                      </p:cBhvr>
                                      <p:to>
                                        <p:strVal val="visible"/>
                                      </p:to>
                                    </p:set>
                                    <p:anim calcmode="lin" valueType="num">
                                      <p:cBhvr additive="base">
                                        <p:cTn id="22" dur="500" fill="hold"/>
                                        <p:tgtEl>
                                          <p:spTgt spid="210947">
                                            <p:txEl>
                                              <p:pRg st="2" end="2"/>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1094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par>
                                <p:cTn id="24" presetID="10" presetClass="entr" presetSubtype="0" fill="hold" grpId="0" nodeType="withEffect">
                                  <p:stCondLst>
                                    <p:cond delay="0"/>
                                  </p:stCondLst>
                                  <p:childTnLst>
                                    <p:set>
                                      <p:cBhvr>
                                        <p:cTn id="25" dur="1" fill="hold">
                                          <p:stCondLst>
                                            <p:cond delay="0"/>
                                          </p:stCondLst>
                                        </p:cTn>
                                        <p:tgtEl>
                                          <p:spTgt spid="210953"/>
                                        </p:tgtEl>
                                        <p:attrNameLst>
                                          <p:attrName>style.visibility</p:attrName>
                                        </p:attrNameLst>
                                      </p:cBhvr>
                                      <p:to>
                                        <p:strVal val="visible"/>
                                      </p:to>
                                    </p:set>
                                    <p:animEffect transition="in" filter="fade">
                                      <p:cBhvr>
                                        <p:cTn id="26" dur="2000"/>
                                        <p:tgtEl>
                                          <p:spTgt spid="21095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path" presetSubtype="0" accel="50000" fill="hold" grpId="1" nodeType="clickEffect">
                                  <p:stCondLst>
                                    <p:cond delay="0"/>
                                  </p:stCondLst>
                                  <p:childTnLst>
                                    <p:animMotion origin="layout" path="M 2.77778E-7 -3.7037E-7 L 2.77778E-7 0.08079 " pathEditMode="relative" rAng="0" ptsTypes="AA">
                                      <p:cBhvr>
                                        <p:cTn id="30" dur="2000" fill="hold"/>
                                        <p:tgtEl>
                                          <p:spTgt spid="210953"/>
                                        </p:tgtEl>
                                        <p:attrNameLst>
                                          <p:attrName>ppt_x</p:attrName>
                                          <p:attrName>ppt_y</p:attrName>
                                        </p:attrNameLst>
                                      </p:cBhvr>
                                      <p:rCtr x="0" y="40"/>
                                    </p:animMotion>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10946">
                                            <p:txEl>
                                              <p:pRg st="0" end="0"/>
                                            </p:txEl>
                                          </p:spTgt>
                                        </p:tgtEl>
                                        <p:attrNameLst>
                                          <p:attrName>style.visibility</p:attrName>
                                        </p:attrNameLst>
                                      </p:cBhvr>
                                      <p:to>
                                        <p:strVal val="visible"/>
                                      </p:to>
                                    </p:set>
                                    <p:anim calcmode="lin" valueType="num">
                                      <p:cBhvr additive="base">
                                        <p:cTn id="35" dur="500" fill="hold"/>
                                        <p:tgtEl>
                                          <p:spTgt spid="21094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109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10946">
                                            <p:txEl>
                                              <p:pRg st="1" end="1"/>
                                            </p:txEl>
                                          </p:spTgt>
                                        </p:tgtEl>
                                        <p:attrNameLst>
                                          <p:attrName>style.visibility</p:attrName>
                                        </p:attrNameLst>
                                      </p:cBhvr>
                                      <p:to>
                                        <p:strVal val="visible"/>
                                      </p:to>
                                    </p:set>
                                    <p:anim calcmode="lin" valueType="num">
                                      <p:cBhvr additive="base">
                                        <p:cTn id="41" dur="500" fill="hold"/>
                                        <p:tgtEl>
                                          <p:spTgt spid="210946">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1094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10946">
                                            <p:txEl>
                                              <p:pRg st="2" end="2"/>
                                            </p:txEl>
                                          </p:spTgt>
                                        </p:tgtEl>
                                        <p:attrNameLst>
                                          <p:attrName>style.visibility</p:attrName>
                                        </p:attrNameLst>
                                      </p:cBhvr>
                                      <p:to>
                                        <p:strVal val="visible"/>
                                      </p:to>
                                    </p:set>
                                    <p:anim calcmode="lin" valueType="num">
                                      <p:cBhvr additive="base">
                                        <p:cTn id="47" dur="500" fill="hold"/>
                                        <p:tgtEl>
                                          <p:spTgt spid="210946">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1094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10946">
                                            <p:txEl>
                                              <p:pRg st="3" end="3"/>
                                            </p:txEl>
                                          </p:spTgt>
                                        </p:tgtEl>
                                        <p:attrNameLst>
                                          <p:attrName>style.visibility</p:attrName>
                                        </p:attrNameLst>
                                      </p:cBhvr>
                                      <p:to>
                                        <p:strVal val="visible"/>
                                      </p:to>
                                    </p:set>
                                    <p:anim calcmode="lin" valueType="num">
                                      <p:cBhvr additive="base">
                                        <p:cTn id="53" dur="500" fill="hold"/>
                                        <p:tgtEl>
                                          <p:spTgt spid="210946">
                                            <p:txEl>
                                              <p:pRg st="3" end="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10946">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953" grpId="0" animBg="1"/>
      <p:bldP spid="210953" grpId="1"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5" name="Rectangle 3"/>
          <p:cNvSpPr>
            <a:spLocks noChangeArrowheads="1"/>
          </p:cNvSpPr>
          <p:nvPr/>
        </p:nvSpPr>
        <p:spPr bwMode="auto">
          <a:xfrm>
            <a:off x="660400" y="4408488"/>
            <a:ext cx="7799388" cy="2281237"/>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ball is NOT weightless, obviously. It is                    merely accelerating at the same rate as                       Dobson!</a:t>
            </a:r>
          </a:p>
          <a:p>
            <a:pPr eaLnBrk="0" hangingPunct="0"/>
            <a:r>
              <a:rPr lang="en-US" b="1">
                <a:sym typeface="Symbol" pitchFamily="18" charset="2"/>
              </a:rPr>
              <a:t></a:t>
            </a:r>
            <a:r>
              <a:rPr lang="en-US">
                <a:sym typeface="Symbol" pitchFamily="18" charset="2"/>
              </a:rPr>
              <a:t>This is what we mean by </a:t>
            </a:r>
            <a:r>
              <a:rPr lang="en-US" b="1">
                <a:sym typeface="Symbol" pitchFamily="18" charset="2"/>
              </a:rPr>
              <a:t>weightlessness</a:t>
            </a:r>
            <a:r>
              <a:rPr lang="en-US">
                <a:sym typeface="Symbol" pitchFamily="18" charset="2"/>
              </a:rPr>
              <a:t> in                     an orbiting spacecraft </a:t>
            </a:r>
            <a:endParaRPr lang="en-US" b="1">
              <a:solidFill>
                <a:schemeClr val="hlink"/>
              </a:solidFill>
              <a:sym typeface="Symbol" pitchFamily="18" charset="2"/>
            </a:endParaRPr>
          </a:p>
        </p:txBody>
      </p:sp>
      <p:sp>
        <p:nvSpPr>
          <p:cNvPr id="212994" name="Rectangle 2"/>
          <p:cNvSpPr>
            <a:spLocks noChangeArrowheads="1"/>
          </p:cNvSpPr>
          <p:nvPr/>
        </p:nvSpPr>
        <p:spPr bwMode="auto">
          <a:xfrm>
            <a:off x="685800" y="1781175"/>
            <a:ext cx="7772400" cy="2643188"/>
          </a:xfrm>
          <a:prstGeom prst="rect">
            <a:avLst/>
          </a:prstGeom>
          <a:solidFill>
            <a:srgbClr val="CCFFCC"/>
          </a:solidFill>
          <a:ln w="9525">
            <a:noFill/>
            <a:miter lim="800000"/>
            <a:headEnd/>
            <a:tailEnd/>
          </a:ln>
        </p:spPr>
        <p:txBody>
          <a:bodyPr/>
          <a:lstStyle/>
          <a:p>
            <a:r>
              <a:rPr lang="en-US" dirty="0"/>
              <a:t>PRACTICE: If the elevator </a:t>
            </a:r>
            <a:r>
              <a:rPr lang="en-US" dirty="0" smtClean="0"/>
              <a:t>is accelerating                     </a:t>
            </a:r>
            <a:r>
              <a:rPr lang="en-US" dirty="0"/>
              <a:t>downward at 10 ms</a:t>
            </a:r>
            <a:r>
              <a:rPr lang="en-US" baseline="30000" dirty="0"/>
              <a:t>-2</a:t>
            </a:r>
            <a:r>
              <a:rPr lang="en-US" dirty="0"/>
              <a:t>, what </a:t>
            </a:r>
            <a:r>
              <a:rPr lang="en-US" dirty="0" smtClean="0"/>
              <a:t>does </a:t>
            </a:r>
            <a:r>
              <a:rPr lang="en-US" dirty="0"/>
              <a:t>Dobson                    observe the dropped ball’s acceleration to be?</a:t>
            </a:r>
            <a:endParaRPr lang="en-US" dirty="0">
              <a:sym typeface="Symbol" pitchFamily="18" charset="2"/>
            </a:endParaRPr>
          </a:p>
          <a:p>
            <a:r>
              <a:rPr lang="en-US" dirty="0">
                <a:sym typeface="Symbol" pitchFamily="18" charset="2"/>
              </a:rPr>
              <a:t>SOLUTION: </a:t>
            </a:r>
          </a:p>
          <a:p>
            <a:r>
              <a:rPr lang="en-US" dirty="0">
                <a:sym typeface="Symbol" pitchFamily="18" charset="2"/>
              </a:rPr>
              <a:t>He observes the acceleration of the ball to                      be zero!</a:t>
            </a:r>
          </a:p>
          <a:p>
            <a:r>
              <a:rPr lang="en-US" dirty="0">
                <a:sym typeface="Symbol" pitchFamily="18" charset="2"/>
              </a:rPr>
              <a:t>He thinks that the ball is “weightless!”</a:t>
            </a:r>
          </a:p>
        </p:txBody>
      </p:sp>
      <p:grpSp>
        <p:nvGrpSpPr>
          <p:cNvPr id="2" name="Group 6"/>
          <p:cNvGrpSpPr>
            <a:grpSpLocks/>
          </p:cNvGrpSpPr>
          <p:nvPr/>
        </p:nvGrpSpPr>
        <p:grpSpPr bwMode="auto">
          <a:xfrm>
            <a:off x="7059613" y="1846263"/>
            <a:ext cx="1957387" cy="2112962"/>
            <a:chOff x="3916" y="1403"/>
            <a:chExt cx="1233" cy="1331"/>
          </a:xfrm>
        </p:grpSpPr>
        <p:sp>
          <p:nvSpPr>
            <p:cNvPr id="212999" name="Rectangle 7"/>
            <p:cNvSpPr>
              <a:spLocks noChangeArrowheads="1"/>
            </p:cNvSpPr>
            <p:nvPr/>
          </p:nvSpPr>
          <p:spPr bwMode="auto">
            <a:xfrm>
              <a:off x="3957" y="1403"/>
              <a:ext cx="1190" cy="146"/>
            </a:xfrm>
            <a:prstGeom prst="rect">
              <a:avLst/>
            </a:prstGeom>
            <a:gradFill rotWithShape="1">
              <a:gsLst>
                <a:gs pos="0">
                  <a:schemeClr val="bg1">
                    <a:gamma/>
                    <a:shade val="46275"/>
                    <a:invGamma/>
                  </a:schemeClr>
                </a:gs>
                <a:gs pos="100000">
                  <a:schemeClr val="bg1"/>
                </a:gs>
              </a:gsLst>
              <a:lin ang="5400000" scaled="1"/>
            </a:gradFill>
            <a:ln w="9525">
              <a:solidFill>
                <a:schemeClr val="tx1"/>
              </a:solidFill>
              <a:miter lim="800000"/>
              <a:headEnd/>
              <a:tailEnd/>
            </a:ln>
            <a:effectLst/>
          </p:spPr>
          <p:txBody>
            <a:bodyPr wrap="none" anchor="ctr"/>
            <a:lstStyle/>
            <a:p>
              <a:pPr>
                <a:defRPr/>
              </a:pPr>
              <a:endParaRPr lang="en-US"/>
            </a:p>
          </p:txBody>
        </p:sp>
        <p:sp>
          <p:nvSpPr>
            <p:cNvPr id="44041" name="Rectangle 8" descr="Sand"/>
            <p:cNvSpPr>
              <a:spLocks noChangeArrowheads="1"/>
            </p:cNvSpPr>
            <p:nvPr/>
          </p:nvSpPr>
          <p:spPr bwMode="auto">
            <a:xfrm>
              <a:off x="3959" y="2588"/>
              <a:ext cx="1190" cy="146"/>
            </a:xfrm>
            <a:prstGeom prst="rect">
              <a:avLst/>
            </a:prstGeom>
            <a:blipFill dpi="0" rotWithShape="1">
              <a:blip r:embed="rId5" cstate="print"/>
              <a:srcRect/>
              <a:tile tx="0" ty="0" sx="100000" sy="100000" flip="none" algn="tl"/>
            </a:blipFill>
            <a:ln w="9525">
              <a:solidFill>
                <a:schemeClr val="tx1"/>
              </a:solidFill>
              <a:miter lim="800000"/>
              <a:headEnd/>
              <a:tailEnd/>
            </a:ln>
          </p:spPr>
          <p:txBody>
            <a:bodyPr wrap="none" anchor="ctr"/>
            <a:lstStyle/>
            <a:p>
              <a:endParaRPr lang="en-US"/>
            </a:p>
          </p:txBody>
        </p:sp>
        <p:pic>
          <p:nvPicPr>
            <p:cNvPr id="21300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3916" y="1751"/>
              <a:ext cx="627" cy="932"/>
            </a:xfrm>
            <a:prstGeom prst="rect">
              <a:avLst/>
            </a:prstGeom>
            <a:ln>
              <a:noFill/>
            </a:ln>
            <a:effectLst>
              <a:outerShdw blurRad="292100" dist="139700" dir="2700000" algn="tl" rotWithShape="0">
                <a:srgbClr val="333333">
                  <a:alpha val="65000"/>
                </a:srgbClr>
              </a:outerShdw>
            </a:effectLst>
          </p:spPr>
        </p:pic>
      </p:grpSp>
      <p:sp>
        <p:nvSpPr>
          <p:cNvPr id="213002" name="Oval 10"/>
          <p:cNvSpPr>
            <a:spLocks noChangeArrowheads="1"/>
          </p:cNvSpPr>
          <p:nvPr/>
        </p:nvSpPr>
        <p:spPr bwMode="auto">
          <a:xfrm>
            <a:off x="7821613" y="2951163"/>
            <a:ext cx="217487" cy="217487"/>
          </a:xfrm>
          <a:prstGeom prst="ellipse">
            <a:avLst/>
          </a:prstGeom>
          <a:gradFill rotWithShape="1">
            <a:gsLst>
              <a:gs pos="0">
                <a:srgbClr val="FF0000"/>
              </a:gs>
              <a:gs pos="100000">
                <a:srgbClr val="760000"/>
              </a:gs>
            </a:gsLst>
            <a:path path="shape">
              <a:fillToRect l="50000" t="50000" r="50000" b="50000"/>
            </a:path>
          </a:gradFill>
          <a:ln w="9525">
            <a:solidFill>
              <a:schemeClr val="tx1"/>
            </a:solidFill>
            <a:round/>
            <a:headEnd/>
            <a:tailEnd/>
          </a:ln>
        </p:spPr>
        <p:txBody>
          <a:bodyPr wrap="none" anchor="ctr"/>
          <a:lstStyle/>
          <a:p>
            <a:endParaRPr lang="en-US"/>
          </a:p>
        </p:txBody>
      </p:sp>
      <p:sp>
        <p:nvSpPr>
          <p:cNvPr id="440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4039" name="Rectangle 13"/>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and weightlessness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2994">
                                            <p:txEl>
                                              <p:pRg st="0" end="0"/>
                                            </p:txEl>
                                          </p:spTgt>
                                        </p:tgtEl>
                                        <p:attrNameLst>
                                          <p:attrName>style.visibility</p:attrName>
                                        </p:attrNameLst>
                                      </p:cBhvr>
                                      <p:to>
                                        <p:strVal val="visible"/>
                                      </p:to>
                                    </p:set>
                                    <p:anim calcmode="lin" valueType="num">
                                      <p:cBhvr additive="base">
                                        <p:cTn id="7" dur="500" fill="hold"/>
                                        <p:tgtEl>
                                          <p:spTgt spid="2129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29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12994">
                                            <p:txEl>
                                              <p:pRg st="1" end="1"/>
                                            </p:txEl>
                                          </p:spTgt>
                                        </p:tgtEl>
                                        <p:attrNameLst>
                                          <p:attrName>style.visibility</p:attrName>
                                        </p:attrNameLst>
                                      </p:cBhvr>
                                      <p:to>
                                        <p:strVal val="visible"/>
                                      </p:to>
                                    </p:set>
                                    <p:anim calcmode="lin" valueType="num">
                                      <p:cBhvr additive="base">
                                        <p:cTn id="13" dur="500" fill="hold"/>
                                        <p:tgtEl>
                                          <p:spTgt spid="2129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129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12994">
                                            <p:txEl>
                                              <p:pRg st="2" end="2"/>
                                            </p:txEl>
                                          </p:spTgt>
                                        </p:tgtEl>
                                        <p:attrNameLst>
                                          <p:attrName>style.visibility</p:attrName>
                                        </p:attrNameLst>
                                      </p:cBhvr>
                                      <p:to>
                                        <p:strVal val="visible"/>
                                      </p:to>
                                    </p:set>
                                    <p:anim calcmode="lin" valueType="num">
                                      <p:cBhvr additive="base">
                                        <p:cTn id="19" dur="500" fill="hold"/>
                                        <p:tgtEl>
                                          <p:spTgt spid="2129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129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12994">
                                            <p:txEl>
                                              <p:pRg st="3" end="3"/>
                                            </p:txEl>
                                          </p:spTgt>
                                        </p:tgtEl>
                                        <p:attrNameLst>
                                          <p:attrName>style.visibility</p:attrName>
                                        </p:attrNameLst>
                                      </p:cBhvr>
                                      <p:to>
                                        <p:strVal val="visible"/>
                                      </p:to>
                                    </p:set>
                                    <p:anim calcmode="lin" valueType="num">
                                      <p:cBhvr additive="base">
                                        <p:cTn id="25" dur="500" fill="hold"/>
                                        <p:tgtEl>
                                          <p:spTgt spid="212994">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1299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42" presetClass="path" presetSubtype="0" repeatCount="indefinite" accel="50000" fill="hold" nodeType="clickEffect">
                                  <p:stCondLst>
                                    <p:cond delay="0"/>
                                  </p:stCondLst>
                                  <p:childTnLst>
                                    <p:animMotion origin="layout" path="M 0 0  L 0 0.33333  E" pathEditMode="relative" ptsTypes="">
                                      <p:cBhvr>
                                        <p:cTn id="30" dur="2000" fill="hold"/>
                                        <p:tgtEl>
                                          <p:spTgt spid="2"/>
                                        </p:tgtEl>
                                        <p:attrNameLst>
                                          <p:attrName>ppt_x</p:attrName>
                                          <p:attrName>ppt_y</p:attrName>
                                        </p:attrNameLst>
                                      </p:cBhvr>
                                    </p:animMotion>
                                  </p:childTnLst>
                                </p:cTn>
                              </p:par>
                              <p:par>
                                <p:cTn id="31" presetID="42" presetClass="path" presetSubtype="0" repeatCount="indefinite" accel="50000" fill="hold" grpId="0" nodeType="withEffect">
                                  <p:stCondLst>
                                    <p:cond delay="0"/>
                                  </p:stCondLst>
                                  <p:childTnLst>
                                    <p:animMotion origin="layout" path="M 0.02153 -0.00185 L 0.02153 0.32778 " pathEditMode="relative" rAng="0" ptsTypes="AA">
                                      <p:cBhvr>
                                        <p:cTn id="32" dur="2000" fill="hold"/>
                                        <p:tgtEl>
                                          <p:spTgt spid="213002"/>
                                        </p:tgtEl>
                                        <p:attrNameLst>
                                          <p:attrName>ppt_x</p:attrName>
                                          <p:attrName>ppt_y</p:attrName>
                                        </p:attrNameLst>
                                      </p:cBhvr>
                                      <p:rCtr x="0" y="165"/>
                                    </p:animMotion>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12995">
                                            <p:txEl>
                                              <p:pRg st="1" end="1"/>
                                            </p:txEl>
                                          </p:spTgt>
                                        </p:tgtEl>
                                        <p:attrNameLst>
                                          <p:attrName>style.visibility</p:attrName>
                                        </p:attrNameLst>
                                      </p:cBhvr>
                                      <p:to>
                                        <p:strVal val="visible"/>
                                      </p:to>
                                    </p:set>
                                    <p:anim calcmode="lin" valueType="num">
                                      <p:cBhvr additive="base">
                                        <p:cTn id="37" dur="500" fill="hold"/>
                                        <p:tgtEl>
                                          <p:spTgt spid="212995">
                                            <p:txEl>
                                              <p:pRg st="1" end="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12995">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12995">
                                            <p:txEl>
                                              <p:pRg st="2" end="2"/>
                                            </p:txEl>
                                          </p:spTgt>
                                        </p:tgtEl>
                                        <p:attrNameLst>
                                          <p:attrName>style.visibility</p:attrName>
                                        </p:attrNameLst>
                                      </p:cBhvr>
                                      <p:to>
                                        <p:strVal val="visible"/>
                                      </p:to>
                                    </p:set>
                                    <p:anim calcmode="lin" valueType="num">
                                      <p:cBhvr additive="base">
                                        <p:cTn id="43" dur="500" fill="hold"/>
                                        <p:tgtEl>
                                          <p:spTgt spid="212995">
                                            <p:txEl>
                                              <p:pRg st="2" end="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12995">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3002"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42" name="Picture 2" descr="astronauts+floating"/>
          <p:cNvPicPr>
            <a:picLocks noChangeAspect="1" noChangeArrowheads="1"/>
          </p:cNvPicPr>
          <p:nvPr/>
        </p:nvPicPr>
        <p:blipFill>
          <a:blip r:embed="rId6" cstate="print"/>
          <a:srcRect/>
          <a:stretch>
            <a:fillRect/>
          </a:stretch>
        </p:blipFill>
        <p:spPr bwMode="auto">
          <a:xfrm>
            <a:off x="4860925" y="119063"/>
            <a:ext cx="3930650" cy="2927350"/>
          </a:xfrm>
          <a:prstGeom prst="rect">
            <a:avLst/>
          </a:prstGeom>
          <a:ln>
            <a:noFill/>
          </a:ln>
          <a:effectLst>
            <a:outerShdw blurRad="292100" dist="139700" dir="2700000" algn="tl" rotWithShape="0">
              <a:srgbClr val="333333">
                <a:alpha val="65000"/>
              </a:srgbClr>
            </a:outerShdw>
          </a:effectLst>
        </p:spPr>
      </p:pic>
      <p:pic>
        <p:nvPicPr>
          <p:cNvPr id="215044" name="Picture 4"/>
          <p:cNvPicPr>
            <a:picLocks noChangeAspect="1" noChangeArrowheads="1"/>
          </p:cNvPicPr>
          <p:nvPr/>
        </p:nvPicPr>
        <p:blipFill>
          <a:blip r:embed="rId7" cstate="print"/>
          <a:srcRect/>
          <a:stretch>
            <a:fillRect/>
          </a:stretch>
        </p:blipFill>
        <p:spPr bwMode="auto">
          <a:xfrm>
            <a:off x="393700" y="3208338"/>
            <a:ext cx="8405813" cy="3432175"/>
          </a:xfrm>
          <a:prstGeom prst="rect">
            <a:avLst/>
          </a:prstGeom>
          <a:ln>
            <a:noFill/>
          </a:ln>
          <a:effectLst>
            <a:outerShdw blurRad="292100" dist="139700" dir="2700000" algn="tl" rotWithShape="0">
              <a:srgbClr val="333333">
                <a:alpha val="65000"/>
              </a:srgbClr>
            </a:outerShdw>
          </a:effectLst>
        </p:spPr>
      </p:pic>
      <p:sp>
        <p:nvSpPr>
          <p:cNvPr id="215045" name="Text Box 5"/>
          <p:cNvSpPr txBox="1">
            <a:spLocks noChangeArrowheads="1"/>
          </p:cNvSpPr>
          <p:nvPr/>
        </p:nvSpPr>
        <p:spPr bwMode="auto">
          <a:xfrm rot="508996">
            <a:off x="2681288" y="4622800"/>
            <a:ext cx="2759075" cy="457200"/>
          </a:xfrm>
          <a:prstGeom prst="rect">
            <a:avLst/>
          </a:prstGeom>
          <a:noFill/>
          <a:ln w="9525">
            <a:noFill/>
            <a:miter lim="800000"/>
            <a:headEnd/>
            <a:tailEnd/>
          </a:ln>
        </p:spPr>
        <p:txBody>
          <a:bodyPr wrap="none">
            <a:spAutoFit/>
          </a:bodyPr>
          <a:lstStyle/>
          <a:p>
            <a:r>
              <a:rPr lang="en-US">
                <a:solidFill>
                  <a:schemeClr val="bg1"/>
                </a:solidFill>
              </a:rPr>
              <a:t>The “Vomit Comet”</a:t>
            </a:r>
          </a:p>
        </p:txBody>
      </p:sp>
      <p:pic>
        <p:nvPicPr>
          <p:cNvPr id="45063" name="Picture 7"/>
          <p:cNvPicPr>
            <a:picLocks noChangeAspect="1" noChangeArrowheads="1"/>
          </p:cNvPicPr>
          <p:nvPr/>
        </p:nvPicPr>
        <p:blipFill>
          <a:blip r:embed="rId8" cstate="print"/>
          <a:srcRect/>
          <a:stretch>
            <a:fillRect/>
          </a:stretch>
        </p:blipFill>
        <p:spPr bwMode="auto">
          <a:xfrm>
            <a:off x="420688" y="115888"/>
            <a:ext cx="4244975" cy="292735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15044"/>
                                        </p:tgtEl>
                                        <p:attrNameLst>
                                          <p:attrName>style.visibility</p:attrName>
                                        </p:attrNameLst>
                                      </p:cBhvr>
                                      <p:to>
                                        <p:strVal val="visible"/>
                                      </p:to>
                                    </p:set>
                                    <p:anim calcmode="lin" valueType="num">
                                      <p:cBhvr>
                                        <p:cTn id="7" dur="500" fill="hold"/>
                                        <p:tgtEl>
                                          <p:spTgt spid="215044"/>
                                        </p:tgtEl>
                                        <p:attrNameLst>
                                          <p:attrName>ppt_w</p:attrName>
                                        </p:attrNameLst>
                                      </p:cBhvr>
                                      <p:tavLst>
                                        <p:tav tm="0">
                                          <p:val>
                                            <p:fltVal val="0"/>
                                          </p:val>
                                        </p:tav>
                                        <p:tav tm="100000">
                                          <p:val>
                                            <p:strVal val="#ppt_w"/>
                                          </p:val>
                                        </p:tav>
                                      </p:tavLst>
                                    </p:anim>
                                    <p:anim calcmode="lin" valueType="num">
                                      <p:cBhvr>
                                        <p:cTn id="8" dur="500" fill="hold"/>
                                        <p:tgtEl>
                                          <p:spTgt spid="215044"/>
                                        </p:tgtEl>
                                        <p:attrNameLst>
                                          <p:attrName>ppt_h</p:attrName>
                                        </p:attrNameLst>
                                      </p:cBhvr>
                                      <p:tavLst>
                                        <p:tav tm="0">
                                          <p:val>
                                            <p:fltVal val="0"/>
                                          </p:val>
                                        </p:tav>
                                        <p:tav tm="100000">
                                          <p:val>
                                            <p:strVal val="#ppt_h"/>
                                          </p:val>
                                        </p:tav>
                                      </p:tavLst>
                                    </p:anim>
                                    <p:animEffect transition="in" filter="fade">
                                      <p:cBhvr>
                                        <p:cTn id="9" dur="500"/>
                                        <p:tgtEl>
                                          <p:spTgt spid="215044"/>
                                        </p:tgtEl>
                                      </p:cBhvr>
                                    </p:animEffect>
                                  </p:childTnLst>
                                  <p:subTnLst>
                                    <p:audio>
                                      <p:cMediaNode>
                                        <p:cTn display="0" masterRel="sameClick">
                                          <p:stCondLst>
                                            <p:cond evt="begin" delay="0">
                                              <p:tn val="5"/>
                                            </p:cond>
                                          </p:stCondLst>
                                          <p:endCondLst>
                                            <p:cond evt="onStopAudio" delay="0">
                                              <p:tgtEl>
                                                <p:sldTgt/>
                                              </p:tgtEl>
                                            </p:cond>
                                          </p:endCondLst>
                                        </p:cTn>
                                        <p:tgtEl>
                                          <p:sndTgt r:embed="rId4" name="camera.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15045">
                                            <p:txEl>
                                              <p:pRg st="0" end="0"/>
                                            </p:txEl>
                                          </p:spTgt>
                                        </p:tgtEl>
                                        <p:attrNameLst>
                                          <p:attrName>style.visibility</p:attrName>
                                        </p:attrNameLst>
                                      </p:cBhvr>
                                      <p:to>
                                        <p:strVal val="visible"/>
                                      </p:to>
                                    </p:set>
                                    <p:anim calcmode="lin" valueType="num">
                                      <p:cBhvr additive="base">
                                        <p:cTn id="14" dur="500" fill="hold"/>
                                        <p:tgtEl>
                                          <p:spTgt spid="21504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150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5" name="arrow.wav"/>
                                        </p:tgtEl>
                                      </p:cMediaNode>
                                    </p:audio>
                                  </p:subTnLst>
                                </p:cTn>
                              </p:par>
                            </p:childTnLst>
                          </p:cTn>
                        </p:par>
                      </p:childTnLst>
                    </p:cTn>
                  </p:par>
                  <p:par>
                    <p:cTn id="16" fill="hold">
                      <p:stCondLst>
                        <p:cond delay="indefinite"/>
                      </p:stCondLst>
                      <p:childTnLst>
                        <p:par>
                          <p:cTn id="17" fill="hold">
                            <p:stCondLst>
                              <p:cond delay="0"/>
                            </p:stCondLst>
                            <p:childTnLst>
                              <p:par>
                                <p:cTn id="18" presetID="53" presetClass="entr" presetSubtype="0" fill="hold" nodeType="clickEffect">
                                  <p:stCondLst>
                                    <p:cond delay="0"/>
                                  </p:stCondLst>
                                  <p:childTnLst>
                                    <p:set>
                                      <p:cBhvr>
                                        <p:cTn id="19" dur="1" fill="hold">
                                          <p:stCondLst>
                                            <p:cond delay="0"/>
                                          </p:stCondLst>
                                        </p:cTn>
                                        <p:tgtEl>
                                          <p:spTgt spid="45063"/>
                                        </p:tgtEl>
                                        <p:attrNameLst>
                                          <p:attrName>style.visibility</p:attrName>
                                        </p:attrNameLst>
                                      </p:cBhvr>
                                      <p:to>
                                        <p:strVal val="visible"/>
                                      </p:to>
                                    </p:set>
                                    <p:anim calcmode="lin" valueType="num">
                                      <p:cBhvr>
                                        <p:cTn id="20" dur="500" fill="hold"/>
                                        <p:tgtEl>
                                          <p:spTgt spid="45063"/>
                                        </p:tgtEl>
                                        <p:attrNameLst>
                                          <p:attrName>ppt_w</p:attrName>
                                        </p:attrNameLst>
                                      </p:cBhvr>
                                      <p:tavLst>
                                        <p:tav tm="0">
                                          <p:val>
                                            <p:fltVal val="0"/>
                                          </p:val>
                                        </p:tav>
                                        <p:tav tm="100000">
                                          <p:val>
                                            <p:strVal val="#ppt_w"/>
                                          </p:val>
                                        </p:tav>
                                      </p:tavLst>
                                    </p:anim>
                                    <p:anim calcmode="lin" valueType="num">
                                      <p:cBhvr>
                                        <p:cTn id="21" dur="500" fill="hold"/>
                                        <p:tgtEl>
                                          <p:spTgt spid="45063"/>
                                        </p:tgtEl>
                                        <p:attrNameLst>
                                          <p:attrName>ppt_h</p:attrName>
                                        </p:attrNameLst>
                                      </p:cBhvr>
                                      <p:tavLst>
                                        <p:tav tm="0">
                                          <p:val>
                                            <p:fltVal val="0"/>
                                          </p:val>
                                        </p:tav>
                                        <p:tav tm="100000">
                                          <p:val>
                                            <p:strVal val="#ppt_h"/>
                                          </p:val>
                                        </p:tav>
                                      </p:tavLst>
                                    </p:anim>
                                    <p:animEffect transition="in" filter="fade">
                                      <p:cBhvr>
                                        <p:cTn id="22" dur="500"/>
                                        <p:tgtEl>
                                          <p:spTgt spid="45063"/>
                                        </p:tgtEl>
                                      </p:cBhvr>
                                    </p:animEffect>
                                  </p:childTnLst>
                                  <p:subTnLst>
                                    <p:audio>
                                      <p:cMediaNode>
                                        <p:cTn display="0" masterRel="sameClick">
                                          <p:stCondLst>
                                            <p:cond evt="begin" delay="0">
                                              <p:tn val="18"/>
                                            </p:cond>
                                          </p:stCondLst>
                                          <p:endCondLst>
                                            <p:cond evt="onStopAudio" delay="0">
                                              <p:tgtEl>
                                                <p:sldTgt/>
                                              </p:tgtEl>
                                            </p:cond>
                                          </p:endCondLst>
                                        </p:cTn>
                                        <p:tgtEl>
                                          <p:sndTgt r:embed="rId4" name="camera.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nodeType="clickEffect">
                                  <p:stCondLst>
                                    <p:cond delay="0"/>
                                  </p:stCondLst>
                                  <p:childTnLst>
                                    <p:set>
                                      <p:cBhvr>
                                        <p:cTn id="26" dur="1" fill="hold">
                                          <p:stCondLst>
                                            <p:cond delay="0"/>
                                          </p:stCondLst>
                                        </p:cTn>
                                        <p:tgtEl>
                                          <p:spTgt spid="215042"/>
                                        </p:tgtEl>
                                        <p:attrNameLst>
                                          <p:attrName>style.visibility</p:attrName>
                                        </p:attrNameLst>
                                      </p:cBhvr>
                                      <p:to>
                                        <p:strVal val="visible"/>
                                      </p:to>
                                    </p:set>
                                    <p:anim calcmode="lin" valueType="num">
                                      <p:cBhvr>
                                        <p:cTn id="27" dur="500" fill="hold"/>
                                        <p:tgtEl>
                                          <p:spTgt spid="215042"/>
                                        </p:tgtEl>
                                        <p:attrNameLst>
                                          <p:attrName>ppt_w</p:attrName>
                                        </p:attrNameLst>
                                      </p:cBhvr>
                                      <p:tavLst>
                                        <p:tav tm="0">
                                          <p:val>
                                            <p:fltVal val="0"/>
                                          </p:val>
                                        </p:tav>
                                        <p:tav tm="100000">
                                          <p:val>
                                            <p:strVal val="#ppt_w"/>
                                          </p:val>
                                        </p:tav>
                                      </p:tavLst>
                                    </p:anim>
                                    <p:anim calcmode="lin" valueType="num">
                                      <p:cBhvr>
                                        <p:cTn id="28" dur="500" fill="hold"/>
                                        <p:tgtEl>
                                          <p:spTgt spid="215042"/>
                                        </p:tgtEl>
                                        <p:attrNameLst>
                                          <p:attrName>ppt_h</p:attrName>
                                        </p:attrNameLst>
                                      </p:cBhvr>
                                      <p:tavLst>
                                        <p:tav tm="0">
                                          <p:val>
                                            <p:fltVal val="0"/>
                                          </p:val>
                                        </p:tav>
                                        <p:tav tm="100000">
                                          <p:val>
                                            <p:strVal val="#ppt_h"/>
                                          </p:val>
                                        </p:tav>
                                      </p:tavLst>
                                    </p:anim>
                                    <p:animEffect transition="in" filter="fade">
                                      <p:cBhvr>
                                        <p:cTn id="29" dur="500"/>
                                        <p:tgtEl>
                                          <p:spTgt spid="215042"/>
                                        </p:tgtEl>
                                      </p:cBhvr>
                                    </p:animEffect>
                                  </p:childTnLst>
                                  <p:subTnLst>
                                    <p:audio>
                                      <p:cMediaNode>
                                        <p:cTn display="0" masterRel="sameClick">
                                          <p:stCondLst>
                                            <p:cond evt="begin" delay="0">
                                              <p:tn val="25"/>
                                            </p:cond>
                                          </p:stCondLst>
                                          <p:endCondLst>
                                            <p:cond evt="onStopAudio" delay="0">
                                              <p:tgtEl>
                                                <p:sldTgt/>
                                              </p:tgtEl>
                                            </p:cond>
                                          </p:endCondLst>
                                        </p:cTn>
                                        <p:tgtEl>
                                          <p:sndTgt r:embed="rId4"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0" name="Rectangle 2"/>
          <p:cNvSpPr>
            <a:spLocks noChangeArrowheads="1"/>
          </p:cNvSpPr>
          <p:nvPr/>
        </p:nvSpPr>
        <p:spPr bwMode="auto">
          <a:xfrm>
            <a:off x="685800" y="1766888"/>
            <a:ext cx="7772400" cy="2271712"/>
          </a:xfrm>
          <a:prstGeom prst="rect">
            <a:avLst/>
          </a:prstGeom>
          <a:solidFill>
            <a:srgbClr val="CCFFCC"/>
          </a:solidFill>
          <a:ln w="9525">
            <a:noFill/>
            <a:miter lim="800000"/>
            <a:headEnd/>
            <a:tailEnd/>
          </a:ln>
        </p:spPr>
        <p:txBody>
          <a:bodyPr/>
          <a:lstStyle/>
          <a:p>
            <a:r>
              <a:rPr lang="en-US"/>
              <a:t>PRACTICE: We have all seen astronauts experiencing “weightlessness.” Explain why it only appears that they are weightless.</a:t>
            </a:r>
            <a:endParaRPr lang="en-US">
              <a:sym typeface="Symbol" pitchFamily="18" charset="2"/>
            </a:endParaRPr>
          </a:p>
          <a:p>
            <a:r>
              <a:rPr lang="en-US">
                <a:sym typeface="Symbol" pitchFamily="18" charset="2"/>
              </a:rPr>
              <a:t>SOLUTION: The astronaut, the spacecraft, </a:t>
            </a:r>
            <a:r>
              <a:rPr lang="en-US" i="1">
                <a:sym typeface="Symbol" pitchFamily="18" charset="2"/>
              </a:rPr>
              <a:t>and</a:t>
            </a:r>
            <a:r>
              <a:rPr lang="en-US">
                <a:sym typeface="Symbol" pitchFamily="18" charset="2"/>
              </a:rPr>
              <a:t> the tomatoes, are all accelerating at </a:t>
            </a:r>
            <a:r>
              <a:rPr lang="en-US" i="1">
                <a:sym typeface="Symbol" pitchFamily="18" charset="2"/>
              </a:rPr>
              <a:t>a</a:t>
            </a:r>
            <a:r>
              <a:rPr lang="en-US" baseline="-25000">
                <a:sym typeface="Symbol" pitchFamily="18" charset="2"/>
              </a:rPr>
              <a:t>c</a:t>
            </a:r>
            <a:r>
              <a:rPr lang="en-US">
                <a:sym typeface="Symbol" pitchFamily="18" charset="2"/>
              </a:rPr>
              <a:t> = </a:t>
            </a:r>
            <a:r>
              <a:rPr lang="en-US" i="1">
                <a:sym typeface="Symbol" pitchFamily="18" charset="2"/>
              </a:rPr>
              <a:t>g</a:t>
            </a:r>
            <a:r>
              <a:rPr lang="en-US">
                <a:sym typeface="Symbol" pitchFamily="18" charset="2"/>
              </a:rPr>
              <a:t>.</a:t>
            </a:r>
          </a:p>
          <a:p>
            <a:r>
              <a:rPr lang="en-US">
                <a:sym typeface="Symbol" pitchFamily="18" charset="2"/>
              </a:rPr>
              <a:t>They all fall together and appear to be weightless.</a:t>
            </a:r>
          </a:p>
        </p:txBody>
      </p:sp>
      <p:pic>
        <p:nvPicPr>
          <p:cNvPr id="217093" name="Picture 5" descr="International-Space-Station"/>
          <p:cNvPicPr>
            <a:picLocks noChangeAspect="1" noChangeArrowheads="1"/>
          </p:cNvPicPr>
          <p:nvPr/>
        </p:nvPicPr>
        <p:blipFill>
          <a:blip r:embed="rId6" cstate="print"/>
          <a:srcRect/>
          <a:stretch>
            <a:fillRect/>
          </a:stretch>
        </p:blipFill>
        <p:spPr bwMode="auto">
          <a:xfrm>
            <a:off x="684213" y="4081463"/>
            <a:ext cx="3933825" cy="2624137"/>
          </a:xfrm>
          <a:prstGeom prst="rect">
            <a:avLst/>
          </a:prstGeom>
          <a:ln>
            <a:noFill/>
          </a:ln>
          <a:effectLst>
            <a:outerShdw blurRad="292100" dist="139700" dir="2700000" algn="tl" rotWithShape="0">
              <a:srgbClr val="333333">
                <a:alpha val="65000"/>
              </a:srgbClr>
            </a:outerShdw>
          </a:effectLst>
        </p:spPr>
      </p:pic>
      <p:pic>
        <p:nvPicPr>
          <p:cNvPr id="217096" name="Picture 8" descr="2013-03-13t131616z_1245394693_tm4e93d0oly01_rtrmadp_3_usa"/>
          <p:cNvPicPr>
            <a:picLocks noChangeAspect="1" noChangeArrowheads="1"/>
          </p:cNvPicPr>
          <p:nvPr/>
        </p:nvPicPr>
        <p:blipFill>
          <a:blip r:embed="rId7" cstate="print"/>
          <a:srcRect l="8803" r="4150"/>
          <a:stretch>
            <a:fillRect/>
          </a:stretch>
        </p:blipFill>
        <p:spPr bwMode="auto">
          <a:xfrm>
            <a:off x="5030788" y="4075113"/>
            <a:ext cx="3427412" cy="2611437"/>
          </a:xfrm>
          <a:prstGeom prst="rect">
            <a:avLst/>
          </a:prstGeom>
          <a:ln>
            <a:noFill/>
          </a:ln>
          <a:effectLst>
            <a:outerShdw blurRad="292100" dist="139700" dir="2700000" algn="tl" rotWithShape="0">
              <a:srgbClr val="333333">
                <a:alpha val="65000"/>
              </a:srgbClr>
            </a:outerShdw>
          </a:effectLst>
        </p:spPr>
      </p:pic>
      <p:sp>
        <p:nvSpPr>
          <p:cNvPr id="217097" name="Text Box 9"/>
          <p:cNvSpPr txBox="1">
            <a:spLocks noChangeArrowheads="1"/>
          </p:cNvSpPr>
          <p:nvPr/>
        </p:nvSpPr>
        <p:spPr bwMode="auto">
          <a:xfrm>
            <a:off x="700088" y="6270625"/>
            <a:ext cx="3914775" cy="457200"/>
          </a:xfrm>
          <a:prstGeom prst="rect">
            <a:avLst/>
          </a:prstGeom>
          <a:noFill/>
          <a:ln w="9525">
            <a:noFill/>
            <a:miter lim="800000"/>
            <a:headEnd/>
            <a:tailEnd/>
          </a:ln>
        </p:spPr>
        <p:txBody>
          <a:bodyPr>
            <a:spAutoFit/>
          </a:bodyPr>
          <a:lstStyle/>
          <a:p>
            <a:r>
              <a:rPr lang="en-US">
                <a:solidFill>
                  <a:schemeClr val="bg1"/>
                </a:solidFill>
              </a:rPr>
              <a:t>International Space Station</a:t>
            </a:r>
          </a:p>
        </p:txBody>
      </p:sp>
      <p:sp>
        <p:nvSpPr>
          <p:cNvPr id="4608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6087" name="Rectangle 12"/>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and weightlessness</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7090">
                                            <p:txEl>
                                              <p:pRg st="0" end="0"/>
                                            </p:txEl>
                                          </p:spTgt>
                                        </p:tgtEl>
                                        <p:attrNameLst>
                                          <p:attrName>style.visibility</p:attrName>
                                        </p:attrNameLst>
                                      </p:cBhvr>
                                      <p:to>
                                        <p:strVal val="visible"/>
                                      </p:to>
                                    </p:set>
                                    <p:anim calcmode="lin" valueType="num">
                                      <p:cBhvr additive="base">
                                        <p:cTn id="7" dur="500" fill="hold"/>
                                        <p:tgtEl>
                                          <p:spTgt spid="21709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170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17093"/>
                                        </p:tgtEl>
                                        <p:attrNameLst>
                                          <p:attrName>style.visibility</p:attrName>
                                        </p:attrNameLst>
                                      </p:cBhvr>
                                      <p:to>
                                        <p:strVal val="visible"/>
                                      </p:to>
                                    </p:set>
                                    <p:animEffect transition="in" filter="fade">
                                      <p:cBhvr>
                                        <p:cTn id="11" dur="2000"/>
                                        <p:tgtEl>
                                          <p:spTgt spid="217093"/>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217097">
                                            <p:txEl>
                                              <p:pRg st="0" end="0"/>
                                            </p:txEl>
                                          </p:spTgt>
                                        </p:tgtEl>
                                        <p:attrNameLst>
                                          <p:attrName>style.visibility</p:attrName>
                                        </p:attrNameLst>
                                      </p:cBhvr>
                                      <p:to>
                                        <p:strVal val="visible"/>
                                      </p:to>
                                    </p:set>
                                    <p:anim calcmode="lin" valueType="num">
                                      <p:cBhvr additive="base">
                                        <p:cTn id="16" dur="500" fill="hold"/>
                                        <p:tgtEl>
                                          <p:spTgt spid="217097">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170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4"/>
                                            </p:cond>
                                          </p:stCondLst>
                                          <p:endCondLst>
                                            <p:cond evt="onStopAudio" delay="0">
                                              <p:tgtEl>
                                                <p:sldTgt/>
                                              </p:tgtEl>
                                            </p:cond>
                                          </p:endCondLst>
                                        </p:cTn>
                                        <p:tgtEl>
                                          <p:sndTgt r:embed="rId4" name="arrow.wav"/>
                                        </p:tgtEl>
                                      </p:cMediaNode>
                                    </p:audio>
                                  </p:sub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17096"/>
                                        </p:tgtEl>
                                        <p:attrNameLst>
                                          <p:attrName>style.visibility</p:attrName>
                                        </p:attrNameLst>
                                      </p:cBhvr>
                                      <p:to>
                                        <p:strVal val="visible"/>
                                      </p:to>
                                    </p:set>
                                    <p:animEffect transition="in" filter="fade">
                                      <p:cBhvr>
                                        <p:cTn id="22" dur="500"/>
                                        <p:tgtEl>
                                          <p:spTgt spid="217096"/>
                                        </p:tgtEl>
                                      </p:cBhvr>
                                    </p:animEffect>
                                  </p:childTnLst>
                                  <p:subTnLst>
                                    <p:audio>
                                      <p:cMediaNode>
                                        <p:cTn display="0" masterRel="sameClick">
                                          <p:stCondLst>
                                            <p:cond evt="begin" delay="0">
                                              <p:tn val="20"/>
                                            </p:cond>
                                          </p:stCondLst>
                                          <p:endCondLst>
                                            <p:cond evt="onStopAudio" delay="0">
                                              <p:tgtEl>
                                                <p:sldTgt/>
                                              </p:tgtEl>
                                            </p:cond>
                                          </p:endCondLst>
                                        </p:cTn>
                                        <p:tgtEl>
                                          <p:sndTgt r:embed="rId5" name="camera.wav"/>
                                        </p:tgtEl>
                                      </p:cMediaNode>
                                    </p:audio>
                                  </p:sub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217090">
                                            <p:txEl>
                                              <p:pRg st="1" end="1"/>
                                            </p:txEl>
                                          </p:spTgt>
                                        </p:tgtEl>
                                        <p:attrNameLst>
                                          <p:attrName>style.visibility</p:attrName>
                                        </p:attrNameLst>
                                      </p:cBhvr>
                                      <p:to>
                                        <p:strVal val="visible"/>
                                      </p:to>
                                    </p:set>
                                    <p:anim calcmode="lin" valueType="num">
                                      <p:cBhvr additive="base">
                                        <p:cTn id="27" dur="500" fill="hold"/>
                                        <p:tgtEl>
                                          <p:spTgt spid="217090">
                                            <p:txEl>
                                              <p:pRg st="1" end="1"/>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217090">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217090">
                                            <p:txEl>
                                              <p:pRg st="2" end="2"/>
                                            </p:txEl>
                                          </p:spTgt>
                                        </p:tgtEl>
                                        <p:attrNameLst>
                                          <p:attrName>style.visibility</p:attrName>
                                        </p:attrNameLst>
                                      </p:cBhvr>
                                      <p:to>
                                        <p:strVal val="visible"/>
                                      </p:to>
                                    </p:set>
                                    <p:anim calcmode="lin" valueType="num">
                                      <p:cBhvr additive="base">
                                        <p:cTn id="33" dur="500" fill="hold"/>
                                        <p:tgtEl>
                                          <p:spTgt spid="217090">
                                            <p:txEl>
                                              <p:pRg st="2" end="2"/>
                                            </p:txEl>
                                          </p:spTgt>
                                        </p:tgtEl>
                                        <p:attrNameLst>
                                          <p:attrName>ppt_x</p:attrName>
                                        </p:attrNameLst>
                                      </p:cBhvr>
                                      <p:tavLst>
                                        <p:tav tm="0">
                                          <p:val>
                                            <p:strVal val="1+#ppt_w/2"/>
                                          </p:val>
                                        </p:tav>
                                        <p:tav tm="100000">
                                          <p:val>
                                            <p:strVal val="#ppt_x"/>
                                          </p:val>
                                        </p:tav>
                                      </p:tavLst>
                                    </p:anim>
                                    <p:anim calcmode="lin" valueType="num">
                                      <p:cBhvr additive="base">
                                        <p:cTn id="34" dur="500" fill="hold"/>
                                        <p:tgtEl>
                                          <p:spTgt spid="217090">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600325" y="2976563"/>
            <a:ext cx="5865813" cy="3817937"/>
          </a:xfrm>
          <a:prstGeom prst="rect">
            <a:avLst/>
          </a:prstGeom>
          <a:solidFill>
            <a:schemeClr val="tx2"/>
          </a:solidFill>
          <a:ln w="9525">
            <a:solidFill>
              <a:schemeClr val="tx1"/>
            </a:solidFill>
            <a:miter lim="800000"/>
            <a:headEnd/>
            <a:tailEnd/>
          </a:ln>
        </p:spPr>
        <p:txBody>
          <a:bodyPr wrap="none" anchor="ctr"/>
          <a:lstStyle/>
          <a:p>
            <a:endParaRPr lang="en-US"/>
          </a:p>
        </p:txBody>
      </p:sp>
      <p:pic>
        <p:nvPicPr>
          <p:cNvPr id="219139" name="Picture 3" descr="hubble_telescope_05"/>
          <p:cNvPicPr>
            <a:picLocks noChangeAspect="1" noChangeArrowheads="1"/>
          </p:cNvPicPr>
          <p:nvPr/>
        </p:nvPicPr>
        <p:blipFill>
          <a:blip r:embed="rId5" cstate="print"/>
          <a:srcRect/>
          <a:stretch>
            <a:fillRect/>
          </a:stretch>
        </p:blipFill>
        <p:spPr bwMode="auto">
          <a:xfrm>
            <a:off x="2616200" y="2925763"/>
            <a:ext cx="5849938" cy="3868737"/>
          </a:xfrm>
          <a:prstGeom prst="rect">
            <a:avLst/>
          </a:prstGeom>
          <a:noFill/>
          <a:ln w="9525">
            <a:noFill/>
            <a:miter lim="800000"/>
            <a:headEnd/>
            <a:tailEnd/>
          </a:ln>
        </p:spPr>
      </p:pic>
      <p:sp>
        <p:nvSpPr>
          <p:cNvPr id="47108" name="Freeform 4"/>
          <p:cNvSpPr>
            <a:spLocks/>
          </p:cNvSpPr>
          <p:nvPr/>
        </p:nvSpPr>
        <p:spPr bwMode="auto">
          <a:xfrm>
            <a:off x="0" y="-25400"/>
            <a:ext cx="9180513" cy="6894513"/>
          </a:xfrm>
          <a:custGeom>
            <a:avLst/>
            <a:gdLst>
              <a:gd name="T0" fmla="*/ 1834 w 5783"/>
              <a:gd name="T1" fmla="*/ 4343 h 4343"/>
              <a:gd name="T2" fmla="*/ 1834 w 5783"/>
              <a:gd name="T3" fmla="*/ 1941 h 4343"/>
              <a:gd name="T4" fmla="*/ 5313 w 5783"/>
              <a:gd name="T5" fmla="*/ 1941 h 4343"/>
              <a:gd name="T6" fmla="*/ 5313 w 5783"/>
              <a:gd name="T7" fmla="*/ 4336 h 4343"/>
              <a:gd name="T8" fmla="*/ 5783 w 5783"/>
              <a:gd name="T9" fmla="*/ 4336 h 4343"/>
              <a:gd name="T10" fmla="*/ 5783 w 5783"/>
              <a:gd name="T11" fmla="*/ 0 h 4343"/>
              <a:gd name="T12" fmla="*/ 0 w 5783"/>
              <a:gd name="T13" fmla="*/ 0 h 4343"/>
              <a:gd name="T14" fmla="*/ 0 w 5783"/>
              <a:gd name="T15" fmla="*/ 4328 h 4343"/>
              <a:gd name="T16" fmla="*/ 1834 w 5783"/>
              <a:gd name="T17" fmla="*/ 4343 h 43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783"/>
              <a:gd name="T28" fmla="*/ 0 h 4343"/>
              <a:gd name="T29" fmla="*/ 5783 w 5783"/>
              <a:gd name="T30" fmla="*/ 4343 h 43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783" h="4343">
                <a:moveTo>
                  <a:pt x="1834" y="4343"/>
                </a:moveTo>
                <a:lnTo>
                  <a:pt x="1834" y="1941"/>
                </a:lnTo>
                <a:lnTo>
                  <a:pt x="5313" y="1941"/>
                </a:lnTo>
                <a:lnTo>
                  <a:pt x="5313" y="4336"/>
                </a:lnTo>
                <a:lnTo>
                  <a:pt x="5783" y="4336"/>
                </a:lnTo>
                <a:lnTo>
                  <a:pt x="5783" y="0"/>
                </a:lnTo>
                <a:lnTo>
                  <a:pt x="0" y="0"/>
                </a:lnTo>
                <a:lnTo>
                  <a:pt x="0" y="4328"/>
                </a:lnTo>
                <a:lnTo>
                  <a:pt x="1834" y="4343"/>
                </a:lnTo>
                <a:close/>
              </a:path>
            </a:pathLst>
          </a:custGeom>
          <a:solidFill>
            <a:schemeClr val="bg1"/>
          </a:solidFill>
          <a:ln w="9525">
            <a:solidFill>
              <a:schemeClr val="bg1"/>
            </a:solidFill>
            <a:round/>
            <a:headEnd/>
            <a:tailEnd/>
          </a:ln>
        </p:spPr>
        <p:txBody>
          <a:bodyPr/>
          <a:lstStyle/>
          <a:p>
            <a:endParaRPr lang="en-US"/>
          </a:p>
        </p:txBody>
      </p:sp>
      <p:sp>
        <p:nvSpPr>
          <p:cNvPr id="219143" name="Rectangle 7"/>
          <p:cNvSpPr>
            <a:spLocks noChangeArrowheads="1"/>
          </p:cNvSpPr>
          <p:nvPr/>
        </p:nvSpPr>
        <p:spPr bwMode="auto">
          <a:xfrm>
            <a:off x="681038" y="2959100"/>
            <a:ext cx="2225675" cy="2246313"/>
          </a:xfrm>
          <a:prstGeom prst="rect">
            <a:avLst/>
          </a:prstGeom>
          <a:solidFill>
            <a:srgbClr val="EAEAEA"/>
          </a:solidFill>
          <a:ln w="9525">
            <a:noFill/>
            <a:miter lim="800000"/>
            <a:headEnd/>
            <a:tailEnd/>
          </a:ln>
        </p:spPr>
        <p:txBody>
          <a:bodyPr/>
          <a:lstStyle/>
          <a:p>
            <a:pPr eaLnBrk="0" hangingPunct="0">
              <a:spcBef>
                <a:spcPct val="20000"/>
              </a:spcBef>
            </a:pPr>
            <a:r>
              <a:rPr lang="en-US">
                <a:solidFill>
                  <a:srgbClr val="000000"/>
                </a:solidFill>
                <a:cs typeface="Times New Roman" pitchFamily="18" charset="0"/>
                <a:sym typeface="Symbol" pitchFamily="18" charset="2"/>
              </a:rPr>
              <a:t>every </a:t>
            </a:r>
            <a:r>
              <a:rPr lang="en-US" i="1">
                <a:solidFill>
                  <a:srgbClr val="000000"/>
                </a:solidFill>
                <a:cs typeface="Times New Roman" pitchFamily="18" charset="0"/>
                <a:sym typeface="Symbol" pitchFamily="18" charset="2"/>
              </a:rPr>
              <a:t>m</a:t>
            </a:r>
            <a:r>
              <a:rPr lang="en-US">
                <a:solidFill>
                  <a:srgbClr val="000000"/>
                </a:solidFill>
                <a:cs typeface="Times New Roman" pitchFamily="18" charset="0"/>
                <a:sym typeface="Symbol" pitchFamily="18" charset="2"/>
              </a:rPr>
              <a:t> that </a:t>
            </a:r>
            <a:r>
              <a:rPr lang="en-US" i="1">
                <a:solidFill>
                  <a:srgbClr val="000000"/>
                </a:solidFill>
                <a:cs typeface="Times New Roman" pitchFamily="18" charset="0"/>
                <a:sym typeface="Symbol" pitchFamily="18" charset="2"/>
              </a:rPr>
              <a:t>F</a:t>
            </a:r>
            <a:r>
              <a:rPr lang="en-US" baseline="-25000">
                <a:solidFill>
                  <a:srgbClr val="000000"/>
                </a:solidFill>
                <a:cs typeface="Times New Roman" pitchFamily="18" charset="0"/>
                <a:sym typeface="Symbol" pitchFamily="18" charset="2"/>
              </a:rPr>
              <a:t>G</a:t>
            </a:r>
            <a:r>
              <a:rPr lang="en-US">
                <a:solidFill>
                  <a:srgbClr val="000000"/>
                </a:solidFill>
                <a:cs typeface="Times New Roman" pitchFamily="18" charset="0"/>
                <a:sym typeface="Symbol" pitchFamily="18" charset="2"/>
              </a:rPr>
              <a:t>, the force of                                        gravity, is for all intents and                                        purposes,  zero.</a:t>
            </a:r>
          </a:p>
        </p:txBody>
      </p:sp>
      <p:sp>
        <p:nvSpPr>
          <p:cNvPr id="219144" name="Rectangle 8"/>
          <p:cNvSpPr>
            <a:spLocks noChangeArrowheads="1"/>
          </p:cNvSpPr>
          <p:nvPr/>
        </p:nvSpPr>
        <p:spPr bwMode="auto">
          <a:xfrm>
            <a:off x="685800" y="1338263"/>
            <a:ext cx="7772400" cy="17399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and weightlessness</a:t>
            </a:r>
            <a:endParaRPr lang="en-US" sz="2000">
              <a:solidFill>
                <a:srgbClr val="000000"/>
              </a:solidFill>
              <a:latin typeface="Courier New" pitchFamily="49" charset="0"/>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Only in </a:t>
            </a:r>
            <a:r>
              <a:rPr lang="en-US" b="1">
                <a:solidFill>
                  <a:srgbClr val="000000"/>
                </a:solidFill>
                <a:cs typeface="Times New Roman" pitchFamily="18" charset="0"/>
                <a:sym typeface="Symbol" pitchFamily="18" charset="2"/>
              </a:rPr>
              <a:t>deep space</a:t>
            </a:r>
            <a:r>
              <a:rPr lang="en-US">
                <a:solidFill>
                  <a:srgbClr val="000000"/>
                </a:solidFill>
                <a:cs typeface="Times New Roman" pitchFamily="18" charset="0"/>
                <a:sym typeface="Symbol" pitchFamily="18" charset="2"/>
              </a:rPr>
              <a:t> – which is defined to be far, far away from all masses – will a mass be truly weightless.</a:t>
            </a:r>
          </a:p>
          <a:p>
            <a:pPr eaLnBrk="0" hangingPunct="0">
              <a:spcBef>
                <a:spcPct val="20000"/>
              </a:spcBef>
            </a:pPr>
            <a:r>
              <a:rPr lang="en-US">
                <a:solidFill>
                  <a:srgbClr val="000000"/>
                </a:solidFill>
                <a:cs typeface="Times New Roman" pitchFamily="18" charset="0"/>
                <a:sym typeface="Symbol" pitchFamily="18" charset="2"/>
              </a:rPr>
              <a:t>In deep space, the </a:t>
            </a:r>
            <a:r>
              <a:rPr lang="en-US" i="1">
                <a:solidFill>
                  <a:srgbClr val="000000"/>
                </a:solidFill>
                <a:cs typeface="Times New Roman" pitchFamily="18" charset="0"/>
                <a:sym typeface="Symbol" pitchFamily="18" charset="2"/>
              </a:rPr>
              <a:t>r</a:t>
            </a:r>
            <a:r>
              <a:rPr lang="en-US">
                <a:solidFill>
                  <a:srgbClr val="000000"/>
                </a:solidFill>
                <a:cs typeface="Times New Roman" pitchFamily="18" charset="0"/>
                <a:sym typeface="Symbol" pitchFamily="18" charset="2"/>
              </a:rPr>
              <a:t> in </a:t>
            </a:r>
            <a:r>
              <a:rPr lang="en-US" i="1">
                <a:solidFill>
                  <a:srgbClr val="000000"/>
                </a:solidFill>
                <a:cs typeface="Times New Roman" pitchFamily="18" charset="0"/>
                <a:sym typeface="Symbol" pitchFamily="18" charset="2"/>
              </a:rPr>
              <a:t>F</a:t>
            </a:r>
            <a:r>
              <a:rPr lang="en-US" baseline="-25000">
                <a:solidFill>
                  <a:srgbClr val="000000"/>
                </a:solidFill>
                <a:cs typeface="Times New Roman" pitchFamily="18" charset="0"/>
                <a:sym typeface="Symbol" pitchFamily="18" charset="2"/>
              </a:rPr>
              <a:t>G</a:t>
            </a:r>
            <a:r>
              <a:rPr lang="en-US">
                <a:solidFill>
                  <a:srgbClr val="000000"/>
                </a:solidFill>
                <a:cs typeface="Times New Roman" pitchFamily="18" charset="0"/>
                <a:sym typeface="Symbol" pitchFamily="18" charset="2"/>
              </a:rPr>
              <a:t> = </a:t>
            </a:r>
            <a:r>
              <a:rPr lang="en-US" i="1">
                <a:solidFill>
                  <a:srgbClr val="000000"/>
                </a:solidFill>
                <a:cs typeface="Times New Roman" pitchFamily="18" charset="0"/>
                <a:sym typeface="Symbol" pitchFamily="18" charset="2"/>
              </a:rPr>
              <a:t>GMm / r</a:t>
            </a:r>
            <a:r>
              <a:rPr lang="en-US" baseline="30000">
                <a:solidFill>
                  <a:srgbClr val="000000"/>
                </a:solidFill>
                <a:cs typeface="Times New Roman" pitchFamily="18" charset="0"/>
                <a:sym typeface="Symbol" pitchFamily="18" charset="2"/>
              </a:rPr>
              <a:t> 2</a:t>
            </a:r>
            <a:r>
              <a:rPr lang="en-US">
                <a:solidFill>
                  <a:srgbClr val="000000"/>
                </a:solidFill>
                <a:cs typeface="Times New Roman" pitchFamily="18" charset="0"/>
                <a:sym typeface="Symbol" pitchFamily="18" charset="2"/>
              </a:rPr>
              <a:t> is so large for</a:t>
            </a:r>
          </a:p>
        </p:txBody>
      </p:sp>
      <p:sp>
        <p:nvSpPr>
          <p:cNvPr id="4711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9144">
                                            <p:txEl>
                                              <p:pRg st="1" end="1"/>
                                            </p:txEl>
                                          </p:spTgt>
                                        </p:tgtEl>
                                        <p:attrNameLst>
                                          <p:attrName>style.visibility</p:attrName>
                                        </p:attrNameLst>
                                      </p:cBhvr>
                                      <p:to>
                                        <p:strVal val="visible"/>
                                      </p:to>
                                    </p:set>
                                    <p:anim calcmode="lin" valueType="num">
                                      <p:cBhvr additive="base">
                                        <p:cTn id="7" dur="500" fill="hold"/>
                                        <p:tgtEl>
                                          <p:spTgt spid="219144">
                                            <p:txEl>
                                              <p:pRg st="1" end="1"/>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19144">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19144">
                                            <p:txEl>
                                              <p:pRg st="2" end="2"/>
                                            </p:txEl>
                                          </p:spTgt>
                                        </p:tgtEl>
                                        <p:attrNameLst>
                                          <p:attrName>style.visibility</p:attrName>
                                        </p:attrNameLst>
                                      </p:cBhvr>
                                      <p:to>
                                        <p:strVal val="visible"/>
                                      </p:to>
                                    </p:set>
                                    <p:anim calcmode="lin" valueType="num">
                                      <p:cBhvr additive="base">
                                        <p:cTn id="13" dur="500" fill="hold"/>
                                        <p:tgtEl>
                                          <p:spTgt spid="219144">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19144">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 presetClass="entr" presetSubtype="8" fill="hold" nodeType="withEffect">
                                  <p:stCondLst>
                                    <p:cond delay="0"/>
                                  </p:stCondLst>
                                  <p:childTnLst>
                                    <p:set>
                                      <p:cBhvr>
                                        <p:cTn id="16" dur="1" fill="hold">
                                          <p:stCondLst>
                                            <p:cond delay="0"/>
                                          </p:stCondLst>
                                        </p:cTn>
                                        <p:tgtEl>
                                          <p:spTgt spid="219143">
                                            <p:txEl>
                                              <p:pRg st="0" end="0"/>
                                            </p:txEl>
                                          </p:spTgt>
                                        </p:tgtEl>
                                        <p:attrNameLst>
                                          <p:attrName>style.visibility</p:attrName>
                                        </p:attrNameLst>
                                      </p:cBhvr>
                                      <p:to>
                                        <p:strVal val="visible"/>
                                      </p:to>
                                    </p:set>
                                    <p:anim calcmode="lin" valueType="num">
                                      <p:cBhvr additive="base">
                                        <p:cTn id="17" dur="500" fill="hold"/>
                                        <p:tgtEl>
                                          <p:spTgt spid="219143">
                                            <p:txEl>
                                              <p:pRg st="0" end="0"/>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1914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6" presetClass="emph" presetSubtype="0" fill="hold" nodeType="clickEffect">
                                  <p:stCondLst>
                                    <p:cond delay="0"/>
                                  </p:stCondLst>
                                  <p:childTnLst>
                                    <p:animScale>
                                      <p:cBhvr>
                                        <p:cTn id="22" dur="5000" fill="hold"/>
                                        <p:tgtEl>
                                          <p:spTgt spid="219139"/>
                                        </p:tgtEl>
                                      </p:cBhvr>
                                      <p:by x="400000" y="400000"/>
                                    </p:animScale>
                                  </p:childTnLst>
                                </p:cTn>
                              </p:par>
                              <p:par>
                                <p:cTn id="23" presetID="10" presetClass="exit" presetSubtype="0" fill="hold" nodeType="withEffect">
                                  <p:stCondLst>
                                    <p:cond delay="0"/>
                                  </p:stCondLst>
                                  <p:childTnLst>
                                    <p:animEffect transition="out" filter="fade">
                                      <p:cBhvr>
                                        <p:cTn id="24" dur="5000"/>
                                        <p:tgtEl>
                                          <p:spTgt spid="219139"/>
                                        </p:tgtEl>
                                      </p:cBhvr>
                                    </p:animEffect>
                                    <p:set>
                                      <p:cBhvr>
                                        <p:cTn id="25" dur="1" fill="hold">
                                          <p:stCondLst>
                                            <p:cond delay="4999"/>
                                          </p:stCondLst>
                                        </p:cTn>
                                        <p:tgtEl>
                                          <p:spTgt spid="2191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4"/>
          <p:cNvSpPr>
            <a:spLocks noChangeArrowheads="1"/>
          </p:cNvSpPr>
          <p:nvPr/>
        </p:nvSpPr>
        <p:spPr bwMode="auto">
          <a:xfrm>
            <a:off x="685800" y="1763713"/>
            <a:ext cx="7772400" cy="5094287"/>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21199"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7388" y="1847850"/>
            <a:ext cx="7764462" cy="3151188"/>
          </a:xfrm>
          <a:prstGeom prst="rect">
            <a:avLst/>
          </a:prstGeom>
          <a:noFill/>
          <a:ln w="9525">
            <a:noFill/>
            <a:miter lim="800000"/>
            <a:headEnd/>
            <a:tailEnd/>
          </a:ln>
        </p:spPr>
      </p:pic>
      <p:sp>
        <p:nvSpPr>
          <p:cNvPr id="221190" name="Text Box 6"/>
          <p:cNvSpPr txBox="1">
            <a:spLocks noChangeArrowheads="1"/>
          </p:cNvSpPr>
          <p:nvPr/>
        </p:nvSpPr>
        <p:spPr bwMode="auto">
          <a:xfrm>
            <a:off x="700088" y="5037138"/>
            <a:ext cx="78009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KE is POSITIVE and decreasing.</a:t>
            </a:r>
            <a:endParaRPr lang="en-US" i="1">
              <a:solidFill>
                <a:schemeClr val="hlink"/>
              </a:solidFill>
            </a:endParaRPr>
          </a:p>
        </p:txBody>
      </p:sp>
      <p:sp>
        <p:nvSpPr>
          <p:cNvPr id="221191" name="Line 7"/>
          <p:cNvSpPr>
            <a:spLocks noChangeShapeType="1"/>
          </p:cNvSpPr>
          <p:nvPr/>
        </p:nvSpPr>
        <p:spPr bwMode="auto">
          <a:xfrm>
            <a:off x="2898775" y="2927350"/>
            <a:ext cx="1408113" cy="1081088"/>
          </a:xfrm>
          <a:prstGeom prst="line">
            <a:avLst/>
          </a:prstGeom>
          <a:noFill/>
          <a:ln w="28575">
            <a:solidFill>
              <a:srgbClr val="FF0000"/>
            </a:solidFill>
            <a:round/>
            <a:headEnd/>
            <a:tailEnd/>
          </a:ln>
        </p:spPr>
        <p:txBody>
          <a:bodyPr/>
          <a:lstStyle/>
          <a:p>
            <a:endParaRPr lang="en-US"/>
          </a:p>
        </p:txBody>
      </p:sp>
      <p:sp>
        <p:nvSpPr>
          <p:cNvPr id="221192" name="Line 8"/>
          <p:cNvSpPr>
            <a:spLocks noChangeShapeType="1"/>
          </p:cNvSpPr>
          <p:nvPr/>
        </p:nvSpPr>
        <p:spPr bwMode="auto">
          <a:xfrm>
            <a:off x="6811963" y="4037013"/>
            <a:ext cx="1550987" cy="973137"/>
          </a:xfrm>
          <a:prstGeom prst="line">
            <a:avLst/>
          </a:prstGeom>
          <a:noFill/>
          <a:ln w="28575">
            <a:solidFill>
              <a:srgbClr val="FF0000"/>
            </a:solidFill>
            <a:round/>
            <a:headEnd/>
            <a:tailEnd/>
          </a:ln>
        </p:spPr>
        <p:txBody>
          <a:bodyPr/>
          <a:lstStyle/>
          <a:p>
            <a:endParaRPr lang="en-US"/>
          </a:p>
        </p:txBody>
      </p:sp>
      <p:sp>
        <p:nvSpPr>
          <p:cNvPr id="221193" name="Text Box 9"/>
          <p:cNvSpPr txBox="1">
            <a:spLocks noChangeArrowheads="1"/>
          </p:cNvSpPr>
          <p:nvPr/>
        </p:nvSpPr>
        <p:spPr bwMode="auto">
          <a:xfrm>
            <a:off x="698500" y="5537200"/>
            <a:ext cx="7800975"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GPE is NEGATIVE and increasing (becoming less negative).</a:t>
            </a:r>
            <a:endParaRPr lang="en-US" i="1">
              <a:solidFill>
                <a:schemeClr val="hlink"/>
              </a:solidFill>
            </a:endParaRPr>
          </a:p>
        </p:txBody>
      </p:sp>
      <p:sp>
        <p:nvSpPr>
          <p:cNvPr id="221194" name="Line 10"/>
          <p:cNvSpPr>
            <a:spLocks noChangeShapeType="1"/>
          </p:cNvSpPr>
          <p:nvPr/>
        </p:nvSpPr>
        <p:spPr bwMode="auto">
          <a:xfrm flipH="1">
            <a:off x="4933950" y="4121150"/>
            <a:ext cx="1325563" cy="889000"/>
          </a:xfrm>
          <a:prstGeom prst="line">
            <a:avLst/>
          </a:prstGeom>
          <a:noFill/>
          <a:ln w="28575">
            <a:solidFill>
              <a:srgbClr val="FF0000"/>
            </a:solidFill>
            <a:round/>
            <a:headEnd/>
            <a:tailEnd/>
          </a:ln>
        </p:spPr>
        <p:txBody>
          <a:bodyPr/>
          <a:lstStyle/>
          <a:p>
            <a:endParaRPr lang="en-US"/>
          </a:p>
        </p:txBody>
      </p:sp>
      <p:sp>
        <p:nvSpPr>
          <p:cNvPr id="221195" name="Oval 11"/>
          <p:cNvSpPr>
            <a:spLocks noChangeArrowheads="1"/>
          </p:cNvSpPr>
          <p:nvPr/>
        </p:nvSpPr>
        <p:spPr bwMode="auto">
          <a:xfrm>
            <a:off x="1381125" y="2798763"/>
            <a:ext cx="301625" cy="301625"/>
          </a:xfrm>
          <a:prstGeom prst="ellipse">
            <a:avLst/>
          </a:prstGeom>
          <a:noFill/>
          <a:ln w="19050">
            <a:solidFill>
              <a:srgbClr val="FF0000"/>
            </a:solidFill>
            <a:round/>
            <a:headEnd/>
            <a:tailEnd/>
          </a:ln>
        </p:spPr>
        <p:txBody>
          <a:bodyPr wrap="none" anchor="ctr"/>
          <a:lstStyle/>
          <a:p>
            <a:endParaRPr lang="en-US"/>
          </a:p>
        </p:txBody>
      </p:sp>
      <p:sp>
        <p:nvSpPr>
          <p:cNvPr id="4813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8139" name="Rectangle 1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Orbital motion, orbital speed and orbital energy</a:t>
            </a:r>
            <a:endParaRPr lang="en-US" i="1" dirty="0">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139">
                                            <p:txEl>
                                              <p:pRg st="0" end="0"/>
                                            </p:txEl>
                                          </p:spTgt>
                                        </p:tgtEl>
                                        <p:attrNameLst>
                                          <p:attrName>style.visibility</p:attrName>
                                        </p:attrNameLst>
                                      </p:cBhvr>
                                      <p:to>
                                        <p:strVal val="visible"/>
                                      </p:to>
                                    </p:set>
                                    <p:anim calcmode="lin" valueType="num">
                                      <p:cBhvr additive="base">
                                        <p:cTn id="7" dur="500" fill="hold"/>
                                        <p:tgtEl>
                                          <p:spTgt spid="4813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81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1199"/>
                                        </p:tgtEl>
                                        <p:attrNameLst>
                                          <p:attrName>style.visibility</p:attrName>
                                        </p:attrNameLst>
                                      </p:cBhvr>
                                      <p:to>
                                        <p:strVal val="visible"/>
                                      </p:to>
                                    </p:set>
                                    <p:anim calcmode="lin" valueType="num">
                                      <p:cBhvr additive="base">
                                        <p:cTn id="13" dur="500" fill="hold"/>
                                        <p:tgtEl>
                                          <p:spTgt spid="221199"/>
                                        </p:tgtEl>
                                        <p:attrNameLst>
                                          <p:attrName>ppt_x</p:attrName>
                                        </p:attrNameLst>
                                      </p:cBhvr>
                                      <p:tavLst>
                                        <p:tav tm="0">
                                          <p:val>
                                            <p:strVal val="#ppt_x"/>
                                          </p:val>
                                        </p:tav>
                                        <p:tav tm="100000">
                                          <p:val>
                                            <p:strVal val="#ppt_x"/>
                                          </p:val>
                                        </p:tav>
                                      </p:tavLst>
                                    </p:anim>
                                    <p:anim calcmode="lin" valueType="num">
                                      <p:cBhvr additive="base">
                                        <p:cTn id="14" dur="500" fill="hold"/>
                                        <p:tgtEl>
                                          <p:spTgt spid="2211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1190">
                                            <p:txEl>
                                              <p:pRg st="0" end="0"/>
                                            </p:txEl>
                                          </p:spTgt>
                                        </p:tgtEl>
                                        <p:attrNameLst>
                                          <p:attrName>style.visibility</p:attrName>
                                        </p:attrNameLst>
                                      </p:cBhvr>
                                      <p:to>
                                        <p:strVal val="visible"/>
                                      </p:to>
                                    </p:set>
                                    <p:anim calcmode="lin" valueType="num">
                                      <p:cBhvr additive="base">
                                        <p:cTn id="19" dur="500" fill="hold"/>
                                        <p:tgtEl>
                                          <p:spTgt spid="22119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11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221191"/>
                                        </p:tgtEl>
                                        <p:attrNameLst>
                                          <p:attrName>style.visibility</p:attrName>
                                        </p:attrNameLst>
                                      </p:cBhvr>
                                      <p:to>
                                        <p:strVal val="visible"/>
                                      </p:to>
                                    </p:set>
                                    <p:animEffect transition="in" filter="wipe(up)">
                                      <p:cBhvr>
                                        <p:cTn id="25" dur="500"/>
                                        <p:tgtEl>
                                          <p:spTgt spid="221191"/>
                                        </p:tgtEl>
                                      </p:cBhvr>
                                    </p:animEffect>
                                  </p:childTnLst>
                                  <p:subTnLst>
                                    <p:audio>
                                      <p:cMediaNode>
                                        <p:cTn display="0" masterRel="sameClick">
                                          <p:stCondLst>
                                            <p:cond evt="begin" delay="0">
                                              <p:tn val="23"/>
                                            </p:cond>
                                          </p:stCondLst>
                                          <p:endCondLst>
                                            <p:cond evt="onStopAudio" delay="0">
                                              <p:tgtEl>
                                                <p:sldTgt/>
                                              </p:tgtEl>
                                            </p:cond>
                                          </p:endCondLst>
                                        </p:cTn>
                                        <p:tgtEl>
                                          <p:sndTgt r:embed="rId5" name="cashreg.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221192"/>
                                        </p:tgtEl>
                                        <p:attrNameLst>
                                          <p:attrName>style.visibility</p:attrName>
                                        </p:attrNameLst>
                                      </p:cBhvr>
                                      <p:to>
                                        <p:strVal val="visible"/>
                                      </p:to>
                                    </p:set>
                                    <p:animEffect transition="in" filter="wipe(up)">
                                      <p:cBhvr>
                                        <p:cTn id="30" dur="500"/>
                                        <p:tgtEl>
                                          <p:spTgt spid="221192"/>
                                        </p:tgtEl>
                                      </p:cBhvr>
                                    </p:animEffect>
                                  </p:childTnLst>
                                  <p:subTnLst>
                                    <p:audio>
                                      <p:cMediaNode>
                                        <p:cTn display="0" masterRel="sameClick">
                                          <p:stCondLst>
                                            <p:cond evt="begin" delay="0">
                                              <p:tn val="28"/>
                                            </p:cond>
                                          </p:stCondLst>
                                          <p:endCondLst>
                                            <p:cond evt="onStopAudio" delay="0">
                                              <p:tgtEl>
                                                <p:sldTgt/>
                                              </p:tgtEl>
                                            </p:cond>
                                          </p:endCondLst>
                                        </p:cTn>
                                        <p:tgtEl>
                                          <p:sndTgt r:embed="rId5" name="cashreg.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1193">
                                            <p:txEl>
                                              <p:pRg st="0" end="0"/>
                                            </p:txEl>
                                          </p:spTgt>
                                        </p:tgtEl>
                                        <p:attrNameLst>
                                          <p:attrName>style.visibility</p:attrName>
                                        </p:attrNameLst>
                                      </p:cBhvr>
                                      <p:to>
                                        <p:strVal val="visible"/>
                                      </p:to>
                                    </p:set>
                                    <p:anim calcmode="lin" valueType="num">
                                      <p:cBhvr additive="base">
                                        <p:cTn id="35" dur="500" fill="hold"/>
                                        <p:tgtEl>
                                          <p:spTgt spid="22119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11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1" fill="hold" grpId="0" nodeType="clickEffect">
                                  <p:stCondLst>
                                    <p:cond delay="0"/>
                                  </p:stCondLst>
                                  <p:childTnLst>
                                    <p:set>
                                      <p:cBhvr>
                                        <p:cTn id="40" dur="1" fill="hold">
                                          <p:stCondLst>
                                            <p:cond delay="0"/>
                                          </p:stCondLst>
                                        </p:cTn>
                                        <p:tgtEl>
                                          <p:spTgt spid="221194"/>
                                        </p:tgtEl>
                                        <p:attrNameLst>
                                          <p:attrName>style.visibility</p:attrName>
                                        </p:attrNameLst>
                                      </p:cBhvr>
                                      <p:to>
                                        <p:strVal val="visible"/>
                                      </p:to>
                                    </p:set>
                                    <p:animEffect transition="in" filter="wipe(up)">
                                      <p:cBhvr>
                                        <p:cTn id="41" dur="500"/>
                                        <p:tgtEl>
                                          <p:spTgt spid="221194"/>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221195"/>
                                        </p:tgtEl>
                                        <p:attrNameLst>
                                          <p:attrName>style.visibility</p:attrName>
                                        </p:attrNameLst>
                                      </p:cBhvr>
                                      <p:to>
                                        <p:strVal val="visible"/>
                                      </p:to>
                                    </p:set>
                                    <p:anim calcmode="lin" valueType="num">
                                      <p:cBhvr>
                                        <p:cTn id="46" dur="500" fill="hold"/>
                                        <p:tgtEl>
                                          <p:spTgt spid="221195"/>
                                        </p:tgtEl>
                                        <p:attrNameLst>
                                          <p:attrName>ppt_w</p:attrName>
                                        </p:attrNameLst>
                                      </p:cBhvr>
                                      <p:tavLst>
                                        <p:tav tm="0">
                                          <p:val>
                                            <p:fltVal val="0"/>
                                          </p:val>
                                        </p:tav>
                                        <p:tav tm="100000">
                                          <p:val>
                                            <p:strVal val="#ppt_w"/>
                                          </p:val>
                                        </p:tav>
                                      </p:tavLst>
                                    </p:anim>
                                    <p:anim calcmode="lin" valueType="num">
                                      <p:cBhvr>
                                        <p:cTn id="47" dur="500" fill="hold"/>
                                        <p:tgtEl>
                                          <p:spTgt spid="221195"/>
                                        </p:tgtEl>
                                        <p:attrNameLst>
                                          <p:attrName>ppt_h</p:attrName>
                                        </p:attrNameLst>
                                      </p:cBhvr>
                                      <p:tavLst>
                                        <p:tav tm="0">
                                          <p:val>
                                            <p:fltVal val="0"/>
                                          </p:val>
                                        </p:tav>
                                        <p:tav tm="100000">
                                          <p:val>
                                            <p:strVal val="#ppt_h"/>
                                          </p:val>
                                        </p:tav>
                                      </p:tavLst>
                                    </p:anim>
                                    <p:animEffect transition="in" filter="fade">
                                      <p:cBhvr>
                                        <p:cTn id="48" dur="500"/>
                                        <p:tgtEl>
                                          <p:spTgt spid="221195"/>
                                        </p:tgtEl>
                                      </p:cBhvr>
                                    </p:animEffect>
                                  </p:childTnLst>
                                  <p:subTnLst>
                                    <p:audio>
                                      <p:cMediaNode>
                                        <p:cTn display="0" masterRel="sameClick">
                                          <p:stCondLst>
                                            <p:cond evt="begin" delay="0">
                                              <p:tn val="44"/>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1191" grpId="0" animBg="1"/>
      <p:bldP spid="221192" grpId="0" animBg="1"/>
      <p:bldP spid="221194" grpId="0" animBg="1"/>
      <p:bldP spid="22119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4"/>
          <p:cNvSpPr>
            <a:spLocks noChangeArrowheads="1"/>
          </p:cNvSpPr>
          <p:nvPr/>
        </p:nvSpPr>
        <p:spPr bwMode="auto">
          <a:xfrm>
            <a:off x="685800" y="1785938"/>
            <a:ext cx="7772400" cy="3063875"/>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23247"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830388"/>
            <a:ext cx="7756525" cy="1381125"/>
          </a:xfrm>
          <a:prstGeom prst="rect">
            <a:avLst/>
          </a:prstGeom>
          <a:noFill/>
          <a:ln w="9525">
            <a:noFill/>
            <a:miter lim="800000"/>
            <a:headEnd/>
            <a:tailEnd/>
          </a:ln>
        </p:spPr>
      </p:pic>
      <p:sp>
        <p:nvSpPr>
          <p:cNvPr id="223242" name="Text Box 10"/>
          <p:cNvSpPr txBox="1">
            <a:spLocks noChangeArrowheads="1"/>
          </p:cNvSpPr>
          <p:nvPr/>
        </p:nvSpPr>
        <p:spPr bwMode="auto">
          <a:xfrm>
            <a:off x="723900" y="3222625"/>
            <a:ext cx="78009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From Kepler’s 3</a:t>
            </a:r>
            <a:r>
              <a:rPr lang="en-US" baseline="30000">
                <a:solidFill>
                  <a:schemeClr val="hlink"/>
                </a:solidFill>
                <a:sym typeface="Symbol" pitchFamily="18" charset="2"/>
              </a:rPr>
              <a:t>rd</a:t>
            </a:r>
            <a:r>
              <a:rPr lang="en-US">
                <a:solidFill>
                  <a:schemeClr val="hlink"/>
                </a:solidFill>
                <a:sym typeface="Symbol" pitchFamily="18" charset="2"/>
              </a:rPr>
              <a:t> law, </a:t>
            </a:r>
            <a:r>
              <a:rPr lang="en-US" i="1">
                <a:solidFill>
                  <a:schemeClr val="hlink"/>
                </a:solidFill>
                <a:sym typeface="Symbol" pitchFamily="18" charset="2"/>
              </a:rPr>
              <a:t>T</a:t>
            </a:r>
            <a:r>
              <a:rPr lang="en-US" baseline="30000">
                <a:solidFill>
                  <a:schemeClr val="hlink"/>
                </a:solidFill>
                <a:sym typeface="Symbol" pitchFamily="18" charset="2"/>
              </a:rPr>
              <a:t> 2</a:t>
            </a:r>
            <a:r>
              <a:rPr lang="en-US">
                <a:solidFill>
                  <a:schemeClr val="hlink"/>
                </a:solidFill>
                <a:sym typeface="Symbol" pitchFamily="18" charset="2"/>
              </a:rPr>
              <a:t> = [ 4</a:t>
            </a:r>
            <a:r>
              <a:rPr lang="en-US" baseline="30000">
                <a:solidFill>
                  <a:schemeClr val="hlink"/>
                </a:solidFill>
                <a:sym typeface="Symbol" pitchFamily="18" charset="2"/>
              </a:rPr>
              <a:t>2</a:t>
            </a:r>
            <a:r>
              <a:rPr lang="en-US" i="1">
                <a:solidFill>
                  <a:schemeClr val="hlink"/>
                </a:solidFill>
                <a:sym typeface="Symbol" pitchFamily="18" charset="2"/>
              </a:rPr>
              <a:t>/ </a:t>
            </a:r>
            <a:r>
              <a:rPr lang="en-US">
                <a:solidFill>
                  <a:schemeClr val="hlink"/>
                </a:solidFill>
                <a:sym typeface="Symbol" pitchFamily="18" charset="2"/>
              </a:rPr>
              <a:t>(</a:t>
            </a:r>
            <a:r>
              <a:rPr lang="en-US" i="1">
                <a:solidFill>
                  <a:schemeClr val="hlink"/>
                </a:solidFill>
                <a:sym typeface="Symbol" pitchFamily="18" charset="2"/>
              </a:rPr>
              <a:t>GM</a:t>
            </a:r>
            <a:r>
              <a:rPr lang="en-US">
                <a:solidFill>
                  <a:schemeClr val="hlink"/>
                </a:solidFill>
                <a:sym typeface="Symbol" pitchFamily="18" charset="2"/>
              </a:rPr>
              <a:t>) ] </a:t>
            </a:r>
            <a:r>
              <a:rPr lang="en-US" i="1">
                <a:solidFill>
                  <a:schemeClr val="hlink"/>
                </a:solidFill>
                <a:sym typeface="Symbol" pitchFamily="18" charset="2"/>
              </a:rPr>
              <a:t>r</a:t>
            </a:r>
            <a:r>
              <a:rPr lang="en-US" baseline="30000">
                <a:solidFill>
                  <a:schemeClr val="hlink"/>
                </a:solidFill>
                <a:sym typeface="Symbol" pitchFamily="18" charset="2"/>
              </a:rPr>
              <a:t>3</a:t>
            </a:r>
            <a:r>
              <a:rPr lang="en-US">
                <a:solidFill>
                  <a:schemeClr val="hlink"/>
                </a:solidFill>
                <a:sym typeface="Symbol" pitchFamily="18" charset="2"/>
              </a:rPr>
              <a:t>. </a:t>
            </a:r>
          </a:p>
        </p:txBody>
      </p:sp>
      <p:sp>
        <p:nvSpPr>
          <p:cNvPr id="223243" name="Oval 11"/>
          <p:cNvSpPr>
            <a:spLocks noChangeArrowheads="1"/>
          </p:cNvSpPr>
          <p:nvPr/>
        </p:nvSpPr>
        <p:spPr bwMode="auto">
          <a:xfrm>
            <a:off x="746125" y="2684463"/>
            <a:ext cx="301625" cy="301625"/>
          </a:xfrm>
          <a:prstGeom prst="ellipse">
            <a:avLst/>
          </a:prstGeom>
          <a:noFill/>
          <a:ln w="19050">
            <a:solidFill>
              <a:srgbClr val="FF0000"/>
            </a:solidFill>
            <a:round/>
            <a:headEnd/>
            <a:tailEnd/>
          </a:ln>
        </p:spPr>
        <p:txBody>
          <a:bodyPr wrap="none" anchor="ctr"/>
          <a:lstStyle/>
          <a:p>
            <a:endParaRPr lang="en-US"/>
          </a:p>
        </p:txBody>
      </p:sp>
      <p:sp>
        <p:nvSpPr>
          <p:cNvPr id="4915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9159" name="Rectangle 1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23248" name="Text Box 16"/>
          <p:cNvSpPr txBox="1">
            <a:spLocks noChangeArrowheads="1"/>
          </p:cNvSpPr>
          <p:nvPr/>
        </p:nvSpPr>
        <p:spPr bwMode="auto">
          <a:xfrm>
            <a:off x="719138" y="3760788"/>
            <a:ext cx="78009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Thus </a:t>
            </a:r>
            <a:r>
              <a:rPr lang="en-US" i="1">
                <a:solidFill>
                  <a:schemeClr val="hlink"/>
                </a:solidFill>
                <a:sym typeface="Symbol" pitchFamily="18" charset="2"/>
              </a:rPr>
              <a:t>r</a:t>
            </a:r>
            <a:r>
              <a:rPr lang="en-US" baseline="30000">
                <a:solidFill>
                  <a:schemeClr val="hlink"/>
                </a:solidFill>
                <a:sym typeface="Symbol" pitchFamily="18" charset="2"/>
              </a:rPr>
              <a:t>3</a:t>
            </a:r>
            <a:r>
              <a:rPr lang="en-US">
                <a:solidFill>
                  <a:schemeClr val="hlink"/>
                </a:solidFill>
                <a:sym typeface="Symbol" pitchFamily="18" charset="2"/>
              </a:rPr>
              <a:t> = [ </a:t>
            </a:r>
            <a:r>
              <a:rPr lang="en-US" i="1">
                <a:solidFill>
                  <a:schemeClr val="hlink"/>
                </a:solidFill>
                <a:sym typeface="Symbol" pitchFamily="18" charset="2"/>
              </a:rPr>
              <a:t>GM / </a:t>
            </a:r>
            <a:r>
              <a:rPr lang="en-US">
                <a:solidFill>
                  <a:schemeClr val="hlink"/>
                </a:solidFill>
                <a:sym typeface="Symbol" pitchFamily="18" charset="2"/>
              </a:rPr>
              <a:t>(4</a:t>
            </a:r>
            <a:r>
              <a:rPr lang="en-US" baseline="30000">
                <a:solidFill>
                  <a:schemeClr val="hlink"/>
                </a:solidFill>
                <a:sym typeface="Symbol" pitchFamily="18" charset="2"/>
              </a:rPr>
              <a:t>2</a:t>
            </a:r>
            <a:r>
              <a:rPr lang="en-US">
                <a:solidFill>
                  <a:schemeClr val="hlink"/>
                </a:solidFill>
                <a:sym typeface="Symbol" pitchFamily="18" charset="2"/>
              </a:rPr>
              <a:t>) ]</a:t>
            </a:r>
            <a:r>
              <a:rPr lang="en-US" i="1">
                <a:solidFill>
                  <a:schemeClr val="hlink"/>
                </a:solidFill>
                <a:sym typeface="Symbol" pitchFamily="18" charset="2"/>
              </a:rPr>
              <a:t>T</a:t>
            </a:r>
            <a:r>
              <a:rPr lang="en-US" baseline="30000">
                <a:solidFill>
                  <a:schemeClr val="hlink"/>
                </a:solidFill>
                <a:sym typeface="Symbol" pitchFamily="18" charset="2"/>
              </a:rPr>
              <a:t> 2</a:t>
            </a:r>
            <a:r>
              <a:rPr lang="en-US">
                <a:solidFill>
                  <a:schemeClr val="hlink"/>
                </a:solidFill>
                <a:sym typeface="Symbol" pitchFamily="18" charset="2"/>
              </a:rPr>
              <a:t>. </a:t>
            </a:r>
          </a:p>
        </p:txBody>
      </p:sp>
      <p:sp>
        <p:nvSpPr>
          <p:cNvPr id="223249" name="Text Box 17"/>
          <p:cNvSpPr txBox="1">
            <a:spLocks noChangeArrowheads="1"/>
          </p:cNvSpPr>
          <p:nvPr/>
        </p:nvSpPr>
        <p:spPr bwMode="auto">
          <a:xfrm>
            <a:off x="725488" y="4310063"/>
            <a:ext cx="78009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That is to say, </a:t>
            </a:r>
            <a:r>
              <a:rPr lang="en-US" i="1">
                <a:solidFill>
                  <a:schemeClr val="hlink"/>
                </a:solidFill>
                <a:sym typeface="Symbol" pitchFamily="18" charset="2"/>
              </a:rPr>
              <a:t>r</a:t>
            </a:r>
            <a:r>
              <a:rPr lang="en-US" baseline="30000">
                <a:solidFill>
                  <a:schemeClr val="hlink"/>
                </a:solidFill>
                <a:sym typeface="Symbol" pitchFamily="18" charset="2"/>
              </a:rPr>
              <a:t>3</a:t>
            </a:r>
            <a:r>
              <a:rPr lang="en-US">
                <a:solidFill>
                  <a:schemeClr val="hlink"/>
                </a:solidFill>
                <a:sym typeface="Symbol" pitchFamily="18" charset="2"/>
              </a:rPr>
              <a:t>  </a:t>
            </a:r>
            <a:r>
              <a:rPr lang="en-US" i="1">
                <a:solidFill>
                  <a:schemeClr val="hlink"/>
                </a:solidFill>
                <a:sym typeface="Symbol" pitchFamily="18" charset="2"/>
              </a:rPr>
              <a:t>T</a:t>
            </a:r>
            <a:r>
              <a:rPr lang="en-US" baseline="30000">
                <a:solidFill>
                  <a:schemeClr val="hlink"/>
                </a:solidFill>
                <a:sym typeface="Symbol" pitchFamily="18" charset="2"/>
              </a:rPr>
              <a:t> 2</a:t>
            </a:r>
            <a:r>
              <a:rPr lang="en-US">
                <a:solidFill>
                  <a:schemeClr val="hlink"/>
                </a:solidFill>
                <a:sym typeface="Symbol" pitchFamily="18" charset="2"/>
              </a:rPr>
              <a:t>. </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3247"/>
                                        </p:tgtEl>
                                        <p:attrNameLst>
                                          <p:attrName>style.visibility</p:attrName>
                                        </p:attrNameLst>
                                      </p:cBhvr>
                                      <p:to>
                                        <p:strVal val="visible"/>
                                      </p:to>
                                    </p:set>
                                    <p:anim calcmode="lin" valueType="num">
                                      <p:cBhvr additive="base">
                                        <p:cTn id="7" dur="500" fill="hold"/>
                                        <p:tgtEl>
                                          <p:spTgt spid="223247"/>
                                        </p:tgtEl>
                                        <p:attrNameLst>
                                          <p:attrName>ppt_x</p:attrName>
                                        </p:attrNameLst>
                                      </p:cBhvr>
                                      <p:tavLst>
                                        <p:tav tm="0">
                                          <p:val>
                                            <p:strVal val="#ppt_x"/>
                                          </p:val>
                                        </p:tav>
                                        <p:tav tm="100000">
                                          <p:val>
                                            <p:strVal val="#ppt_x"/>
                                          </p:val>
                                        </p:tav>
                                      </p:tavLst>
                                    </p:anim>
                                    <p:anim calcmode="lin" valueType="num">
                                      <p:cBhvr additive="base">
                                        <p:cTn id="8" dur="500" fill="hold"/>
                                        <p:tgtEl>
                                          <p:spTgt spid="2232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3242">
                                            <p:txEl>
                                              <p:pRg st="0" end="0"/>
                                            </p:txEl>
                                          </p:spTgt>
                                        </p:tgtEl>
                                        <p:attrNameLst>
                                          <p:attrName>style.visibility</p:attrName>
                                        </p:attrNameLst>
                                      </p:cBhvr>
                                      <p:to>
                                        <p:strVal val="visible"/>
                                      </p:to>
                                    </p:set>
                                    <p:anim calcmode="lin" valueType="num">
                                      <p:cBhvr additive="base">
                                        <p:cTn id="13" dur="500" fill="hold"/>
                                        <p:tgtEl>
                                          <p:spTgt spid="22324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32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3248">
                                            <p:txEl>
                                              <p:pRg st="0" end="0"/>
                                            </p:txEl>
                                          </p:spTgt>
                                        </p:tgtEl>
                                        <p:attrNameLst>
                                          <p:attrName>style.visibility</p:attrName>
                                        </p:attrNameLst>
                                      </p:cBhvr>
                                      <p:to>
                                        <p:strVal val="visible"/>
                                      </p:to>
                                    </p:set>
                                    <p:anim calcmode="lin" valueType="num">
                                      <p:cBhvr additive="base">
                                        <p:cTn id="19" dur="500" fill="hold"/>
                                        <p:tgtEl>
                                          <p:spTgt spid="22324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3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23249">
                                            <p:txEl>
                                              <p:pRg st="0" end="0"/>
                                            </p:txEl>
                                          </p:spTgt>
                                        </p:tgtEl>
                                        <p:attrNameLst>
                                          <p:attrName>style.visibility</p:attrName>
                                        </p:attrNameLst>
                                      </p:cBhvr>
                                      <p:to>
                                        <p:strVal val="visible"/>
                                      </p:to>
                                    </p:set>
                                    <p:anim calcmode="lin" valueType="num">
                                      <p:cBhvr additive="base">
                                        <p:cTn id="25" dur="500" fill="hold"/>
                                        <p:tgtEl>
                                          <p:spTgt spid="22324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232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grpId="0" nodeType="clickEffect">
                                  <p:stCondLst>
                                    <p:cond delay="0"/>
                                  </p:stCondLst>
                                  <p:childTnLst>
                                    <p:set>
                                      <p:cBhvr>
                                        <p:cTn id="30" dur="1" fill="hold">
                                          <p:stCondLst>
                                            <p:cond delay="0"/>
                                          </p:stCondLst>
                                        </p:cTn>
                                        <p:tgtEl>
                                          <p:spTgt spid="223243"/>
                                        </p:tgtEl>
                                        <p:attrNameLst>
                                          <p:attrName>style.visibility</p:attrName>
                                        </p:attrNameLst>
                                      </p:cBhvr>
                                      <p:to>
                                        <p:strVal val="visible"/>
                                      </p:to>
                                    </p:set>
                                    <p:anim calcmode="lin" valueType="num">
                                      <p:cBhvr>
                                        <p:cTn id="31" dur="500" fill="hold"/>
                                        <p:tgtEl>
                                          <p:spTgt spid="223243"/>
                                        </p:tgtEl>
                                        <p:attrNameLst>
                                          <p:attrName>ppt_w</p:attrName>
                                        </p:attrNameLst>
                                      </p:cBhvr>
                                      <p:tavLst>
                                        <p:tav tm="0">
                                          <p:val>
                                            <p:fltVal val="0"/>
                                          </p:val>
                                        </p:tav>
                                        <p:tav tm="100000">
                                          <p:val>
                                            <p:strVal val="#ppt_w"/>
                                          </p:val>
                                        </p:tav>
                                      </p:tavLst>
                                    </p:anim>
                                    <p:anim calcmode="lin" valueType="num">
                                      <p:cBhvr>
                                        <p:cTn id="32" dur="500" fill="hold"/>
                                        <p:tgtEl>
                                          <p:spTgt spid="223243"/>
                                        </p:tgtEl>
                                        <p:attrNameLst>
                                          <p:attrName>ppt_h</p:attrName>
                                        </p:attrNameLst>
                                      </p:cBhvr>
                                      <p:tavLst>
                                        <p:tav tm="0">
                                          <p:val>
                                            <p:fltVal val="0"/>
                                          </p:val>
                                        </p:tav>
                                        <p:tav tm="100000">
                                          <p:val>
                                            <p:strVal val="#ppt_h"/>
                                          </p:val>
                                        </p:tav>
                                      </p:tavLst>
                                    </p:anim>
                                    <p:animEffect transition="in" filter="fade">
                                      <p:cBhvr>
                                        <p:cTn id="33" dur="500"/>
                                        <p:tgtEl>
                                          <p:spTgt spid="223243"/>
                                        </p:tgtEl>
                                      </p:cBhvr>
                                    </p:animEffect>
                                  </p:childTnLst>
                                  <p:subTnLst>
                                    <p:audio>
                                      <p:cMediaNode>
                                        <p:cTn display="0" masterRel="sameClick">
                                          <p:stCondLst>
                                            <p:cond evt="begin" delay="0">
                                              <p:tn val="29"/>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243"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3"/>
          <p:cNvSpPr>
            <a:spLocks noChangeArrowheads="1"/>
          </p:cNvSpPr>
          <p:nvPr/>
        </p:nvSpPr>
        <p:spPr bwMode="auto">
          <a:xfrm>
            <a:off x="685800" y="1760538"/>
            <a:ext cx="7772400" cy="41703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428048" name="Picture 16"/>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738" y="1833563"/>
            <a:ext cx="7727950" cy="2060575"/>
          </a:xfrm>
          <a:prstGeom prst="rect">
            <a:avLst/>
          </a:prstGeom>
          <a:noFill/>
          <a:ln w="9525">
            <a:noFill/>
            <a:miter lim="800000"/>
            <a:headEnd/>
            <a:tailEnd/>
          </a:ln>
        </p:spPr>
      </p:pic>
      <p:sp>
        <p:nvSpPr>
          <p:cNvPr id="428041" name="Text Box 9"/>
          <p:cNvSpPr txBox="1">
            <a:spLocks noChangeArrowheads="1"/>
          </p:cNvSpPr>
          <p:nvPr/>
        </p:nvSpPr>
        <p:spPr bwMode="auto">
          <a:xfrm>
            <a:off x="1457325" y="3970338"/>
            <a:ext cx="66833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From Kepler’s 3</a:t>
            </a:r>
            <a:r>
              <a:rPr lang="en-US" baseline="30000">
                <a:solidFill>
                  <a:schemeClr val="hlink"/>
                </a:solidFill>
                <a:sym typeface="Symbol" pitchFamily="18" charset="2"/>
              </a:rPr>
              <a:t>rd</a:t>
            </a:r>
            <a:r>
              <a:rPr lang="en-US">
                <a:solidFill>
                  <a:schemeClr val="hlink"/>
                </a:solidFill>
                <a:sym typeface="Symbol" pitchFamily="18" charset="2"/>
              </a:rPr>
              <a:t> law </a:t>
            </a:r>
            <a:r>
              <a:rPr lang="en-US" i="1">
                <a:solidFill>
                  <a:schemeClr val="hlink"/>
                </a:solidFill>
                <a:sym typeface="Symbol" pitchFamily="18" charset="2"/>
              </a:rPr>
              <a:t>T</a:t>
            </a:r>
            <a:r>
              <a:rPr lang="en-US" baseline="30000">
                <a:solidFill>
                  <a:schemeClr val="hlink"/>
                </a:solidFill>
                <a:sym typeface="Symbol" pitchFamily="18" charset="2"/>
              </a:rPr>
              <a:t> 2</a:t>
            </a:r>
            <a:r>
              <a:rPr lang="en-US">
                <a:solidFill>
                  <a:schemeClr val="hlink"/>
                </a:solidFill>
                <a:sym typeface="Symbol" pitchFamily="18" charset="2"/>
              </a:rPr>
              <a:t> = [ 4</a:t>
            </a:r>
            <a:r>
              <a:rPr lang="en-US" baseline="30000">
                <a:solidFill>
                  <a:schemeClr val="hlink"/>
                </a:solidFill>
                <a:sym typeface="Symbol" pitchFamily="18" charset="2"/>
              </a:rPr>
              <a:t>2 </a:t>
            </a:r>
            <a:r>
              <a:rPr lang="en-US" i="1">
                <a:solidFill>
                  <a:schemeClr val="hlink"/>
                </a:solidFill>
                <a:sym typeface="Symbol" pitchFamily="18" charset="2"/>
              </a:rPr>
              <a:t>/ GM </a:t>
            </a:r>
            <a:r>
              <a:rPr lang="en-US">
                <a:solidFill>
                  <a:schemeClr val="hlink"/>
                </a:solidFill>
                <a:sym typeface="Symbol" pitchFamily="18" charset="2"/>
              </a:rPr>
              <a:t>]</a:t>
            </a:r>
            <a:r>
              <a:rPr lang="en-US" i="1">
                <a:solidFill>
                  <a:schemeClr val="hlink"/>
                </a:solidFill>
                <a:sym typeface="Symbol" pitchFamily="18" charset="2"/>
              </a:rPr>
              <a:t>r</a:t>
            </a:r>
            <a:r>
              <a:rPr lang="en-US" baseline="30000">
                <a:solidFill>
                  <a:schemeClr val="hlink"/>
                </a:solidFill>
                <a:sym typeface="Symbol" pitchFamily="18" charset="2"/>
              </a:rPr>
              <a:t>3</a:t>
            </a:r>
            <a:r>
              <a:rPr lang="en-US">
                <a:solidFill>
                  <a:schemeClr val="hlink"/>
                </a:solidFill>
                <a:sym typeface="Symbol" pitchFamily="18" charset="2"/>
              </a:rPr>
              <a:t>. Then</a:t>
            </a:r>
            <a:endParaRPr lang="en-US" baseline="30000">
              <a:solidFill>
                <a:schemeClr val="hlink"/>
              </a:solidFill>
              <a:sym typeface="Symbol" pitchFamily="18" charset="2"/>
            </a:endParaRPr>
          </a:p>
        </p:txBody>
      </p:sp>
      <p:sp>
        <p:nvSpPr>
          <p:cNvPr id="428042" name="Text Box 10"/>
          <p:cNvSpPr txBox="1">
            <a:spLocks noChangeArrowheads="1"/>
          </p:cNvSpPr>
          <p:nvPr/>
        </p:nvSpPr>
        <p:spPr bwMode="auto">
          <a:xfrm>
            <a:off x="1466850" y="4454525"/>
            <a:ext cx="6551613"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T</a:t>
            </a:r>
            <a:r>
              <a:rPr lang="en-US">
                <a:solidFill>
                  <a:schemeClr val="hlink"/>
                </a:solidFill>
                <a:sym typeface="Symbol" pitchFamily="18" charset="2"/>
              </a:rPr>
              <a:t> = { [ 4</a:t>
            </a:r>
            <a:r>
              <a:rPr lang="en-US" baseline="30000">
                <a:solidFill>
                  <a:schemeClr val="hlink"/>
                </a:solidFill>
                <a:sym typeface="Symbol" pitchFamily="18" charset="2"/>
              </a:rPr>
              <a:t>2</a:t>
            </a:r>
            <a:r>
              <a:rPr lang="en-US" i="1">
                <a:solidFill>
                  <a:schemeClr val="hlink"/>
                </a:solidFill>
                <a:sym typeface="Symbol" pitchFamily="18" charset="2"/>
              </a:rPr>
              <a:t>/GM </a:t>
            </a:r>
            <a:r>
              <a:rPr lang="en-US">
                <a:solidFill>
                  <a:schemeClr val="hlink"/>
                </a:solidFill>
                <a:sym typeface="Symbol" pitchFamily="18" charset="2"/>
              </a:rPr>
              <a:t>]</a:t>
            </a:r>
            <a:r>
              <a:rPr lang="en-US" i="1">
                <a:solidFill>
                  <a:schemeClr val="hlink"/>
                </a:solidFill>
                <a:sym typeface="Symbol" pitchFamily="18" charset="2"/>
              </a:rPr>
              <a:t>r</a:t>
            </a:r>
            <a:r>
              <a:rPr lang="en-US" baseline="30000">
                <a:solidFill>
                  <a:schemeClr val="hlink"/>
                </a:solidFill>
                <a:sym typeface="Symbol" pitchFamily="18" charset="2"/>
              </a:rPr>
              <a:t>3</a:t>
            </a:r>
            <a:r>
              <a:rPr lang="en-US">
                <a:solidFill>
                  <a:schemeClr val="hlink"/>
                </a:solidFill>
                <a:sym typeface="Symbol" pitchFamily="18" charset="2"/>
              </a:rPr>
              <a:t> }</a:t>
            </a:r>
            <a:r>
              <a:rPr lang="en-US" baseline="30000">
                <a:solidFill>
                  <a:schemeClr val="hlink"/>
                </a:solidFill>
                <a:sym typeface="Symbol" pitchFamily="18" charset="2"/>
              </a:rPr>
              <a:t>1/2</a:t>
            </a:r>
          </a:p>
        </p:txBody>
      </p:sp>
      <p:sp>
        <p:nvSpPr>
          <p:cNvPr id="428043" name="Text Box 11"/>
          <p:cNvSpPr txBox="1">
            <a:spLocks noChangeArrowheads="1"/>
          </p:cNvSpPr>
          <p:nvPr/>
        </p:nvSpPr>
        <p:spPr bwMode="auto">
          <a:xfrm>
            <a:off x="1482725" y="4943475"/>
            <a:ext cx="6551613"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T</a:t>
            </a:r>
            <a:r>
              <a:rPr lang="en-US">
                <a:solidFill>
                  <a:schemeClr val="hlink"/>
                </a:solidFill>
                <a:sym typeface="Symbol" pitchFamily="18" charset="2"/>
              </a:rPr>
              <a:t> = [ 4</a:t>
            </a:r>
            <a:r>
              <a:rPr lang="en-US" baseline="30000">
                <a:solidFill>
                  <a:schemeClr val="hlink"/>
                </a:solidFill>
                <a:sym typeface="Symbol" pitchFamily="18" charset="2"/>
              </a:rPr>
              <a:t>2 </a:t>
            </a:r>
            <a:r>
              <a:rPr lang="en-US" i="1">
                <a:solidFill>
                  <a:schemeClr val="hlink"/>
                </a:solidFill>
                <a:sym typeface="Symbol" pitchFamily="18" charset="2"/>
              </a:rPr>
              <a:t>/ GM</a:t>
            </a:r>
            <a:r>
              <a:rPr lang="en-US">
                <a:solidFill>
                  <a:schemeClr val="hlink"/>
                </a:solidFill>
                <a:sym typeface="Symbol" pitchFamily="18" charset="2"/>
              </a:rPr>
              <a:t> ]</a:t>
            </a:r>
            <a:r>
              <a:rPr lang="en-US" baseline="30000">
                <a:solidFill>
                  <a:schemeClr val="hlink"/>
                </a:solidFill>
                <a:sym typeface="Symbol" pitchFamily="18" charset="2"/>
              </a:rPr>
              <a:t>1/2</a:t>
            </a:r>
            <a:r>
              <a:rPr lang="en-US" i="1">
                <a:solidFill>
                  <a:schemeClr val="hlink"/>
                </a:solidFill>
                <a:sym typeface="Symbol" pitchFamily="18" charset="2"/>
              </a:rPr>
              <a:t>r</a:t>
            </a:r>
            <a:r>
              <a:rPr lang="en-US" baseline="30000">
                <a:solidFill>
                  <a:schemeClr val="hlink"/>
                </a:solidFill>
                <a:sym typeface="Symbol" pitchFamily="18" charset="2"/>
              </a:rPr>
              <a:t> 3/2</a:t>
            </a:r>
          </a:p>
        </p:txBody>
      </p:sp>
      <p:sp>
        <p:nvSpPr>
          <p:cNvPr id="428044" name="Text Box 12"/>
          <p:cNvSpPr txBox="1">
            <a:spLocks noChangeArrowheads="1"/>
          </p:cNvSpPr>
          <p:nvPr/>
        </p:nvSpPr>
        <p:spPr bwMode="auto">
          <a:xfrm>
            <a:off x="1489075" y="5451475"/>
            <a:ext cx="6551613"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T</a:t>
            </a:r>
            <a:r>
              <a:rPr lang="en-US">
                <a:solidFill>
                  <a:schemeClr val="hlink"/>
                </a:solidFill>
                <a:sym typeface="Symbol" pitchFamily="18" charset="2"/>
              </a:rPr>
              <a:t>  </a:t>
            </a:r>
            <a:r>
              <a:rPr lang="en-US" i="1">
                <a:solidFill>
                  <a:schemeClr val="hlink"/>
                </a:solidFill>
                <a:sym typeface="Symbol" pitchFamily="18" charset="2"/>
              </a:rPr>
              <a:t>r</a:t>
            </a:r>
            <a:r>
              <a:rPr lang="en-US" baseline="30000">
                <a:solidFill>
                  <a:schemeClr val="hlink"/>
                </a:solidFill>
                <a:sym typeface="Symbol" pitchFamily="18" charset="2"/>
              </a:rPr>
              <a:t> 3/2</a:t>
            </a:r>
            <a:r>
              <a:rPr lang="en-US">
                <a:solidFill>
                  <a:schemeClr val="hlink"/>
                </a:solidFill>
                <a:sym typeface="Symbol" pitchFamily="18" charset="2"/>
              </a:rPr>
              <a:t>.</a:t>
            </a:r>
            <a:endParaRPr lang="en-US" baseline="30000">
              <a:solidFill>
                <a:schemeClr val="hlink"/>
              </a:solidFill>
              <a:sym typeface="Symbol" pitchFamily="18" charset="2"/>
            </a:endParaRPr>
          </a:p>
        </p:txBody>
      </p:sp>
      <p:sp>
        <p:nvSpPr>
          <p:cNvPr id="428045" name="Oval 13"/>
          <p:cNvSpPr>
            <a:spLocks noChangeArrowheads="1"/>
          </p:cNvSpPr>
          <p:nvPr/>
        </p:nvSpPr>
        <p:spPr bwMode="auto">
          <a:xfrm>
            <a:off x="2668588" y="3497263"/>
            <a:ext cx="398462" cy="398462"/>
          </a:xfrm>
          <a:prstGeom prst="ellipse">
            <a:avLst/>
          </a:prstGeom>
          <a:noFill/>
          <a:ln w="19050">
            <a:solidFill>
              <a:srgbClr val="FF0000"/>
            </a:solidFill>
            <a:round/>
            <a:headEnd/>
            <a:tailEnd/>
          </a:ln>
        </p:spPr>
        <p:txBody>
          <a:bodyPr wrap="none" anchor="ctr"/>
          <a:lstStyle/>
          <a:p>
            <a:endParaRPr lang="en-US"/>
          </a:p>
        </p:txBody>
      </p:sp>
      <p:sp>
        <p:nvSpPr>
          <p:cNvPr id="5018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50186" name="Rectangle 15"/>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8048"/>
                                        </p:tgtEl>
                                        <p:attrNameLst>
                                          <p:attrName>style.visibility</p:attrName>
                                        </p:attrNameLst>
                                      </p:cBhvr>
                                      <p:to>
                                        <p:strVal val="visible"/>
                                      </p:to>
                                    </p:set>
                                    <p:anim calcmode="lin" valueType="num">
                                      <p:cBhvr additive="base">
                                        <p:cTn id="7" dur="500" fill="hold"/>
                                        <p:tgtEl>
                                          <p:spTgt spid="428048"/>
                                        </p:tgtEl>
                                        <p:attrNameLst>
                                          <p:attrName>ppt_x</p:attrName>
                                        </p:attrNameLst>
                                      </p:cBhvr>
                                      <p:tavLst>
                                        <p:tav tm="0">
                                          <p:val>
                                            <p:strVal val="#ppt_x"/>
                                          </p:val>
                                        </p:tav>
                                        <p:tav tm="100000">
                                          <p:val>
                                            <p:strVal val="#ppt_x"/>
                                          </p:val>
                                        </p:tav>
                                      </p:tavLst>
                                    </p:anim>
                                    <p:anim calcmode="lin" valueType="num">
                                      <p:cBhvr additive="base">
                                        <p:cTn id="8" dur="500" fill="hold"/>
                                        <p:tgtEl>
                                          <p:spTgt spid="42804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28041">
                                            <p:txEl>
                                              <p:pRg st="0" end="0"/>
                                            </p:txEl>
                                          </p:spTgt>
                                        </p:tgtEl>
                                        <p:attrNameLst>
                                          <p:attrName>style.visibility</p:attrName>
                                        </p:attrNameLst>
                                      </p:cBhvr>
                                      <p:to>
                                        <p:strVal val="visible"/>
                                      </p:to>
                                    </p:set>
                                    <p:anim calcmode="lin" valueType="num">
                                      <p:cBhvr additive="base">
                                        <p:cTn id="13" dur="500" fill="hold"/>
                                        <p:tgtEl>
                                          <p:spTgt spid="42804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280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28042">
                                            <p:txEl>
                                              <p:pRg st="0" end="0"/>
                                            </p:txEl>
                                          </p:spTgt>
                                        </p:tgtEl>
                                        <p:attrNameLst>
                                          <p:attrName>style.visibility</p:attrName>
                                        </p:attrNameLst>
                                      </p:cBhvr>
                                      <p:to>
                                        <p:strVal val="visible"/>
                                      </p:to>
                                    </p:set>
                                    <p:anim calcmode="lin" valueType="num">
                                      <p:cBhvr additive="base">
                                        <p:cTn id="19" dur="500" fill="hold"/>
                                        <p:tgtEl>
                                          <p:spTgt spid="42804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280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28043">
                                            <p:txEl>
                                              <p:pRg st="0" end="0"/>
                                            </p:txEl>
                                          </p:spTgt>
                                        </p:tgtEl>
                                        <p:attrNameLst>
                                          <p:attrName>style.visibility</p:attrName>
                                        </p:attrNameLst>
                                      </p:cBhvr>
                                      <p:to>
                                        <p:strVal val="visible"/>
                                      </p:to>
                                    </p:set>
                                    <p:anim calcmode="lin" valueType="num">
                                      <p:cBhvr additive="base">
                                        <p:cTn id="25" dur="500" fill="hold"/>
                                        <p:tgtEl>
                                          <p:spTgt spid="428043">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280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28044">
                                            <p:txEl>
                                              <p:pRg st="0" end="0"/>
                                            </p:txEl>
                                          </p:spTgt>
                                        </p:tgtEl>
                                        <p:attrNameLst>
                                          <p:attrName>style.visibility</p:attrName>
                                        </p:attrNameLst>
                                      </p:cBhvr>
                                      <p:to>
                                        <p:strVal val="visible"/>
                                      </p:to>
                                    </p:set>
                                    <p:anim calcmode="lin" valueType="num">
                                      <p:cBhvr additive="base">
                                        <p:cTn id="31" dur="500" fill="hold"/>
                                        <p:tgtEl>
                                          <p:spTgt spid="428044">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280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53" presetClass="entr" presetSubtype="0" fill="hold" grpId="0" nodeType="clickEffect">
                                  <p:stCondLst>
                                    <p:cond delay="0"/>
                                  </p:stCondLst>
                                  <p:childTnLst>
                                    <p:set>
                                      <p:cBhvr>
                                        <p:cTn id="36" dur="1" fill="hold">
                                          <p:stCondLst>
                                            <p:cond delay="0"/>
                                          </p:stCondLst>
                                        </p:cTn>
                                        <p:tgtEl>
                                          <p:spTgt spid="428045"/>
                                        </p:tgtEl>
                                        <p:attrNameLst>
                                          <p:attrName>style.visibility</p:attrName>
                                        </p:attrNameLst>
                                      </p:cBhvr>
                                      <p:to>
                                        <p:strVal val="visible"/>
                                      </p:to>
                                    </p:set>
                                    <p:anim calcmode="lin" valueType="num">
                                      <p:cBhvr>
                                        <p:cTn id="37" dur="500" fill="hold"/>
                                        <p:tgtEl>
                                          <p:spTgt spid="428045"/>
                                        </p:tgtEl>
                                        <p:attrNameLst>
                                          <p:attrName>ppt_w</p:attrName>
                                        </p:attrNameLst>
                                      </p:cBhvr>
                                      <p:tavLst>
                                        <p:tav tm="0">
                                          <p:val>
                                            <p:fltVal val="0"/>
                                          </p:val>
                                        </p:tav>
                                        <p:tav tm="100000">
                                          <p:val>
                                            <p:strVal val="#ppt_w"/>
                                          </p:val>
                                        </p:tav>
                                      </p:tavLst>
                                    </p:anim>
                                    <p:anim calcmode="lin" valueType="num">
                                      <p:cBhvr>
                                        <p:cTn id="38" dur="500" fill="hold"/>
                                        <p:tgtEl>
                                          <p:spTgt spid="428045"/>
                                        </p:tgtEl>
                                        <p:attrNameLst>
                                          <p:attrName>ppt_h</p:attrName>
                                        </p:attrNameLst>
                                      </p:cBhvr>
                                      <p:tavLst>
                                        <p:tav tm="0">
                                          <p:val>
                                            <p:fltVal val="0"/>
                                          </p:val>
                                        </p:tav>
                                        <p:tav tm="100000">
                                          <p:val>
                                            <p:strVal val="#ppt_h"/>
                                          </p:val>
                                        </p:tav>
                                      </p:tavLst>
                                    </p:anim>
                                    <p:animEffect transition="in" filter="fade">
                                      <p:cBhvr>
                                        <p:cTn id="39" dur="500"/>
                                        <p:tgtEl>
                                          <p:spTgt spid="428045"/>
                                        </p:tgtEl>
                                      </p:cBhvr>
                                    </p:animEffect>
                                  </p:childTnLst>
                                  <p:subTnLst>
                                    <p:audio>
                                      <p:cMediaNode>
                                        <p:cTn display="0" masterRel="sameClick">
                                          <p:stCondLst>
                                            <p:cond evt="begin" delay="0">
                                              <p:tn val="35"/>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8045"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ChangeArrowheads="1"/>
          </p:cNvSpPr>
          <p:nvPr/>
        </p:nvSpPr>
        <p:spPr bwMode="auto">
          <a:xfrm>
            <a:off x="685800" y="1760538"/>
            <a:ext cx="7772400" cy="50974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430104"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65163" y="1846263"/>
            <a:ext cx="7704137" cy="2011362"/>
          </a:xfrm>
          <a:prstGeom prst="rect">
            <a:avLst/>
          </a:prstGeom>
          <a:noFill/>
          <a:ln w="9525">
            <a:noFill/>
            <a:miter lim="800000"/>
            <a:headEnd/>
            <a:tailEnd/>
          </a:ln>
        </p:spPr>
      </p:pic>
      <p:sp>
        <p:nvSpPr>
          <p:cNvPr id="430089" name="Text Box 9"/>
          <p:cNvSpPr txBox="1">
            <a:spLocks noChangeArrowheads="1"/>
          </p:cNvSpPr>
          <p:nvPr/>
        </p:nvSpPr>
        <p:spPr bwMode="auto">
          <a:xfrm>
            <a:off x="1463675" y="3868738"/>
            <a:ext cx="65881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From Kepler’s 3</a:t>
            </a:r>
            <a:r>
              <a:rPr lang="en-US" baseline="30000">
                <a:solidFill>
                  <a:schemeClr val="hlink"/>
                </a:solidFill>
                <a:sym typeface="Symbol" pitchFamily="18" charset="2"/>
              </a:rPr>
              <a:t>rd</a:t>
            </a:r>
            <a:r>
              <a:rPr lang="en-US">
                <a:solidFill>
                  <a:schemeClr val="hlink"/>
                </a:solidFill>
                <a:sym typeface="Symbol" pitchFamily="18" charset="2"/>
              </a:rPr>
              <a:t> law </a:t>
            </a:r>
            <a:r>
              <a:rPr lang="en-US" i="1">
                <a:solidFill>
                  <a:schemeClr val="hlink"/>
                </a:solidFill>
                <a:sym typeface="Symbol" pitchFamily="18" charset="2"/>
              </a:rPr>
              <a:t>T</a:t>
            </a:r>
            <a:r>
              <a:rPr lang="en-US" baseline="-25000">
                <a:solidFill>
                  <a:schemeClr val="hlink"/>
                </a:solidFill>
                <a:sym typeface="Symbol" pitchFamily="18" charset="2"/>
              </a:rPr>
              <a:t>X</a:t>
            </a:r>
            <a:r>
              <a:rPr lang="en-US" baseline="30000">
                <a:solidFill>
                  <a:schemeClr val="hlink"/>
                </a:solidFill>
                <a:sym typeface="Symbol" pitchFamily="18" charset="2"/>
              </a:rPr>
              <a:t>2</a:t>
            </a:r>
            <a:r>
              <a:rPr lang="en-US">
                <a:solidFill>
                  <a:schemeClr val="hlink"/>
                </a:solidFill>
                <a:sym typeface="Symbol" pitchFamily="18" charset="2"/>
              </a:rPr>
              <a:t> = (4</a:t>
            </a:r>
            <a:r>
              <a:rPr lang="en-US" baseline="30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GM</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X</a:t>
            </a:r>
            <a:r>
              <a:rPr lang="en-US" baseline="30000">
                <a:solidFill>
                  <a:schemeClr val="hlink"/>
                </a:solidFill>
                <a:sym typeface="Symbol" pitchFamily="18" charset="2"/>
              </a:rPr>
              <a:t>3</a:t>
            </a:r>
            <a:r>
              <a:rPr lang="en-US">
                <a:solidFill>
                  <a:schemeClr val="hlink"/>
                </a:solidFill>
                <a:sym typeface="Symbol" pitchFamily="18" charset="2"/>
              </a:rPr>
              <a:t>.</a:t>
            </a:r>
            <a:endParaRPr lang="en-US" baseline="30000">
              <a:solidFill>
                <a:schemeClr val="hlink"/>
              </a:solidFill>
              <a:sym typeface="Symbol" pitchFamily="18" charset="2"/>
            </a:endParaRPr>
          </a:p>
        </p:txBody>
      </p:sp>
      <p:sp>
        <p:nvSpPr>
          <p:cNvPr id="430090" name="Text Box 10"/>
          <p:cNvSpPr txBox="1">
            <a:spLocks noChangeArrowheads="1"/>
          </p:cNvSpPr>
          <p:nvPr/>
        </p:nvSpPr>
        <p:spPr bwMode="auto">
          <a:xfrm>
            <a:off x="1454150" y="4316413"/>
            <a:ext cx="6118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From Kepler’s 3</a:t>
            </a:r>
            <a:r>
              <a:rPr lang="en-US" baseline="30000">
                <a:solidFill>
                  <a:schemeClr val="hlink"/>
                </a:solidFill>
                <a:sym typeface="Symbol" pitchFamily="18" charset="2"/>
              </a:rPr>
              <a:t>rd</a:t>
            </a:r>
            <a:r>
              <a:rPr lang="en-US">
                <a:solidFill>
                  <a:schemeClr val="hlink"/>
                </a:solidFill>
                <a:sym typeface="Symbol" pitchFamily="18" charset="2"/>
              </a:rPr>
              <a:t> law</a:t>
            </a:r>
            <a:r>
              <a:rPr lang="en-US">
                <a:sym typeface="Symbol" pitchFamily="18" charset="2"/>
              </a:rPr>
              <a:t> </a:t>
            </a:r>
            <a:r>
              <a:rPr lang="en-US" i="1">
                <a:solidFill>
                  <a:schemeClr val="hlink"/>
                </a:solidFill>
                <a:sym typeface="Symbol" pitchFamily="18" charset="2"/>
              </a:rPr>
              <a:t>T</a:t>
            </a:r>
            <a:r>
              <a:rPr lang="en-US" baseline="-25000">
                <a:solidFill>
                  <a:schemeClr val="hlink"/>
                </a:solidFill>
                <a:sym typeface="Symbol" pitchFamily="18" charset="2"/>
              </a:rPr>
              <a:t>Y</a:t>
            </a:r>
            <a:r>
              <a:rPr lang="en-US" baseline="30000">
                <a:solidFill>
                  <a:schemeClr val="hlink"/>
                </a:solidFill>
                <a:sym typeface="Symbol" pitchFamily="18" charset="2"/>
              </a:rPr>
              <a:t>2</a:t>
            </a:r>
            <a:r>
              <a:rPr lang="en-US">
                <a:solidFill>
                  <a:schemeClr val="hlink"/>
                </a:solidFill>
                <a:sym typeface="Symbol" pitchFamily="18" charset="2"/>
              </a:rPr>
              <a:t> = (4</a:t>
            </a:r>
            <a:r>
              <a:rPr lang="en-US" baseline="30000">
                <a:solidFill>
                  <a:schemeClr val="hlink"/>
                </a:solidFill>
                <a:sym typeface="Symbol" pitchFamily="18" charset="2"/>
              </a:rPr>
              <a:t>2</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GM</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Y</a:t>
            </a:r>
            <a:r>
              <a:rPr lang="en-US" baseline="30000">
                <a:solidFill>
                  <a:schemeClr val="hlink"/>
                </a:solidFill>
                <a:sym typeface="Symbol" pitchFamily="18" charset="2"/>
              </a:rPr>
              <a:t>3</a:t>
            </a:r>
            <a:r>
              <a:rPr lang="en-US">
                <a:solidFill>
                  <a:schemeClr val="hlink"/>
                </a:solidFill>
                <a:sym typeface="Symbol" pitchFamily="18" charset="2"/>
              </a:rPr>
              <a:t>.</a:t>
            </a:r>
          </a:p>
        </p:txBody>
      </p:sp>
      <p:sp>
        <p:nvSpPr>
          <p:cNvPr id="430091" name="Text Box 11"/>
          <p:cNvSpPr txBox="1">
            <a:spLocks noChangeArrowheads="1"/>
          </p:cNvSpPr>
          <p:nvPr/>
        </p:nvSpPr>
        <p:spPr bwMode="auto">
          <a:xfrm>
            <a:off x="1454150" y="4749800"/>
            <a:ext cx="39401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baseline="-25000">
                <a:solidFill>
                  <a:schemeClr val="hlink"/>
                </a:solidFill>
                <a:sym typeface="Symbol" pitchFamily="18" charset="2"/>
              </a:rPr>
              <a:t> </a:t>
            </a:r>
            <a:r>
              <a:rPr lang="en-US" i="1">
                <a:solidFill>
                  <a:schemeClr val="hlink"/>
                </a:solidFill>
                <a:sym typeface="Symbol" pitchFamily="18" charset="2"/>
              </a:rPr>
              <a:t>T</a:t>
            </a:r>
            <a:r>
              <a:rPr lang="en-US" baseline="-25000">
                <a:solidFill>
                  <a:schemeClr val="hlink"/>
                </a:solidFill>
                <a:sym typeface="Symbol" pitchFamily="18" charset="2"/>
              </a:rPr>
              <a:t>X</a:t>
            </a:r>
            <a:r>
              <a:rPr lang="en-US">
                <a:solidFill>
                  <a:schemeClr val="hlink"/>
                </a:solidFill>
                <a:sym typeface="Symbol" pitchFamily="18" charset="2"/>
              </a:rPr>
              <a:t> = 8</a:t>
            </a:r>
            <a:r>
              <a:rPr lang="en-US" i="1">
                <a:solidFill>
                  <a:schemeClr val="hlink"/>
                </a:solidFill>
                <a:sym typeface="Symbol" pitchFamily="18" charset="2"/>
              </a:rPr>
              <a:t>T</a:t>
            </a:r>
            <a:r>
              <a:rPr lang="en-US" baseline="-25000">
                <a:solidFill>
                  <a:schemeClr val="hlink"/>
                </a:solidFill>
                <a:sym typeface="Symbol" pitchFamily="18" charset="2"/>
              </a:rPr>
              <a:t>Y</a:t>
            </a:r>
            <a:r>
              <a:rPr lang="en-US">
                <a:solidFill>
                  <a:schemeClr val="hlink"/>
                </a:solidFill>
                <a:sym typeface="Symbol" pitchFamily="18" charset="2"/>
              </a:rPr>
              <a:t>  </a:t>
            </a:r>
            <a:r>
              <a:rPr lang="en-US" i="1">
                <a:solidFill>
                  <a:schemeClr val="hlink"/>
                </a:solidFill>
                <a:sym typeface="Symbol" pitchFamily="18" charset="2"/>
              </a:rPr>
              <a:t>T</a:t>
            </a:r>
            <a:r>
              <a:rPr lang="en-US" baseline="-25000">
                <a:solidFill>
                  <a:schemeClr val="hlink"/>
                </a:solidFill>
                <a:sym typeface="Symbol" pitchFamily="18" charset="2"/>
              </a:rPr>
              <a:t>X</a:t>
            </a:r>
            <a:r>
              <a:rPr lang="en-US" baseline="30000">
                <a:solidFill>
                  <a:schemeClr val="hlink"/>
                </a:solidFill>
                <a:sym typeface="Symbol" pitchFamily="18" charset="2"/>
              </a:rPr>
              <a:t>2</a:t>
            </a:r>
            <a:r>
              <a:rPr lang="en-US">
                <a:solidFill>
                  <a:schemeClr val="hlink"/>
                </a:solidFill>
                <a:sym typeface="Symbol" pitchFamily="18" charset="2"/>
              </a:rPr>
              <a:t> = 64</a:t>
            </a:r>
            <a:r>
              <a:rPr lang="en-US" i="1">
                <a:solidFill>
                  <a:schemeClr val="hlink"/>
                </a:solidFill>
                <a:sym typeface="Symbol" pitchFamily="18" charset="2"/>
              </a:rPr>
              <a:t>T</a:t>
            </a:r>
            <a:r>
              <a:rPr lang="en-US" baseline="-25000">
                <a:solidFill>
                  <a:schemeClr val="hlink"/>
                </a:solidFill>
                <a:sym typeface="Symbol" pitchFamily="18" charset="2"/>
              </a:rPr>
              <a:t>Y</a:t>
            </a:r>
            <a:r>
              <a:rPr lang="en-US" baseline="30000">
                <a:solidFill>
                  <a:schemeClr val="hlink"/>
                </a:solidFill>
                <a:sym typeface="Symbol" pitchFamily="18" charset="2"/>
              </a:rPr>
              <a:t>2</a:t>
            </a:r>
            <a:r>
              <a:rPr lang="en-US">
                <a:solidFill>
                  <a:schemeClr val="hlink"/>
                </a:solidFill>
                <a:sym typeface="Symbol" pitchFamily="18" charset="2"/>
              </a:rPr>
              <a:t>.</a:t>
            </a:r>
            <a:endParaRPr lang="en-US" baseline="30000">
              <a:solidFill>
                <a:schemeClr val="hlink"/>
              </a:solidFill>
              <a:sym typeface="Symbol" pitchFamily="18" charset="2"/>
            </a:endParaRPr>
          </a:p>
        </p:txBody>
      </p:sp>
      <p:sp>
        <p:nvSpPr>
          <p:cNvPr id="430092" name="Text Box 12"/>
          <p:cNvSpPr txBox="1">
            <a:spLocks noChangeArrowheads="1"/>
          </p:cNvSpPr>
          <p:nvPr/>
        </p:nvSpPr>
        <p:spPr bwMode="auto">
          <a:xfrm>
            <a:off x="1993900" y="5183188"/>
            <a:ext cx="6394450" cy="457200"/>
          </a:xfrm>
          <a:prstGeom prst="rect">
            <a:avLst/>
          </a:prstGeom>
          <a:noFill/>
          <a:ln w="9525">
            <a:noFill/>
            <a:miter lim="800000"/>
            <a:headEnd/>
            <a:tailEnd/>
          </a:ln>
        </p:spPr>
        <p:txBody>
          <a:bodyPr>
            <a:spAutoFit/>
          </a:bodyPr>
          <a:lstStyle/>
          <a:p>
            <a:r>
              <a:rPr lang="en-US" i="1">
                <a:solidFill>
                  <a:schemeClr val="hlink"/>
                </a:solidFill>
                <a:sym typeface="Symbol" pitchFamily="18" charset="2"/>
              </a:rPr>
              <a:t>T</a:t>
            </a:r>
            <a:r>
              <a:rPr lang="en-US" baseline="-25000">
                <a:solidFill>
                  <a:schemeClr val="hlink"/>
                </a:solidFill>
                <a:sym typeface="Symbol" pitchFamily="18" charset="2"/>
              </a:rPr>
              <a:t>X</a:t>
            </a:r>
            <a:r>
              <a:rPr lang="en-US" baseline="30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T</a:t>
            </a:r>
            <a:r>
              <a:rPr lang="en-US" baseline="-25000">
                <a:solidFill>
                  <a:schemeClr val="hlink"/>
                </a:solidFill>
                <a:sym typeface="Symbol" pitchFamily="18" charset="2"/>
              </a:rPr>
              <a:t>Y</a:t>
            </a:r>
            <a:r>
              <a:rPr lang="en-US" baseline="30000">
                <a:solidFill>
                  <a:schemeClr val="hlink"/>
                </a:solidFill>
                <a:sym typeface="Symbol" pitchFamily="18" charset="2"/>
              </a:rPr>
              <a:t>2</a:t>
            </a:r>
            <a:r>
              <a:rPr lang="en-US">
                <a:solidFill>
                  <a:schemeClr val="hlink"/>
                </a:solidFill>
                <a:sym typeface="Symbol" pitchFamily="18" charset="2"/>
              </a:rPr>
              <a:t> = (4</a:t>
            </a:r>
            <a:r>
              <a:rPr lang="en-US" baseline="30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GM</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X</a:t>
            </a:r>
            <a:r>
              <a:rPr lang="en-US" baseline="30000">
                <a:solidFill>
                  <a:schemeClr val="hlink"/>
                </a:solidFill>
                <a:sym typeface="Symbol" pitchFamily="18" charset="2"/>
              </a:rPr>
              <a:t>3 </a:t>
            </a:r>
            <a:r>
              <a:rPr lang="en-US" i="1">
                <a:solidFill>
                  <a:schemeClr val="hlink"/>
                </a:solidFill>
                <a:sym typeface="Symbol" pitchFamily="18" charset="2"/>
              </a:rPr>
              <a:t>/</a:t>
            </a:r>
            <a:r>
              <a:rPr lang="en-US">
                <a:solidFill>
                  <a:schemeClr val="hlink"/>
                </a:solidFill>
                <a:sym typeface="Symbol" pitchFamily="18" charset="2"/>
              </a:rPr>
              <a:t> [(4</a:t>
            </a:r>
            <a:r>
              <a:rPr lang="en-US" baseline="30000">
                <a:solidFill>
                  <a:schemeClr val="hlink"/>
                </a:solidFill>
                <a:sym typeface="Symbol" pitchFamily="18" charset="2"/>
              </a:rPr>
              <a:t>2 </a:t>
            </a:r>
            <a:r>
              <a:rPr lang="en-US" i="1">
                <a:solidFill>
                  <a:schemeClr val="hlink"/>
                </a:solidFill>
                <a:sym typeface="Symbol" pitchFamily="18" charset="2"/>
              </a:rPr>
              <a:t>/ GM</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Y</a:t>
            </a:r>
            <a:r>
              <a:rPr lang="en-US" baseline="30000">
                <a:solidFill>
                  <a:schemeClr val="hlink"/>
                </a:solidFill>
                <a:sym typeface="Symbol" pitchFamily="18" charset="2"/>
              </a:rPr>
              <a:t>3</a:t>
            </a:r>
            <a:r>
              <a:rPr lang="en-US">
                <a:solidFill>
                  <a:schemeClr val="hlink"/>
                </a:solidFill>
                <a:sym typeface="Symbol" pitchFamily="18" charset="2"/>
              </a:rPr>
              <a:t>]</a:t>
            </a:r>
          </a:p>
        </p:txBody>
      </p:sp>
      <p:sp>
        <p:nvSpPr>
          <p:cNvPr id="430093" name="Text Box 13"/>
          <p:cNvSpPr txBox="1">
            <a:spLocks noChangeArrowheads="1"/>
          </p:cNvSpPr>
          <p:nvPr/>
        </p:nvSpPr>
        <p:spPr bwMode="auto">
          <a:xfrm>
            <a:off x="1652588" y="5621338"/>
            <a:ext cx="39751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64</a:t>
            </a:r>
            <a:r>
              <a:rPr lang="en-US" i="1">
                <a:solidFill>
                  <a:schemeClr val="hlink"/>
                </a:solidFill>
                <a:sym typeface="Symbol" pitchFamily="18" charset="2"/>
              </a:rPr>
              <a:t>T</a:t>
            </a:r>
            <a:r>
              <a:rPr lang="en-US" baseline="-25000">
                <a:solidFill>
                  <a:schemeClr val="hlink"/>
                </a:solidFill>
                <a:sym typeface="Symbol" pitchFamily="18" charset="2"/>
              </a:rPr>
              <a:t>Y</a:t>
            </a:r>
            <a:r>
              <a:rPr lang="en-US" baseline="30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T</a:t>
            </a:r>
            <a:r>
              <a:rPr lang="en-US" baseline="-25000">
                <a:solidFill>
                  <a:schemeClr val="hlink"/>
                </a:solidFill>
                <a:sym typeface="Symbol" pitchFamily="18" charset="2"/>
              </a:rPr>
              <a:t>Y</a:t>
            </a:r>
            <a:r>
              <a:rPr lang="en-US" baseline="30000">
                <a:solidFill>
                  <a:schemeClr val="hlink"/>
                </a:solidFill>
                <a:sym typeface="Symbol" pitchFamily="18" charset="2"/>
              </a:rPr>
              <a:t>2</a:t>
            </a:r>
            <a:r>
              <a:rPr lang="en-US">
                <a:solidFill>
                  <a:schemeClr val="hlink"/>
                </a:solidFill>
                <a:sym typeface="Symbol" pitchFamily="18" charset="2"/>
              </a:rPr>
              <a:t> = </a:t>
            </a:r>
            <a:r>
              <a:rPr lang="en-US" i="1">
                <a:solidFill>
                  <a:schemeClr val="hlink"/>
                </a:solidFill>
                <a:sym typeface="Symbol" pitchFamily="18" charset="2"/>
              </a:rPr>
              <a:t>r</a:t>
            </a:r>
            <a:r>
              <a:rPr lang="en-US" baseline="-25000">
                <a:solidFill>
                  <a:schemeClr val="hlink"/>
                </a:solidFill>
                <a:sym typeface="Symbol" pitchFamily="18" charset="2"/>
              </a:rPr>
              <a:t>X</a:t>
            </a:r>
            <a:r>
              <a:rPr lang="en-US" baseline="30000">
                <a:solidFill>
                  <a:schemeClr val="hlink"/>
                </a:solidFill>
                <a:sym typeface="Symbol" pitchFamily="18" charset="2"/>
              </a:rPr>
              <a:t>3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Y</a:t>
            </a:r>
            <a:r>
              <a:rPr lang="en-US" baseline="30000">
                <a:solidFill>
                  <a:schemeClr val="hlink"/>
                </a:solidFill>
                <a:sym typeface="Symbol" pitchFamily="18" charset="2"/>
              </a:rPr>
              <a:t>3</a:t>
            </a:r>
            <a:endParaRPr lang="en-US">
              <a:solidFill>
                <a:schemeClr val="hlink"/>
              </a:solidFill>
              <a:sym typeface="Symbol" pitchFamily="18" charset="2"/>
            </a:endParaRPr>
          </a:p>
        </p:txBody>
      </p:sp>
      <p:sp>
        <p:nvSpPr>
          <p:cNvPr id="430094" name="Line 14"/>
          <p:cNvSpPr>
            <a:spLocks noChangeShapeType="1"/>
          </p:cNvSpPr>
          <p:nvPr/>
        </p:nvSpPr>
        <p:spPr bwMode="auto">
          <a:xfrm flipV="1">
            <a:off x="3600449" y="5324168"/>
            <a:ext cx="1104285" cy="233670"/>
          </a:xfrm>
          <a:prstGeom prst="line">
            <a:avLst/>
          </a:prstGeom>
          <a:noFill/>
          <a:ln w="19050">
            <a:solidFill>
              <a:srgbClr val="FF0000"/>
            </a:solidFill>
            <a:round/>
            <a:headEnd/>
            <a:tailEnd/>
          </a:ln>
        </p:spPr>
        <p:txBody>
          <a:bodyPr/>
          <a:lstStyle/>
          <a:p>
            <a:endParaRPr lang="en-US"/>
          </a:p>
        </p:txBody>
      </p:sp>
      <p:sp>
        <p:nvSpPr>
          <p:cNvPr id="430095" name="Line 15"/>
          <p:cNvSpPr>
            <a:spLocks noChangeShapeType="1"/>
          </p:cNvSpPr>
          <p:nvPr/>
        </p:nvSpPr>
        <p:spPr bwMode="auto">
          <a:xfrm flipV="1">
            <a:off x="5616574" y="5309418"/>
            <a:ext cx="1167683" cy="210319"/>
          </a:xfrm>
          <a:prstGeom prst="line">
            <a:avLst/>
          </a:prstGeom>
          <a:noFill/>
          <a:ln w="19050">
            <a:solidFill>
              <a:srgbClr val="FF0000"/>
            </a:solidFill>
            <a:round/>
            <a:headEnd/>
            <a:tailEnd/>
          </a:ln>
        </p:spPr>
        <p:txBody>
          <a:bodyPr/>
          <a:lstStyle/>
          <a:p>
            <a:endParaRPr lang="en-US"/>
          </a:p>
        </p:txBody>
      </p:sp>
      <p:sp>
        <p:nvSpPr>
          <p:cNvPr id="430096" name="Line 16"/>
          <p:cNvSpPr>
            <a:spLocks noChangeShapeType="1"/>
          </p:cNvSpPr>
          <p:nvPr/>
        </p:nvSpPr>
        <p:spPr bwMode="auto">
          <a:xfrm flipV="1">
            <a:off x="2135188" y="5743575"/>
            <a:ext cx="312737" cy="247650"/>
          </a:xfrm>
          <a:prstGeom prst="line">
            <a:avLst/>
          </a:prstGeom>
          <a:noFill/>
          <a:ln w="19050">
            <a:solidFill>
              <a:srgbClr val="FF0000"/>
            </a:solidFill>
            <a:round/>
            <a:headEnd/>
            <a:tailEnd/>
          </a:ln>
        </p:spPr>
        <p:txBody>
          <a:bodyPr/>
          <a:lstStyle/>
          <a:p>
            <a:endParaRPr lang="en-US"/>
          </a:p>
        </p:txBody>
      </p:sp>
      <p:sp>
        <p:nvSpPr>
          <p:cNvPr id="430097" name="Line 17"/>
          <p:cNvSpPr>
            <a:spLocks noChangeShapeType="1"/>
          </p:cNvSpPr>
          <p:nvPr/>
        </p:nvSpPr>
        <p:spPr bwMode="auto">
          <a:xfrm flipV="1">
            <a:off x="2674938" y="5721350"/>
            <a:ext cx="407987" cy="238125"/>
          </a:xfrm>
          <a:prstGeom prst="line">
            <a:avLst/>
          </a:prstGeom>
          <a:noFill/>
          <a:ln w="19050">
            <a:solidFill>
              <a:srgbClr val="FF0000"/>
            </a:solidFill>
            <a:round/>
            <a:headEnd/>
            <a:tailEnd/>
          </a:ln>
        </p:spPr>
        <p:txBody>
          <a:bodyPr/>
          <a:lstStyle/>
          <a:p>
            <a:endParaRPr lang="en-US"/>
          </a:p>
        </p:txBody>
      </p:sp>
      <p:sp>
        <p:nvSpPr>
          <p:cNvPr id="430098" name="Text Box 18"/>
          <p:cNvSpPr txBox="1">
            <a:spLocks noChangeArrowheads="1"/>
          </p:cNvSpPr>
          <p:nvPr/>
        </p:nvSpPr>
        <p:spPr bwMode="auto">
          <a:xfrm>
            <a:off x="2741613" y="6015038"/>
            <a:ext cx="39751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64 = (</a:t>
            </a:r>
            <a:r>
              <a:rPr lang="en-US" i="1">
                <a:solidFill>
                  <a:schemeClr val="hlink"/>
                </a:solidFill>
                <a:sym typeface="Symbol" pitchFamily="18" charset="2"/>
              </a:rPr>
              <a:t>r</a:t>
            </a:r>
            <a:r>
              <a:rPr lang="en-US" baseline="-25000">
                <a:solidFill>
                  <a:schemeClr val="hlink"/>
                </a:solidFill>
                <a:sym typeface="Symbol" pitchFamily="18" charset="2"/>
              </a:rPr>
              <a:t>X</a:t>
            </a:r>
            <a:r>
              <a:rPr lang="en-US" i="1" baseline="-25000">
                <a:solidFill>
                  <a:schemeClr val="hlink"/>
                </a:solidFill>
                <a:sym typeface="Symbol" pitchFamily="18" charset="2"/>
              </a:rPr>
              <a:t>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Y</a:t>
            </a:r>
            <a:r>
              <a:rPr lang="en-US">
                <a:solidFill>
                  <a:schemeClr val="hlink"/>
                </a:solidFill>
                <a:sym typeface="Symbol" pitchFamily="18" charset="2"/>
              </a:rPr>
              <a:t>)</a:t>
            </a:r>
            <a:r>
              <a:rPr lang="en-US" baseline="30000">
                <a:solidFill>
                  <a:schemeClr val="hlink"/>
                </a:solidFill>
                <a:sym typeface="Symbol" pitchFamily="18" charset="2"/>
              </a:rPr>
              <a:t>3</a:t>
            </a:r>
          </a:p>
        </p:txBody>
      </p:sp>
      <p:sp>
        <p:nvSpPr>
          <p:cNvPr id="430099" name="Text Box 19"/>
          <p:cNvSpPr txBox="1">
            <a:spLocks noChangeArrowheads="1"/>
          </p:cNvSpPr>
          <p:nvPr/>
        </p:nvSpPr>
        <p:spPr bwMode="auto">
          <a:xfrm>
            <a:off x="2381250" y="6413500"/>
            <a:ext cx="3975100" cy="457200"/>
          </a:xfrm>
          <a:prstGeom prst="rect">
            <a:avLst/>
          </a:prstGeom>
          <a:noFill/>
          <a:ln w="9525">
            <a:noFill/>
            <a:miter lim="800000"/>
            <a:headEnd/>
            <a:tailEnd/>
          </a:ln>
        </p:spPr>
        <p:txBody>
          <a:bodyPr>
            <a:spAutoFit/>
          </a:bodyPr>
          <a:lstStyle/>
          <a:p>
            <a:r>
              <a:rPr lang="en-US" i="1">
                <a:solidFill>
                  <a:schemeClr val="hlink"/>
                </a:solidFill>
                <a:sym typeface="Symbol" pitchFamily="18" charset="2"/>
              </a:rPr>
              <a:t>r</a:t>
            </a:r>
            <a:r>
              <a:rPr lang="en-US" baseline="-25000">
                <a:solidFill>
                  <a:schemeClr val="hlink"/>
                </a:solidFill>
                <a:sym typeface="Symbol" pitchFamily="18" charset="2"/>
              </a:rPr>
              <a:t>X</a:t>
            </a:r>
            <a:r>
              <a:rPr lang="en-US" i="1" baseline="-25000">
                <a:solidFill>
                  <a:schemeClr val="hlink"/>
                </a:solidFill>
                <a:sym typeface="Symbol" pitchFamily="18" charset="2"/>
              </a:rPr>
              <a:t>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Y</a:t>
            </a:r>
            <a:r>
              <a:rPr lang="en-US">
                <a:solidFill>
                  <a:schemeClr val="hlink"/>
                </a:solidFill>
                <a:sym typeface="Symbol" pitchFamily="18" charset="2"/>
              </a:rPr>
              <a:t> = 64</a:t>
            </a:r>
            <a:r>
              <a:rPr lang="en-US" baseline="30000">
                <a:solidFill>
                  <a:schemeClr val="hlink"/>
                </a:solidFill>
                <a:sym typeface="Symbol" pitchFamily="18" charset="2"/>
              </a:rPr>
              <a:t>1/3</a:t>
            </a:r>
            <a:r>
              <a:rPr lang="en-US">
                <a:solidFill>
                  <a:schemeClr val="hlink"/>
                </a:solidFill>
                <a:sym typeface="Symbol" pitchFamily="18" charset="2"/>
              </a:rPr>
              <a:t> = 4</a:t>
            </a:r>
            <a:endParaRPr lang="en-US" baseline="30000">
              <a:solidFill>
                <a:schemeClr val="hlink"/>
              </a:solidFill>
              <a:sym typeface="Symbol" pitchFamily="18" charset="2"/>
            </a:endParaRPr>
          </a:p>
        </p:txBody>
      </p:sp>
      <p:sp>
        <p:nvSpPr>
          <p:cNvPr id="430100" name="Oval 20"/>
          <p:cNvSpPr>
            <a:spLocks noChangeArrowheads="1"/>
          </p:cNvSpPr>
          <p:nvPr/>
        </p:nvSpPr>
        <p:spPr bwMode="auto">
          <a:xfrm>
            <a:off x="2794000" y="3484563"/>
            <a:ext cx="398463" cy="398462"/>
          </a:xfrm>
          <a:prstGeom prst="ellipse">
            <a:avLst/>
          </a:prstGeom>
          <a:noFill/>
          <a:ln w="19050">
            <a:solidFill>
              <a:srgbClr val="FF0000"/>
            </a:solidFill>
            <a:round/>
            <a:headEnd/>
            <a:tailEnd/>
          </a:ln>
        </p:spPr>
        <p:txBody>
          <a:bodyPr wrap="none" anchor="ctr"/>
          <a:lstStyle/>
          <a:p>
            <a:endParaRPr lang="en-US"/>
          </a:p>
        </p:txBody>
      </p:sp>
      <p:sp>
        <p:nvSpPr>
          <p:cNvPr id="5121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51217" name="Rectangle 22"/>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0104"/>
                                        </p:tgtEl>
                                        <p:attrNameLst>
                                          <p:attrName>style.visibility</p:attrName>
                                        </p:attrNameLst>
                                      </p:cBhvr>
                                      <p:to>
                                        <p:strVal val="visible"/>
                                      </p:to>
                                    </p:set>
                                    <p:anim calcmode="lin" valueType="num">
                                      <p:cBhvr additive="base">
                                        <p:cTn id="7" dur="500" fill="hold"/>
                                        <p:tgtEl>
                                          <p:spTgt spid="430104"/>
                                        </p:tgtEl>
                                        <p:attrNameLst>
                                          <p:attrName>ppt_x</p:attrName>
                                        </p:attrNameLst>
                                      </p:cBhvr>
                                      <p:tavLst>
                                        <p:tav tm="0">
                                          <p:val>
                                            <p:strVal val="#ppt_x"/>
                                          </p:val>
                                        </p:tav>
                                        <p:tav tm="100000">
                                          <p:val>
                                            <p:strVal val="#ppt_x"/>
                                          </p:val>
                                        </p:tav>
                                      </p:tavLst>
                                    </p:anim>
                                    <p:anim calcmode="lin" valueType="num">
                                      <p:cBhvr additive="base">
                                        <p:cTn id="8" dur="500" fill="hold"/>
                                        <p:tgtEl>
                                          <p:spTgt spid="43010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0089">
                                            <p:txEl>
                                              <p:pRg st="0" end="0"/>
                                            </p:txEl>
                                          </p:spTgt>
                                        </p:tgtEl>
                                        <p:attrNameLst>
                                          <p:attrName>style.visibility</p:attrName>
                                        </p:attrNameLst>
                                      </p:cBhvr>
                                      <p:to>
                                        <p:strVal val="visible"/>
                                      </p:to>
                                    </p:set>
                                    <p:anim calcmode="lin" valueType="num">
                                      <p:cBhvr additive="base">
                                        <p:cTn id="13" dur="500" fill="hold"/>
                                        <p:tgtEl>
                                          <p:spTgt spid="43008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008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0090">
                                            <p:txEl>
                                              <p:pRg st="0" end="0"/>
                                            </p:txEl>
                                          </p:spTgt>
                                        </p:tgtEl>
                                        <p:attrNameLst>
                                          <p:attrName>style.visibility</p:attrName>
                                        </p:attrNameLst>
                                      </p:cBhvr>
                                      <p:to>
                                        <p:strVal val="visible"/>
                                      </p:to>
                                    </p:set>
                                    <p:anim calcmode="lin" valueType="num">
                                      <p:cBhvr additive="base">
                                        <p:cTn id="19" dur="500" fill="hold"/>
                                        <p:tgtEl>
                                          <p:spTgt spid="43009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00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0091">
                                            <p:txEl>
                                              <p:pRg st="0" end="0"/>
                                            </p:txEl>
                                          </p:spTgt>
                                        </p:tgtEl>
                                        <p:attrNameLst>
                                          <p:attrName>style.visibility</p:attrName>
                                        </p:attrNameLst>
                                      </p:cBhvr>
                                      <p:to>
                                        <p:strVal val="visible"/>
                                      </p:to>
                                    </p:set>
                                    <p:anim calcmode="lin" valueType="num">
                                      <p:cBhvr additive="base">
                                        <p:cTn id="25" dur="500" fill="hold"/>
                                        <p:tgtEl>
                                          <p:spTgt spid="43009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00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0092">
                                            <p:txEl>
                                              <p:pRg st="0" end="0"/>
                                            </p:txEl>
                                          </p:spTgt>
                                        </p:tgtEl>
                                        <p:attrNameLst>
                                          <p:attrName>style.visibility</p:attrName>
                                        </p:attrNameLst>
                                      </p:cBhvr>
                                      <p:to>
                                        <p:strVal val="visible"/>
                                      </p:to>
                                    </p:set>
                                    <p:anim calcmode="lin" valueType="num">
                                      <p:cBhvr additive="base">
                                        <p:cTn id="31" dur="500" fill="hold"/>
                                        <p:tgtEl>
                                          <p:spTgt spid="43009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00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30094"/>
                                        </p:tgtEl>
                                        <p:attrNameLst>
                                          <p:attrName>style.visibility</p:attrName>
                                        </p:attrNameLst>
                                      </p:cBhvr>
                                      <p:to>
                                        <p:strVal val="visible"/>
                                      </p:to>
                                    </p:set>
                                    <p:animEffect transition="in" filter="wipe(down)">
                                      <p:cBhvr>
                                        <p:cTn id="37" dur="500"/>
                                        <p:tgtEl>
                                          <p:spTgt spid="430094"/>
                                        </p:tgtEl>
                                      </p:cBhvr>
                                    </p:animEffect>
                                  </p:childTnLst>
                                  <p:subTnLst>
                                    <p:audio>
                                      <p:cMediaNode>
                                        <p:cTn display="0" masterRel="sameClick">
                                          <p:stCondLst>
                                            <p:cond evt="begin" delay="0">
                                              <p:tn val="35"/>
                                            </p:cond>
                                          </p:stCondLst>
                                          <p:endCondLst>
                                            <p:cond evt="onStopAudio" delay="0">
                                              <p:tgtEl>
                                                <p:sldTgt/>
                                              </p:tgtEl>
                                            </p:cond>
                                          </p:endCondLst>
                                        </p:cTn>
                                        <p:tgtEl>
                                          <p:sndTgt r:embed="rId5"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430095"/>
                                        </p:tgtEl>
                                        <p:attrNameLst>
                                          <p:attrName>style.visibility</p:attrName>
                                        </p:attrNameLst>
                                      </p:cBhvr>
                                      <p:to>
                                        <p:strVal val="visible"/>
                                      </p:to>
                                    </p:set>
                                    <p:animEffect transition="in" filter="wipe(down)">
                                      <p:cBhvr>
                                        <p:cTn id="42" dur="500"/>
                                        <p:tgtEl>
                                          <p:spTgt spid="430095"/>
                                        </p:tgtEl>
                                      </p:cBhvr>
                                    </p:animEffect>
                                  </p:childTnLst>
                                  <p:subTnLst>
                                    <p:audio>
                                      <p:cMediaNode>
                                        <p:cTn display="0" masterRel="sameClick">
                                          <p:stCondLst>
                                            <p:cond evt="begin" delay="0">
                                              <p:tn val="40"/>
                                            </p:cond>
                                          </p:stCondLst>
                                          <p:endCondLst>
                                            <p:cond evt="onStopAudio" delay="0">
                                              <p:tgtEl>
                                                <p:sldTgt/>
                                              </p:tgtEl>
                                            </p:cond>
                                          </p:endCondLst>
                                        </p:cTn>
                                        <p:tgtEl>
                                          <p:sndTgt r:embed="rId5" name="cashreg.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30093">
                                            <p:txEl>
                                              <p:pRg st="0" end="0"/>
                                            </p:txEl>
                                          </p:spTgt>
                                        </p:tgtEl>
                                        <p:attrNameLst>
                                          <p:attrName>style.visibility</p:attrName>
                                        </p:attrNameLst>
                                      </p:cBhvr>
                                      <p:to>
                                        <p:strVal val="visible"/>
                                      </p:to>
                                    </p:set>
                                    <p:anim calcmode="lin" valueType="num">
                                      <p:cBhvr additive="base">
                                        <p:cTn id="47" dur="500" fill="hold"/>
                                        <p:tgtEl>
                                          <p:spTgt spid="430093">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300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430096"/>
                                        </p:tgtEl>
                                        <p:attrNameLst>
                                          <p:attrName>style.visibility</p:attrName>
                                        </p:attrNameLst>
                                      </p:cBhvr>
                                      <p:to>
                                        <p:strVal val="visible"/>
                                      </p:to>
                                    </p:set>
                                    <p:animEffect transition="in" filter="wipe(down)">
                                      <p:cBhvr>
                                        <p:cTn id="53" dur="500"/>
                                        <p:tgtEl>
                                          <p:spTgt spid="430096"/>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430097"/>
                                        </p:tgtEl>
                                        <p:attrNameLst>
                                          <p:attrName>style.visibility</p:attrName>
                                        </p:attrNameLst>
                                      </p:cBhvr>
                                      <p:to>
                                        <p:strVal val="visible"/>
                                      </p:to>
                                    </p:set>
                                    <p:animEffect transition="in" filter="wipe(down)">
                                      <p:cBhvr>
                                        <p:cTn id="58" dur="500"/>
                                        <p:tgtEl>
                                          <p:spTgt spid="430097"/>
                                        </p:tgtEl>
                                      </p:cBhvr>
                                    </p:animEffec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430098">
                                            <p:txEl>
                                              <p:pRg st="0" end="0"/>
                                            </p:txEl>
                                          </p:spTgt>
                                        </p:tgtEl>
                                        <p:attrNameLst>
                                          <p:attrName>style.visibility</p:attrName>
                                        </p:attrNameLst>
                                      </p:cBhvr>
                                      <p:to>
                                        <p:strVal val="visible"/>
                                      </p:to>
                                    </p:set>
                                    <p:anim calcmode="lin" valueType="num">
                                      <p:cBhvr additive="base">
                                        <p:cTn id="63" dur="500" fill="hold"/>
                                        <p:tgtEl>
                                          <p:spTgt spid="430098">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4300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1"/>
                                            </p:cond>
                                          </p:stCondLst>
                                          <p:endCondLst>
                                            <p:cond evt="onStopAudio" delay="0">
                                              <p:tgtEl>
                                                <p:sldTgt/>
                                              </p:tgtEl>
                                            </p:cond>
                                          </p:endCondLst>
                                        </p:cTn>
                                        <p:tgtEl>
                                          <p:sndTgt r:embed="rId4" name="arrow.wav"/>
                                        </p:tgtEl>
                                      </p:cMediaNode>
                                    </p:audio>
                                  </p:subTnLst>
                                </p:cTn>
                              </p:par>
                            </p:childTnLst>
                          </p:cTn>
                        </p:par>
                      </p:childTnLst>
                    </p:cTn>
                  </p:par>
                  <p:par>
                    <p:cTn id="65" fill="hold">
                      <p:stCondLst>
                        <p:cond delay="indefinite"/>
                      </p:stCondLst>
                      <p:childTnLst>
                        <p:par>
                          <p:cTn id="66" fill="hold">
                            <p:stCondLst>
                              <p:cond delay="0"/>
                            </p:stCondLst>
                            <p:childTnLst>
                              <p:par>
                                <p:cTn id="67" presetID="2" presetClass="entr" presetSubtype="4" fill="hold" nodeType="clickEffect">
                                  <p:stCondLst>
                                    <p:cond delay="0"/>
                                  </p:stCondLst>
                                  <p:childTnLst>
                                    <p:set>
                                      <p:cBhvr>
                                        <p:cTn id="68" dur="1" fill="hold">
                                          <p:stCondLst>
                                            <p:cond delay="0"/>
                                          </p:stCondLst>
                                        </p:cTn>
                                        <p:tgtEl>
                                          <p:spTgt spid="430099">
                                            <p:txEl>
                                              <p:pRg st="0" end="0"/>
                                            </p:txEl>
                                          </p:spTgt>
                                        </p:tgtEl>
                                        <p:attrNameLst>
                                          <p:attrName>style.visibility</p:attrName>
                                        </p:attrNameLst>
                                      </p:cBhvr>
                                      <p:to>
                                        <p:strVal val="visible"/>
                                      </p:to>
                                    </p:set>
                                    <p:anim calcmode="lin" valueType="num">
                                      <p:cBhvr additive="base">
                                        <p:cTn id="69" dur="500" fill="hold"/>
                                        <p:tgtEl>
                                          <p:spTgt spid="430099">
                                            <p:txEl>
                                              <p:pRg st="0" end="0"/>
                                            </p:txEl>
                                          </p:spTgt>
                                        </p:tgtEl>
                                        <p:attrNameLst>
                                          <p:attrName>ppt_x</p:attrName>
                                        </p:attrNameLst>
                                      </p:cBhvr>
                                      <p:tavLst>
                                        <p:tav tm="0">
                                          <p:val>
                                            <p:strVal val="#ppt_x"/>
                                          </p:val>
                                        </p:tav>
                                        <p:tav tm="100000">
                                          <p:val>
                                            <p:strVal val="#ppt_x"/>
                                          </p:val>
                                        </p:tav>
                                      </p:tavLst>
                                    </p:anim>
                                    <p:anim calcmode="lin" valueType="num">
                                      <p:cBhvr additive="base">
                                        <p:cTn id="70" dur="500" fill="hold"/>
                                        <p:tgtEl>
                                          <p:spTgt spid="43009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7"/>
                                            </p:cond>
                                          </p:stCondLst>
                                          <p:endCondLst>
                                            <p:cond evt="onStopAudio" delay="0">
                                              <p:tgtEl>
                                                <p:sldTgt/>
                                              </p:tgtEl>
                                            </p:cond>
                                          </p:endCondLst>
                                        </p:cTn>
                                        <p:tgtEl>
                                          <p:sndTgt r:embed="rId4" name="arrow.wav"/>
                                        </p:tgtEl>
                                      </p:cMediaNode>
                                    </p:audio>
                                  </p:subTnLst>
                                </p:cTn>
                              </p:par>
                            </p:childTnLst>
                          </p:cTn>
                        </p:par>
                      </p:childTnLst>
                    </p:cTn>
                  </p:par>
                  <p:par>
                    <p:cTn id="71" fill="hold">
                      <p:stCondLst>
                        <p:cond delay="indefinite"/>
                      </p:stCondLst>
                      <p:childTnLst>
                        <p:par>
                          <p:cTn id="72" fill="hold">
                            <p:stCondLst>
                              <p:cond delay="0"/>
                            </p:stCondLst>
                            <p:childTnLst>
                              <p:par>
                                <p:cTn id="73" presetID="53" presetClass="entr" presetSubtype="0" fill="hold" grpId="0" nodeType="clickEffect">
                                  <p:stCondLst>
                                    <p:cond delay="0"/>
                                  </p:stCondLst>
                                  <p:childTnLst>
                                    <p:set>
                                      <p:cBhvr>
                                        <p:cTn id="74" dur="1" fill="hold">
                                          <p:stCondLst>
                                            <p:cond delay="0"/>
                                          </p:stCondLst>
                                        </p:cTn>
                                        <p:tgtEl>
                                          <p:spTgt spid="430100"/>
                                        </p:tgtEl>
                                        <p:attrNameLst>
                                          <p:attrName>style.visibility</p:attrName>
                                        </p:attrNameLst>
                                      </p:cBhvr>
                                      <p:to>
                                        <p:strVal val="visible"/>
                                      </p:to>
                                    </p:set>
                                    <p:anim calcmode="lin" valueType="num">
                                      <p:cBhvr>
                                        <p:cTn id="75" dur="500" fill="hold"/>
                                        <p:tgtEl>
                                          <p:spTgt spid="430100"/>
                                        </p:tgtEl>
                                        <p:attrNameLst>
                                          <p:attrName>ppt_w</p:attrName>
                                        </p:attrNameLst>
                                      </p:cBhvr>
                                      <p:tavLst>
                                        <p:tav tm="0">
                                          <p:val>
                                            <p:fltVal val="0"/>
                                          </p:val>
                                        </p:tav>
                                        <p:tav tm="100000">
                                          <p:val>
                                            <p:strVal val="#ppt_w"/>
                                          </p:val>
                                        </p:tav>
                                      </p:tavLst>
                                    </p:anim>
                                    <p:anim calcmode="lin" valueType="num">
                                      <p:cBhvr>
                                        <p:cTn id="76" dur="500" fill="hold"/>
                                        <p:tgtEl>
                                          <p:spTgt spid="430100"/>
                                        </p:tgtEl>
                                        <p:attrNameLst>
                                          <p:attrName>ppt_h</p:attrName>
                                        </p:attrNameLst>
                                      </p:cBhvr>
                                      <p:tavLst>
                                        <p:tav tm="0">
                                          <p:val>
                                            <p:fltVal val="0"/>
                                          </p:val>
                                        </p:tav>
                                        <p:tav tm="100000">
                                          <p:val>
                                            <p:strVal val="#ppt_h"/>
                                          </p:val>
                                        </p:tav>
                                      </p:tavLst>
                                    </p:anim>
                                    <p:animEffect transition="in" filter="fade">
                                      <p:cBhvr>
                                        <p:cTn id="77" dur="500"/>
                                        <p:tgtEl>
                                          <p:spTgt spid="430100"/>
                                        </p:tgtEl>
                                      </p:cBhvr>
                                    </p:animEffect>
                                  </p:childTnLst>
                                  <p:subTnLst>
                                    <p:audio>
                                      <p:cMediaNode>
                                        <p:cTn display="0" masterRel="sameClick">
                                          <p:stCondLst>
                                            <p:cond evt="begin" delay="0">
                                              <p:tn val="73"/>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94" grpId="0" animBg="1"/>
      <p:bldP spid="430095" grpId="0" animBg="1"/>
      <p:bldP spid="430096" grpId="0" animBg="1"/>
      <p:bldP spid="430097" grpId="0" animBg="1"/>
      <p:bldP spid="43010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833813"/>
          </a:xfrm>
          <a:prstGeom prst="rect">
            <a:avLst/>
          </a:prstGeom>
          <a:solidFill>
            <a:srgbClr val="EAEAEA"/>
          </a:solidFill>
          <a:ln w="9525">
            <a:noFill/>
            <a:miter lim="800000"/>
            <a:headEnd/>
            <a:tailEnd/>
          </a:ln>
        </p:spPr>
        <p:txBody>
          <a:bodyPr/>
          <a:lstStyle/>
          <a:p>
            <a:pPr marL="633413" indent="-633413"/>
            <a:r>
              <a:rPr lang="en-US" altLang="en-US" b="1" dirty="0">
                <a:solidFill>
                  <a:srgbClr val="FF0000"/>
                </a:solidFill>
              </a:rPr>
              <a:t>Data booklet reference: </a:t>
            </a:r>
            <a:endParaRPr lang="en-US" altLang="en-US" dirty="0">
              <a:solidFill>
                <a:srgbClr val="FF0000"/>
              </a:solidFill>
            </a:endParaRPr>
          </a:p>
          <a:p>
            <a:pPr marL="633413" indent="-633413">
              <a:lnSpc>
                <a:spcPct val="115000"/>
              </a:lnSpc>
              <a:spcAft>
                <a:spcPct val="15000"/>
              </a:spcAft>
            </a:pPr>
            <a:r>
              <a:rPr lang="en-US" altLang="en-US" dirty="0">
                <a:solidFill>
                  <a:srgbClr val="FF0000"/>
                </a:solidFill>
              </a:rPr>
              <a:t>GRAVITATIONAL FIELD	ELECTROSTATIC FIELD</a:t>
            </a:r>
          </a:p>
          <a:p>
            <a:pPr marL="633413" indent="-633413">
              <a:lnSpc>
                <a:spcPct val="115000"/>
              </a:lnSpc>
              <a:spcAft>
                <a:spcPct val="15000"/>
              </a:spcAft>
            </a:pPr>
            <a:r>
              <a:rPr lang="en-US" altLang="en-US" dirty="0">
                <a:solidFill>
                  <a:srgbClr val="FF0000"/>
                </a:solidFill>
              </a:rPr>
              <a:t>• </a:t>
            </a:r>
            <a:r>
              <a:rPr lang="en-US" i="1" dirty="0">
                <a:solidFill>
                  <a:srgbClr val="FF0000"/>
                </a:solidFill>
                <a:sym typeface="Symbol" pitchFamily="18" charset="2"/>
              </a:rPr>
              <a:t>V</a:t>
            </a:r>
            <a:r>
              <a:rPr lang="en-US" baseline="-25000" dirty="0">
                <a:solidFill>
                  <a:srgbClr val="FF0000"/>
                </a:solidFill>
                <a:sym typeface="Symbol" pitchFamily="18" charset="2"/>
              </a:rPr>
              <a:t>g</a:t>
            </a:r>
            <a:r>
              <a:rPr lang="en-US" dirty="0">
                <a:solidFill>
                  <a:srgbClr val="FF0000"/>
                </a:solidFill>
              </a:rPr>
              <a:t> = –</a:t>
            </a:r>
            <a:r>
              <a:rPr lang="en-US" i="1" dirty="0">
                <a:solidFill>
                  <a:srgbClr val="FF0000"/>
                </a:solidFill>
              </a:rPr>
              <a:t>GM / r</a:t>
            </a:r>
            <a:r>
              <a:rPr lang="en-US" altLang="en-US" dirty="0">
                <a:solidFill>
                  <a:srgbClr val="FF0000"/>
                </a:solidFill>
              </a:rPr>
              <a:t> 		</a:t>
            </a:r>
            <a:r>
              <a:rPr lang="en-US" i="1" dirty="0" err="1">
                <a:solidFill>
                  <a:srgbClr val="FF0000"/>
                </a:solidFill>
                <a:sym typeface="Symbol" pitchFamily="18" charset="2"/>
              </a:rPr>
              <a:t>V</a:t>
            </a:r>
            <a:r>
              <a:rPr lang="en-US" baseline="-25000" dirty="0" err="1">
                <a:solidFill>
                  <a:srgbClr val="FF0000"/>
                </a:solidFill>
                <a:sym typeface="Symbol" pitchFamily="18" charset="2"/>
              </a:rPr>
              <a:t>e</a:t>
            </a:r>
            <a:r>
              <a:rPr lang="en-US" dirty="0">
                <a:solidFill>
                  <a:srgbClr val="FF0000"/>
                </a:solidFill>
              </a:rPr>
              <a:t> = </a:t>
            </a:r>
            <a:r>
              <a:rPr lang="en-US" i="1" dirty="0" err="1">
                <a:solidFill>
                  <a:srgbClr val="FF0000"/>
                </a:solidFill>
              </a:rPr>
              <a:t>kq</a:t>
            </a:r>
            <a:r>
              <a:rPr lang="en-US" i="1" dirty="0">
                <a:solidFill>
                  <a:srgbClr val="FF0000"/>
                </a:solidFill>
              </a:rPr>
              <a:t> / r</a:t>
            </a:r>
            <a:r>
              <a:rPr lang="en-US" altLang="en-US" dirty="0">
                <a:solidFill>
                  <a:srgbClr val="FF0000"/>
                </a:solidFill>
              </a:rPr>
              <a:t> </a:t>
            </a:r>
          </a:p>
          <a:p>
            <a:pPr marL="633413" indent="-633413">
              <a:lnSpc>
                <a:spcPct val="115000"/>
              </a:lnSpc>
              <a:spcAft>
                <a:spcPct val="15000"/>
              </a:spcAft>
            </a:pPr>
            <a:r>
              <a:rPr lang="en-US" altLang="en-US" dirty="0">
                <a:solidFill>
                  <a:srgbClr val="FF0000"/>
                </a:solidFill>
              </a:rPr>
              <a:t>• </a:t>
            </a:r>
            <a:r>
              <a:rPr lang="en-US" i="1" dirty="0">
                <a:solidFill>
                  <a:srgbClr val="FF0000"/>
                </a:solidFill>
                <a:sym typeface="Symbol" pitchFamily="18" charset="2"/>
              </a:rPr>
              <a:t>g</a:t>
            </a:r>
            <a:r>
              <a:rPr lang="en-US" dirty="0">
                <a:solidFill>
                  <a:srgbClr val="FF0000"/>
                </a:solidFill>
                <a:sym typeface="Symbol" pitchFamily="18" charset="2"/>
              </a:rPr>
              <a:t> = </a:t>
            </a:r>
            <a:r>
              <a:rPr lang="en-US" dirty="0">
                <a:solidFill>
                  <a:srgbClr val="FF0000"/>
                </a:solidFill>
              </a:rPr>
              <a:t>–</a:t>
            </a:r>
            <a:r>
              <a:rPr lang="en-US" dirty="0">
                <a:solidFill>
                  <a:srgbClr val="FF0000"/>
                </a:solidFill>
                <a:sym typeface="Symbol" pitchFamily="18" charset="2"/>
              </a:rPr>
              <a:t>∆</a:t>
            </a:r>
            <a:r>
              <a:rPr lang="en-US" i="1" dirty="0">
                <a:solidFill>
                  <a:srgbClr val="FF0000"/>
                </a:solidFill>
                <a:sym typeface="Symbol" pitchFamily="18" charset="2"/>
              </a:rPr>
              <a:t>V</a:t>
            </a:r>
            <a:r>
              <a:rPr lang="en-US" baseline="-25000" dirty="0">
                <a:solidFill>
                  <a:srgbClr val="FF0000"/>
                </a:solidFill>
                <a:sym typeface="Symbol" pitchFamily="18" charset="2"/>
              </a:rPr>
              <a:t>g</a:t>
            </a:r>
            <a:r>
              <a:rPr lang="en-US" dirty="0">
                <a:solidFill>
                  <a:srgbClr val="FF0000"/>
                </a:solidFill>
                <a:sym typeface="Symbol" pitchFamily="18" charset="2"/>
              </a:rPr>
              <a:t> </a:t>
            </a:r>
            <a:r>
              <a:rPr lang="en-US" i="1" dirty="0">
                <a:solidFill>
                  <a:srgbClr val="FF0000"/>
                </a:solidFill>
                <a:sym typeface="Symbol" pitchFamily="18" charset="2"/>
              </a:rPr>
              <a:t>/ </a:t>
            </a:r>
            <a:r>
              <a:rPr lang="en-US" dirty="0">
                <a:solidFill>
                  <a:srgbClr val="FF0000"/>
                </a:solidFill>
                <a:sym typeface="Symbol" pitchFamily="18" charset="2"/>
              </a:rPr>
              <a:t>∆</a:t>
            </a:r>
            <a:r>
              <a:rPr lang="en-US" i="1" dirty="0">
                <a:solidFill>
                  <a:srgbClr val="FF0000"/>
                </a:solidFill>
                <a:sym typeface="Symbol" pitchFamily="18" charset="2"/>
              </a:rPr>
              <a:t>r		E</a:t>
            </a:r>
            <a:r>
              <a:rPr lang="en-US" dirty="0">
                <a:solidFill>
                  <a:srgbClr val="FF0000"/>
                </a:solidFill>
                <a:sym typeface="Symbol" pitchFamily="18" charset="2"/>
              </a:rPr>
              <a:t> = </a:t>
            </a:r>
            <a:r>
              <a:rPr lang="en-US" dirty="0">
                <a:solidFill>
                  <a:srgbClr val="FF0000"/>
                </a:solidFill>
              </a:rPr>
              <a:t>–</a:t>
            </a:r>
            <a:r>
              <a:rPr lang="en-US" dirty="0">
                <a:solidFill>
                  <a:srgbClr val="FF0000"/>
                </a:solidFill>
                <a:sym typeface="Symbol" pitchFamily="18" charset="2"/>
              </a:rPr>
              <a:t>∆</a:t>
            </a:r>
            <a:r>
              <a:rPr lang="en-US" i="1" dirty="0" err="1">
                <a:solidFill>
                  <a:srgbClr val="FF0000"/>
                </a:solidFill>
                <a:sym typeface="Symbol" pitchFamily="18" charset="2"/>
              </a:rPr>
              <a:t>V</a:t>
            </a:r>
            <a:r>
              <a:rPr lang="en-US" baseline="-25000" dirty="0" err="1">
                <a:solidFill>
                  <a:srgbClr val="FF0000"/>
                </a:solidFill>
                <a:sym typeface="Symbol" pitchFamily="18" charset="2"/>
              </a:rPr>
              <a:t>e</a:t>
            </a:r>
            <a:r>
              <a:rPr lang="en-US" dirty="0">
                <a:solidFill>
                  <a:srgbClr val="FF0000"/>
                </a:solidFill>
                <a:sym typeface="Symbol" pitchFamily="18" charset="2"/>
              </a:rPr>
              <a:t> </a:t>
            </a:r>
            <a:r>
              <a:rPr lang="en-US" i="1" dirty="0">
                <a:solidFill>
                  <a:srgbClr val="FF0000"/>
                </a:solidFill>
                <a:sym typeface="Symbol" pitchFamily="18" charset="2"/>
              </a:rPr>
              <a:t>/ </a:t>
            </a:r>
            <a:r>
              <a:rPr lang="en-US" dirty="0">
                <a:solidFill>
                  <a:srgbClr val="FF0000"/>
                </a:solidFill>
                <a:sym typeface="Symbol" pitchFamily="18" charset="2"/>
              </a:rPr>
              <a:t>∆</a:t>
            </a:r>
            <a:r>
              <a:rPr lang="en-US" i="1" dirty="0">
                <a:solidFill>
                  <a:srgbClr val="FF0000"/>
                </a:solidFill>
                <a:sym typeface="Symbol" pitchFamily="18" charset="2"/>
              </a:rPr>
              <a:t>r</a:t>
            </a:r>
            <a:endParaRPr lang="en-US" dirty="0">
              <a:solidFill>
                <a:srgbClr val="FF0000"/>
              </a:solidFill>
              <a:sym typeface="Symbol" pitchFamily="18" charset="2"/>
            </a:endParaRPr>
          </a:p>
          <a:p>
            <a:pPr marL="633413" indent="-633413">
              <a:lnSpc>
                <a:spcPct val="115000"/>
              </a:lnSpc>
              <a:spcAft>
                <a:spcPct val="15000"/>
              </a:spcAft>
            </a:pPr>
            <a:r>
              <a:rPr lang="en-US" altLang="en-US" dirty="0">
                <a:solidFill>
                  <a:srgbClr val="FF0000"/>
                </a:solidFill>
              </a:rPr>
              <a:t>• </a:t>
            </a:r>
            <a:r>
              <a:rPr lang="en-US" i="1" dirty="0">
                <a:solidFill>
                  <a:srgbClr val="FF0000"/>
                </a:solidFill>
                <a:sym typeface="Symbol" pitchFamily="18" charset="2"/>
              </a:rPr>
              <a:t>E</a:t>
            </a:r>
            <a:r>
              <a:rPr lang="en-US" baseline="-25000" dirty="0">
                <a:solidFill>
                  <a:srgbClr val="FF0000"/>
                </a:solidFill>
                <a:sym typeface="Symbol" pitchFamily="18" charset="2"/>
              </a:rPr>
              <a:t>P</a:t>
            </a:r>
            <a:r>
              <a:rPr lang="en-US" dirty="0">
                <a:solidFill>
                  <a:srgbClr val="FF0000"/>
                </a:solidFill>
              </a:rPr>
              <a:t> = </a:t>
            </a:r>
            <a:r>
              <a:rPr lang="en-US" i="1" dirty="0" err="1">
                <a:solidFill>
                  <a:srgbClr val="FF0000"/>
                </a:solidFill>
              </a:rPr>
              <a:t>mV</a:t>
            </a:r>
            <a:r>
              <a:rPr lang="en-US" baseline="-25000" dirty="0" err="1">
                <a:solidFill>
                  <a:srgbClr val="FF0000"/>
                </a:solidFill>
              </a:rPr>
              <a:t>g</a:t>
            </a:r>
            <a:r>
              <a:rPr lang="en-US" dirty="0">
                <a:solidFill>
                  <a:srgbClr val="FF0000"/>
                </a:solidFill>
              </a:rPr>
              <a:t> =</a:t>
            </a:r>
            <a:r>
              <a:rPr lang="en-US" i="1" dirty="0">
                <a:solidFill>
                  <a:srgbClr val="FF0000"/>
                </a:solidFill>
              </a:rPr>
              <a:t> </a:t>
            </a:r>
            <a:r>
              <a:rPr lang="en-US" dirty="0">
                <a:solidFill>
                  <a:srgbClr val="FF0000"/>
                </a:solidFill>
              </a:rPr>
              <a:t>– </a:t>
            </a:r>
            <a:r>
              <a:rPr lang="en-US" i="1" dirty="0" err="1">
                <a:solidFill>
                  <a:srgbClr val="FF0000"/>
                </a:solidFill>
              </a:rPr>
              <a:t>GMm</a:t>
            </a:r>
            <a:r>
              <a:rPr lang="en-US" i="1" dirty="0">
                <a:solidFill>
                  <a:srgbClr val="FF0000"/>
                </a:solidFill>
              </a:rPr>
              <a:t> / r</a:t>
            </a:r>
            <a:r>
              <a:rPr lang="en-US" altLang="en-US" dirty="0">
                <a:solidFill>
                  <a:srgbClr val="FF0000"/>
                </a:solidFill>
              </a:rPr>
              <a:t> 	</a:t>
            </a:r>
            <a:r>
              <a:rPr lang="en-US" i="1" dirty="0">
                <a:solidFill>
                  <a:srgbClr val="FF0000"/>
                </a:solidFill>
                <a:sym typeface="Symbol" pitchFamily="18" charset="2"/>
              </a:rPr>
              <a:t>E</a:t>
            </a:r>
            <a:r>
              <a:rPr lang="en-US" baseline="-25000" dirty="0">
                <a:solidFill>
                  <a:srgbClr val="FF0000"/>
                </a:solidFill>
                <a:sym typeface="Symbol" pitchFamily="18" charset="2"/>
              </a:rPr>
              <a:t>P</a:t>
            </a:r>
            <a:r>
              <a:rPr lang="en-US" dirty="0">
                <a:solidFill>
                  <a:srgbClr val="FF0000"/>
                </a:solidFill>
              </a:rPr>
              <a:t> = </a:t>
            </a:r>
            <a:r>
              <a:rPr lang="en-US" i="1" dirty="0" err="1">
                <a:solidFill>
                  <a:srgbClr val="FF0000"/>
                </a:solidFill>
              </a:rPr>
              <a:t>qV</a:t>
            </a:r>
            <a:r>
              <a:rPr lang="en-US" baseline="-25000" dirty="0" err="1">
                <a:solidFill>
                  <a:srgbClr val="FF0000"/>
                </a:solidFill>
              </a:rPr>
              <a:t>e</a:t>
            </a:r>
            <a:r>
              <a:rPr lang="en-US" dirty="0">
                <a:solidFill>
                  <a:srgbClr val="FF0000"/>
                </a:solidFill>
              </a:rPr>
              <a:t> =</a:t>
            </a:r>
            <a:r>
              <a:rPr lang="en-US" i="1" dirty="0">
                <a:solidFill>
                  <a:srgbClr val="FF0000"/>
                </a:solidFill>
              </a:rPr>
              <a:t> kq</a:t>
            </a:r>
            <a:r>
              <a:rPr lang="en-US" baseline="-25000" dirty="0">
                <a:solidFill>
                  <a:srgbClr val="FF0000"/>
                </a:solidFill>
              </a:rPr>
              <a:t>1</a:t>
            </a:r>
            <a:r>
              <a:rPr lang="en-US" i="1" dirty="0">
                <a:solidFill>
                  <a:srgbClr val="FF0000"/>
                </a:solidFill>
              </a:rPr>
              <a:t>q</a:t>
            </a:r>
            <a:r>
              <a:rPr lang="en-US" baseline="-25000" dirty="0">
                <a:solidFill>
                  <a:srgbClr val="FF0000"/>
                </a:solidFill>
              </a:rPr>
              <a:t>2</a:t>
            </a:r>
            <a:r>
              <a:rPr lang="en-US" i="1" dirty="0">
                <a:solidFill>
                  <a:srgbClr val="FF0000"/>
                </a:solidFill>
              </a:rPr>
              <a:t> / r</a:t>
            </a:r>
            <a:r>
              <a:rPr lang="en-US" altLang="en-US" dirty="0">
                <a:solidFill>
                  <a:srgbClr val="FF0000"/>
                </a:solidFill>
              </a:rPr>
              <a:t> </a:t>
            </a:r>
          </a:p>
          <a:p>
            <a:pPr marL="633413" indent="-633413">
              <a:lnSpc>
                <a:spcPct val="115000"/>
              </a:lnSpc>
              <a:spcAft>
                <a:spcPct val="15000"/>
              </a:spcAft>
            </a:pPr>
            <a:r>
              <a:rPr lang="en-US" altLang="en-US" dirty="0">
                <a:solidFill>
                  <a:srgbClr val="FF0000"/>
                </a:solidFill>
              </a:rPr>
              <a:t>• </a:t>
            </a:r>
            <a:r>
              <a:rPr lang="en-US" i="1" dirty="0">
                <a:solidFill>
                  <a:srgbClr val="FF0000"/>
                </a:solidFill>
                <a:sym typeface="Symbol" pitchFamily="18" charset="2"/>
              </a:rPr>
              <a:t>F</a:t>
            </a:r>
            <a:r>
              <a:rPr lang="en-US" baseline="-25000" dirty="0">
                <a:solidFill>
                  <a:srgbClr val="FF0000"/>
                </a:solidFill>
                <a:sym typeface="Symbol" pitchFamily="18" charset="2"/>
              </a:rPr>
              <a:t>G</a:t>
            </a:r>
            <a:r>
              <a:rPr lang="en-US" dirty="0">
                <a:solidFill>
                  <a:srgbClr val="FF0000"/>
                </a:solidFill>
              </a:rPr>
              <a:t> =</a:t>
            </a:r>
            <a:r>
              <a:rPr lang="en-US" i="1" dirty="0">
                <a:solidFill>
                  <a:srgbClr val="FF0000"/>
                </a:solidFill>
              </a:rPr>
              <a:t> </a:t>
            </a:r>
            <a:r>
              <a:rPr lang="en-US" dirty="0">
                <a:solidFill>
                  <a:srgbClr val="FF0000"/>
                </a:solidFill>
              </a:rPr>
              <a:t>–</a:t>
            </a:r>
            <a:r>
              <a:rPr lang="en-US" i="1" dirty="0" err="1">
                <a:solidFill>
                  <a:srgbClr val="FF0000"/>
                </a:solidFill>
              </a:rPr>
              <a:t>GMm</a:t>
            </a:r>
            <a:r>
              <a:rPr lang="en-US" i="1" dirty="0">
                <a:solidFill>
                  <a:srgbClr val="FF0000"/>
                </a:solidFill>
              </a:rPr>
              <a:t> / r</a:t>
            </a:r>
            <a:r>
              <a:rPr lang="en-US" baseline="30000" dirty="0">
                <a:solidFill>
                  <a:srgbClr val="FF0000"/>
                </a:solidFill>
              </a:rPr>
              <a:t> 2</a:t>
            </a:r>
            <a:r>
              <a:rPr lang="en-US" altLang="en-US" dirty="0">
                <a:solidFill>
                  <a:srgbClr val="FF0000"/>
                </a:solidFill>
              </a:rPr>
              <a:t> 	 	</a:t>
            </a:r>
            <a:r>
              <a:rPr lang="en-US" i="1" dirty="0" smtClean="0">
                <a:solidFill>
                  <a:srgbClr val="FF0000"/>
                </a:solidFill>
                <a:sym typeface="Symbol" pitchFamily="18" charset="2"/>
              </a:rPr>
              <a:t>F</a:t>
            </a:r>
            <a:r>
              <a:rPr lang="en-US" baseline="-25000" dirty="0" smtClean="0">
                <a:solidFill>
                  <a:srgbClr val="FF0000"/>
                </a:solidFill>
                <a:sym typeface="Symbol" pitchFamily="18" charset="2"/>
              </a:rPr>
              <a:t>E</a:t>
            </a:r>
            <a:r>
              <a:rPr lang="en-US" dirty="0" smtClean="0">
                <a:solidFill>
                  <a:srgbClr val="FF0000"/>
                </a:solidFill>
              </a:rPr>
              <a:t> </a:t>
            </a:r>
            <a:r>
              <a:rPr lang="en-US" dirty="0">
                <a:solidFill>
                  <a:srgbClr val="FF0000"/>
                </a:solidFill>
              </a:rPr>
              <a:t>= </a:t>
            </a:r>
            <a:r>
              <a:rPr lang="en-US" i="1" dirty="0">
                <a:solidFill>
                  <a:srgbClr val="FF0000"/>
                </a:solidFill>
              </a:rPr>
              <a:t>kq</a:t>
            </a:r>
            <a:r>
              <a:rPr lang="en-US" baseline="-25000" dirty="0">
                <a:solidFill>
                  <a:srgbClr val="FF0000"/>
                </a:solidFill>
              </a:rPr>
              <a:t>1</a:t>
            </a:r>
            <a:r>
              <a:rPr lang="en-US" i="1" dirty="0">
                <a:solidFill>
                  <a:srgbClr val="FF0000"/>
                </a:solidFill>
              </a:rPr>
              <a:t>q</a:t>
            </a:r>
            <a:r>
              <a:rPr lang="en-US" baseline="-25000" dirty="0">
                <a:solidFill>
                  <a:srgbClr val="FF0000"/>
                </a:solidFill>
              </a:rPr>
              <a:t>2</a:t>
            </a:r>
            <a:r>
              <a:rPr lang="en-US" i="1" dirty="0">
                <a:solidFill>
                  <a:srgbClr val="FF0000"/>
                </a:solidFill>
              </a:rPr>
              <a:t> / r</a:t>
            </a:r>
            <a:r>
              <a:rPr lang="en-US" baseline="-25000" dirty="0">
                <a:solidFill>
                  <a:srgbClr val="FF0000"/>
                </a:solidFill>
              </a:rPr>
              <a:t> </a:t>
            </a:r>
            <a:r>
              <a:rPr lang="en-US" baseline="30000" dirty="0">
                <a:solidFill>
                  <a:srgbClr val="FF0000"/>
                </a:solidFill>
              </a:rPr>
              <a:t>2</a:t>
            </a:r>
            <a:r>
              <a:rPr lang="en-US" altLang="en-US" dirty="0">
                <a:solidFill>
                  <a:srgbClr val="FF0000"/>
                </a:solidFill>
              </a:rPr>
              <a:t> </a:t>
            </a:r>
          </a:p>
          <a:p>
            <a:pPr marL="633413" indent="-633413">
              <a:lnSpc>
                <a:spcPct val="115000"/>
              </a:lnSpc>
              <a:spcAft>
                <a:spcPct val="15000"/>
              </a:spcAft>
            </a:pPr>
            <a:r>
              <a:rPr lang="en-US" altLang="en-US" dirty="0">
                <a:solidFill>
                  <a:srgbClr val="FF0000"/>
                </a:solidFill>
              </a:rPr>
              <a:t>• </a:t>
            </a:r>
            <a:r>
              <a:rPr lang="en-US" i="1" dirty="0" err="1">
                <a:solidFill>
                  <a:srgbClr val="FF0000"/>
                </a:solidFill>
                <a:sym typeface="Symbol" pitchFamily="18" charset="2"/>
              </a:rPr>
              <a:t>v</a:t>
            </a:r>
            <a:r>
              <a:rPr lang="en-US" baseline="-25000" dirty="0" err="1">
                <a:solidFill>
                  <a:srgbClr val="FF0000"/>
                </a:solidFill>
                <a:sym typeface="Symbol" pitchFamily="18" charset="2"/>
              </a:rPr>
              <a:t>esc</a:t>
            </a:r>
            <a:r>
              <a:rPr lang="en-US" dirty="0">
                <a:solidFill>
                  <a:srgbClr val="FF0000"/>
                </a:solidFill>
              </a:rPr>
              <a:t> =   2</a:t>
            </a:r>
            <a:r>
              <a:rPr lang="en-US" i="1" dirty="0">
                <a:solidFill>
                  <a:srgbClr val="FF0000"/>
                </a:solidFill>
              </a:rPr>
              <a:t>GM / r</a:t>
            </a:r>
          </a:p>
          <a:p>
            <a:pPr marL="633413" indent="-633413">
              <a:lnSpc>
                <a:spcPct val="115000"/>
              </a:lnSpc>
              <a:spcAft>
                <a:spcPct val="15000"/>
              </a:spcAft>
            </a:pPr>
            <a:r>
              <a:rPr lang="en-US" altLang="en-US" dirty="0">
                <a:solidFill>
                  <a:srgbClr val="FF0000"/>
                </a:solidFill>
              </a:rPr>
              <a:t>• </a:t>
            </a:r>
            <a:r>
              <a:rPr lang="en-US" i="1" dirty="0" err="1">
                <a:solidFill>
                  <a:srgbClr val="FF0000"/>
                </a:solidFill>
                <a:sym typeface="Symbol" pitchFamily="18" charset="2"/>
              </a:rPr>
              <a:t>v</a:t>
            </a:r>
            <a:r>
              <a:rPr lang="en-US" baseline="-25000" dirty="0" err="1">
                <a:solidFill>
                  <a:srgbClr val="FF0000"/>
                </a:solidFill>
                <a:sym typeface="Symbol" pitchFamily="18" charset="2"/>
              </a:rPr>
              <a:t>orbit</a:t>
            </a:r>
            <a:r>
              <a:rPr lang="en-US" dirty="0">
                <a:solidFill>
                  <a:srgbClr val="FF0000"/>
                </a:solidFill>
              </a:rPr>
              <a:t> =   </a:t>
            </a:r>
            <a:r>
              <a:rPr lang="en-US" i="1" dirty="0">
                <a:solidFill>
                  <a:srgbClr val="FF0000"/>
                </a:solidFill>
              </a:rPr>
              <a:t>GM / r</a:t>
            </a:r>
            <a:endParaRPr lang="en-US" altLang="en-US" i="1" dirty="0">
              <a:solidFill>
                <a:srgbClr val="FF0000"/>
              </a:solidFill>
            </a:endParaRPr>
          </a:p>
        </p:txBody>
      </p:sp>
      <p:sp>
        <p:nvSpPr>
          <p:cNvPr id="6147"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
        <p:nvSpPr>
          <p:cNvPr id="94212" name="Freeform 4"/>
          <p:cNvSpPr>
            <a:spLocks/>
          </p:cNvSpPr>
          <p:nvPr/>
        </p:nvSpPr>
        <p:spPr bwMode="auto">
          <a:xfrm>
            <a:off x="1806575" y="4156281"/>
            <a:ext cx="1257300" cy="298450"/>
          </a:xfrm>
          <a:custGeom>
            <a:avLst/>
            <a:gdLst>
              <a:gd name="T0" fmla="*/ 0 w 792"/>
              <a:gd name="T1" fmla="*/ 140 h 188"/>
              <a:gd name="T2" fmla="*/ 28 w 792"/>
              <a:gd name="T3" fmla="*/ 188 h 188"/>
              <a:gd name="T4" fmla="*/ 78 w 792"/>
              <a:gd name="T5" fmla="*/ 0 h 188"/>
              <a:gd name="T6" fmla="*/ 792 w 792"/>
              <a:gd name="T7" fmla="*/ 0 h 188"/>
              <a:gd name="T8" fmla="*/ 0 60000 65536"/>
              <a:gd name="T9" fmla="*/ 0 60000 65536"/>
              <a:gd name="T10" fmla="*/ 0 60000 65536"/>
              <a:gd name="T11" fmla="*/ 0 60000 65536"/>
              <a:gd name="T12" fmla="*/ 0 w 792"/>
              <a:gd name="T13" fmla="*/ 0 h 188"/>
              <a:gd name="T14" fmla="*/ 792 w 792"/>
              <a:gd name="T15" fmla="*/ 188 h 188"/>
            </a:gdLst>
            <a:ahLst/>
            <a:cxnLst>
              <a:cxn ang="T8">
                <a:pos x="T0" y="T1"/>
              </a:cxn>
              <a:cxn ang="T9">
                <a:pos x="T2" y="T3"/>
              </a:cxn>
              <a:cxn ang="T10">
                <a:pos x="T4" y="T5"/>
              </a:cxn>
              <a:cxn ang="T11">
                <a:pos x="T6" y="T7"/>
              </a:cxn>
            </a:cxnLst>
            <a:rect l="T12" t="T13" r="T14" b="T15"/>
            <a:pathLst>
              <a:path w="792" h="188">
                <a:moveTo>
                  <a:pt x="0" y="140"/>
                </a:moveTo>
                <a:lnTo>
                  <a:pt x="28" y="188"/>
                </a:lnTo>
                <a:lnTo>
                  <a:pt x="78" y="0"/>
                </a:lnTo>
                <a:lnTo>
                  <a:pt x="792" y="0"/>
                </a:lnTo>
              </a:path>
            </a:pathLst>
          </a:custGeom>
          <a:noFill/>
          <a:ln w="19050" cmpd="sng">
            <a:solidFill>
              <a:srgbClr val="FF0000"/>
            </a:solidFill>
            <a:round/>
            <a:headEnd/>
            <a:tailEnd/>
          </a:ln>
        </p:spPr>
        <p:txBody>
          <a:bodyPr/>
          <a:lstStyle/>
          <a:p>
            <a:endParaRPr lang="en-US"/>
          </a:p>
        </p:txBody>
      </p:sp>
      <p:sp>
        <p:nvSpPr>
          <p:cNvPr id="94214" name="Freeform 6"/>
          <p:cNvSpPr>
            <a:spLocks/>
          </p:cNvSpPr>
          <p:nvPr/>
        </p:nvSpPr>
        <p:spPr bwMode="auto">
          <a:xfrm>
            <a:off x="1905000" y="4652502"/>
            <a:ext cx="1038225" cy="295275"/>
          </a:xfrm>
          <a:custGeom>
            <a:avLst/>
            <a:gdLst>
              <a:gd name="T0" fmla="*/ 0 w 654"/>
              <a:gd name="T1" fmla="*/ 144 h 186"/>
              <a:gd name="T2" fmla="*/ 42 w 654"/>
              <a:gd name="T3" fmla="*/ 186 h 186"/>
              <a:gd name="T4" fmla="*/ 84 w 654"/>
              <a:gd name="T5" fmla="*/ 0 h 186"/>
              <a:gd name="T6" fmla="*/ 654 w 654"/>
              <a:gd name="T7" fmla="*/ 0 h 186"/>
              <a:gd name="T8" fmla="*/ 0 60000 65536"/>
              <a:gd name="T9" fmla="*/ 0 60000 65536"/>
              <a:gd name="T10" fmla="*/ 0 60000 65536"/>
              <a:gd name="T11" fmla="*/ 0 60000 65536"/>
              <a:gd name="T12" fmla="*/ 0 w 654"/>
              <a:gd name="T13" fmla="*/ 0 h 186"/>
              <a:gd name="T14" fmla="*/ 654 w 654"/>
              <a:gd name="T15" fmla="*/ 186 h 186"/>
            </a:gdLst>
            <a:ahLst/>
            <a:cxnLst>
              <a:cxn ang="T8">
                <a:pos x="T0" y="T1"/>
              </a:cxn>
              <a:cxn ang="T9">
                <a:pos x="T2" y="T3"/>
              </a:cxn>
              <a:cxn ang="T10">
                <a:pos x="T4" y="T5"/>
              </a:cxn>
              <a:cxn ang="T11">
                <a:pos x="T6" y="T7"/>
              </a:cxn>
            </a:cxnLst>
            <a:rect l="T12" t="T13" r="T14" b="T15"/>
            <a:pathLst>
              <a:path w="654" h="186">
                <a:moveTo>
                  <a:pt x="0" y="144"/>
                </a:moveTo>
                <a:lnTo>
                  <a:pt x="42" y="186"/>
                </a:lnTo>
                <a:lnTo>
                  <a:pt x="84" y="0"/>
                </a:lnTo>
                <a:lnTo>
                  <a:pt x="654" y="0"/>
                </a:lnTo>
              </a:path>
            </a:pathLst>
          </a:custGeom>
          <a:noFill/>
          <a:ln w="19050" cmpd="sng">
            <a:solidFill>
              <a:srgbClr val="FF0000"/>
            </a:solidFill>
            <a:round/>
            <a:headEnd/>
            <a:tailEnd/>
          </a:ln>
        </p:spPr>
        <p:txBody>
          <a:bodyPr/>
          <a:lstStyle/>
          <a:p>
            <a:endParaRPr lang="en-US"/>
          </a:p>
        </p:txBody>
      </p:sp>
      <p:sp>
        <p:nvSpPr>
          <p:cNvPr id="94215" name="Line 7"/>
          <p:cNvSpPr>
            <a:spLocks noChangeShapeType="1"/>
          </p:cNvSpPr>
          <p:nvPr/>
        </p:nvSpPr>
        <p:spPr bwMode="auto">
          <a:xfrm>
            <a:off x="4292600" y="1876425"/>
            <a:ext cx="0" cy="3200400"/>
          </a:xfrm>
          <a:prstGeom prst="line">
            <a:avLst/>
          </a:prstGeom>
          <a:noFill/>
          <a:ln w="19050">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2" presetClass="entr" presetSubtype="1" fill="hold" grpId="0" nodeType="afterEffect">
                                  <p:stCondLst>
                                    <p:cond delay="0"/>
                                  </p:stCondLst>
                                  <p:childTnLst>
                                    <p:set>
                                      <p:cBhvr>
                                        <p:cTn id="17" dur="1" fill="hold">
                                          <p:stCondLst>
                                            <p:cond delay="0"/>
                                          </p:stCondLst>
                                        </p:cTn>
                                        <p:tgtEl>
                                          <p:spTgt spid="94215"/>
                                        </p:tgtEl>
                                        <p:attrNameLst>
                                          <p:attrName>style.visibility</p:attrName>
                                        </p:attrNameLst>
                                      </p:cBhvr>
                                      <p:to>
                                        <p:strVal val="visible"/>
                                      </p:to>
                                    </p:set>
                                    <p:animEffect transition="in" filter="wipe(up)">
                                      <p:cBhvr>
                                        <p:cTn id="18" dur="500"/>
                                        <p:tgtEl>
                                          <p:spTgt spid="94215"/>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3187">
                                            <p:txEl>
                                              <p:pRg st="2" end="2"/>
                                            </p:txEl>
                                          </p:spTgt>
                                        </p:tgtEl>
                                        <p:attrNameLst>
                                          <p:attrName>style.visibility</p:attrName>
                                        </p:attrNameLst>
                                      </p:cBhvr>
                                      <p:to>
                                        <p:strVal val="visible"/>
                                      </p:to>
                                    </p:set>
                                    <p:anim calcmode="lin" valueType="num">
                                      <p:cBhvr additive="base">
                                        <p:cTn id="23"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93187">
                                            <p:txEl>
                                              <p:pRg st="3" end="3"/>
                                            </p:txEl>
                                          </p:spTgt>
                                        </p:tgtEl>
                                        <p:attrNameLst>
                                          <p:attrName>style.visibility</p:attrName>
                                        </p:attrNameLst>
                                      </p:cBhvr>
                                      <p:to>
                                        <p:strVal val="visible"/>
                                      </p:to>
                                    </p:set>
                                    <p:anim calcmode="lin" valueType="num">
                                      <p:cBhvr additive="base">
                                        <p:cTn id="29"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3187">
                                            <p:txEl>
                                              <p:pRg st="4" end="4"/>
                                            </p:txEl>
                                          </p:spTgt>
                                        </p:tgtEl>
                                        <p:attrNameLst>
                                          <p:attrName>style.visibility</p:attrName>
                                        </p:attrNameLst>
                                      </p:cBhvr>
                                      <p:to>
                                        <p:strVal val="visible"/>
                                      </p:to>
                                    </p:set>
                                    <p:anim calcmode="lin" valueType="num">
                                      <p:cBhvr additive="base">
                                        <p:cTn id="35" dur="500" fill="hold"/>
                                        <p:tgtEl>
                                          <p:spTgt spid="93187">
                                            <p:txEl>
                                              <p:pRg st="4" end="4"/>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318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3187">
                                            <p:txEl>
                                              <p:pRg st="5" end="5"/>
                                            </p:txEl>
                                          </p:spTgt>
                                        </p:tgtEl>
                                        <p:attrNameLst>
                                          <p:attrName>style.visibility</p:attrName>
                                        </p:attrNameLst>
                                      </p:cBhvr>
                                      <p:to>
                                        <p:strVal val="visible"/>
                                      </p:to>
                                    </p:set>
                                    <p:anim calcmode="lin" valueType="num">
                                      <p:cBhvr additive="base">
                                        <p:cTn id="41" dur="500" fill="hold"/>
                                        <p:tgtEl>
                                          <p:spTgt spid="93187">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3187">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93187">
                                            <p:txEl>
                                              <p:pRg st="6" end="6"/>
                                            </p:txEl>
                                          </p:spTgt>
                                        </p:tgtEl>
                                        <p:attrNameLst>
                                          <p:attrName>style.visibility</p:attrName>
                                        </p:attrNameLst>
                                      </p:cBhvr>
                                      <p:to>
                                        <p:strVal val="visible"/>
                                      </p:to>
                                    </p:set>
                                    <p:anim calcmode="lin" valueType="num">
                                      <p:cBhvr additive="base">
                                        <p:cTn id="47" dur="500" fill="hold"/>
                                        <p:tgtEl>
                                          <p:spTgt spid="93187">
                                            <p:txEl>
                                              <p:pRg st="6" end="6"/>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93187">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par>
                                <p:cTn id="49" presetID="2" presetClass="entr" presetSubtype="4" fill="hold" grpId="0" nodeType="withEffect">
                                  <p:stCondLst>
                                    <p:cond delay="0"/>
                                  </p:stCondLst>
                                  <p:childTnLst>
                                    <p:set>
                                      <p:cBhvr>
                                        <p:cTn id="50" dur="1" fill="hold">
                                          <p:stCondLst>
                                            <p:cond delay="0"/>
                                          </p:stCondLst>
                                        </p:cTn>
                                        <p:tgtEl>
                                          <p:spTgt spid="94212"/>
                                        </p:tgtEl>
                                        <p:attrNameLst>
                                          <p:attrName>style.visibility</p:attrName>
                                        </p:attrNameLst>
                                      </p:cBhvr>
                                      <p:to>
                                        <p:strVal val="visible"/>
                                      </p:to>
                                    </p:set>
                                    <p:anim calcmode="lin" valueType="num">
                                      <p:cBhvr additive="base">
                                        <p:cTn id="51" dur="500" fill="hold"/>
                                        <p:tgtEl>
                                          <p:spTgt spid="94212"/>
                                        </p:tgtEl>
                                        <p:attrNameLst>
                                          <p:attrName>ppt_x</p:attrName>
                                        </p:attrNameLst>
                                      </p:cBhvr>
                                      <p:tavLst>
                                        <p:tav tm="0">
                                          <p:val>
                                            <p:strVal val="#ppt_x"/>
                                          </p:val>
                                        </p:tav>
                                        <p:tav tm="100000">
                                          <p:val>
                                            <p:strVal val="#ppt_x"/>
                                          </p:val>
                                        </p:tav>
                                      </p:tavLst>
                                    </p:anim>
                                    <p:anim calcmode="lin" valueType="num">
                                      <p:cBhvr additive="base">
                                        <p:cTn id="52" dur="500" fill="hold"/>
                                        <p:tgtEl>
                                          <p:spTgt spid="94212"/>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nodeType="clickEffect">
                                  <p:stCondLst>
                                    <p:cond delay="0"/>
                                  </p:stCondLst>
                                  <p:childTnLst>
                                    <p:set>
                                      <p:cBhvr>
                                        <p:cTn id="56" dur="1" fill="hold">
                                          <p:stCondLst>
                                            <p:cond delay="0"/>
                                          </p:stCondLst>
                                        </p:cTn>
                                        <p:tgtEl>
                                          <p:spTgt spid="93187">
                                            <p:txEl>
                                              <p:pRg st="7" end="7"/>
                                            </p:txEl>
                                          </p:spTgt>
                                        </p:tgtEl>
                                        <p:attrNameLst>
                                          <p:attrName>style.visibility</p:attrName>
                                        </p:attrNameLst>
                                      </p:cBhvr>
                                      <p:to>
                                        <p:strVal val="visible"/>
                                      </p:to>
                                    </p:set>
                                    <p:anim calcmode="lin" valueType="num">
                                      <p:cBhvr additive="base">
                                        <p:cTn id="57" dur="500" fill="hold"/>
                                        <p:tgtEl>
                                          <p:spTgt spid="93187">
                                            <p:txEl>
                                              <p:pRg st="7" end="7"/>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318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5"/>
                                            </p:cond>
                                          </p:stCondLst>
                                          <p:endCondLst>
                                            <p:cond evt="onStopAudio" delay="0">
                                              <p:tgtEl>
                                                <p:sldTgt/>
                                              </p:tgtEl>
                                            </p:cond>
                                          </p:endCondLst>
                                        </p:cTn>
                                        <p:tgtEl>
                                          <p:sndTgt r:embed="rId4" name="arrow.wav"/>
                                        </p:tgtEl>
                                      </p:cMediaNode>
                                    </p:audio>
                                  </p:subTnLst>
                                </p:cTn>
                              </p:par>
                              <p:par>
                                <p:cTn id="59" presetID="2" presetClass="entr" presetSubtype="4" fill="hold" grpId="0" nodeType="withEffect">
                                  <p:stCondLst>
                                    <p:cond delay="0"/>
                                  </p:stCondLst>
                                  <p:childTnLst>
                                    <p:set>
                                      <p:cBhvr>
                                        <p:cTn id="60" dur="1" fill="hold">
                                          <p:stCondLst>
                                            <p:cond delay="0"/>
                                          </p:stCondLst>
                                        </p:cTn>
                                        <p:tgtEl>
                                          <p:spTgt spid="94214"/>
                                        </p:tgtEl>
                                        <p:attrNameLst>
                                          <p:attrName>style.visibility</p:attrName>
                                        </p:attrNameLst>
                                      </p:cBhvr>
                                      <p:to>
                                        <p:strVal val="visible"/>
                                      </p:to>
                                    </p:set>
                                    <p:anim calcmode="lin" valueType="num">
                                      <p:cBhvr additive="base">
                                        <p:cTn id="61" dur="500" fill="hold"/>
                                        <p:tgtEl>
                                          <p:spTgt spid="94214"/>
                                        </p:tgtEl>
                                        <p:attrNameLst>
                                          <p:attrName>ppt_x</p:attrName>
                                        </p:attrNameLst>
                                      </p:cBhvr>
                                      <p:tavLst>
                                        <p:tav tm="0">
                                          <p:val>
                                            <p:strVal val="#ppt_x"/>
                                          </p:val>
                                        </p:tav>
                                        <p:tav tm="100000">
                                          <p:val>
                                            <p:strVal val="#ppt_x"/>
                                          </p:val>
                                        </p:tav>
                                      </p:tavLst>
                                    </p:anim>
                                    <p:anim calcmode="lin" valueType="num">
                                      <p:cBhvr additive="base">
                                        <p:cTn id="62" dur="500" fill="hold"/>
                                        <p:tgtEl>
                                          <p:spTgt spid="942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2" grpId="0" animBg="1"/>
      <p:bldP spid="94214" grpId="0" animBg="1"/>
      <p:bldP spid="9421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4"/>
          <p:cNvSpPr>
            <a:spLocks noChangeArrowheads="1"/>
          </p:cNvSpPr>
          <p:nvPr/>
        </p:nvSpPr>
        <p:spPr bwMode="auto">
          <a:xfrm>
            <a:off x="685800" y="1773238"/>
            <a:ext cx="7772400" cy="4065587"/>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25300" name="Picture 2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2625" y="1824038"/>
            <a:ext cx="7764463" cy="1971675"/>
          </a:xfrm>
          <a:prstGeom prst="rect">
            <a:avLst/>
          </a:prstGeom>
          <a:noFill/>
          <a:ln w="9525">
            <a:noFill/>
            <a:miter lim="800000"/>
            <a:headEnd/>
            <a:tailEnd/>
          </a:ln>
        </p:spPr>
      </p:pic>
      <p:sp>
        <p:nvSpPr>
          <p:cNvPr id="225286" name="Text Box 6"/>
          <p:cNvSpPr txBox="1">
            <a:spLocks noChangeArrowheads="1"/>
          </p:cNvSpPr>
          <p:nvPr/>
        </p:nvSpPr>
        <p:spPr bwMode="auto">
          <a:xfrm>
            <a:off x="700088" y="3735388"/>
            <a:ext cx="7800975" cy="1187450"/>
          </a:xfrm>
          <a:prstGeom prst="rect">
            <a:avLst/>
          </a:prstGeom>
          <a:noFill/>
          <a:ln w="9525">
            <a:noFill/>
            <a:miter lim="800000"/>
            <a:headEnd/>
            <a:tailEnd/>
          </a:ln>
        </p:spPr>
        <p:txBody>
          <a:bodyPr>
            <a:spAutoFit/>
          </a:bodyPr>
          <a:lstStyle/>
          <a:p>
            <a:r>
              <a:rPr lang="en-US">
                <a:solidFill>
                  <a:schemeClr val="hlink"/>
                </a:solidFill>
                <a:sym typeface="Symbol" pitchFamily="18" charset="2"/>
              </a:rPr>
              <a:t>Since the satellite is in uniform circular motion at a radius </a:t>
            </a:r>
            <a:r>
              <a:rPr lang="en-US" i="1">
                <a:solidFill>
                  <a:schemeClr val="hlink"/>
                </a:solidFill>
                <a:sym typeface="Symbol" pitchFamily="18" charset="2"/>
              </a:rPr>
              <a:t>r</a:t>
            </a:r>
            <a:r>
              <a:rPr lang="en-US">
                <a:solidFill>
                  <a:schemeClr val="hlink"/>
                </a:solidFill>
                <a:sym typeface="Symbol" pitchFamily="18" charset="2"/>
              </a:rPr>
              <a:t> and a speed </a:t>
            </a:r>
            <a:r>
              <a:rPr lang="en-US" i="1">
                <a:solidFill>
                  <a:schemeClr val="hlink"/>
                </a:solidFill>
                <a:sym typeface="Symbol" pitchFamily="18" charset="2"/>
              </a:rPr>
              <a:t>v</a:t>
            </a:r>
            <a:r>
              <a:rPr lang="en-US">
                <a:solidFill>
                  <a:schemeClr val="hlink"/>
                </a:solidFill>
                <a:sym typeface="Symbol" pitchFamily="18" charset="2"/>
              </a:rPr>
              <a:t>, it must be undergoing a centripetal acceleration.</a:t>
            </a:r>
          </a:p>
        </p:txBody>
      </p:sp>
      <p:sp>
        <p:nvSpPr>
          <p:cNvPr id="225293" name="Oval 13"/>
          <p:cNvSpPr>
            <a:spLocks noChangeArrowheads="1"/>
          </p:cNvSpPr>
          <p:nvPr/>
        </p:nvSpPr>
        <p:spPr bwMode="auto">
          <a:xfrm>
            <a:off x="2813050" y="3163888"/>
            <a:ext cx="398463" cy="398462"/>
          </a:xfrm>
          <a:prstGeom prst="ellipse">
            <a:avLst/>
          </a:prstGeom>
          <a:noFill/>
          <a:ln w="19050">
            <a:solidFill>
              <a:srgbClr val="FF0000"/>
            </a:solidFill>
            <a:round/>
            <a:headEnd/>
            <a:tailEnd/>
          </a:ln>
        </p:spPr>
        <p:txBody>
          <a:bodyPr wrap="none" anchor="ctr"/>
          <a:lstStyle/>
          <a:p>
            <a:endParaRPr lang="en-US"/>
          </a:p>
        </p:txBody>
      </p:sp>
      <p:sp>
        <p:nvSpPr>
          <p:cNvPr id="522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52231" name="Rectangle 19"/>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25301" name="Text Box 21"/>
          <p:cNvSpPr txBox="1">
            <a:spLocks noChangeArrowheads="1"/>
          </p:cNvSpPr>
          <p:nvPr/>
        </p:nvSpPr>
        <p:spPr bwMode="auto">
          <a:xfrm>
            <a:off x="731838" y="4946650"/>
            <a:ext cx="7583487"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Since gravitational field strength </a:t>
            </a:r>
            <a:r>
              <a:rPr lang="en-US" i="1">
                <a:solidFill>
                  <a:schemeClr val="hlink"/>
                </a:solidFill>
                <a:sym typeface="Symbol" pitchFamily="18" charset="2"/>
              </a:rPr>
              <a:t>g </a:t>
            </a:r>
            <a:r>
              <a:rPr lang="en-US">
                <a:solidFill>
                  <a:schemeClr val="hlink"/>
                </a:solidFill>
                <a:sym typeface="Symbol" pitchFamily="18" charset="2"/>
              </a:rPr>
              <a:t>is the acceleration, </a:t>
            </a:r>
            <a:r>
              <a:rPr lang="en-US" i="1">
                <a:solidFill>
                  <a:schemeClr val="hlink"/>
                </a:solidFill>
                <a:sym typeface="Symbol" pitchFamily="18" charset="2"/>
              </a:rPr>
              <a:t>g</a:t>
            </a:r>
            <a:r>
              <a:rPr lang="en-US">
                <a:solidFill>
                  <a:schemeClr val="hlink"/>
                </a:solidFill>
                <a:sym typeface="Symbol" pitchFamily="18" charset="2"/>
              </a:rPr>
              <a:t> = </a:t>
            </a:r>
            <a:r>
              <a:rPr lang="en-US" i="1">
                <a:solidFill>
                  <a:schemeClr val="hlink"/>
                </a:solidFill>
                <a:sym typeface="Symbol" pitchFamily="18" charset="2"/>
              </a:rPr>
              <a:t>v</a:t>
            </a:r>
            <a:r>
              <a:rPr lang="en-US" baseline="30000">
                <a:solidFill>
                  <a:schemeClr val="hlink"/>
                </a:solidFill>
                <a:sym typeface="Symbol" pitchFamily="18" charset="2"/>
              </a:rPr>
              <a:t>2</a:t>
            </a:r>
            <a:r>
              <a:rPr lang="en-US" i="1">
                <a:solidFill>
                  <a:schemeClr val="hlink"/>
                </a:solidFill>
                <a:sym typeface="Symbol" pitchFamily="18" charset="2"/>
              </a:rPr>
              <a:t>/ r</a:t>
            </a:r>
            <a:r>
              <a:rPr lang="en-US">
                <a:solidFill>
                  <a:schemeClr val="hlink"/>
                </a:solidFill>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5300"/>
                                        </p:tgtEl>
                                        <p:attrNameLst>
                                          <p:attrName>style.visibility</p:attrName>
                                        </p:attrNameLst>
                                      </p:cBhvr>
                                      <p:to>
                                        <p:strVal val="visible"/>
                                      </p:to>
                                    </p:set>
                                    <p:anim calcmode="lin" valueType="num">
                                      <p:cBhvr additive="base">
                                        <p:cTn id="7" dur="500" fill="hold"/>
                                        <p:tgtEl>
                                          <p:spTgt spid="225300"/>
                                        </p:tgtEl>
                                        <p:attrNameLst>
                                          <p:attrName>ppt_x</p:attrName>
                                        </p:attrNameLst>
                                      </p:cBhvr>
                                      <p:tavLst>
                                        <p:tav tm="0">
                                          <p:val>
                                            <p:strVal val="#ppt_x"/>
                                          </p:val>
                                        </p:tav>
                                        <p:tav tm="100000">
                                          <p:val>
                                            <p:strVal val="#ppt_x"/>
                                          </p:val>
                                        </p:tav>
                                      </p:tavLst>
                                    </p:anim>
                                    <p:anim calcmode="lin" valueType="num">
                                      <p:cBhvr additive="base">
                                        <p:cTn id="8" dur="500" fill="hold"/>
                                        <p:tgtEl>
                                          <p:spTgt spid="22530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25286">
                                            <p:txEl>
                                              <p:pRg st="0" end="0"/>
                                            </p:txEl>
                                          </p:spTgt>
                                        </p:tgtEl>
                                        <p:attrNameLst>
                                          <p:attrName>style.visibility</p:attrName>
                                        </p:attrNameLst>
                                      </p:cBhvr>
                                      <p:to>
                                        <p:strVal val="visible"/>
                                      </p:to>
                                    </p:set>
                                    <p:anim calcmode="lin" valueType="num">
                                      <p:cBhvr additive="base">
                                        <p:cTn id="13" dur="500" fill="hold"/>
                                        <p:tgtEl>
                                          <p:spTgt spid="22528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2528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25301">
                                            <p:txEl>
                                              <p:pRg st="0" end="0"/>
                                            </p:txEl>
                                          </p:spTgt>
                                        </p:tgtEl>
                                        <p:attrNameLst>
                                          <p:attrName>style.visibility</p:attrName>
                                        </p:attrNameLst>
                                      </p:cBhvr>
                                      <p:to>
                                        <p:strVal val="visible"/>
                                      </p:to>
                                    </p:set>
                                    <p:anim calcmode="lin" valueType="num">
                                      <p:cBhvr additive="base">
                                        <p:cTn id="19" dur="500" fill="hold"/>
                                        <p:tgtEl>
                                          <p:spTgt spid="22530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253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225293"/>
                                        </p:tgtEl>
                                        <p:attrNameLst>
                                          <p:attrName>style.visibility</p:attrName>
                                        </p:attrNameLst>
                                      </p:cBhvr>
                                      <p:to>
                                        <p:strVal val="visible"/>
                                      </p:to>
                                    </p:set>
                                    <p:anim calcmode="lin" valueType="num">
                                      <p:cBhvr>
                                        <p:cTn id="25" dur="500" fill="hold"/>
                                        <p:tgtEl>
                                          <p:spTgt spid="225293"/>
                                        </p:tgtEl>
                                        <p:attrNameLst>
                                          <p:attrName>ppt_w</p:attrName>
                                        </p:attrNameLst>
                                      </p:cBhvr>
                                      <p:tavLst>
                                        <p:tav tm="0">
                                          <p:val>
                                            <p:fltVal val="0"/>
                                          </p:val>
                                        </p:tav>
                                        <p:tav tm="100000">
                                          <p:val>
                                            <p:strVal val="#ppt_w"/>
                                          </p:val>
                                        </p:tav>
                                      </p:tavLst>
                                    </p:anim>
                                    <p:anim calcmode="lin" valueType="num">
                                      <p:cBhvr>
                                        <p:cTn id="26" dur="500" fill="hold"/>
                                        <p:tgtEl>
                                          <p:spTgt spid="225293"/>
                                        </p:tgtEl>
                                        <p:attrNameLst>
                                          <p:attrName>ppt_h</p:attrName>
                                        </p:attrNameLst>
                                      </p:cBhvr>
                                      <p:tavLst>
                                        <p:tav tm="0">
                                          <p:val>
                                            <p:fltVal val="0"/>
                                          </p:val>
                                        </p:tav>
                                        <p:tav tm="100000">
                                          <p:val>
                                            <p:strVal val="#ppt_h"/>
                                          </p:val>
                                        </p:tav>
                                      </p:tavLst>
                                    </p:anim>
                                    <p:animEffect transition="in" filter="fade">
                                      <p:cBhvr>
                                        <p:cTn id="27" dur="500"/>
                                        <p:tgtEl>
                                          <p:spTgt spid="225293"/>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29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4"/>
          <p:cNvSpPr>
            <a:spLocks noChangeArrowheads="1"/>
          </p:cNvSpPr>
          <p:nvPr/>
        </p:nvSpPr>
        <p:spPr bwMode="auto">
          <a:xfrm>
            <a:off x="685800" y="1785938"/>
            <a:ext cx="7772400" cy="50720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27355" name="Picture 27"/>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69925" y="3786188"/>
            <a:ext cx="7083425" cy="2184400"/>
          </a:xfrm>
          <a:prstGeom prst="rect">
            <a:avLst/>
          </a:prstGeom>
          <a:noFill/>
          <a:ln w="9525">
            <a:noFill/>
            <a:miter lim="800000"/>
            <a:headEnd/>
            <a:tailEnd/>
          </a:ln>
        </p:spPr>
      </p:pic>
      <p:pic>
        <p:nvPicPr>
          <p:cNvPr id="227354" name="Picture 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4213" y="1827213"/>
            <a:ext cx="6283325" cy="1930400"/>
          </a:xfrm>
          <a:prstGeom prst="rect">
            <a:avLst/>
          </a:prstGeom>
          <a:noFill/>
          <a:ln w="9525">
            <a:noFill/>
            <a:miter lim="800000"/>
            <a:headEnd/>
            <a:tailEnd/>
          </a:ln>
        </p:spPr>
      </p:pic>
      <p:sp>
        <p:nvSpPr>
          <p:cNvPr id="53253" name="Rectangle 25"/>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27333" name="Oval 5"/>
          <p:cNvSpPr>
            <a:spLocks noChangeArrowheads="1"/>
          </p:cNvSpPr>
          <p:nvPr/>
        </p:nvSpPr>
        <p:spPr bwMode="auto">
          <a:xfrm>
            <a:off x="7740650" y="14176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2" name="Group 6"/>
          <p:cNvGrpSpPr>
            <a:grpSpLocks/>
          </p:cNvGrpSpPr>
          <p:nvPr/>
        </p:nvGrpSpPr>
        <p:grpSpPr bwMode="auto">
          <a:xfrm>
            <a:off x="6811963" y="1522413"/>
            <a:ext cx="2070100" cy="2070100"/>
            <a:chOff x="4416" y="1749"/>
            <a:chExt cx="1304" cy="1304"/>
          </a:xfrm>
        </p:grpSpPr>
        <p:sp>
          <p:nvSpPr>
            <p:cNvPr id="227335" name="Oval 7"/>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3266" name="Oval 8"/>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53267" name="Line 9"/>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53268" name="Text Box 10"/>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sz="2000" b="1" i="1">
                  <a:solidFill>
                    <a:schemeClr val="bg1"/>
                  </a:solidFill>
                  <a:latin typeface="Courier New" pitchFamily="49" charset="0"/>
                </a:rPr>
                <a:t>R</a:t>
              </a:r>
            </a:p>
          </p:txBody>
        </p:sp>
        <p:sp>
          <p:nvSpPr>
            <p:cNvPr id="53269" name="Line 11"/>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53270" name="Text Box 12"/>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x</a:t>
              </a:r>
            </a:p>
          </p:txBody>
        </p:sp>
      </p:grpSp>
      <p:sp>
        <p:nvSpPr>
          <p:cNvPr id="227343" name="Text Box 15"/>
          <p:cNvSpPr txBox="1">
            <a:spLocks noChangeArrowheads="1"/>
          </p:cNvSpPr>
          <p:nvPr/>
        </p:nvSpPr>
        <p:spPr bwMode="auto">
          <a:xfrm>
            <a:off x="1400175" y="4727575"/>
            <a:ext cx="61087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F </a:t>
            </a:r>
            <a:r>
              <a:rPr lang="en-US">
                <a:solidFill>
                  <a:schemeClr val="hlink"/>
                </a:solidFill>
                <a:sym typeface="Symbol" pitchFamily="18" charset="2"/>
              </a:rPr>
              <a:t>= </a:t>
            </a:r>
            <a:r>
              <a:rPr lang="en-US" i="1">
                <a:solidFill>
                  <a:schemeClr val="hlink"/>
                </a:solidFill>
                <a:sym typeface="Symbol" pitchFamily="18" charset="2"/>
              </a:rPr>
              <a:t>mg</a:t>
            </a:r>
            <a:r>
              <a:rPr lang="en-US">
                <a:solidFill>
                  <a:schemeClr val="hlink"/>
                </a:solidFill>
                <a:sym typeface="Symbol" pitchFamily="18" charset="2"/>
              </a:rPr>
              <a:t> = </a:t>
            </a:r>
            <a:r>
              <a:rPr lang="en-US" i="1">
                <a:solidFill>
                  <a:schemeClr val="hlink"/>
                </a:solidFill>
                <a:sym typeface="Symbol" pitchFamily="18" charset="2"/>
              </a:rPr>
              <a:t>GMm / x</a:t>
            </a:r>
            <a:r>
              <a:rPr lang="en-US" i="1" baseline="30000">
                <a:solidFill>
                  <a:schemeClr val="hlink"/>
                </a:solidFill>
                <a:sym typeface="Symbol" pitchFamily="18" charset="2"/>
              </a:rPr>
              <a:t>2</a:t>
            </a:r>
            <a:r>
              <a:rPr lang="en-US" baseline="30000">
                <a:solidFill>
                  <a:schemeClr val="hlink"/>
                </a:solidFill>
                <a:sym typeface="Symbol" pitchFamily="18" charset="2"/>
              </a:rPr>
              <a:t> </a:t>
            </a:r>
            <a:r>
              <a:rPr lang="en-US">
                <a:solidFill>
                  <a:schemeClr val="hlink"/>
                </a:solidFill>
                <a:sym typeface="Symbol" pitchFamily="18" charset="2"/>
              </a:rPr>
              <a:t>= </a:t>
            </a:r>
            <a:r>
              <a:rPr lang="en-US" i="1">
                <a:solidFill>
                  <a:schemeClr val="hlink"/>
                </a:solidFill>
                <a:sym typeface="Symbol" pitchFamily="18" charset="2"/>
              </a:rPr>
              <a:t>mv</a:t>
            </a:r>
            <a:r>
              <a:rPr lang="en-US" baseline="30000">
                <a:solidFill>
                  <a:schemeClr val="hlink"/>
                </a:solidFill>
                <a:sym typeface="Symbol" pitchFamily="18" charset="2"/>
              </a:rPr>
              <a:t>2</a:t>
            </a:r>
            <a:r>
              <a:rPr lang="en-US" i="1">
                <a:solidFill>
                  <a:schemeClr val="hlink"/>
                </a:solidFill>
                <a:sym typeface="Symbol" pitchFamily="18" charset="2"/>
              </a:rPr>
              <a:t>/ x</a:t>
            </a:r>
            <a:r>
              <a:rPr lang="en-US">
                <a:solidFill>
                  <a:schemeClr val="hlink"/>
                </a:solidFill>
                <a:sym typeface="Symbol" pitchFamily="18" charset="2"/>
              </a:rPr>
              <a:t>.</a:t>
            </a:r>
          </a:p>
        </p:txBody>
      </p:sp>
      <p:sp>
        <p:nvSpPr>
          <p:cNvPr id="227345" name="Text Box 17"/>
          <p:cNvSpPr txBox="1">
            <a:spLocks noChangeArrowheads="1"/>
          </p:cNvSpPr>
          <p:nvPr/>
        </p:nvSpPr>
        <p:spPr bwMode="auto">
          <a:xfrm>
            <a:off x="1392238" y="5334000"/>
            <a:ext cx="6145212"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Thus </a:t>
            </a:r>
            <a:r>
              <a:rPr lang="en-US" i="1">
                <a:solidFill>
                  <a:schemeClr val="hlink"/>
                </a:solidFill>
                <a:sym typeface="Symbol" pitchFamily="18" charset="2"/>
              </a:rPr>
              <a:t>v</a:t>
            </a:r>
            <a:r>
              <a:rPr lang="en-US" baseline="30000">
                <a:solidFill>
                  <a:schemeClr val="hlink"/>
                </a:solidFill>
                <a:sym typeface="Symbol" pitchFamily="18" charset="2"/>
              </a:rPr>
              <a:t>2</a:t>
            </a:r>
            <a:r>
              <a:rPr lang="en-US">
                <a:solidFill>
                  <a:schemeClr val="hlink"/>
                </a:solidFill>
                <a:sym typeface="Symbol" pitchFamily="18" charset="2"/>
              </a:rPr>
              <a:t> = </a:t>
            </a:r>
            <a:r>
              <a:rPr lang="en-US" i="1">
                <a:solidFill>
                  <a:schemeClr val="hlink"/>
                </a:solidFill>
                <a:sym typeface="Symbol" pitchFamily="18" charset="2"/>
              </a:rPr>
              <a:t>GM / x</a:t>
            </a:r>
            <a:r>
              <a:rPr lang="en-US">
                <a:solidFill>
                  <a:schemeClr val="hlink"/>
                </a:solidFill>
                <a:sym typeface="Symbol" pitchFamily="18" charset="2"/>
              </a:rPr>
              <a:t>.</a:t>
            </a:r>
          </a:p>
        </p:txBody>
      </p:sp>
      <p:sp>
        <p:nvSpPr>
          <p:cNvPr id="227346" name="Text Box 18"/>
          <p:cNvSpPr txBox="1">
            <a:spLocks noChangeArrowheads="1"/>
          </p:cNvSpPr>
          <p:nvPr/>
        </p:nvSpPr>
        <p:spPr bwMode="auto">
          <a:xfrm>
            <a:off x="1390650" y="5965825"/>
            <a:ext cx="6392863"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Finally </a:t>
            </a:r>
            <a:r>
              <a:rPr lang="en-US" i="1">
                <a:solidFill>
                  <a:schemeClr val="hlink"/>
                </a:solidFill>
                <a:sym typeface="Symbol" pitchFamily="18" charset="2"/>
              </a:rPr>
              <a:t>v</a:t>
            </a:r>
            <a:r>
              <a:rPr lang="en-US">
                <a:solidFill>
                  <a:schemeClr val="hlink"/>
                </a:solidFill>
                <a:sym typeface="Symbol" pitchFamily="18" charset="2"/>
              </a:rPr>
              <a:t> =  </a:t>
            </a:r>
            <a:r>
              <a:rPr lang="en-US" i="1">
                <a:solidFill>
                  <a:schemeClr val="hlink"/>
                </a:solidFill>
                <a:sym typeface="Symbol" pitchFamily="18" charset="2"/>
              </a:rPr>
              <a:t>GM / x</a:t>
            </a:r>
            <a:r>
              <a:rPr lang="en-US">
                <a:solidFill>
                  <a:schemeClr val="hlink"/>
                </a:solidFill>
                <a:sym typeface="Symbol" pitchFamily="18" charset="2"/>
              </a:rPr>
              <a:t>.</a:t>
            </a:r>
          </a:p>
        </p:txBody>
      </p:sp>
      <p:sp>
        <p:nvSpPr>
          <p:cNvPr id="227347" name="Freeform 19"/>
          <p:cNvSpPr>
            <a:spLocks/>
          </p:cNvSpPr>
          <p:nvPr/>
        </p:nvSpPr>
        <p:spPr bwMode="auto">
          <a:xfrm>
            <a:off x="3024188" y="6027738"/>
            <a:ext cx="1109662" cy="277812"/>
          </a:xfrm>
          <a:custGeom>
            <a:avLst/>
            <a:gdLst>
              <a:gd name="T0" fmla="*/ 0 w 699"/>
              <a:gd name="T1" fmla="*/ 129 h 175"/>
              <a:gd name="T2" fmla="*/ 38 w 699"/>
              <a:gd name="T3" fmla="*/ 175 h 175"/>
              <a:gd name="T4" fmla="*/ 114 w 699"/>
              <a:gd name="T5" fmla="*/ 0 h 175"/>
              <a:gd name="T6" fmla="*/ 699 w 699"/>
              <a:gd name="T7" fmla="*/ 1 h 175"/>
              <a:gd name="T8" fmla="*/ 0 60000 65536"/>
              <a:gd name="T9" fmla="*/ 0 60000 65536"/>
              <a:gd name="T10" fmla="*/ 0 60000 65536"/>
              <a:gd name="T11" fmla="*/ 0 60000 65536"/>
              <a:gd name="T12" fmla="*/ 0 w 699"/>
              <a:gd name="T13" fmla="*/ 0 h 175"/>
              <a:gd name="T14" fmla="*/ 699 w 699"/>
              <a:gd name="T15" fmla="*/ 175 h 175"/>
            </a:gdLst>
            <a:ahLst/>
            <a:cxnLst>
              <a:cxn ang="T8">
                <a:pos x="T0" y="T1"/>
              </a:cxn>
              <a:cxn ang="T9">
                <a:pos x="T2" y="T3"/>
              </a:cxn>
              <a:cxn ang="T10">
                <a:pos x="T4" y="T5"/>
              </a:cxn>
              <a:cxn ang="T11">
                <a:pos x="T6" y="T7"/>
              </a:cxn>
            </a:cxnLst>
            <a:rect l="T12" t="T13" r="T14" b="T15"/>
            <a:pathLst>
              <a:path w="699" h="175">
                <a:moveTo>
                  <a:pt x="0" y="129"/>
                </a:moveTo>
                <a:lnTo>
                  <a:pt x="38" y="175"/>
                </a:lnTo>
                <a:lnTo>
                  <a:pt x="114" y="0"/>
                </a:lnTo>
                <a:lnTo>
                  <a:pt x="699" y="1"/>
                </a:lnTo>
              </a:path>
            </a:pathLst>
          </a:custGeom>
          <a:noFill/>
          <a:ln w="12700" cmpd="sng">
            <a:solidFill>
              <a:schemeClr val="hlink"/>
            </a:solidFill>
            <a:round/>
            <a:headEnd/>
            <a:tailEnd/>
          </a:ln>
        </p:spPr>
        <p:txBody>
          <a:bodyPr/>
          <a:lstStyle/>
          <a:p>
            <a:endParaRPr lang="en-US"/>
          </a:p>
        </p:txBody>
      </p:sp>
      <p:sp>
        <p:nvSpPr>
          <p:cNvPr id="227348" name="Line 20"/>
          <p:cNvSpPr>
            <a:spLocks noChangeShapeType="1"/>
          </p:cNvSpPr>
          <p:nvPr/>
        </p:nvSpPr>
        <p:spPr bwMode="auto">
          <a:xfrm flipH="1" flipV="1">
            <a:off x="4077367" y="4821238"/>
            <a:ext cx="114300" cy="131762"/>
          </a:xfrm>
          <a:prstGeom prst="line">
            <a:avLst/>
          </a:prstGeom>
          <a:noFill/>
          <a:ln w="19050">
            <a:solidFill>
              <a:srgbClr val="FF0000"/>
            </a:solidFill>
            <a:round/>
            <a:headEnd/>
            <a:tailEnd/>
          </a:ln>
        </p:spPr>
        <p:txBody>
          <a:bodyPr/>
          <a:lstStyle/>
          <a:p>
            <a:endParaRPr lang="en-US"/>
          </a:p>
        </p:txBody>
      </p:sp>
      <p:sp>
        <p:nvSpPr>
          <p:cNvPr id="227349" name="Line 21"/>
          <p:cNvSpPr>
            <a:spLocks noChangeShapeType="1"/>
          </p:cNvSpPr>
          <p:nvPr/>
        </p:nvSpPr>
        <p:spPr bwMode="auto">
          <a:xfrm flipV="1">
            <a:off x="5204698" y="4865688"/>
            <a:ext cx="55562" cy="209550"/>
          </a:xfrm>
          <a:prstGeom prst="line">
            <a:avLst/>
          </a:prstGeom>
          <a:noFill/>
          <a:ln w="19050">
            <a:solidFill>
              <a:srgbClr val="FF0000"/>
            </a:solidFill>
            <a:round/>
            <a:headEnd/>
            <a:tailEnd/>
          </a:ln>
        </p:spPr>
        <p:txBody>
          <a:bodyPr/>
          <a:lstStyle/>
          <a:p>
            <a:endParaRPr lang="en-US"/>
          </a:p>
        </p:txBody>
      </p:sp>
      <p:sp>
        <p:nvSpPr>
          <p:cNvPr id="5326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227356" name="Line 28"/>
          <p:cNvSpPr>
            <a:spLocks noChangeShapeType="1"/>
          </p:cNvSpPr>
          <p:nvPr/>
        </p:nvSpPr>
        <p:spPr bwMode="auto">
          <a:xfrm flipV="1">
            <a:off x="3384550" y="4873625"/>
            <a:ext cx="296863" cy="246063"/>
          </a:xfrm>
          <a:prstGeom prst="line">
            <a:avLst/>
          </a:prstGeom>
          <a:noFill/>
          <a:ln w="19050">
            <a:solidFill>
              <a:srgbClr val="FF0000"/>
            </a:solidFill>
            <a:round/>
            <a:headEnd/>
            <a:tailEnd/>
          </a:ln>
        </p:spPr>
        <p:txBody>
          <a:bodyPr/>
          <a:lstStyle/>
          <a:p>
            <a:endParaRPr lang="en-US"/>
          </a:p>
        </p:txBody>
      </p:sp>
      <p:sp>
        <p:nvSpPr>
          <p:cNvPr id="227357" name="Line 29"/>
          <p:cNvSpPr>
            <a:spLocks noChangeShapeType="1"/>
          </p:cNvSpPr>
          <p:nvPr/>
        </p:nvSpPr>
        <p:spPr bwMode="auto">
          <a:xfrm flipV="1">
            <a:off x="4548188" y="4857750"/>
            <a:ext cx="188912" cy="246063"/>
          </a:xfrm>
          <a:prstGeom prst="line">
            <a:avLst/>
          </a:prstGeom>
          <a:noFill/>
          <a:ln w="19050">
            <a:solidFill>
              <a:srgbClr val="FF0000"/>
            </a:solidFill>
            <a:round/>
            <a:headEnd/>
            <a:tailEnd/>
          </a:ln>
        </p:spPr>
        <p:txBody>
          <a:bodyP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27354"/>
                                        </p:tgtEl>
                                        <p:attrNameLst>
                                          <p:attrName>style.visibility</p:attrName>
                                        </p:attrNameLst>
                                      </p:cBhvr>
                                      <p:to>
                                        <p:strVal val="visible"/>
                                      </p:to>
                                    </p:set>
                                    <p:anim calcmode="lin" valueType="num">
                                      <p:cBhvr additive="base">
                                        <p:cTn id="7" dur="500" fill="hold"/>
                                        <p:tgtEl>
                                          <p:spTgt spid="227354"/>
                                        </p:tgtEl>
                                        <p:attrNameLst>
                                          <p:attrName>ppt_x</p:attrName>
                                        </p:attrNameLst>
                                      </p:cBhvr>
                                      <p:tavLst>
                                        <p:tav tm="0">
                                          <p:val>
                                            <p:strVal val="#ppt_x"/>
                                          </p:val>
                                        </p:tav>
                                        <p:tav tm="100000">
                                          <p:val>
                                            <p:strVal val="#ppt_x"/>
                                          </p:val>
                                        </p:tav>
                                      </p:tavLst>
                                    </p:anim>
                                    <p:anim calcmode="lin" valueType="num">
                                      <p:cBhvr additive="base">
                                        <p:cTn id="8" dur="500" fill="hold"/>
                                        <p:tgtEl>
                                          <p:spTgt spid="2273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53"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27333"/>
                                        </p:tgtEl>
                                        <p:attrNameLst>
                                          <p:attrName>style.visibility</p:attrName>
                                        </p:attrNameLst>
                                      </p:cBhvr>
                                      <p:to>
                                        <p:strVal val="visible"/>
                                      </p:to>
                                    </p:set>
                                    <p:animEffect transition="in" filter="fade">
                                      <p:cBhvr>
                                        <p:cTn id="18" dur="2000"/>
                                        <p:tgtEl>
                                          <p:spTgt spid="227333"/>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path" presetSubtype="0" repeatCount="indefinite" fill="hold" grpId="1" nodeType="click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22" dur="2000" fill="hold"/>
                                        <p:tgtEl>
                                          <p:spTgt spid="227333"/>
                                        </p:tgtEl>
                                        <p:attrNameLst>
                                          <p:attrName>ppt_x</p:attrName>
                                          <p:attrName>ppt_y</p:attrName>
                                        </p:attrNameLst>
                                      </p:cBhvr>
                                      <p:rCtr x="0" y="152"/>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27355"/>
                                        </p:tgtEl>
                                        <p:attrNameLst>
                                          <p:attrName>style.visibility</p:attrName>
                                        </p:attrNameLst>
                                      </p:cBhvr>
                                      <p:to>
                                        <p:strVal val="visible"/>
                                      </p:to>
                                    </p:set>
                                    <p:anim calcmode="lin" valueType="num">
                                      <p:cBhvr additive="base">
                                        <p:cTn id="27" dur="500" fill="hold"/>
                                        <p:tgtEl>
                                          <p:spTgt spid="227355"/>
                                        </p:tgtEl>
                                        <p:attrNameLst>
                                          <p:attrName>ppt_x</p:attrName>
                                        </p:attrNameLst>
                                      </p:cBhvr>
                                      <p:tavLst>
                                        <p:tav tm="0">
                                          <p:val>
                                            <p:strVal val="#ppt_x"/>
                                          </p:val>
                                        </p:tav>
                                        <p:tav tm="100000">
                                          <p:val>
                                            <p:strVal val="#ppt_x"/>
                                          </p:val>
                                        </p:tav>
                                      </p:tavLst>
                                    </p:anim>
                                    <p:anim calcmode="lin" valueType="num">
                                      <p:cBhvr additive="base">
                                        <p:cTn id="28" dur="500" fill="hold"/>
                                        <p:tgtEl>
                                          <p:spTgt spid="22735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4" name="arrow.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27343">
                                            <p:txEl>
                                              <p:pRg st="0" end="0"/>
                                            </p:txEl>
                                          </p:spTgt>
                                        </p:tgtEl>
                                        <p:attrNameLst>
                                          <p:attrName>style.visibility</p:attrName>
                                        </p:attrNameLst>
                                      </p:cBhvr>
                                      <p:to>
                                        <p:strVal val="visible"/>
                                      </p:to>
                                    </p:set>
                                    <p:anim calcmode="lin" valueType="num">
                                      <p:cBhvr additive="base">
                                        <p:cTn id="33" dur="500" fill="hold"/>
                                        <p:tgtEl>
                                          <p:spTgt spid="227343">
                                            <p:txEl>
                                              <p:pRg st="0" end="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273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27356"/>
                                        </p:tgtEl>
                                        <p:attrNameLst>
                                          <p:attrName>style.visibility</p:attrName>
                                        </p:attrNameLst>
                                      </p:cBhvr>
                                      <p:to>
                                        <p:strVal val="visible"/>
                                      </p:to>
                                    </p:set>
                                    <p:animEffect transition="in" filter="wipe(down)">
                                      <p:cBhvr>
                                        <p:cTn id="39" dur="500"/>
                                        <p:tgtEl>
                                          <p:spTgt spid="227356"/>
                                        </p:tgtEl>
                                      </p:cBhvr>
                                    </p:animEffect>
                                  </p:childTnLst>
                                  <p:subTnLst>
                                    <p:audio>
                                      <p:cMediaNode>
                                        <p:cTn display="0" masterRel="sameClick">
                                          <p:stCondLst>
                                            <p:cond evt="begin" delay="0">
                                              <p:tn val="37"/>
                                            </p:cond>
                                          </p:stCondLst>
                                          <p:endCondLst>
                                            <p:cond evt="onStopAudio" delay="0">
                                              <p:tgtEl>
                                                <p:sldTgt/>
                                              </p:tgtEl>
                                            </p:cond>
                                          </p:endCondLst>
                                        </p:cTn>
                                        <p:tgtEl>
                                          <p:sndTgt r:embed="rId5" name="cashreg.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27357"/>
                                        </p:tgtEl>
                                        <p:attrNameLst>
                                          <p:attrName>style.visibility</p:attrName>
                                        </p:attrNameLst>
                                      </p:cBhvr>
                                      <p:to>
                                        <p:strVal val="visible"/>
                                      </p:to>
                                    </p:set>
                                    <p:animEffect transition="in" filter="wipe(down)">
                                      <p:cBhvr>
                                        <p:cTn id="44" dur="500"/>
                                        <p:tgtEl>
                                          <p:spTgt spid="227357"/>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227348"/>
                                        </p:tgtEl>
                                        <p:attrNameLst>
                                          <p:attrName>style.visibility</p:attrName>
                                        </p:attrNameLst>
                                      </p:cBhvr>
                                      <p:to>
                                        <p:strVal val="visible"/>
                                      </p:to>
                                    </p:set>
                                    <p:animEffect transition="in" filter="wipe(down)">
                                      <p:cBhvr>
                                        <p:cTn id="49" dur="500"/>
                                        <p:tgtEl>
                                          <p:spTgt spid="227348"/>
                                        </p:tgtEl>
                                      </p:cBhvr>
                                    </p:animEffect>
                                  </p:childTnLst>
                                  <p:subTnLst>
                                    <p:audio>
                                      <p:cMediaNode>
                                        <p:cTn display="0" masterRel="sameClick">
                                          <p:stCondLst>
                                            <p:cond evt="begin" delay="0">
                                              <p:tn val="47"/>
                                            </p:cond>
                                          </p:stCondLst>
                                          <p:endCondLst>
                                            <p:cond evt="onStopAudio" delay="0">
                                              <p:tgtEl>
                                                <p:sldTgt/>
                                              </p:tgtEl>
                                            </p:cond>
                                          </p:endCondLst>
                                        </p:cTn>
                                        <p:tgtEl>
                                          <p:sndTgt r:embed="rId5"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227349"/>
                                        </p:tgtEl>
                                        <p:attrNameLst>
                                          <p:attrName>style.visibility</p:attrName>
                                        </p:attrNameLst>
                                      </p:cBhvr>
                                      <p:to>
                                        <p:strVal val="visible"/>
                                      </p:to>
                                    </p:set>
                                    <p:animEffect transition="in" filter="wipe(down)">
                                      <p:cBhvr>
                                        <p:cTn id="54" dur="500"/>
                                        <p:tgtEl>
                                          <p:spTgt spid="227349"/>
                                        </p:tgtEl>
                                      </p:cBhvr>
                                    </p:animEffect>
                                  </p:childTnLst>
                                  <p:subTnLst>
                                    <p:audio>
                                      <p:cMediaNode>
                                        <p:cTn display="0" masterRel="sameClick">
                                          <p:stCondLst>
                                            <p:cond evt="begin" delay="0">
                                              <p:tn val="52"/>
                                            </p:cond>
                                          </p:stCondLst>
                                          <p:endCondLst>
                                            <p:cond evt="onStopAudio" delay="0">
                                              <p:tgtEl>
                                                <p:sldTgt/>
                                              </p:tgtEl>
                                            </p:cond>
                                          </p:endCondLst>
                                        </p:cTn>
                                        <p:tgtEl>
                                          <p:sndTgt r:embed="rId5" name="cashreg.wav"/>
                                        </p:tgtEl>
                                      </p:cMediaNode>
                                    </p:audio>
                                  </p:sub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27345">
                                            <p:txEl>
                                              <p:pRg st="0" end="0"/>
                                            </p:txEl>
                                          </p:spTgt>
                                        </p:tgtEl>
                                        <p:attrNameLst>
                                          <p:attrName>style.visibility</p:attrName>
                                        </p:attrNameLst>
                                      </p:cBhvr>
                                      <p:to>
                                        <p:strVal val="visible"/>
                                      </p:to>
                                    </p:set>
                                    <p:anim calcmode="lin" valueType="num">
                                      <p:cBhvr additive="base">
                                        <p:cTn id="59" dur="500" fill="hold"/>
                                        <p:tgtEl>
                                          <p:spTgt spid="227345">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273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7"/>
                                            </p:cond>
                                          </p:stCondLst>
                                          <p:endCondLst>
                                            <p:cond evt="onStopAudio" delay="0">
                                              <p:tgtEl>
                                                <p:sldTgt/>
                                              </p:tgtEl>
                                            </p:cond>
                                          </p:endCondLst>
                                        </p:cTn>
                                        <p:tgtEl>
                                          <p:sndTgt r:embed="rId4" name="arrow.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27346">
                                            <p:txEl>
                                              <p:pRg st="0" end="0"/>
                                            </p:txEl>
                                          </p:spTgt>
                                        </p:tgtEl>
                                        <p:attrNameLst>
                                          <p:attrName>style.visibility</p:attrName>
                                        </p:attrNameLst>
                                      </p:cBhvr>
                                      <p:to>
                                        <p:strVal val="visible"/>
                                      </p:to>
                                    </p:set>
                                    <p:anim calcmode="lin" valueType="num">
                                      <p:cBhvr additive="base">
                                        <p:cTn id="65" dur="500" fill="hold"/>
                                        <p:tgtEl>
                                          <p:spTgt spid="227346">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273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par>
                          <p:cTn id="67" fill="hold">
                            <p:stCondLst>
                              <p:cond delay="500"/>
                            </p:stCondLst>
                            <p:childTnLst>
                              <p:par>
                                <p:cTn id="68" presetID="2" presetClass="entr" presetSubtype="4" fill="hold" grpId="0" nodeType="afterEffect">
                                  <p:stCondLst>
                                    <p:cond delay="0"/>
                                  </p:stCondLst>
                                  <p:childTnLst>
                                    <p:set>
                                      <p:cBhvr>
                                        <p:cTn id="69" dur="1" fill="hold">
                                          <p:stCondLst>
                                            <p:cond delay="0"/>
                                          </p:stCondLst>
                                        </p:cTn>
                                        <p:tgtEl>
                                          <p:spTgt spid="227347"/>
                                        </p:tgtEl>
                                        <p:attrNameLst>
                                          <p:attrName>style.visibility</p:attrName>
                                        </p:attrNameLst>
                                      </p:cBhvr>
                                      <p:to>
                                        <p:strVal val="visible"/>
                                      </p:to>
                                    </p:set>
                                    <p:anim calcmode="lin" valueType="num">
                                      <p:cBhvr additive="base">
                                        <p:cTn id="70" dur="500" fill="hold"/>
                                        <p:tgtEl>
                                          <p:spTgt spid="227347"/>
                                        </p:tgtEl>
                                        <p:attrNameLst>
                                          <p:attrName>ppt_x</p:attrName>
                                        </p:attrNameLst>
                                      </p:cBhvr>
                                      <p:tavLst>
                                        <p:tav tm="0">
                                          <p:val>
                                            <p:strVal val="#ppt_x"/>
                                          </p:val>
                                        </p:tav>
                                        <p:tav tm="100000">
                                          <p:val>
                                            <p:strVal val="#ppt_x"/>
                                          </p:val>
                                        </p:tav>
                                      </p:tavLst>
                                    </p:anim>
                                    <p:anim calcmode="lin" valueType="num">
                                      <p:cBhvr additive="base">
                                        <p:cTn id="71" dur="500" fill="hold"/>
                                        <p:tgtEl>
                                          <p:spTgt spid="2273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7333" grpId="0" animBg="1"/>
      <p:bldP spid="227333" grpId="1" animBg="1"/>
      <p:bldP spid="227347" grpId="0" animBg="1"/>
      <p:bldP spid="227348" grpId="0" animBg="1"/>
      <p:bldP spid="227349" grpId="0" animBg="1"/>
      <p:bldP spid="227356" grpId="0" animBg="1"/>
      <p:bldP spid="22735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2"/>
          <p:cNvSpPr>
            <a:spLocks noChangeArrowheads="1"/>
          </p:cNvSpPr>
          <p:nvPr/>
        </p:nvSpPr>
        <p:spPr bwMode="auto">
          <a:xfrm>
            <a:off x="685800" y="1785938"/>
            <a:ext cx="7772400" cy="50720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29403" name="Picture 2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4850" y="3714750"/>
            <a:ext cx="7535863" cy="2911475"/>
          </a:xfrm>
          <a:prstGeom prst="rect">
            <a:avLst/>
          </a:prstGeom>
          <a:noFill/>
          <a:ln w="9525">
            <a:noFill/>
            <a:miter lim="800000"/>
            <a:headEnd/>
            <a:tailEnd/>
          </a:ln>
        </p:spPr>
      </p:pic>
      <p:pic>
        <p:nvPicPr>
          <p:cNvPr id="54276"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4213" y="1827213"/>
            <a:ext cx="6283325" cy="1930400"/>
          </a:xfrm>
          <a:prstGeom prst="rect">
            <a:avLst/>
          </a:prstGeom>
          <a:noFill/>
          <a:ln w="9525">
            <a:noFill/>
            <a:miter lim="800000"/>
            <a:headEnd/>
            <a:tailEnd/>
          </a:ln>
        </p:spPr>
      </p:pic>
      <p:sp>
        <p:nvSpPr>
          <p:cNvPr id="54277" name="Rectangle 2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29381" name="Oval 5"/>
          <p:cNvSpPr>
            <a:spLocks noChangeArrowheads="1"/>
          </p:cNvSpPr>
          <p:nvPr/>
        </p:nvSpPr>
        <p:spPr bwMode="auto">
          <a:xfrm>
            <a:off x="7740650" y="14176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54279" name="Group 6"/>
          <p:cNvGrpSpPr>
            <a:grpSpLocks/>
          </p:cNvGrpSpPr>
          <p:nvPr/>
        </p:nvGrpSpPr>
        <p:grpSpPr bwMode="auto">
          <a:xfrm>
            <a:off x="6811963" y="1522413"/>
            <a:ext cx="2070100" cy="2070100"/>
            <a:chOff x="4416" y="1749"/>
            <a:chExt cx="1304" cy="1304"/>
          </a:xfrm>
        </p:grpSpPr>
        <p:sp>
          <p:nvSpPr>
            <p:cNvPr id="229383" name="Oval 7"/>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4287" name="Oval 8"/>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54288" name="Line 9"/>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54289" name="Text Box 10"/>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sz="2000" b="1" i="1">
                  <a:solidFill>
                    <a:schemeClr val="bg1"/>
                  </a:solidFill>
                  <a:latin typeface="Courier New" pitchFamily="49" charset="0"/>
                </a:rPr>
                <a:t>R</a:t>
              </a:r>
            </a:p>
          </p:txBody>
        </p:sp>
        <p:sp>
          <p:nvSpPr>
            <p:cNvPr id="54290" name="Line 11"/>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54291" name="Text Box 12"/>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x</a:t>
              </a:r>
            </a:p>
          </p:txBody>
        </p:sp>
      </p:grpSp>
      <p:sp>
        <p:nvSpPr>
          <p:cNvPr id="229391" name="Text Box 15"/>
          <p:cNvSpPr txBox="1">
            <a:spLocks noChangeArrowheads="1"/>
          </p:cNvSpPr>
          <p:nvPr/>
        </p:nvSpPr>
        <p:spPr bwMode="auto">
          <a:xfrm>
            <a:off x="1758950" y="5095875"/>
            <a:ext cx="3998913"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But </a:t>
            </a:r>
            <a:r>
              <a:rPr lang="en-US" i="1">
                <a:solidFill>
                  <a:schemeClr val="hlink"/>
                </a:solidFill>
                <a:sym typeface="Symbol" pitchFamily="18" charset="2"/>
              </a:rPr>
              <a:t>E</a:t>
            </a:r>
            <a:r>
              <a:rPr lang="en-US" baseline="-25000">
                <a:solidFill>
                  <a:schemeClr val="hlink"/>
                </a:solidFill>
                <a:sym typeface="Symbol" pitchFamily="18" charset="2"/>
              </a:rPr>
              <a:t>K</a:t>
            </a:r>
            <a:r>
              <a:rPr lang="en-US">
                <a:solidFill>
                  <a:schemeClr val="hlink"/>
                </a:solidFill>
                <a:sym typeface="Symbol" pitchFamily="18" charset="2"/>
              </a:rPr>
              <a:t> = (1/2)</a:t>
            </a:r>
            <a:r>
              <a:rPr lang="en-US" i="1">
                <a:solidFill>
                  <a:schemeClr val="hlink"/>
                </a:solidFill>
                <a:sym typeface="Symbol" pitchFamily="18" charset="2"/>
              </a:rPr>
              <a:t>mv</a:t>
            </a:r>
            <a:r>
              <a:rPr lang="en-US" baseline="30000">
                <a:solidFill>
                  <a:schemeClr val="hlink"/>
                </a:solidFill>
                <a:sym typeface="Symbol" pitchFamily="18" charset="2"/>
              </a:rPr>
              <a:t>2</a:t>
            </a:r>
            <a:r>
              <a:rPr lang="en-US">
                <a:solidFill>
                  <a:schemeClr val="hlink"/>
                </a:solidFill>
                <a:sym typeface="Symbol" pitchFamily="18" charset="2"/>
              </a:rPr>
              <a:t>.</a:t>
            </a:r>
            <a:endParaRPr lang="en-US" baseline="30000">
              <a:solidFill>
                <a:schemeClr val="hlink"/>
              </a:solidFill>
              <a:sym typeface="Symbol" pitchFamily="18" charset="2"/>
            </a:endParaRPr>
          </a:p>
        </p:txBody>
      </p:sp>
      <p:sp>
        <p:nvSpPr>
          <p:cNvPr id="229392" name="Text Box 16"/>
          <p:cNvSpPr txBox="1">
            <a:spLocks noChangeArrowheads="1"/>
          </p:cNvSpPr>
          <p:nvPr/>
        </p:nvSpPr>
        <p:spPr bwMode="auto">
          <a:xfrm>
            <a:off x="1765300" y="5475288"/>
            <a:ext cx="74168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Thus</a:t>
            </a:r>
            <a:r>
              <a:rPr lang="en-US">
                <a:sym typeface="Symbol" pitchFamily="18" charset="2"/>
              </a:rPr>
              <a:t> </a:t>
            </a:r>
            <a:r>
              <a:rPr lang="en-US" i="1">
                <a:solidFill>
                  <a:schemeClr val="hlink"/>
                </a:solidFill>
                <a:sym typeface="Symbol" pitchFamily="18" charset="2"/>
              </a:rPr>
              <a:t>E</a:t>
            </a:r>
            <a:r>
              <a:rPr lang="en-US" baseline="-25000">
                <a:solidFill>
                  <a:schemeClr val="hlink"/>
                </a:solidFill>
                <a:sym typeface="Symbol" pitchFamily="18" charset="2"/>
              </a:rPr>
              <a:t>K</a:t>
            </a:r>
            <a:r>
              <a:rPr lang="en-US">
                <a:solidFill>
                  <a:schemeClr val="hlink"/>
                </a:solidFill>
                <a:sym typeface="Symbol" pitchFamily="18" charset="2"/>
              </a:rPr>
              <a:t> = (1/2)</a:t>
            </a:r>
            <a:r>
              <a:rPr lang="en-US" i="1">
                <a:solidFill>
                  <a:schemeClr val="hlink"/>
                </a:solidFill>
                <a:sym typeface="Symbol" pitchFamily="18" charset="2"/>
              </a:rPr>
              <a:t>mv</a:t>
            </a:r>
            <a:r>
              <a:rPr lang="en-US" baseline="30000">
                <a:solidFill>
                  <a:schemeClr val="hlink"/>
                </a:solidFill>
                <a:sym typeface="Symbol" pitchFamily="18" charset="2"/>
              </a:rPr>
              <a:t>2</a:t>
            </a:r>
            <a:r>
              <a:rPr lang="en-US">
                <a:solidFill>
                  <a:schemeClr val="hlink"/>
                </a:solidFill>
                <a:sym typeface="Symbol" pitchFamily="18" charset="2"/>
              </a:rPr>
              <a:t> =</a:t>
            </a:r>
            <a:r>
              <a:rPr lang="en-US">
                <a:sym typeface="Symbol" pitchFamily="18" charset="2"/>
              </a:rPr>
              <a:t> </a:t>
            </a:r>
            <a:r>
              <a:rPr lang="en-US">
                <a:solidFill>
                  <a:schemeClr val="hlink"/>
                </a:solidFill>
                <a:sym typeface="Symbol" pitchFamily="18" charset="2"/>
              </a:rPr>
              <a:t>(1/2)</a:t>
            </a:r>
            <a:r>
              <a:rPr lang="en-US" i="1">
                <a:solidFill>
                  <a:schemeClr val="hlink"/>
                </a:solidFill>
                <a:sym typeface="Symbol" pitchFamily="18" charset="2"/>
              </a:rPr>
              <a:t>m</a:t>
            </a:r>
            <a:r>
              <a:rPr lang="en-US">
                <a:solidFill>
                  <a:schemeClr val="hlink"/>
                </a:solidFill>
                <a:sym typeface="Symbol" pitchFamily="18" charset="2"/>
              </a:rPr>
              <a:t>(</a:t>
            </a:r>
            <a:r>
              <a:rPr lang="en-US" i="1">
                <a:solidFill>
                  <a:schemeClr val="hlink"/>
                </a:solidFill>
                <a:sym typeface="Symbol" pitchFamily="18" charset="2"/>
              </a:rPr>
              <a:t>GM / x</a:t>
            </a:r>
            <a:r>
              <a:rPr lang="en-US">
                <a:solidFill>
                  <a:schemeClr val="hlink"/>
                </a:solidFill>
                <a:sym typeface="Symbol" pitchFamily="18" charset="2"/>
              </a:rPr>
              <a:t>) = </a:t>
            </a:r>
            <a:r>
              <a:rPr lang="en-US" i="1">
                <a:solidFill>
                  <a:schemeClr val="hlink"/>
                </a:solidFill>
                <a:sym typeface="Symbol" pitchFamily="18" charset="2"/>
              </a:rPr>
              <a:t>GMm / </a:t>
            </a:r>
            <a:r>
              <a:rPr lang="en-US">
                <a:solidFill>
                  <a:schemeClr val="hlink"/>
                </a:solidFill>
                <a:sym typeface="Symbol" pitchFamily="18" charset="2"/>
              </a:rPr>
              <a:t>(2</a:t>
            </a:r>
            <a:r>
              <a:rPr lang="en-US" i="1">
                <a:solidFill>
                  <a:schemeClr val="hlink"/>
                </a:solidFill>
                <a:sym typeface="Symbol" pitchFamily="18" charset="2"/>
              </a:rPr>
              <a:t>x</a:t>
            </a:r>
            <a:r>
              <a:rPr lang="en-US">
                <a:solidFill>
                  <a:schemeClr val="hlink"/>
                </a:solidFill>
                <a:sym typeface="Symbol" pitchFamily="18" charset="2"/>
              </a:rPr>
              <a:t>). </a:t>
            </a:r>
          </a:p>
        </p:txBody>
      </p:sp>
      <p:sp>
        <p:nvSpPr>
          <p:cNvPr id="229393" name="Text Box 17"/>
          <p:cNvSpPr txBox="1">
            <a:spLocks noChangeArrowheads="1"/>
          </p:cNvSpPr>
          <p:nvPr/>
        </p:nvSpPr>
        <p:spPr bwMode="auto">
          <a:xfrm>
            <a:off x="1790700" y="6108700"/>
            <a:ext cx="4721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E</a:t>
            </a:r>
            <a:r>
              <a:rPr lang="en-US" baseline="-25000">
                <a:solidFill>
                  <a:schemeClr val="hlink"/>
                </a:solidFill>
                <a:sym typeface="Symbol" pitchFamily="18" charset="2"/>
              </a:rPr>
              <a:t>P</a:t>
            </a:r>
            <a:r>
              <a:rPr lang="en-US">
                <a:solidFill>
                  <a:schemeClr val="hlink"/>
                </a:solidFill>
                <a:sym typeface="Symbol" pitchFamily="18" charset="2"/>
              </a:rPr>
              <a:t> = </a:t>
            </a:r>
            <a:r>
              <a:rPr lang="en-US" i="1">
                <a:solidFill>
                  <a:schemeClr val="hlink"/>
                </a:solidFill>
                <a:sym typeface="Symbol" pitchFamily="18" charset="2"/>
              </a:rPr>
              <a:t>mV</a:t>
            </a:r>
            <a:r>
              <a:rPr lang="en-US">
                <a:solidFill>
                  <a:schemeClr val="hlink"/>
                </a:solidFill>
                <a:sym typeface="Symbol" pitchFamily="18" charset="2"/>
              </a:rPr>
              <a:t> and </a:t>
            </a:r>
            <a:r>
              <a:rPr lang="en-US" i="1">
                <a:solidFill>
                  <a:schemeClr val="hlink"/>
                </a:solidFill>
                <a:sym typeface="Symbol" pitchFamily="18" charset="2"/>
              </a:rPr>
              <a:t>V</a:t>
            </a:r>
            <a:r>
              <a:rPr lang="en-US">
                <a:solidFill>
                  <a:schemeClr val="hlink"/>
                </a:solidFill>
                <a:sym typeface="Symbol" pitchFamily="18" charset="2"/>
              </a:rPr>
              <a:t> = –</a:t>
            </a:r>
            <a:r>
              <a:rPr lang="en-US" i="1">
                <a:solidFill>
                  <a:schemeClr val="hlink"/>
                </a:solidFill>
                <a:sym typeface="Symbol" pitchFamily="18" charset="2"/>
              </a:rPr>
              <a:t>GM /</a:t>
            </a:r>
            <a:r>
              <a:rPr lang="en-US">
                <a:solidFill>
                  <a:schemeClr val="hlink"/>
                </a:solidFill>
                <a:sym typeface="Symbol" pitchFamily="18" charset="2"/>
              </a:rPr>
              <a:t> </a:t>
            </a:r>
            <a:r>
              <a:rPr lang="en-US" i="1">
                <a:solidFill>
                  <a:schemeClr val="hlink"/>
                </a:solidFill>
                <a:sym typeface="Symbol" pitchFamily="18" charset="2"/>
              </a:rPr>
              <a:t>x</a:t>
            </a:r>
            <a:r>
              <a:rPr lang="en-US">
                <a:solidFill>
                  <a:schemeClr val="hlink"/>
                </a:solidFill>
                <a:sym typeface="Symbol" pitchFamily="18" charset="2"/>
              </a:rPr>
              <a:t>. </a:t>
            </a:r>
          </a:p>
        </p:txBody>
      </p:sp>
      <p:sp>
        <p:nvSpPr>
          <p:cNvPr id="229394" name="Text Box 18"/>
          <p:cNvSpPr txBox="1">
            <a:spLocks noChangeArrowheads="1"/>
          </p:cNvSpPr>
          <p:nvPr/>
        </p:nvSpPr>
        <p:spPr bwMode="auto">
          <a:xfrm>
            <a:off x="1789113" y="6435725"/>
            <a:ext cx="6850062"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Then </a:t>
            </a:r>
            <a:r>
              <a:rPr lang="en-US" i="1">
                <a:solidFill>
                  <a:schemeClr val="hlink"/>
                </a:solidFill>
                <a:sym typeface="Symbol" pitchFamily="18" charset="2"/>
              </a:rPr>
              <a:t>E</a:t>
            </a:r>
            <a:r>
              <a:rPr lang="en-US" baseline="-25000">
                <a:solidFill>
                  <a:schemeClr val="hlink"/>
                </a:solidFill>
                <a:sym typeface="Symbol" pitchFamily="18" charset="2"/>
              </a:rPr>
              <a:t>P</a:t>
            </a:r>
            <a:r>
              <a:rPr lang="en-US">
                <a:solidFill>
                  <a:schemeClr val="hlink"/>
                </a:solidFill>
                <a:sym typeface="Symbol" pitchFamily="18" charset="2"/>
              </a:rPr>
              <a:t> = </a:t>
            </a:r>
            <a:r>
              <a:rPr lang="en-US" i="1">
                <a:solidFill>
                  <a:schemeClr val="hlink"/>
                </a:solidFill>
                <a:sym typeface="Symbol" pitchFamily="18" charset="2"/>
              </a:rPr>
              <a:t>m</a:t>
            </a:r>
            <a:r>
              <a:rPr lang="en-US">
                <a:solidFill>
                  <a:schemeClr val="hlink"/>
                </a:solidFill>
                <a:sym typeface="Symbol" pitchFamily="18" charset="2"/>
              </a:rPr>
              <a:t>(–</a:t>
            </a:r>
            <a:r>
              <a:rPr lang="en-US" i="1">
                <a:solidFill>
                  <a:schemeClr val="hlink"/>
                </a:solidFill>
                <a:sym typeface="Symbol" pitchFamily="18" charset="2"/>
              </a:rPr>
              <a:t>GM /</a:t>
            </a:r>
            <a:r>
              <a:rPr lang="en-US">
                <a:solidFill>
                  <a:schemeClr val="hlink"/>
                </a:solidFill>
                <a:sym typeface="Symbol" pitchFamily="18" charset="2"/>
              </a:rPr>
              <a:t> </a:t>
            </a:r>
            <a:r>
              <a:rPr lang="en-US" i="1">
                <a:solidFill>
                  <a:schemeClr val="hlink"/>
                </a:solidFill>
                <a:sym typeface="Symbol" pitchFamily="18" charset="2"/>
              </a:rPr>
              <a:t>x</a:t>
            </a:r>
            <a:r>
              <a:rPr lang="en-US">
                <a:solidFill>
                  <a:schemeClr val="hlink"/>
                </a:solidFill>
                <a:sym typeface="Symbol" pitchFamily="18" charset="2"/>
              </a:rPr>
              <a:t>) = –</a:t>
            </a:r>
            <a:r>
              <a:rPr lang="en-US" i="1">
                <a:solidFill>
                  <a:schemeClr val="hlink"/>
                </a:solidFill>
                <a:sym typeface="Symbol" pitchFamily="18" charset="2"/>
              </a:rPr>
              <a:t>GMm /</a:t>
            </a:r>
            <a:r>
              <a:rPr lang="en-US">
                <a:solidFill>
                  <a:schemeClr val="hlink"/>
                </a:solidFill>
                <a:sym typeface="Symbol" pitchFamily="18" charset="2"/>
              </a:rPr>
              <a:t> </a:t>
            </a:r>
            <a:r>
              <a:rPr lang="en-US" i="1">
                <a:solidFill>
                  <a:schemeClr val="hlink"/>
                </a:solidFill>
                <a:sym typeface="Symbol" pitchFamily="18" charset="2"/>
              </a:rPr>
              <a:t>x</a:t>
            </a:r>
            <a:r>
              <a:rPr lang="en-US">
                <a:solidFill>
                  <a:schemeClr val="hlink"/>
                </a:solidFill>
                <a:sym typeface="Symbol" pitchFamily="18" charset="2"/>
              </a:rPr>
              <a:t>. </a:t>
            </a:r>
          </a:p>
        </p:txBody>
      </p:sp>
      <p:sp>
        <p:nvSpPr>
          <p:cNvPr id="229395" name="Text Box 19"/>
          <p:cNvSpPr txBox="1">
            <a:spLocks noChangeArrowheads="1"/>
          </p:cNvSpPr>
          <p:nvPr/>
        </p:nvSpPr>
        <p:spPr bwMode="auto">
          <a:xfrm>
            <a:off x="4141788" y="4792663"/>
            <a:ext cx="3675062"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From (a), </a:t>
            </a:r>
            <a:r>
              <a:rPr lang="en-US" i="1">
                <a:solidFill>
                  <a:schemeClr val="hlink"/>
                </a:solidFill>
                <a:sym typeface="Symbol" pitchFamily="18" charset="2"/>
              </a:rPr>
              <a:t>v</a:t>
            </a:r>
            <a:r>
              <a:rPr lang="en-US" baseline="30000">
                <a:solidFill>
                  <a:schemeClr val="hlink"/>
                </a:solidFill>
                <a:sym typeface="Symbol" pitchFamily="18" charset="2"/>
              </a:rPr>
              <a:t>2</a:t>
            </a:r>
            <a:r>
              <a:rPr lang="en-US">
                <a:solidFill>
                  <a:schemeClr val="hlink"/>
                </a:solidFill>
                <a:sym typeface="Symbol" pitchFamily="18" charset="2"/>
              </a:rPr>
              <a:t> = </a:t>
            </a:r>
            <a:r>
              <a:rPr lang="en-US" i="1">
                <a:solidFill>
                  <a:schemeClr val="hlink"/>
                </a:solidFill>
                <a:sym typeface="Symbol" pitchFamily="18" charset="2"/>
              </a:rPr>
              <a:t>GM / x</a:t>
            </a:r>
            <a:r>
              <a:rPr lang="en-US">
                <a:solidFill>
                  <a:schemeClr val="hlink"/>
                </a:solidFill>
                <a:sym typeface="Symbol" pitchFamily="18" charset="2"/>
              </a:rPr>
              <a:t>.</a:t>
            </a:r>
          </a:p>
        </p:txBody>
      </p:sp>
      <p:sp>
        <p:nvSpPr>
          <p:cNvPr id="5428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229381"/>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29403"/>
                                        </p:tgtEl>
                                        <p:attrNameLst>
                                          <p:attrName>style.visibility</p:attrName>
                                        </p:attrNameLst>
                                      </p:cBhvr>
                                      <p:to>
                                        <p:strVal val="visible"/>
                                      </p:to>
                                    </p:set>
                                    <p:anim calcmode="lin" valueType="num">
                                      <p:cBhvr additive="base">
                                        <p:cTn id="11" dur="500" fill="hold"/>
                                        <p:tgtEl>
                                          <p:spTgt spid="229403"/>
                                        </p:tgtEl>
                                        <p:attrNameLst>
                                          <p:attrName>ppt_x</p:attrName>
                                        </p:attrNameLst>
                                      </p:cBhvr>
                                      <p:tavLst>
                                        <p:tav tm="0">
                                          <p:val>
                                            <p:strVal val="#ppt_x"/>
                                          </p:val>
                                        </p:tav>
                                        <p:tav tm="100000">
                                          <p:val>
                                            <p:strVal val="#ppt_x"/>
                                          </p:val>
                                        </p:tav>
                                      </p:tavLst>
                                    </p:anim>
                                    <p:anim calcmode="lin" valueType="num">
                                      <p:cBhvr additive="base">
                                        <p:cTn id="12" dur="500" fill="hold"/>
                                        <p:tgtEl>
                                          <p:spTgt spid="22940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29395">
                                            <p:txEl>
                                              <p:pRg st="0" end="0"/>
                                            </p:txEl>
                                          </p:spTgt>
                                        </p:tgtEl>
                                        <p:attrNameLst>
                                          <p:attrName>style.visibility</p:attrName>
                                        </p:attrNameLst>
                                      </p:cBhvr>
                                      <p:to>
                                        <p:strVal val="visible"/>
                                      </p:to>
                                    </p:set>
                                    <p:anim calcmode="lin" valueType="num">
                                      <p:cBhvr additive="base">
                                        <p:cTn id="17" dur="500" fill="hold"/>
                                        <p:tgtEl>
                                          <p:spTgt spid="229395">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293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29391">
                                            <p:txEl>
                                              <p:pRg st="0" end="0"/>
                                            </p:txEl>
                                          </p:spTgt>
                                        </p:tgtEl>
                                        <p:attrNameLst>
                                          <p:attrName>style.visibility</p:attrName>
                                        </p:attrNameLst>
                                      </p:cBhvr>
                                      <p:to>
                                        <p:strVal val="visible"/>
                                      </p:to>
                                    </p:set>
                                    <p:anim calcmode="lin" valueType="num">
                                      <p:cBhvr additive="base">
                                        <p:cTn id="23" dur="500" fill="hold"/>
                                        <p:tgtEl>
                                          <p:spTgt spid="229391">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293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29392">
                                            <p:txEl>
                                              <p:pRg st="0" end="0"/>
                                            </p:txEl>
                                          </p:spTgt>
                                        </p:tgtEl>
                                        <p:attrNameLst>
                                          <p:attrName>style.visibility</p:attrName>
                                        </p:attrNameLst>
                                      </p:cBhvr>
                                      <p:to>
                                        <p:strVal val="visible"/>
                                      </p:to>
                                    </p:set>
                                    <p:anim calcmode="lin" valueType="num">
                                      <p:cBhvr additive="base">
                                        <p:cTn id="29" dur="500" fill="hold"/>
                                        <p:tgtEl>
                                          <p:spTgt spid="229392">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293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29393">
                                            <p:txEl>
                                              <p:pRg st="0" end="0"/>
                                            </p:txEl>
                                          </p:spTgt>
                                        </p:tgtEl>
                                        <p:attrNameLst>
                                          <p:attrName>style.visibility</p:attrName>
                                        </p:attrNameLst>
                                      </p:cBhvr>
                                      <p:to>
                                        <p:strVal val="visible"/>
                                      </p:to>
                                    </p:set>
                                    <p:anim calcmode="lin" valueType="num">
                                      <p:cBhvr additive="base">
                                        <p:cTn id="35" dur="500" fill="hold"/>
                                        <p:tgtEl>
                                          <p:spTgt spid="229393">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2939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29394">
                                            <p:txEl>
                                              <p:pRg st="0" end="0"/>
                                            </p:txEl>
                                          </p:spTgt>
                                        </p:tgtEl>
                                        <p:attrNameLst>
                                          <p:attrName>style.visibility</p:attrName>
                                        </p:attrNameLst>
                                      </p:cBhvr>
                                      <p:to>
                                        <p:strVal val="visible"/>
                                      </p:to>
                                    </p:set>
                                    <p:anim calcmode="lin" valueType="num">
                                      <p:cBhvr additive="base">
                                        <p:cTn id="41" dur="500" fill="hold"/>
                                        <p:tgtEl>
                                          <p:spTgt spid="229394">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293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381"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4"/>
          <p:cNvSpPr>
            <a:spLocks noChangeArrowheads="1"/>
          </p:cNvSpPr>
          <p:nvPr/>
        </p:nvSpPr>
        <p:spPr bwMode="auto">
          <a:xfrm>
            <a:off x="685800" y="1785938"/>
            <a:ext cx="7772400" cy="50720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31452" name="Picture 2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28663" y="3738563"/>
            <a:ext cx="7481887" cy="2541587"/>
          </a:xfrm>
          <a:prstGeom prst="rect">
            <a:avLst/>
          </a:prstGeom>
          <a:noFill/>
          <a:ln w="9525">
            <a:noFill/>
            <a:miter lim="800000"/>
            <a:headEnd/>
            <a:tailEnd/>
          </a:ln>
        </p:spPr>
      </p:pic>
      <p:pic>
        <p:nvPicPr>
          <p:cNvPr id="55300"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4213" y="1827213"/>
            <a:ext cx="6283325" cy="1930400"/>
          </a:xfrm>
          <a:prstGeom prst="rect">
            <a:avLst/>
          </a:prstGeom>
          <a:noFill/>
          <a:ln w="9525">
            <a:noFill/>
            <a:miter lim="800000"/>
            <a:headEnd/>
            <a:tailEnd/>
          </a:ln>
        </p:spPr>
      </p:pic>
      <p:sp>
        <p:nvSpPr>
          <p:cNvPr id="55301" name="Rectangle 26"/>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31429" name="Oval 5"/>
          <p:cNvSpPr>
            <a:spLocks noChangeArrowheads="1"/>
          </p:cNvSpPr>
          <p:nvPr/>
        </p:nvSpPr>
        <p:spPr bwMode="auto">
          <a:xfrm>
            <a:off x="7740650" y="14176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55303" name="Group 6"/>
          <p:cNvGrpSpPr>
            <a:grpSpLocks/>
          </p:cNvGrpSpPr>
          <p:nvPr/>
        </p:nvGrpSpPr>
        <p:grpSpPr bwMode="auto">
          <a:xfrm>
            <a:off x="6811963" y="1522413"/>
            <a:ext cx="2070100" cy="2070100"/>
            <a:chOff x="4416" y="1749"/>
            <a:chExt cx="1304" cy="1304"/>
          </a:xfrm>
        </p:grpSpPr>
        <p:sp>
          <p:nvSpPr>
            <p:cNvPr id="231431" name="Oval 7"/>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5310" name="Oval 8"/>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55311" name="Line 9"/>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55312" name="Text Box 10"/>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sz="2000" b="1" i="1">
                  <a:solidFill>
                    <a:schemeClr val="bg1"/>
                  </a:solidFill>
                  <a:latin typeface="Courier New" pitchFamily="49" charset="0"/>
                </a:rPr>
                <a:t>R</a:t>
              </a:r>
            </a:p>
          </p:txBody>
        </p:sp>
        <p:sp>
          <p:nvSpPr>
            <p:cNvPr id="55313" name="Line 11"/>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55314" name="Text Box 12"/>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x</a:t>
              </a:r>
            </a:p>
          </p:txBody>
        </p:sp>
      </p:grpSp>
      <p:sp>
        <p:nvSpPr>
          <p:cNvPr id="231439" name="Text Box 15"/>
          <p:cNvSpPr txBox="1">
            <a:spLocks noChangeArrowheads="1"/>
          </p:cNvSpPr>
          <p:nvPr/>
        </p:nvSpPr>
        <p:spPr bwMode="auto">
          <a:xfrm>
            <a:off x="1978025" y="4427538"/>
            <a:ext cx="4721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E</a:t>
            </a:r>
            <a:r>
              <a:rPr lang="en-US">
                <a:solidFill>
                  <a:schemeClr val="hlink"/>
                </a:solidFill>
                <a:sym typeface="Symbol" pitchFamily="18" charset="2"/>
              </a:rPr>
              <a:t> = </a:t>
            </a:r>
            <a:r>
              <a:rPr lang="en-US" i="1">
                <a:solidFill>
                  <a:schemeClr val="hlink"/>
                </a:solidFill>
                <a:sym typeface="Symbol" pitchFamily="18" charset="2"/>
              </a:rPr>
              <a:t>E</a:t>
            </a:r>
            <a:r>
              <a:rPr lang="en-US" baseline="-25000">
                <a:solidFill>
                  <a:schemeClr val="hlink"/>
                </a:solidFill>
                <a:sym typeface="Symbol" pitchFamily="18" charset="2"/>
              </a:rPr>
              <a:t>K</a:t>
            </a:r>
            <a:r>
              <a:rPr lang="en-US" i="1">
                <a:solidFill>
                  <a:schemeClr val="hlink"/>
                </a:solidFill>
                <a:sym typeface="Symbol" pitchFamily="18" charset="2"/>
              </a:rPr>
              <a:t> </a:t>
            </a:r>
            <a:r>
              <a:rPr lang="en-US">
                <a:solidFill>
                  <a:schemeClr val="hlink"/>
                </a:solidFill>
                <a:sym typeface="Symbol" pitchFamily="18" charset="2"/>
              </a:rPr>
              <a:t>+ </a:t>
            </a:r>
            <a:r>
              <a:rPr lang="en-US" i="1">
                <a:solidFill>
                  <a:schemeClr val="hlink"/>
                </a:solidFill>
                <a:sym typeface="Symbol" pitchFamily="18" charset="2"/>
              </a:rPr>
              <a:t>E</a:t>
            </a:r>
            <a:r>
              <a:rPr lang="en-US" baseline="-25000">
                <a:solidFill>
                  <a:schemeClr val="hlink"/>
                </a:solidFill>
                <a:sym typeface="Symbol" pitchFamily="18" charset="2"/>
              </a:rPr>
              <a:t>P</a:t>
            </a:r>
            <a:r>
              <a:rPr lang="en-US">
                <a:solidFill>
                  <a:schemeClr val="hlink"/>
                </a:solidFill>
                <a:sym typeface="Symbol" pitchFamily="18" charset="2"/>
              </a:rPr>
              <a:t> </a:t>
            </a:r>
          </a:p>
        </p:txBody>
      </p:sp>
      <p:sp>
        <p:nvSpPr>
          <p:cNvPr id="231440" name="Text Box 16"/>
          <p:cNvSpPr txBox="1">
            <a:spLocks noChangeArrowheads="1"/>
          </p:cNvSpPr>
          <p:nvPr/>
        </p:nvSpPr>
        <p:spPr bwMode="auto">
          <a:xfrm>
            <a:off x="1979613" y="5076825"/>
            <a:ext cx="6345237"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i="1" dirty="0">
                <a:solidFill>
                  <a:schemeClr val="hlink"/>
                </a:solidFill>
                <a:sym typeface="Symbol" pitchFamily="18" charset="2"/>
              </a:rPr>
              <a:t>E</a:t>
            </a:r>
            <a:r>
              <a:rPr lang="en-US" dirty="0">
                <a:solidFill>
                  <a:schemeClr val="hlink"/>
                </a:solidFill>
                <a:sym typeface="Symbol" pitchFamily="18" charset="2"/>
              </a:rPr>
              <a:t> = </a:t>
            </a:r>
            <a:r>
              <a:rPr lang="en-US" i="1" dirty="0" err="1">
                <a:solidFill>
                  <a:schemeClr val="hlink"/>
                </a:solidFill>
                <a:sym typeface="Symbol" pitchFamily="18" charset="2"/>
              </a:rPr>
              <a:t>GMm</a:t>
            </a:r>
            <a:r>
              <a:rPr lang="en-US" i="1" dirty="0">
                <a:solidFill>
                  <a:schemeClr val="hlink"/>
                </a:solidFill>
                <a:sym typeface="Symbol" pitchFamily="18" charset="2"/>
              </a:rPr>
              <a:t> /</a:t>
            </a:r>
            <a:r>
              <a:rPr lang="en-US" dirty="0">
                <a:solidFill>
                  <a:schemeClr val="hlink"/>
                </a:solidFill>
                <a:sym typeface="Symbol" pitchFamily="18" charset="2"/>
              </a:rPr>
              <a:t> (2</a:t>
            </a:r>
            <a:r>
              <a:rPr lang="en-US" i="1" dirty="0">
                <a:solidFill>
                  <a:schemeClr val="hlink"/>
                </a:solidFill>
                <a:sym typeface="Symbol" pitchFamily="18" charset="2"/>
              </a:rPr>
              <a:t>x</a:t>
            </a:r>
            <a:r>
              <a:rPr lang="en-US" dirty="0">
                <a:solidFill>
                  <a:schemeClr val="hlink"/>
                </a:solidFill>
                <a:sym typeface="Symbol" pitchFamily="18" charset="2"/>
              </a:rPr>
              <a:t>)</a:t>
            </a:r>
            <a:r>
              <a:rPr lang="en-US" i="1" dirty="0">
                <a:solidFill>
                  <a:schemeClr val="hlink"/>
                </a:solidFill>
                <a:sym typeface="Symbol" pitchFamily="18" charset="2"/>
              </a:rPr>
              <a:t> </a:t>
            </a:r>
            <a:r>
              <a:rPr lang="en-US" dirty="0">
                <a:solidFill>
                  <a:schemeClr val="hlink"/>
                </a:solidFill>
                <a:sym typeface="Symbol" pitchFamily="18" charset="2"/>
              </a:rPr>
              <a:t>+ </a:t>
            </a:r>
            <a:r>
              <a:rPr lang="en-US" dirty="0" smtClean="0">
                <a:solidFill>
                  <a:schemeClr val="hlink"/>
                </a:solidFill>
                <a:sym typeface="Symbol" pitchFamily="18" charset="2"/>
              </a:rPr>
              <a:t>–</a:t>
            </a:r>
            <a:r>
              <a:rPr lang="en-US" i="1" dirty="0" err="1" smtClean="0">
                <a:solidFill>
                  <a:schemeClr val="hlink"/>
                </a:solidFill>
                <a:sym typeface="Symbol" pitchFamily="18" charset="2"/>
              </a:rPr>
              <a:t>GMm</a:t>
            </a:r>
            <a:r>
              <a:rPr lang="en-US" i="1" dirty="0" smtClean="0">
                <a:solidFill>
                  <a:schemeClr val="hlink"/>
                </a:solidFill>
                <a:sym typeface="Symbol" pitchFamily="18" charset="2"/>
              </a:rPr>
              <a:t> </a:t>
            </a:r>
            <a:r>
              <a:rPr lang="en-US" i="1" dirty="0">
                <a:solidFill>
                  <a:schemeClr val="hlink"/>
                </a:solidFill>
                <a:sym typeface="Symbol" pitchFamily="18" charset="2"/>
              </a:rPr>
              <a:t>/</a:t>
            </a:r>
            <a:r>
              <a:rPr lang="en-US" dirty="0">
                <a:solidFill>
                  <a:schemeClr val="hlink"/>
                </a:solidFill>
                <a:sym typeface="Symbol" pitchFamily="18" charset="2"/>
              </a:rPr>
              <a:t> </a:t>
            </a:r>
            <a:r>
              <a:rPr lang="en-US" i="1" dirty="0">
                <a:solidFill>
                  <a:schemeClr val="hlink"/>
                </a:solidFill>
                <a:sym typeface="Symbol" pitchFamily="18" charset="2"/>
              </a:rPr>
              <a:t>x</a:t>
            </a:r>
            <a:r>
              <a:rPr lang="en-US" dirty="0">
                <a:solidFill>
                  <a:schemeClr val="hlink"/>
                </a:solidFill>
                <a:sym typeface="Symbol" pitchFamily="18" charset="2"/>
              </a:rPr>
              <a:t> [ from (b)(</a:t>
            </a:r>
            <a:r>
              <a:rPr lang="en-US" dirty="0" err="1">
                <a:solidFill>
                  <a:schemeClr val="hlink"/>
                </a:solidFill>
                <a:sym typeface="Symbol" pitchFamily="18" charset="2"/>
              </a:rPr>
              <a:t>i</a:t>
            </a:r>
            <a:r>
              <a:rPr lang="en-US" dirty="0">
                <a:solidFill>
                  <a:schemeClr val="hlink"/>
                </a:solidFill>
                <a:sym typeface="Symbol" pitchFamily="18" charset="2"/>
              </a:rPr>
              <a:t>) ]</a:t>
            </a:r>
          </a:p>
        </p:txBody>
      </p:sp>
      <p:sp>
        <p:nvSpPr>
          <p:cNvPr id="231441" name="Text Box 17"/>
          <p:cNvSpPr txBox="1">
            <a:spLocks noChangeArrowheads="1"/>
          </p:cNvSpPr>
          <p:nvPr/>
        </p:nvSpPr>
        <p:spPr bwMode="auto">
          <a:xfrm>
            <a:off x="1982788" y="5741988"/>
            <a:ext cx="4721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E</a:t>
            </a:r>
            <a:r>
              <a:rPr lang="en-US">
                <a:solidFill>
                  <a:schemeClr val="hlink"/>
                </a:solidFill>
                <a:sym typeface="Symbol" pitchFamily="18" charset="2"/>
              </a:rPr>
              <a:t> = 1</a:t>
            </a:r>
            <a:r>
              <a:rPr lang="en-US" i="1">
                <a:solidFill>
                  <a:schemeClr val="hlink"/>
                </a:solidFill>
                <a:sym typeface="Symbol" pitchFamily="18" charset="2"/>
              </a:rPr>
              <a:t>GMm /</a:t>
            </a:r>
            <a:r>
              <a:rPr lang="en-US">
                <a:solidFill>
                  <a:schemeClr val="hlink"/>
                </a:solidFill>
                <a:sym typeface="Symbol" pitchFamily="18" charset="2"/>
              </a:rPr>
              <a:t> (2</a:t>
            </a:r>
            <a:r>
              <a:rPr lang="en-US" i="1">
                <a:solidFill>
                  <a:schemeClr val="hlink"/>
                </a:solidFill>
                <a:sym typeface="Symbol" pitchFamily="18" charset="2"/>
              </a:rPr>
              <a:t>x</a:t>
            </a:r>
            <a:r>
              <a:rPr lang="en-US">
                <a:solidFill>
                  <a:schemeClr val="hlink"/>
                </a:solidFill>
                <a:sym typeface="Symbol" pitchFamily="18" charset="2"/>
              </a:rPr>
              <a:t>)</a:t>
            </a:r>
            <a:r>
              <a:rPr lang="en-US" i="1">
                <a:solidFill>
                  <a:schemeClr val="hlink"/>
                </a:solidFill>
                <a:sym typeface="Symbol" pitchFamily="18" charset="2"/>
              </a:rPr>
              <a:t> </a:t>
            </a:r>
            <a:r>
              <a:rPr lang="en-US">
                <a:solidFill>
                  <a:schemeClr val="hlink"/>
                </a:solidFill>
                <a:sym typeface="Symbol" pitchFamily="18" charset="2"/>
              </a:rPr>
              <a:t>+ </a:t>
            </a:r>
            <a:r>
              <a:rPr lang="en-US" baseline="30000">
                <a:solidFill>
                  <a:schemeClr val="hlink"/>
                </a:solidFill>
                <a:sym typeface="Symbol" pitchFamily="18" charset="2"/>
              </a:rPr>
              <a:t>-</a:t>
            </a:r>
            <a:r>
              <a:rPr lang="en-US">
                <a:solidFill>
                  <a:schemeClr val="hlink"/>
                </a:solidFill>
                <a:sym typeface="Symbol" pitchFamily="18" charset="2"/>
              </a:rPr>
              <a:t>2</a:t>
            </a:r>
            <a:r>
              <a:rPr lang="en-US" i="1">
                <a:solidFill>
                  <a:schemeClr val="hlink"/>
                </a:solidFill>
                <a:sym typeface="Symbol" pitchFamily="18" charset="2"/>
              </a:rPr>
              <a:t>GMm /</a:t>
            </a:r>
            <a:r>
              <a:rPr lang="en-US">
                <a:solidFill>
                  <a:schemeClr val="hlink"/>
                </a:solidFill>
                <a:sym typeface="Symbol" pitchFamily="18" charset="2"/>
              </a:rPr>
              <a:t> (2</a:t>
            </a:r>
            <a:r>
              <a:rPr lang="en-US" i="1">
                <a:solidFill>
                  <a:schemeClr val="hlink"/>
                </a:solidFill>
                <a:sym typeface="Symbol" pitchFamily="18" charset="2"/>
              </a:rPr>
              <a:t>x</a:t>
            </a:r>
            <a:r>
              <a:rPr lang="en-US">
                <a:solidFill>
                  <a:schemeClr val="hlink"/>
                </a:solidFill>
                <a:sym typeface="Symbol" pitchFamily="18" charset="2"/>
              </a:rPr>
              <a:t>) </a:t>
            </a:r>
          </a:p>
        </p:txBody>
      </p:sp>
      <p:sp>
        <p:nvSpPr>
          <p:cNvPr id="231442" name="Text Box 18"/>
          <p:cNvSpPr txBox="1">
            <a:spLocks noChangeArrowheads="1"/>
          </p:cNvSpPr>
          <p:nvPr/>
        </p:nvSpPr>
        <p:spPr bwMode="auto">
          <a:xfrm>
            <a:off x="1985963" y="6351588"/>
            <a:ext cx="4721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E</a:t>
            </a:r>
            <a:r>
              <a:rPr lang="en-US">
                <a:solidFill>
                  <a:schemeClr val="hlink"/>
                </a:solidFill>
                <a:sym typeface="Symbol" pitchFamily="18" charset="2"/>
              </a:rPr>
              <a:t> = –</a:t>
            </a:r>
            <a:r>
              <a:rPr lang="en-US" i="1">
                <a:solidFill>
                  <a:schemeClr val="hlink"/>
                </a:solidFill>
                <a:sym typeface="Symbol" pitchFamily="18" charset="2"/>
              </a:rPr>
              <a:t>GMm /</a:t>
            </a:r>
            <a:r>
              <a:rPr lang="en-US">
                <a:solidFill>
                  <a:schemeClr val="hlink"/>
                </a:solidFill>
                <a:sym typeface="Symbol" pitchFamily="18" charset="2"/>
              </a:rPr>
              <a:t> (2</a:t>
            </a:r>
            <a:r>
              <a:rPr lang="en-US" i="1">
                <a:solidFill>
                  <a:schemeClr val="hlink"/>
                </a:solidFill>
                <a:sym typeface="Symbol" pitchFamily="18" charset="2"/>
              </a:rPr>
              <a:t>x</a:t>
            </a:r>
            <a:r>
              <a:rPr lang="en-US">
                <a:solidFill>
                  <a:schemeClr val="hlink"/>
                </a:solidFill>
                <a:sym typeface="Symbol" pitchFamily="18" charset="2"/>
              </a:rPr>
              <a:t>).</a:t>
            </a:r>
          </a:p>
        </p:txBody>
      </p:sp>
      <p:sp>
        <p:nvSpPr>
          <p:cNvPr id="5530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231429"/>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1452"/>
                                        </p:tgtEl>
                                        <p:attrNameLst>
                                          <p:attrName>style.visibility</p:attrName>
                                        </p:attrNameLst>
                                      </p:cBhvr>
                                      <p:to>
                                        <p:strVal val="visible"/>
                                      </p:to>
                                    </p:set>
                                    <p:anim calcmode="lin" valueType="num">
                                      <p:cBhvr additive="base">
                                        <p:cTn id="11" dur="500" fill="hold"/>
                                        <p:tgtEl>
                                          <p:spTgt spid="231452"/>
                                        </p:tgtEl>
                                        <p:attrNameLst>
                                          <p:attrName>ppt_x</p:attrName>
                                        </p:attrNameLst>
                                      </p:cBhvr>
                                      <p:tavLst>
                                        <p:tav tm="0">
                                          <p:val>
                                            <p:strVal val="#ppt_x"/>
                                          </p:val>
                                        </p:tav>
                                        <p:tav tm="100000">
                                          <p:val>
                                            <p:strVal val="#ppt_x"/>
                                          </p:val>
                                        </p:tav>
                                      </p:tavLst>
                                    </p:anim>
                                    <p:anim calcmode="lin" valueType="num">
                                      <p:cBhvr additive="base">
                                        <p:cTn id="12" dur="500" fill="hold"/>
                                        <p:tgtEl>
                                          <p:spTgt spid="23145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1439">
                                            <p:txEl>
                                              <p:pRg st="0" end="0"/>
                                            </p:txEl>
                                          </p:spTgt>
                                        </p:tgtEl>
                                        <p:attrNameLst>
                                          <p:attrName>style.visibility</p:attrName>
                                        </p:attrNameLst>
                                      </p:cBhvr>
                                      <p:to>
                                        <p:strVal val="visible"/>
                                      </p:to>
                                    </p:set>
                                    <p:anim calcmode="lin" valueType="num">
                                      <p:cBhvr additive="base">
                                        <p:cTn id="17" dur="500" fill="hold"/>
                                        <p:tgtEl>
                                          <p:spTgt spid="231439">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314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1440">
                                            <p:txEl>
                                              <p:pRg st="0" end="0"/>
                                            </p:txEl>
                                          </p:spTgt>
                                        </p:tgtEl>
                                        <p:attrNameLst>
                                          <p:attrName>style.visibility</p:attrName>
                                        </p:attrNameLst>
                                      </p:cBhvr>
                                      <p:to>
                                        <p:strVal val="visible"/>
                                      </p:to>
                                    </p:set>
                                    <p:anim calcmode="lin" valueType="num">
                                      <p:cBhvr additive="base">
                                        <p:cTn id="23" dur="500" fill="hold"/>
                                        <p:tgtEl>
                                          <p:spTgt spid="231440">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14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1441">
                                            <p:txEl>
                                              <p:pRg st="0" end="0"/>
                                            </p:txEl>
                                          </p:spTgt>
                                        </p:tgtEl>
                                        <p:attrNameLst>
                                          <p:attrName>style.visibility</p:attrName>
                                        </p:attrNameLst>
                                      </p:cBhvr>
                                      <p:to>
                                        <p:strVal val="visible"/>
                                      </p:to>
                                    </p:set>
                                    <p:anim calcmode="lin" valueType="num">
                                      <p:cBhvr additive="base">
                                        <p:cTn id="29" dur="500" fill="hold"/>
                                        <p:tgtEl>
                                          <p:spTgt spid="231441">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144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1442">
                                            <p:txEl>
                                              <p:pRg st="0" end="0"/>
                                            </p:txEl>
                                          </p:spTgt>
                                        </p:tgtEl>
                                        <p:attrNameLst>
                                          <p:attrName>style.visibility</p:attrName>
                                        </p:attrNameLst>
                                      </p:cBhvr>
                                      <p:to>
                                        <p:strVal val="visible"/>
                                      </p:to>
                                    </p:set>
                                    <p:anim calcmode="lin" valueType="num">
                                      <p:cBhvr additive="base">
                                        <p:cTn id="35" dur="500" fill="hold"/>
                                        <p:tgtEl>
                                          <p:spTgt spid="231442">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144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1429"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9"/>
          <p:cNvSpPr>
            <a:spLocks noChangeArrowheads="1"/>
          </p:cNvSpPr>
          <p:nvPr/>
        </p:nvSpPr>
        <p:spPr bwMode="auto">
          <a:xfrm>
            <a:off x="685800" y="1785938"/>
            <a:ext cx="7772400" cy="50720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33495" name="Picture 2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7550" y="4492625"/>
            <a:ext cx="7531100" cy="1416050"/>
          </a:xfrm>
          <a:prstGeom prst="rect">
            <a:avLst/>
          </a:prstGeom>
          <a:noFill/>
          <a:ln w="9525">
            <a:noFill/>
            <a:miter lim="800000"/>
            <a:headEnd/>
            <a:tailEnd/>
          </a:ln>
        </p:spPr>
      </p:pic>
      <p:pic>
        <p:nvPicPr>
          <p:cNvPr id="233494" name="Picture 2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3830638"/>
            <a:ext cx="7516812" cy="720725"/>
          </a:xfrm>
          <a:prstGeom prst="rect">
            <a:avLst/>
          </a:prstGeom>
          <a:noFill/>
          <a:ln w="9525">
            <a:noFill/>
            <a:miter lim="800000"/>
            <a:headEnd/>
            <a:tailEnd/>
          </a:ln>
        </p:spPr>
      </p:pic>
      <p:pic>
        <p:nvPicPr>
          <p:cNvPr id="56325" name="Picture 2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4213" y="1827213"/>
            <a:ext cx="6283325" cy="1930400"/>
          </a:xfrm>
          <a:prstGeom prst="rect">
            <a:avLst/>
          </a:prstGeom>
          <a:noFill/>
          <a:ln w="9525">
            <a:noFill/>
            <a:miter lim="800000"/>
            <a:headEnd/>
            <a:tailEnd/>
          </a:ln>
        </p:spPr>
      </p:pic>
      <p:sp>
        <p:nvSpPr>
          <p:cNvPr id="56326" name="Rectangle 21"/>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33477" name="Oval 5"/>
          <p:cNvSpPr>
            <a:spLocks noChangeArrowheads="1"/>
          </p:cNvSpPr>
          <p:nvPr/>
        </p:nvSpPr>
        <p:spPr bwMode="auto">
          <a:xfrm>
            <a:off x="7740650" y="14176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56328" name="Group 6"/>
          <p:cNvGrpSpPr>
            <a:grpSpLocks/>
          </p:cNvGrpSpPr>
          <p:nvPr/>
        </p:nvGrpSpPr>
        <p:grpSpPr bwMode="auto">
          <a:xfrm>
            <a:off x="6811963" y="1522413"/>
            <a:ext cx="2070100" cy="2070100"/>
            <a:chOff x="4416" y="1749"/>
            <a:chExt cx="1304" cy="1304"/>
          </a:xfrm>
        </p:grpSpPr>
        <p:sp>
          <p:nvSpPr>
            <p:cNvPr id="233479" name="Oval 7"/>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6332" name="Oval 8"/>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56333" name="Line 9"/>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56334" name="Text Box 10"/>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sz="2000" b="1" i="1">
                  <a:solidFill>
                    <a:schemeClr val="bg1"/>
                  </a:solidFill>
                  <a:latin typeface="Courier New" pitchFamily="49" charset="0"/>
                </a:rPr>
                <a:t>R</a:t>
              </a:r>
            </a:p>
          </p:txBody>
        </p:sp>
        <p:sp>
          <p:nvSpPr>
            <p:cNvPr id="56335" name="Line 11"/>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56336" name="Text Box 12"/>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x</a:t>
              </a:r>
            </a:p>
          </p:txBody>
        </p:sp>
      </p:grpSp>
      <p:sp>
        <p:nvSpPr>
          <p:cNvPr id="233488" name="Text Box 16"/>
          <p:cNvSpPr txBox="1">
            <a:spLocks noChangeArrowheads="1"/>
          </p:cNvSpPr>
          <p:nvPr/>
        </p:nvSpPr>
        <p:spPr bwMode="auto">
          <a:xfrm>
            <a:off x="2268538" y="5441950"/>
            <a:ext cx="60198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The satellite will begin to lose some of its mechanical energy in the form of heat.</a:t>
            </a:r>
          </a:p>
        </p:txBody>
      </p:sp>
      <p:sp>
        <p:nvSpPr>
          <p:cNvPr id="5633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233477"/>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3494"/>
                                        </p:tgtEl>
                                        <p:attrNameLst>
                                          <p:attrName>style.visibility</p:attrName>
                                        </p:attrNameLst>
                                      </p:cBhvr>
                                      <p:to>
                                        <p:strVal val="visible"/>
                                      </p:to>
                                    </p:set>
                                    <p:anim calcmode="lin" valueType="num">
                                      <p:cBhvr additive="base">
                                        <p:cTn id="11" dur="500" fill="hold"/>
                                        <p:tgtEl>
                                          <p:spTgt spid="233494"/>
                                        </p:tgtEl>
                                        <p:attrNameLst>
                                          <p:attrName>ppt_x</p:attrName>
                                        </p:attrNameLst>
                                      </p:cBhvr>
                                      <p:tavLst>
                                        <p:tav tm="0">
                                          <p:val>
                                            <p:strVal val="#ppt_x"/>
                                          </p:val>
                                        </p:tav>
                                        <p:tav tm="100000">
                                          <p:val>
                                            <p:strVal val="#ppt_x"/>
                                          </p:val>
                                        </p:tav>
                                      </p:tavLst>
                                    </p:anim>
                                    <p:anim calcmode="lin" valueType="num">
                                      <p:cBhvr additive="base">
                                        <p:cTn id="12" dur="500" fill="hold"/>
                                        <p:tgtEl>
                                          <p:spTgt spid="23349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3495"/>
                                        </p:tgtEl>
                                        <p:attrNameLst>
                                          <p:attrName>style.visibility</p:attrName>
                                        </p:attrNameLst>
                                      </p:cBhvr>
                                      <p:to>
                                        <p:strVal val="visible"/>
                                      </p:to>
                                    </p:set>
                                    <p:anim calcmode="lin" valueType="num">
                                      <p:cBhvr additive="base">
                                        <p:cTn id="17" dur="500" fill="hold"/>
                                        <p:tgtEl>
                                          <p:spTgt spid="233495"/>
                                        </p:tgtEl>
                                        <p:attrNameLst>
                                          <p:attrName>ppt_x</p:attrName>
                                        </p:attrNameLst>
                                      </p:cBhvr>
                                      <p:tavLst>
                                        <p:tav tm="0">
                                          <p:val>
                                            <p:strVal val="#ppt_x"/>
                                          </p:val>
                                        </p:tav>
                                        <p:tav tm="100000">
                                          <p:val>
                                            <p:strVal val="#ppt_x"/>
                                          </p:val>
                                        </p:tav>
                                      </p:tavLst>
                                    </p:anim>
                                    <p:anim calcmode="lin" valueType="num">
                                      <p:cBhvr additive="base">
                                        <p:cTn id="18" dur="500" fill="hold"/>
                                        <p:tgtEl>
                                          <p:spTgt spid="23349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3488">
                                            <p:txEl>
                                              <p:pRg st="0" end="0"/>
                                            </p:txEl>
                                          </p:spTgt>
                                        </p:tgtEl>
                                        <p:attrNameLst>
                                          <p:attrName>style.visibility</p:attrName>
                                        </p:attrNameLst>
                                      </p:cBhvr>
                                      <p:to>
                                        <p:strVal val="visible"/>
                                      </p:to>
                                    </p:set>
                                    <p:anim calcmode="lin" valueType="num">
                                      <p:cBhvr additive="base">
                                        <p:cTn id="23" dur="500" fill="hold"/>
                                        <p:tgtEl>
                                          <p:spTgt spid="233488">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348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2"/>
          <p:cNvSpPr>
            <a:spLocks noChangeArrowheads="1"/>
          </p:cNvSpPr>
          <p:nvPr/>
        </p:nvSpPr>
        <p:spPr bwMode="auto">
          <a:xfrm>
            <a:off x="685800" y="1785938"/>
            <a:ext cx="7772400" cy="50720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35546" name="Picture 26"/>
          <p:cNvPicPr>
            <a:picLocks noChangeAspect="1" noChangeArrowheads="1"/>
          </p:cNvPicPr>
          <p:nvPr/>
        </p:nvPicPr>
        <p:blipFill>
          <a:blip r:embed="rId5" cstate="print">
            <a:clrChange>
              <a:clrFrom>
                <a:srgbClr val="FFFFFF"/>
              </a:clrFrom>
              <a:clrTo>
                <a:srgbClr val="FFFFFF">
                  <a:alpha val="0"/>
                </a:srgbClr>
              </a:clrTo>
            </a:clrChange>
          </a:blip>
          <a:srcRect b="8998"/>
          <a:stretch>
            <a:fillRect/>
          </a:stretch>
        </p:blipFill>
        <p:spPr bwMode="auto">
          <a:xfrm>
            <a:off x="706438" y="4533900"/>
            <a:ext cx="7364412" cy="1990725"/>
          </a:xfrm>
          <a:prstGeom prst="rect">
            <a:avLst/>
          </a:prstGeom>
          <a:noFill/>
          <a:ln w="9525">
            <a:noFill/>
            <a:miter lim="800000"/>
            <a:headEnd/>
            <a:tailEnd/>
          </a:ln>
        </p:spPr>
      </p:pic>
      <p:pic>
        <p:nvPicPr>
          <p:cNvPr id="57348" name="Picture 2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3263" y="3830638"/>
            <a:ext cx="7516812" cy="720725"/>
          </a:xfrm>
          <a:prstGeom prst="rect">
            <a:avLst/>
          </a:prstGeom>
          <a:noFill/>
          <a:ln w="9525">
            <a:noFill/>
            <a:miter lim="800000"/>
            <a:headEnd/>
            <a:tailEnd/>
          </a:ln>
        </p:spPr>
      </p:pic>
      <p:pic>
        <p:nvPicPr>
          <p:cNvPr id="57349" name="Picture 2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4213" y="1827213"/>
            <a:ext cx="6283325" cy="1930400"/>
          </a:xfrm>
          <a:prstGeom prst="rect">
            <a:avLst/>
          </a:prstGeom>
          <a:noFill/>
          <a:ln w="9525">
            <a:noFill/>
            <a:miter lim="800000"/>
            <a:headEnd/>
            <a:tailEnd/>
          </a:ln>
        </p:spPr>
      </p:pic>
      <p:sp>
        <p:nvSpPr>
          <p:cNvPr id="57350" name="Rectangle 25"/>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
        <p:nvSpPr>
          <p:cNvPr id="235525" name="Oval 5"/>
          <p:cNvSpPr>
            <a:spLocks noChangeArrowheads="1"/>
          </p:cNvSpPr>
          <p:nvPr/>
        </p:nvSpPr>
        <p:spPr bwMode="auto">
          <a:xfrm>
            <a:off x="7740650" y="1417638"/>
            <a:ext cx="215900" cy="215900"/>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grpSp>
        <p:nvGrpSpPr>
          <p:cNvPr id="57352" name="Group 6"/>
          <p:cNvGrpSpPr>
            <a:grpSpLocks/>
          </p:cNvGrpSpPr>
          <p:nvPr/>
        </p:nvGrpSpPr>
        <p:grpSpPr bwMode="auto">
          <a:xfrm>
            <a:off x="6811963" y="1522413"/>
            <a:ext cx="2070100" cy="2070100"/>
            <a:chOff x="4416" y="1749"/>
            <a:chExt cx="1304" cy="1304"/>
          </a:xfrm>
        </p:grpSpPr>
        <p:sp>
          <p:nvSpPr>
            <p:cNvPr id="235527" name="Oval 7"/>
            <p:cNvSpPr>
              <a:spLocks noChangeArrowheads="1"/>
            </p:cNvSpPr>
            <p:nvPr/>
          </p:nvSpPr>
          <p:spPr bwMode="auto">
            <a:xfrm>
              <a:off x="4638" y="1963"/>
              <a:ext cx="871" cy="871"/>
            </a:xfrm>
            <a:prstGeom prst="ellipse">
              <a:avLst/>
            </a:prstGeom>
            <a:gradFill rotWithShape="1">
              <a:gsLst>
                <a:gs pos="0">
                  <a:schemeClr val="bg2"/>
                </a:gs>
                <a:gs pos="100000">
                  <a:schemeClr val="bg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57359" name="Oval 8"/>
            <p:cNvSpPr>
              <a:spLocks noChangeArrowheads="1"/>
            </p:cNvSpPr>
            <p:nvPr/>
          </p:nvSpPr>
          <p:spPr bwMode="auto">
            <a:xfrm>
              <a:off x="4416" y="1749"/>
              <a:ext cx="1304" cy="1304"/>
            </a:xfrm>
            <a:prstGeom prst="ellipse">
              <a:avLst/>
            </a:prstGeom>
            <a:noFill/>
            <a:ln w="19050">
              <a:solidFill>
                <a:schemeClr val="tx1"/>
              </a:solidFill>
              <a:prstDash val="dash"/>
              <a:round/>
              <a:headEnd/>
              <a:tailEnd/>
            </a:ln>
          </p:spPr>
          <p:txBody>
            <a:bodyPr wrap="none" anchor="ctr"/>
            <a:lstStyle/>
            <a:p>
              <a:endParaRPr lang="en-US"/>
            </a:p>
          </p:txBody>
        </p:sp>
        <p:sp>
          <p:nvSpPr>
            <p:cNvPr id="57360" name="Line 9"/>
            <p:cNvSpPr>
              <a:spLocks noChangeShapeType="1"/>
            </p:cNvSpPr>
            <p:nvPr/>
          </p:nvSpPr>
          <p:spPr bwMode="auto">
            <a:xfrm flipH="1">
              <a:off x="4729" y="2380"/>
              <a:ext cx="341" cy="280"/>
            </a:xfrm>
            <a:prstGeom prst="line">
              <a:avLst/>
            </a:prstGeom>
            <a:noFill/>
            <a:ln w="28575">
              <a:solidFill>
                <a:schemeClr val="bg1"/>
              </a:solidFill>
              <a:round/>
              <a:headEnd type="triangle" w="med" len="med"/>
              <a:tailEnd type="triangle" w="med" len="med"/>
            </a:ln>
          </p:spPr>
          <p:txBody>
            <a:bodyPr/>
            <a:lstStyle/>
            <a:p>
              <a:endParaRPr lang="en-US"/>
            </a:p>
          </p:txBody>
        </p:sp>
        <p:sp>
          <p:nvSpPr>
            <p:cNvPr id="57361" name="Text Box 10"/>
            <p:cNvSpPr txBox="1">
              <a:spLocks noChangeArrowheads="1"/>
            </p:cNvSpPr>
            <p:nvPr/>
          </p:nvSpPr>
          <p:spPr bwMode="auto">
            <a:xfrm>
              <a:off x="4739" y="2316"/>
              <a:ext cx="212" cy="250"/>
            </a:xfrm>
            <a:prstGeom prst="rect">
              <a:avLst/>
            </a:prstGeom>
            <a:noFill/>
            <a:ln w="9525">
              <a:noFill/>
              <a:miter lim="800000"/>
              <a:headEnd/>
              <a:tailEnd/>
            </a:ln>
          </p:spPr>
          <p:txBody>
            <a:bodyPr wrap="none">
              <a:spAutoFit/>
            </a:bodyPr>
            <a:lstStyle/>
            <a:p>
              <a:r>
                <a:rPr lang="en-US" sz="2000" b="1" i="1">
                  <a:solidFill>
                    <a:schemeClr val="bg1"/>
                  </a:solidFill>
                  <a:latin typeface="Courier New" pitchFamily="49" charset="0"/>
                </a:rPr>
                <a:t>R</a:t>
              </a:r>
            </a:p>
          </p:txBody>
        </p:sp>
        <p:sp>
          <p:nvSpPr>
            <p:cNvPr id="57362" name="Line 11"/>
            <p:cNvSpPr>
              <a:spLocks noChangeShapeType="1"/>
            </p:cNvSpPr>
            <p:nvPr/>
          </p:nvSpPr>
          <p:spPr bwMode="auto">
            <a:xfrm flipV="1">
              <a:off x="5070" y="2160"/>
              <a:ext cx="599" cy="227"/>
            </a:xfrm>
            <a:prstGeom prst="line">
              <a:avLst/>
            </a:prstGeom>
            <a:noFill/>
            <a:ln w="28575">
              <a:solidFill>
                <a:srgbClr val="FF0000"/>
              </a:solidFill>
              <a:round/>
              <a:headEnd type="triangle" w="med" len="med"/>
              <a:tailEnd type="triangle" w="med" len="med"/>
            </a:ln>
          </p:spPr>
          <p:txBody>
            <a:bodyPr/>
            <a:lstStyle/>
            <a:p>
              <a:endParaRPr lang="en-US"/>
            </a:p>
          </p:txBody>
        </p:sp>
        <p:sp>
          <p:nvSpPr>
            <p:cNvPr id="57363" name="Text Box 12"/>
            <p:cNvSpPr txBox="1">
              <a:spLocks noChangeArrowheads="1"/>
            </p:cNvSpPr>
            <p:nvPr/>
          </p:nvSpPr>
          <p:spPr bwMode="auto">
            <a:xfrm>
              <a:off x="5150" y="2080"/>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x</a:t>
              </a:r>
            </a:p>
          </p:txBody>
        </p:sp>
      </p:grpSp>
      <p:sp>
        <p:nvSpPr>
          <p:cNvPr id="235536" name="Text Box 16"/>
          <p:cNvSpPr txBox="1">
            <a:spLocks noChangeArrowheads="1"/>
          </p:cNvSpPr>
          <p:nvPr/>
        </p:nvSpPr>
        <p:spPr bwMode="auto">
          <a:xfrm>
            <a:off x="5059363" y="0"/>
            <a:ext cx="4084637" cy="830997"/>
          </a:xfrm>
          <a:prstGeom prst="rect">
            <a:avLst/>
          </a:prstGeom>
          <a:noFill/>
          <a:ln w="9525">
            <a:noFill/>
            <a:miter lim="800000"/>
            <a:headEnd/>
            <a:tailEnd/>
          </a:ln>
        </p:spPr>
        <p:txBody>
          <a:bodyPr>
            <a:spAutoFit/>
          </a:bodyPr>
          <a:lstStyle/>
          <a:p>
            <a:pPr algn="r"/>
            <a:r>
              <a:rPr lang="en-US" dirty="0">
                <a:solidFill>
                  <a:srgbClr val="009999"/>
                </a:solidFill>
                <a:sym typeface="Symbol" pitchFamily="18" charset="2"/>
              </a:rPr>
              <a:t>Refer to</a:t>
            </a:r>
            <a:r>
              <a:rPr lang="en-US" i="1" dirty="0">
                <a:solidFill>
                  <a:srgbClr val="009999"/>
                </a:solidFill>
                <a:sym typeface="Symbol" pitchFamily="18" charset="2"/>
              </a:rPr>
              <a:t> E</a:t>
            </a:r>
            <a:r>
              <a:rPr lang="en-US" dirty="0">
                <a:solidFill>
                  <a:srgbClr val="009999"/>
                </a:solidFill>
                <a:sym typeface="Symbol" pitchFamily="18" charset="2"/>
              </a:rPr>
              <a:t> = –</a:t>
            </a:r>
            <a:r>
              <a:rPr lang="en-US" i="1" dirty="0" err="1">
                <a:solidFill>
                  <a:srgbClr val="009999"/>
                </a:solidFill>
                <a:sym typeface="Symbol" pitchFamily="18" charset="2"/>
              </a:rPr>
              <a:t>GMm</a:t>
            </a:r>
            <a:r>
              <a:rPr lang="en-US" i="1" dirty="0">
                <a:solidFill>
                  <a:srgbClr val="009999"/>
                </a:solidFill>
                <a:sym typeface="Symbol" pitchFamily="18" charset="2"/>
              </a:rPr>
              <a:t> /</a:t>
            </a:r>
            <a:r>
              <a:rPr lang="en-US" dirty="0">
                <a:solidFill>
                  <a:srgbClr val="009999"/>
                </a:solidFill>
                <a:sym typeface="Symbol" pitchFamily="18" charset="2"/>
              </a:rPr>
              <a:t> (2</a:t>
            </a:r>
            <a:r>
              <a:rPr lang="en-US" i="1" dirty="0">
                <a:solidFill>
                  <a:srgbClr val="009999"/>
                </a:solidFill>
                <a:sym typeface="Symbol" pitchFamily="18" charset="2"/>
              </a:rPr>
              <a:t>x</a:t>
            </a:r>
            <a:r>
              <a:rPr lang="en-US" dirty="0">
                <a:solidFill>
                  <a:srgbClr val="009999"/>
                </a:solidFill>
                <a:sym typeface="Symbol" pitchFamily="18" charset="2"/>
              </a:rPr>
              <a:t>)      [ from (b)(ii) ].</a:t>
            </a:r>
          </a:p>
        </p:txBody>
      </p:sp>
      <p:sp>
        <p:nvSpPr>
          <p:cNvPr id="235537" name="Text Box 17"/>
          <p:cNvSpPr txBox="1">
            <a:spLocks noChangeArrowheads="1"/>
          </p:cNvSpPr>
          <p:nvPr/>
        </p:nvSpPr>
        <p:spPr bwMode="auto">
          <a:xfrm>
            <a:off x="1068388" y="5561013"/>
            <a:ext cx="7296150" cy="457200"/>
          </a:xfrm>
          <a:prstGeom prst="rect">
            <a:avLst/>
          </a:prstGeom>
          <a:noFill/>
          <a:ln w="9525">
            <a:noFill/>
            <a:miter lim="800000"/>
            <a:headEnd/>
            <a:tailEnd/>
          </a:ln>
        </p:spPr>
        <p:txBody>
          <a:bodyPr>
            <a:spAutoFit/>
          </a:bodyPr>
          <a:lstStyle/>
          <a:p>
            <a:r>
              <a:rPr lang="en-US" dirty="0">
                <a:solidFill>
                  <a:srgbClr val="009999"/>
                </a:solidFill>
                <a:sym typeface="Symbol" pitchFamily="18" charset="2"/>
              </a:rPr>
              <a:t>If </a:t>
            </a:r>
            <a:r>
              <a:rPr lang="en-US" i="1" dirty="0">
                <a:solidFill>
                  <a:srgbClr val="009999"/>
                </a:solidFill>
                <a:sym typeface="Symbol" pitchFamily="18" charset="2"/>
              </a:rPr>
              <a:t>E</a:t>
            </a:r>
            <a:r>
              <a:rPr lang="en-US" dirty="0">
                <a:solidFill>
                  <a:srgbClr val="009999"/>
                </a:solidFill>
                <a:sym typeface="Symbol" pitchFamily="18" charset="2"/>
              </a:rPr>
              <a:t> , then </a:t>
            </a:r>
            <a:r>
              <a:rPr lang="en-US" i="1" dirty="0">
                <a:solidFill>
                  <a:srgbClr val="009999"/>
                </a:solidFill>
                <a:sym typeface="Symbol" pitchFamily="18" charset="2"/>
              </a:rPr>
              <a:t>x</a:t>
            </a:r>
            <a:r>
              <a:rPr lang="en-US" dirty="0">
                <a:solidFill>
                  <a:srgbClr val="009999"/>
                </a:solidFill>
                <a:sym typeface="Symbol" pitchFamily="18" charset="2"/>
              </a:rPr>
              <a:t>  (to make </a:t>
            </a:r>
            <a:r>
              <a:rPr lang="en-US" i="1" dirty="0">
                <a:solidFill>
                  <a:srgbClr val="009999"/>
                </a:solidFill>
                <a:sym typeface="Symbol" pitchFamily="18" charset="2"/>
              </a:rPr>
              <a:t>E</a:t>
            </a:r>
            <a:r>
              <a:rPr lang="en-US" dirty="0">
                <a:solidFill>
                  <a:srgbClr val="009999"/>
                </a:solidFill>
                <a:sym typeface="Symbol" pitchFamily="18" charset="2"/>
              </a:rPr>
              <a:t> </a:t>
            </a:r>
            <a:r>
              <a:rPr lang="en-US" i="1" dirty="0">
                <a:solidFill>
                  <a:srgbClr val="009999"/>
                </a:solidFill>
                <a:sym typeface="Symbol" pitchFamily="18" charset="2"/>
              </a:rPr>
              <a:t>more</a:t>
            </a:r>
            <a:r>
              <a:rPr lang="en-US" dirty="0">
                <a:solidFill>
                  <a:srgbClr val="009999"/>
                </a:solidFill>
                <a:sym typeface="Symbol" pitchFamily="18" charset="2"/>
              </a:rPr>
              <a:t> negative).</a:t>
            </a:r>
          </a:p>
        </p:txBody>
      </p:sp>
      <p:sp>
        <p:nvSpPr>
          <p:cNvPr id="235538" name="Text Box 18"/>
          <p:cNvSpPr txBox="1">
            <a:spLocks noChangeArrowheads="1"/>
          </p:cNvSpPr>
          <p:nvPr/>
        </p:nvSpPr>
        <p:spPr bwMode="auto">
          <a:xfrm>
            <a:off x="1057275" y="5983288"/>
            <a:ext cx="7729538"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If </a:t>
            </a:r>
            <a:r>
              <a:rPr lang="en-US" i="1">
                <a:solidFill>
                  <a:schemeClr val="hlink"/>
                </a:solidFill>
                <a:sym typeface="Symbol" pitchFamily="18" charset="2"/>
              </a:rPr>
              <a:t>r</a:t>
            </a:r>
            <a:r>
              <a:rPr lang="en-US">
                <a:solidFill>
                  <a:schemeClr val="hlink"/>
                </a:solidFill>
                <a:sym typeface="Symbol" pitchFamily="18" charset="2"/>
              </a:rPr>
              <a:t>  the atmosphere gets thicker and more resistive.</a:t>
            </a:r>
          </a:p>
        </p:txBody>
      </p:sp>
      <p:sp>
        <p:nvSpPr>
          <p:cNvPr id="235539" name="Text Box 19"/>
          <p:cNvSpPr txBox="1">
            <a:spLocks noChangeArrowheads="1"/>
          </p:cNvSpPr>
          <p:nvPr/>
        </p:nvSpPr>
        <p:spPr bwMode="auto">
          <a:xfrm>
            <a:off x="1058863" y="6410325"/>
            <a:ext cx="664845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Clearly the orbit will continue to decay (shrink).</a:t>
            </a:r>
          </a:p>
        </p:txBody>
      </p:sp>
      <p:sp>
        <p:nvSpPr>
          <p:cNvPr id="5735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repeatCount="indefinite" fill="hold" grpId="0" nodeType="withEffect">
                                  <p:stCondLst>
                                    <p:cond delay="0"/>
                                  </p:stCondLst>
                                  <p:childTnLst>
                                    <p:animMotion origin="layout" path="M 4.44444E-6 -4.44444E-6 C 0.06267 -4.44444E-6 0.11388 0.06783 0.11388 0.15162 C 0.11388 0.23519 0.06267 0.30348 4.44444E-6 0.30348 C -0.06285 0.30348 -0.11372 0.23519 -0.11372 0.15162 C -0.11372 0.06783 -0.06285 -4.44444E-6 4.44444E-6 -4.44444E-6 Z " pathEditMode="relative" rAng="0" ptsTypes="fffff">
                                      <p:cBhvr>
                                        <p:cTn id="6" dur="2000" fill="hold"/>
                                        <p:tgtEl>
                                          <p:spTgt spid="235525"/>
                                        </p:tgtEl>
                                        <p:attrNameLst>
                                          <p:attrName>ppt_x</p:attrName>
                                          <p:attrName>ppt_y</p:attrName>
                                        </p:attrNameLst>
                                      </p:cBhvr>
                                      <p:rCtr x="0" y="152"/>
                                    </p:animMotion>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35546"/>
                                        </p:tgtEl>
                                        <p:attrNameLst>
                                          <p:attrName>style.visibility</p:attrName>
                                        </p:attrNameLst>
                                      </p:cBhvr>
                                      <p:to>
                                        <p:strVal val="visible"/>
                                      </p:to>
                                    </p:set>
                                    <p:anim calcmode="lin" valueType="num">
                                      <p:cBhvr additive="base">
                                        <p:cTn id="11" dur="500" fill="hold"/>
                                        <p:tgtEl>
                                          <p:spTgt spid="235546"/>
                                        </p:tgtEl>
                                        <p:attrNameLst>
                                          <p:attrName>ppt_x</p:attrName>
                                        </p:attrNameLst>
                                      </p:cBhvr>
                                      <p:tavLst>
                                        <p:tav tm="0">
                                          <p:val>
                                            <p:strVal val="#ppt_x"/>
                                          </p:val>
                                        </p:tav>
                                        <p:tav tm="100000">
                                          <p:val>
                                            <p:strVal val="#ppt_x"/>
                                          </p:val>
                                        </p:tav>
                                      </p:tavLst>
                                    </p:anim>
                                    <p:anim calcmode="lin" valueType="num">
                                      <p:cBhvr additive="base">
                                        <p:cTn id="12" dur="500" fill="hold"/>
                                        <p:tgtEl>
                                          <p:spTgt spid="23554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35536">
                                            <p:txEl>
                                              <p:pRg st="0" end="0"/>
                                            </p:txEl>
                                          </p:spTgt>
                                        </p:tgtEl>
                                        <p:attrNameLst>
                                          <p:attrName>style.visibility</p:attrName>
                                        </p:attrNameLst>
                                      </p:cBhvr>
                                      <p:to>
                                        <p:strVal val="visible"/>
                                      </p:to>
                                    </p:set>
                                    <p:anim calcmode="lin" valueType="num">
                                      <p:cBhvr additive="base">
                                        <p:cTn id="17" dur="500" fill="hold"/>
                                        <p:tgtEl>
                                          <p:spTgt spid="235536">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3553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35537">
                                            <p:txEl>
                                              <p:pRg st="0" end="0"/>
                                            </p:txEl>
                                          </p:spTgt>
                                        </p:tgtEl>
                                        <p:attrNameLst>
                                          <p:attrName>style.visibility</p:attrName>
                                        </p:attrNameLst>
                                      </p:cBhvr>
                                      <p:to>
                                        <p:strVal val="visible"/>
                                      </p:to>
                                    </p:set>
                                    <p:anim calcmode="lin" valueType="num">
                                      <p:cBhvr additive="base">
                                        <p:cTn id="23" dur="500" fill="hold"/>
                                        <p:tgtEl>
                                          <p:spTgt spid="23553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355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35538">
                                            <p:txEl>
                                              <p:pRg st="0" end="0"/>
                                            </p:txEl>
                                          </p:spTgt>
                                        </p:tgtEl>
                                        <p:attrNameLst>
                                          <p:attrName>style.visibility</p:attrName>
                                        </p:attrNameLst>
                                      </p:cBhvr>
                                      <p:to>
                                        <p:strVal val="visible"/>
                                      </p:to>
                                    </p:set>
                                    <p:anim calcmode="lin" valueType="num">
                                      <p:cBhvr additive="base">
                                        <p:cTn id="29" dur="500" fill="hold"/>
                                        <p:tgtEl>
                                          <p:spTgt spid="23553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355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35539">
                                            <p:txEl>
                                              <p:pRg st="0" end="0"/>
                                            </p:txEl>
                                          </p:spTgt>
                                        </p:tgtEl>
                                        <p:attrNameLst>
                                          <p:attrName>style.visibility</p:attrName>
                                        </p:attrNameLst>
                                      </p:cBhvr>
                                      <p:to>
                                        <p:strVal val="visible"/>
                                      </p:to>
                                    </p:set>
                                    <p:anim calcmode="lin" valueType="num">
                                      <p:cBhvr additive="base">
                                        <p:cTn id="35" dur="500" fill="hold"/>
                                        <p:tgtEl>
                                          <p:spTgt spid="23553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355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5"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4"/>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39644" name="Picture 28"/>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4213" y="1822450"/>
            <a:ext cx="6478587" cy="1808163"/>
          </a:xfrm>
          <a:prstGeom prst="rect">
            <a:avLst/>
          </a:prstGeom>
          <a:noFill/>
          <a:ln w="9525">
            <a:noFill/>
            <a:miter lim="800000"/>
            <a:headEnd/>
            <a:tailEnd/>
          </a:ln>
        </p:spPr>
      </p:pic>
      <p:sp>
        <p:nvSpPr>
          <p:cNvPr id="58372" name="Rectangle 27"/>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grpSp>
        <p:nvGrpSpPr>
          <p:cNvPr id="2" name="Group 6"/>
          <p:cNvGrpSpPr>
            <a:grpSpLocks/>
          </p:cNvGrpSpPr>
          <p:nvPr/>
        </p:nvGrpSpPr>
        <p:grpSpPr bwMode="auto">
          <a:xfrm>
            <a:off x="6832600" y="2289175"/>
            <a:ext cx="2081213" cy="481013"/>
            <a:chOff x="1599" y="2774"/>
            <a:chExt cx="1311" cy="303"/>
          </a:xfrm>
        </p:grpSpPr>
        <p:sp>
          <p:nvSpPr>
            <p:cNvPr id="58388" name="Rectangle 7"/>
            <p:cNvSpPr>
              <a:spLocks noChangeArrowheads="1"/>
            </p:cNvSpPr>
            <p:nvPr/>
          </p:nvSpPr>
          <p:spPr bwMode="auto">
            <a:xfrm>
              <a:off x="1599" y="2774"/>
              <a:ext cx="1311" cy="303"/>
            </a:xfrm>
            <a:prstGeom prst="rect">
              <a:avLst/>
            </a:prstGeom>
            <a:noFill/>
            <a:ln w="9525">
              <a:noFill/>
              <a:miter lim="800000"/>
              <a:headEnd/>
              <a:tailEnd/>
            </a:ln>
          </p:spPr>
          <p:txBody>
            <a:bodyPr wrap="none" anchor="ctr"/>
            <a:lstStyle/>
            <a:p>
              <a:endParaRPr lang="en-US"/>
            </a:p>
          </p:txBody>
        </p:sp>
        <p:sp>
          <p:nvSpPr>
            <p:cNvPr id="58389" name="Oval 8"/>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0" name="Text Box 9"/>
            <p:cNvSpPr txBox="1">
              <a:spLocks noChangeArrowheads="1"/>
            </p:cNvSpPr>
            <p:nvPr/>
          </p:nvSpPr>
          <p:spPr bwMode="auto">
            <a:xfrm>
              <a:off x="2604" y="2790"/>
              <a:ext cx="289" cy="231"/>
            </a:xfrm>
            <a:prstGeom prst="rect">
              <a:avLst/>
            </a:prstGeom>
            <a:noFill/>
            <a:ln w="9525">
              <a:noFill/>
              <a:miter lim="800000"/>
              <a:headEnd/>
              <a:tailEnd/>
            </a:ln>
          </p:spPr>
          <p:txBody>
            <a:bodyPr wrap="none">
              <a:spAutoFit/>
            </a:bodyPr>
            <a:lstStyle/>
            <a:p>
              <a:r>
                <a:rPr lang="en-US" sz="1800"/>
                <a:t>M</a:t>
              </a:r>
              <a:r>
                <a:rPr lang="en-US" sz="1800" baseline="-25000"/>
                <a:t>2</a:t>
              </a:r>
              <a:endParaRPr lang="en-US" sz="1800"/>
            </a:p>
          </p:txBody>
        </p:sp>
        <p:sp>
          <p:nvSpPr>
            <p:cNvPr id="58391" name="Oval 10"/>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8392" name="Text Box 11"/>
            <p:cNvSpPr txBox="1">
              <a:spLocks noChangeArrowheads="1"/>
            </p:cNvSpPr>
            <p:nvPr/>
          </p:nvSpPr>
          <p:spPr bwMode="auto">
            <a:xfrm>
              <a:off x="1855" y="2789"/>
              <a:ext cx="289" cy="231"/>
            </a:xfrm>
            <a:prstGeom prst="rect">
              <a:avLst/>
            </a:prstGeom>
            <a:noFill/>
            <a:ln w="9525">
              <a:noFill/>
              <a:miter lim="800000"/>
              <a:headEnd/>
              <a:tailEnd/>
            </a:ln>
          </p:spPr>
          <p:txBody>
            <a:bodyPr wrap="none">
              <a:spAutoFit/>
            </a:bodyPr>
            <a:lstStyle/>
            <a:p>
              <a:r>
                <a:rPr lang="en-US" sz="1800"/>
                <a:t>M</a:t>
              </a:r>
              <a:r>
                <a:rPr lang="en-US" sz="1800" baseline="-25000"/>
                <a:t>1</a:t>
              </a:r>
              <a:endParaRPr lang="en-US" sz="1800"/>
            </a:p>
          </p:txBody>
        </p:sp>
      </p:grpSp>
      <p:grpSp>
        <p:nvGrpSpPr>
          <p:cNvPr id="3" name="Group 12"/>
          <p:cNvGrpSpPr>
            <a:grpSpLocks/>
          </p:cNvGrpSpPr>
          <p:nvPr/>
        </p:nvGrpSpPr>
        <p:grpSpPr bwMode="auto">
          <a:xfrm>
            <a:off x="6832600" y="1639888"/>
            <a:ext cx="2081213" cy="1743075"/>
            <a:chOff x="1599" y="2365"/>
            <a:chExt cx="1311" cy="1098"/>
          </a:xfrm>
        </p:grpSpPr>
        <p:sp>
          <p:nvSpPr>
            <p:cNvPr id="58379" name="Line 13"/>
            <p:cNvSpPr>
              <a:spLocks noChangeShapeType="1"/>
            </p:cNvSpPr>
            <p:nvPr/>
          </p:nvSpPr>
          <p:spPr bwMode="auto">
            <a:xfrm>
              <a:off x="2259" y="2365"/>
              <a:ext cx="0" cy="1098"/>
            </a:xfrm>
            <a:prstGeom prst="line">
              <a:avLst/>
            </a:prstGeom>
            <a:noFill/>
            <a:ln w="9525">
              <a:solidFill>
                <a:schemeClr val="hlink"/>
              </a:solidFill>
              <a:round/>
              <a:headEnd/>
              <a:tailEnd/>
            </a:ln>
          </p:spPr>
          <p:txBody>
            <a:bodyPr/>
            <a:lstStyle/>
            <a:p>
              <a:endParaRPr lang="en-US"/>
            </a:p>
          </p:txBody>
        </p:sp>
        <p:sp>
          <p:nvSpPr>
            <p:cNvPr id="58380" name="Line 14"/>
            <p:cNvSpPr>
              <a:spLocks noChangeShapeType="1"/>
            </p:cNvSpPr>
            <p:nvPr/>
          </p:nvSpPr>
          <p:spPr bwMode="auto">
            <a:xfrm>
              <a:off x="1599" y="2925"/>
              <a:ext cx="1311" cy="0"/>
            </a:xfrm>
            <a:prstGeom prst="line">
              <a:avLst/>
            </a:prstGeom>
            <a:noFill/>
            <a:ln w="9525">
              <a:solidFill>
                <a:schemeClr val="hlink"/>
              </a:solidFill>
              <a:round/>
              <a:headEnd/>
              <a:tailEnd/>
            </a:ln>
          </p:spPr>
          <p:txBody>
            <a:bodyPr/>
            <a:lstStyle/>
            <a:p>
              <a:endParaRPr lang="en-US"/>
            </a:p>
          </p:txBody>
        </p:sp>
        <p:sp>
          <p:nvSpPr>
            <p:cNvPr id="58381" name="Oval 15"/>
            <p:cNvSpPr>
              <a:spLocks noChangeArrowheads="1"/>
            </p:cNvSpPr>
            <p:nvPr/>
          </p:nvSpPr>
          <p:spPr bwMode="auto">
            <a:xfrm>
              <a:off x="1992" y="2646"/>
              <a:ext cx="537" cy="537"/>
            </a:xfrm>
            <a:prstGeom prst="ellipse">
              <a:avLst/>
            </a:prstGeom>
            <a:noFill/>
            <a:ln w="9525">
              <a:solidFill>
                <a:schemeClr val="tx1"/>
              </a:solidFill>
              <a:prstDash val="dash"/>
              <a:round/>
              <a:headEnd/>
              <a:tailEnd/>
            </a:ln>
          </p:spPr>
          <p:txBody>
            <a:bodyPr wrap="none" anchor="ctr"/>
            <a:lstStyle/>
            <a:p>
              <a:endParaRPr lang="en-US"/>
            </a:p>
          </p:txBody>
        </p:sp>
        <p:sp>
          <p:nvSpPr>
            <p:cNvPr id="58382" name="Oval 16"/>
            <p:cNvSpPr>
              <a:spLocks noChangeArrowheads="1"/>
            </p:cNvSpPr>
            <p:nvPr/>
          </p:nvSpPr>
          <p:spPr bwMode="auto">
            <a:xfrm>
              <a:off x="1771" y="2431"/>
              <a:ext cx="969" cy="969"/>
            </a:xfrm>
            <a:prstGeom prst="ellipse">
              <a:avLst/>
            </a:prstGeom>
            <a:noFill/>
            <a:ln w="9525">
              <a:solidFill>
                <a:schemeClr val="tx1"/>
              </a:solidFill>
              <a:prstDash val="lgDash"/>
              <a:round/>
              <a:headEnd/>
              <a:tailEnd/>
            </a:ln>
          </p:spPr>
          <p:txBody>
            <a:bodyPr wrap="none" anchor="ctr"/>
            <a:lstStyle/>
            <a:p>
              <a:endParaRPr lang="en-US"/>
            </a:p>
          </p:txBody>
        </p:sp>
        <p:sp>
          <p:nvSpPr>
            <p:cNvPr id="58383" name="Oval 1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58384" name="Line 1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p:spPr>
          <p:txBody>
            <a:bodyPr/>
            <a:lstStyle/>
            <a:p>
              <a:endParaRPr lang="en-US"/>
            </a:p>
          </p:txBody>
        </p:sp>
        <p:sp>
          <p:nvSpPr>
            <p:cNvPr id="58385" name="Line 1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p:spPr>
          <p:txBody>
            <a:bodyPr/>
            <a:lstStyle/>
            <a:p>
              <a:endParaRPr lang="en-US"/>
            </a:p>
          </p:txBody>
        </p:sp>
        <p:sp>
          <p:nvSpPr>
            <p:cNvPr id="58386" name="Text Box 20"/>
            <p:cNvSpPr txBox="1">
              <a:spLocks noChangeArrowheads="1"/>
            </p:cNvSpPr>
            <p:nvPr/>
          </p:nvSpPr>
          <p:spPr bwMode="auto">
            <a:xfrm>
              <a:off x="1981" y="2684"/>
              <a:ext cx="273" cy="231"/>
            </a:xfrm>
            <a:prstGeom prst="rect">
              <a:avLst/>
            </a:prstGeom>
            <a:noFill/>
            <a:ln w="9525">
              <a:noFill/>
              <a:miter lim="800000"/>
              <a:headEnd/>
              <a:tailEnd/>
            </a:ln>
          </p:spPr>
          <p:txBody>
            <a:bodyPr wrap="none">
              <a:spAutoFit/>
            </a:bodyPr>
            <a:lstStyle/>
            <a:p>
              <a:r>
                <a:rPr lang="en-US" sz="1800" i="1"/>
                <a:t>R</a:t>
              </a:r>
              <a:r>
                <a:rPr lang="en-US" sz="1800" baseline="-25000"/>
                <a:t>1</a:t>
              </a:r>
              <a:endParaRPr lang="en-US" sz="1800" i="1"/>
            </a:p>
          </p:txBody>
        </p:sp>
        <p:sp>
          <p:nvSpPr>
            <p:cNvPr id="58387" name="Text Box 21"/>
            <p:cNvSpPr txBox="1">
              <a:spLocks noChangeArrowheads="1"/>
            </p:cNvSpPr>
            <p:nvPr/>
          </p:nvSpPr>
          <p:spPr bwMode="auto">
            <a:xfrm>
              <a:off x="2383" y="2508"/>
              <a:ext cx="273" cy="231"/>
            </a:xfrm>
            <a:prstGeom prst="rect">
              <a:avLst/>
            </a:prstGeom>
            <a:noFill/>
            <a:ln w="9525">
              <a:noFill/>
              <a:miter lim="800000"/>
              <a:headEnd/>
              <a:tailEnd/>
            </a:ln>
          </p:spPr>
          <p:txBody>
            <a:bodyPr wrap="none">
              <a:spAutoFit/>
            </a:bodyPr>
            <a:lstStyle/>
            <a:p>
              <a:r>
                <a:rPr lang="en-US" sz="1800" i="1"/>
                <a:t>R</a:t>
              </a:r>
              <a:r>
                <a:rPr lang="en-US" sz="1800" baseline="-25000"/>
                <a:t>2</a:t>
              </a:r>
              <a:endParaRPr lang="en-US" sz="1800" i="1"/>
            </a:p>
          </p:txBody>
        </p:sp>
      </p:grpSp>
      <p:sp>
        <p:nvSpPr>
          <p:cNvPr id="239638" name="Text Box 22"/>
          <p:cNvSpPr txBox="1">
            <a:spLocks noChangeArrowheads="1"/>
          </p:cNvSpPr>
          <p:nvPr/>
        </p:nvSpPr>
        <p:spPr bwMode="auto">
          <a:xfrm>
            <a:off x="7786688" y="2446338"/>
            <a:ext cx="336550" cy="366712"/>
          </a:xfrm>
          <a:prstGeom prst="rect">
            <a:avLst/>
          </a:prstGeom>
          <a:noFill/>
          <a:ln w="9525">
            <a:noFill/>
            <a:miter lim="800000"/>
            <a:headEnd/>
            <a:tailEnd/>
          </a:ln>
        </p:spPr>
        <p:txBody>
          <a:bodyPr wrap="none">
            <a:spAutoFit/>
          </a:bodyPr>
          <a:lstStyle/>
          <a:p>
            <a:r>
              <a:rPr lang="en-US" sz="1800" i="1"/>
              <a:t>P</a:t>
            </a:r>
          </a:p>
        </p:txBody>
      </p:sp>
      <p:sp>
        <p:nvSpPr>
          <p:cNvPr id="5837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239645" name="Picture 2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9138" y="3605213"/>
            <a:ext cx="6911975" cy="1243012"/>
          </a:xfrm>
          <a:prstGeom prst="rect">
            <a:avLst/>
          </a:prstGeom>
          <a:noFill/>
          <a:ln w="9525">
            <a:noFill/>
            <a:miter lim="800000"/>
            <a:headEnd/>
            <a:tailEnd/>
          </a:ln>
        </p:spPr>
      </p:pic>
      <p:sp>
        <p:nvSpPr>
          <p:cNvPr id="239640" name="Text Box 24"/>
          <p:cNvSpPr txBox="1">
            <a:spLocks noChangeArrowheads="1"/>
          </p:cNvSpPr>
          <p:nvPr/>
        </p:nvSpPr>
        <p:spPr bwMode="auto">
          <a:xfrm>
            <a:off x="1385888" y="4310063"/>
            <a:ext cx="6551612"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It is the gravitational force between the two stars.</a:t>
            </a:r>
            <a:endParaRPr lang="en-US" baseline="30000">
              <a:solidFill>
                <a:schemeClr val="hlink"/>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39644"/>
                                        </p:tgtEl>
                                        <p:attrNameLst>
                                          <p:attrName>style.visibility</p:attrName>
                                        </p:attrNameLst>
                                      </p:cBhvr>
                                      <p:to>
                                        <p:strVal val="visible"/>
                                      </p:to>
                                    </p:set>
                                    <p:anim calcmode="lin" valueType="num">
                                      <p:cBhvr additive="base">
                                        <p:cTn id="7" dur="500" fill="hold"/>
                                        <p:tgtEl>
                                          <p:spTgt spid="239644"/>
                                        </p:tgtEl>
                                        <p:attrNameLst>
                                          <p:attrName>ppt_x</p:attrName>
                                        </p:attrNameLst>
                                      </p:cBhvr>
                                      <p:tavLst>
                                        <p:tav tm="0">
                                          <p:val>
                                            <p:strVal val="#ppt_x"/>
                                          </p:val>
                                        </p:tav>
                                        <p:tav tm="100000">
                                          <p:val>
                                            <p:strVal val="#ppt_x"/>
                                          </p:val>
                                        </p:tav>
                                      </p:tavLst>
                                    </p:anim>
                                    <p:anim calcmode="lin" valueType="num">
                                      <p:cBhvr additive="base">
                                        <p:cTn id="8" dur="500" fill="hold"/>
                                        <p:tgtEl>
                                          <p:spTgt spid="23964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10"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20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39638"/>
                                        </p:tgtEl>
                                        <p:attrNameLst>
                                          <p:attrName>style.visibility</p:attrName>
                                        </p:attrNameLst>
                                      </p:cBhvr>
                                      <p:to>
                                        <p:strVal val="visible"/>
                                      </p:to>
                                    </p:set>
                                    <p:animEffect transition="in" filter="wipe(down)">
                                      <p:cBhvr>
                                        <p:cTn id="19" dur="580">
                                          <p:stCondLst>
                                            <p:cond delay="0"/>
                                          </p:stCondLst>
                                        </p:cTn>
                                        <p:tgtEl>
                                          <p:spTgt spid="239638"/>
                                        </p:tgtEl>
                                      </p:cBhvr>
                                    </p:animEffect>
                                    <p:anim calcmode="lin" valueType="num">
                                      <p:cBhvr>
                                        <p:cTn id="20" dur="1822" tmFilter="0,0; 0.14,0.36; 0.43,0.73; 0.71,0.91; 1.0,1.0">
                                          <p:stCondLst>
                                            <p:cond delay="0"/>
                                          </p:stCondLst>
                                        </p:cTn>
                                        <p:tgtEl>
                                          <p:spTgt spid="239638"/>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39638"/>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39638"/>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39638"/>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39638"/>
                                        </p:tgtEl>
                                        <p:attrNameLst>
                                          <p:attrName>ppt_y</p:attrName>
                                        </p:attrNameLst>
                                      </p:cBhvr>
                                      <p:tavLst>
                                        <p:tav tm="0" fmla="#ppt_y-sin(pi*$)/81">
                                          <p:val>
                                            <p:fltVal val="0"/>
                                          </p:val>
                                        </p:tav>
                                        <p:tav tm="100000">
                                          <p:val>
                                            <p:fltVal val="1"/>
                                          </p:val>
                                        </p:tav>
                                      </p:tavLst>
                                    </p:anim>
                                    <p:animScale>
                                      <p:cBhvr>
                                        <p:cTn id="25" dur="26">
                                          <p:stCondLst>
                                            <p:cond delay="650"/>
                                          </p:stCondLst>
                                        </p:cTn>
                                        <p:tgtEl>
                                          <p:spTgt spid="239638"/>
                                        </p:tgtEl>
                                      </p:cBhvr>
                                      <p:to x="100000" y="60000"/>
                                    </p:animScale>
                                    <p:animScale>
                                      <p:cBhvr>
                                        <p:cTn id="26" dur="166" decel="50000">
                                          <p:stCondLst>
                                            <p:cond delay="676"/>
                                          </p:stCondLst>
                                        </p:cTn>
                                        <p:tgtEl>
                                          <p:spTgt spid="239638"/>
                                        </p:tgtEl>
                                      </p:cBhvr>
                                      <p:to x="100000" y="100000"/>
                                    </p:animScale>
                                    <p:animScale>
                                      <p:cBhvr>
                                        <p:cTn id="27" dur="26">
                                          <p:stCondLst>
                                            <p:cond delay="1312"/>
                                          </p:stCondLst>
                                        </p:cTn>
                                        <p:tgtEl>
                                          <p:spTgt spid="239638"/>
                                        </p:tgtEl>
                                      </p:cBhvr>
                                      <p:to x="100000" y="80000"/>
                                    </p:animScale>
                                    <p:animScale>
                                      <p:cBhvr>
                                        <p:cTn id="28" dur="166" decel="50000">
                                          <p:stCondLst>
                                            <p:cond delay="1338"/>
                                          </p:stCondLst>
                                        </p:cTn>
                                        <p:tgtEl>
                                          <p:spTgt spid="239638"/>
                                        </p:tgtEl>
                                      </p:cBhvr>
                                      <p:to x="100000" y="100000"/>
                                    </p:animScale>
                                    <p:animScale>
                                      <p:cBhvr>
                                        <p:cTn id="29" dur="26">
                                          <p:stCondLst>
                                            <p:cond delay="1642"/>
                                          </p:stCondLst>
                                        </p:cTn>
                                        <p:tgtEl>
                                          <p:spTgt spid="239638"/>
                                        </p:tgtEl>
                                      </p:cBhvr>
                                      <p:to x="100000" y="90000"/>
                                    </p:animScale>
                                    <p:animScale>
                                      <p:cBhvr>
                                        <p:cTn id="30" dur="166" decel="50000">
                                          <p:stCondLst>
                                            <p:cond delay="1668"/>
                                          </p:stCondLst>
                                        </p:cTn>
                                        <p:tgtEl>
                                          <p:spTgt spid="239638"/>
                                        </p:tgtEl>
                                      </p:cBhvr>
                                      <p:to x="100000" y="100000"/>
                                    </p:animScale>
                                    <p:animScale>
                                      <p:cBhvr>
                                        <p:cTn id="31" dur="26">
                                          <p:stCondLst>
                                            <p:cond delay="1808"/>
                                          </p:stCondLst>
                                        </p:cTn>
                                        <p:tgtEl>
                                          <p:spTgt spid="239638"/>
                                        </p:tgtEl>
                                      </p:cBhvr>
                                      <p:to x="100000" y="95000"/>
                                    </p:animScale>
                                    <p:animScale>
                                      <p:cBhvr>
                                        <p:cTn id="32" dur="166" decel="50000">
                                          <p:stCondLst>
                                            <p:cond delay="1834"/>
                                          </p:stCondLst>
                                        </p:cTn>
                                        <p:tgtEl>
                                          <p:spTgt spid="239638"/>
                                        </p:tgtEl>
                                      </p:cBhvr>
                                      <p:to x="100000" y="100000"/>
                                    </p:animScale>
                                  </p:childTnLst>
                                  <p:subTnLst>
                                    <p:audio>
                                      <p:cMediaNode>
                                        <p:cTn display="0" masterRel="sameClick">
                                          <p:stCondLst>
                                            <p:cond evt="begin" delay="0">
                                              <p:tn val="17"/>
                                            </p:cond>
                                          </p:stCondLst>
                                          <p:endCondLst>
                                            <p:cond evt="onStopAudio" delay="0">
                                              <p:tgtEl>
                                                <p:sldTgt/>
                                              </p:tgtEl>
                                            </p:cond>
                                          </p:endCondLst>
                                        </p:cTn>
                                        <p:tgtEl>
                                          <p:sndTgt r:embed="rId5" name="boing.wav"/>
                                        </p:tgtEl>
                                      </p:cMediaNode>
                                    </p:audio>
                                  </p:subTnLst>
                                </p:cTn>
                              </p:par>
                            </p:childTnLst>
                          </p:cTn>
                        </p:par>
                      </p:childTnLst>
                    </p:cTn>
                  </p:par>
                  <p:par>
                    <p:cTn id="33" fill="hold">
                      <p:stCondLst>
                        <p:cond delay="indefinite"/>
                      </p:stCondLst>
                      <p:childTnLst>
                        <p:par>
                          <p:cTn id="34" fill="hold">
                            <p:stCondLst>
                              <p:cond delay="0"/>
                            </p:stCondLst>
                            <p:childTnLst>
                              <p:par>
                                <p:cTn id="35" presetID="8" presetClass="emph" presetSubtype="0" repeatCount="indefinite" fill="hold" nodeType="clickEffect">
                                  <p:stCondLst>
                                    <p:cond delay="0"/>
                                  </p:stCondLst>
                                  <p:childTnLst>
                                    <p:animRot by="21600000">
                                      <p:cBhvr>
                                        <p:cTn id="36" dur="5000" fill="hold"/>
                                        <p:tgtEl>
                                          <p:spTgt spid="2"/>
                                        </p:tgtEl>
                                        <p:attrNameLst>
                                          <p:attrName>r</p:attrName>
                                        </p:attrNameLst>
                                      </p:cBhvr>
                                    </p:animRo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39645"/>
                                        </p:tgtEl>
                                        <p:attrNameLst>
                                          <p:attrName>style.visibility</p:attrName>
                                        </p:attrNameLst>
                                      </p:cBhvr>
                                      <p:to>
                                        <p:strVal val="visible"/>
                                      </p:to>
                                    </p:set>
                                    <p:anim calcmode="lin" valueType="num">
                                      <p:cBhvr additive="base">
                                        <p:cTn id="41" dur="500" fill="hold"/>
                                        <p:tgtEl>
                                          <p:spTgt spid="239645"/>
                                        </p:tgtEl>
                                        <p:attrNameLst>
                                          <p:attrName>ppt_x</p:attrName>
                                        </p:attrNameLst>
                                      </p:cBhvr>
                                      <p:tavLst>
                                        <p:tav tm="0">
                                          <p:val>
                                            <p:strVal val="#ppt_x"/>
                                          </p:val>
                                        </p:tav>
                                        <p:tav tm="100000">
                                          <p:val>
                                            <p:strVal val="#ppt_x"/>
                                          </p:val>
                                        </p:tav>
                                      </p:tavLst>
                                    </p:anim>
                                    <p:anim calcmode="lin" valueType="num">
                                      <p:cBhvr additive="base">
                                        <p:cTn id="42" dur="500" fill="hold"/>
                                        <p:tgtEl>
                                          <p:spTgt spid="23964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39640">
                                            <p:txEl>
                                              <p:pRg st="0" end="0"/>
                                            </p:txEl>
                                          </p:spTgt>
                                        </p:tgtEl>
                                        <p:attrNameLst>
                                          <p:attrName>style.visibility</p:attrName>
                                        </p:attrNameLst>
                                      </p:cBhvr>
                                      <p:to>
                                        <p:strVal val="visible"/>
                                      </p:to>
                                    </p:set>
                                    <p:anim calcmode="lin" valueType="num">
                                      <p:cBhvr additive="base">
                                        <p:cTn id="47" dur="500" fill="hold"/>
                                        <p:tgtEl>
                                          <p:spTgt spid="23964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396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963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8"/>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41705" name="Picture 41"/>
          <p:cNvPicPr>
            <a:picLocks noChangeAspect="1" noChangeArrowheads="1"/>
          </p:cNvPicPr>
          <p:nvPr/>
        </p:nvPicPr>
        <p:blipFill>
          <a:blip r:embed="rId6" cstate="print">
            <a:clrChange>
              <a:clrFrom>
                <a:srgbClr val="FFFFFF"/>
              </a:clrFrom>
              <a:clrTo>
                <a:srgbClr val="FFFFFF">
                  <a:alpha val="0"/>
                </a:srgbClr>
              </a:clrTo>
            </a:clrChange>
          </a:blip>
          <a:srcRect b="6053"/>
          <a:stretch>
            <a:fillRect/>
          </a:stretch>
        </p:blipFill>
        <p:spPr bwMode="auto">
          <a:xfrm>
            <a:off x="703263" y="3592513"/>
            <a:ext cx="7262812" cy="2316162"/>
          </a:xfrm>
          <a:prstGeom prst="rect">
            <a:avLst/>
          </a:prstGeom>
          <a:noFill/>
          <a:ln w="9525">
            <a:noFill/>
            <a:miter lim="800000"/>
            <a:headEnd/>
            <a:tailEnd/>
          </a:ln>
        </p:spPr>
      </p:pic>
      <p:pic>
        <p:nvPicPr>
          <p:cNvPr id="59396" name="Picture 3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4213" y="1822450"/>
            <a:ext cx="6478587" cy="1808163"/>
          </a:xfrm>
          <a:prstGeom prst="rect">
            <a:avLst/>
          </a:prstGeom>
          <a:noFill/>
          <a:ln w="9525">
            <a:noFill/>
            <a:miter lim="800000"/>
            <a:headEnd/>
            <a:tailEnd/>
          </a:ln>
        </p:spPr>
      </p:pic>
      <p:sp>
        <p:nvSpPr>
          <p:cNvPr id="59397" name="Rectangle 40"/>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grpSp>
        <p:nvGrpSpPr>
          <p:cNvPr id="2" name="Group 6"/>
          <p:cNvGrpSpPr>
            <a:grpSpLocks/>
          </p:cNvGrpSpPr>
          <p:nvPr/>
        </p:nvGrpSpPr>
        <p:grpSpPr bwMode="auto">
          <a:xfrm>
            <a:off x="6832600" y="2289175"/>
            <a:ext cx="2081213" cy="481013"/>
            <a:chOff x="1599" y="2774"/>
            <a:chExt cx="1311" cy="303"/>
          </a:xfrm>
        </p:grpSpPr>
        <p:sp>
          <p:nvSpPr>
            <p:cNvPr id="59424" name="Rectangle 7"/>
            <p:cNvSpPr>
              <a:spLocks noChangeArrowheads="1"/>
            </p:cNvSpPr>
            <p:nvPr/>
          </p:nvSpPr>
          <p:spPr bwMode="auto">
            <a:xfrm>
              <a:off x="1599" y="2774"/>
              <a:ext cx="1311" cy="303"/>
            </a:xfrm>
            <a:prstGeom prst="rect">
              <a:avLst/>
            </a:prstGeom>
            <a:noFill/>
            <a:ln w="9525">
              <a:noFill/>
              <a:miter lim="800000"/>
              <a:headEnd/>
              <a:tailEnd/>
            </a:ln>
          </p:spPr>
          <p:txBody>
            <a:bodyPr wrap="none" anchor="ctr"/>
            <a:lstStyle/>
            <a:p>
              <a:endParaRPr lang="en-US"/>
            </a:p>
          </p:txBody>
        </p:sp>
        <p:sp>
          <p:nvSpPr>
            <p:cNvPr id="59425" name="Oval 8"/>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26" name="Text Box 9"/>
            <p:cNvSpPr txBox="1">
              <a:spLocks noChangeArrowheads="1"/>
            </p:cNvSpPr>
            <p:nvPr/>
          </p:nvSpPr>
          <p:spPr bwMode="auto">
            <a:xfrm>
              <a:off x="2604" y="2790"/>
              <a:ext cx="289" cy="231"/>
            </a:xfrm>
            <a:prstGeom prst="rect">
              <a:avLst/>
            </a:prstGeom>
            <a:noFill/>
            <a:ln w="9525">
              <a:noFill/>
              <a:miter lim="800000"/>
              <a:headEnd/>
              <a:tailEnd/>
            </a:ln>
          </p:spPr>
          <p:txBody>
            <a:bodyPr wrap="none">
              <a:spAutoFit/>
            </a:bodyPr>
            <a:lstStyle/>
            <a:p>
              <a:r>
                <a:rPr lang="en-US" sz="1800"/>
                <a:t>M</a:t>
              </a:r>
              <a:r>
                <a:rPr lang="en-US" sz="1800" baseline="-25000"/>
                <a:t>2</a:t>
              </a:r>
              <a:endParaRPr lang="en-US" sz="1800"/>
            </a:p>
          </p:txBody>
        </p:sp>
        <p:sp>
          <p:nvSpPr>
            <p:cNvPr id="59427" name="Oval 10"/>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59428" name="Text Box 11"/>
            <p:cNvSpPr txBox="1">
              <a:spLocks noChangeArrowheads="1"/>
            </p:cNvSpPr>
            <p:nvPr/>
          </p:nvSpPr>
          <p:spPr bwMode="auto">
            <a:xfrm>
              <a:off x="1855" y="2789"/>
              <a:ext cx="289" cy="231"/>
            </a:xfrm>
            <a:prstGeom prst="rect">
              <a:avLst/>
            </a:prstGeom>
            <a:noFill/>
            <a:ln w="9525">
              <a:noFill/>
              <a:miter lim="800000"/>
              <a:headEnd/>
              <a:tailEnd/>
            </a:ln>
          </p:spPr>
          <p:txBody>
            <a:bodyPr wrap="none">
              <a:spAutoFit/>
            </a:bodyPr>
            <a:lstStyle/>
            <a:p>
              <a:r>
                <a:rPr lang="en-US" sz="1800"/>
                <a:t>M</a:t>
              </a:r>
              <a:r>
                <a:rPr lang="en-US" sz="1800" baseline="-25000"/>
                <a:t>1</a:t>
              </a:r>
              <a:endParaRPr lang="en-US" sz="1800"/>
            </a:p>
          </p:txBody>
        </p:sp>
      </p:grpSp>
      <p:grpSp>
        <p:nvGrpSpPr>
          <p:cNvPr id="59399" name="Group 12"/>
          <p:cNvGrpSpPr>
            <a:grpSpLocks/>
          </p:cNvGrpSpPr>
          <p:nvPr/>
        </p:nvGrpSpPr>
        <p:grpSpPr bwMode="auto">
          <a:xfrm>
            <a:off x="6832600" y="1639888"/>
            <a:ext cx="2081213" cy="1743075"/>
            <a:chOff x="1599" y="2365"/>
            <a:chExt cx="1311" cy="1098"/>
          </a:xfrm>
        </p:grpSpPr>
        <p:sp>
          <p:nvSpPr>
            <p:cNvPr id="59415" name="Line 13"/>
            <p:cNvSpPr>
              <a:spLocks noChangeShapeType="1"/>
            </p:cNvSpPr>
            <p:nvPr/>
          </p:nvSpPr>
          <p:spPr bwMode="auto">
            <a:xfrm>
              <a:off x="2259" y="2365"/>
              <a:ext cx="0" cy="1098"/>
            </a:xfrm>
            <a:prstGeom prst="line">
              <a:avLst/>
            </a:prstGeom>
            <a:noFill/>
            <a:ln w="9525">
              <a:solidFill>
                <a:schemeClr val="hlink"/>
              </a:solidFill>
              <a:round/>
              <a:headEnd/>
              <a:tailEnd/>
            </a:ln>
          </p:spPr>
          <p:txBody>
            <a:bodyPr/>
            <a:lstStyle/>
            <a:p>
              <a:endParaRPr lang="en-US"/>
            </a:p>
          </p:txBody>
        </p:sp>
        <p:sp>
          <p:nvSpPr>
            <p:cNvPr id="59416" name="Line 14"/>
            <p:cNvSpPr>
              <a:spLocks noChangeShapeType="1"/>
            </p:cNvSpPr>
            <p:nvPr/>
          </p:nvSpPr>
          <p:spPr bwMode="auto">
            <a:xfrm>
              <a:off x="1599" y="2925"/>
              <a:ext cx="1311" cy="0"/>
            </a:xfrm>
            <a:prstGeom prst="line">
              <a:avLst/>
            </a:prstGeom>
            <a:noFill/>
            <a:ln w="9525">
              <a:solidFill>
                <a:schemeClr val="hlink"/>
              </a:solidFill>
              <a:round/>
              <a:headEnd/>
              <a:tailEnd/>
            </a:ln>
          </p:spPr>
          <p:txBody>
            <a:bodyPr/>
            <a:lstStyle/>
            <a:p>
              <a:endParaRPr lang="en-US"/>
            </a:p>
          </p:txBody>
        </p:sp>
        <p:sp>
          <p:nvSpPr>
            <p:cNvPr id="59417" name="Oval 15"/>
            <p:cNvSpPr>
              <a:spLocks noChangeArrowheads="1"/>
            </p:cNvSpPr>
            <p:nvPr/>
          </p:nvSpPr>
          <p:spPr bwMode="auto">
            <a:xfrm>
              <a:off x="1992" y="2646"/>
              <a:ext cx="537" cy="537"/>
            </a:xfrm>
            <a:prstGeom prst="ellipse">
              <a:avLst/>
            </a:prstGeom>
            <a:noFill/>
            <a:ln w="9525">
              <a:solidFill>
                <a:schemeClr val="tx1"/>
              </a:solidFill>
              <a:prstDash val="dash"/>
              <a:round/>
              <a:headEnd/>
              <a:tailEnd/>
            </a:ln>
          </p:spPr>
          <p:txBody>
            <a:bodyPr wrap="none" anchor="ctr"/>
            <a:lstStyle/>
            <a:p>
              <a:endParaRPr lang="en-US"/>
            </a:p>
          </p:txBody>
        </p:sp>
        <p:sp>
          <p:nvSpPr>
            <p:cNvPr id="59418" name="Oval 16"/>
            <p:cNvSpPr>
              <a:spLocks noChangeArrowheads="1"/>
            </p:cNvSpPr>
            <p:nvPr/>
          </p:nvSpPr>
          <p:spPr bwMode="auto">
            <a:xfrm>
              <a:off x="1771" y="2431"/>
              <a:ext cx="969" cy="969"/>
            </a:xfrm>
            <a:prstGeom prst="ellipse">
              <a:avLst/>
            </a:prstGeom>
            <a:noFill/>
            <a:ln w="9525">
              <a:solidFill>
                <a:schemeClr val="tx1"/>
              </a:solidFill>
              <a:prstDash val="lgDash"/>
              <a:round/>
              <a:headEnd/>
              <a:tailEnd/>
            </a:ln>
          </p:spPr>
          <p:txBody>
            <a:bodyPr wrap="none" anchor="ctr"/>
            <a:lstStyle/>
            <a:p>
              <a:endParaRPr lang="en-US"/>
            </a:p>
          </p:txBody>
        </p:sp>
        <p:sp>
          <p:nvSpPr>
            <p:cNvPr id="59419" name="Oval 1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59420" name="Line 1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p:spPr>
          <p:txBody>
            <a:bodyPr/>
            <a:lstStyle/>
            <a:p>
              <a:endParaRPr lang="en-US"/>
            </a:p>
          </p:txBody>
        </p:sp>
        <p:sp>
          <p:nvSpPr>
            <p:cNvPr id="59421" name="Line 1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p:spPr>
          <p:txBody>
            <a:bodyPr/>
            <a:lstStyle/>
            <a:p>
              <a:endParaRPr lang="en-US"/>
            </a:p>
          </p:txBody>
        </p:sp>
        <p:sp>
          <p:nvSpPr>
            <p:cNvPr id="59422" name="Text Box 20"/>
            <p:cNvSpPr txBox="1">
              <a:spLocks noChangeArrowheads="1"/>
            </p:cNvSpPr>
            <p:nvPr/>
          </p:nvSpPr>
          <p:spPr bwMode="auto">
            <a:xfrm>
              <a:off x="1981" y="2684"/>
              <a:ext cx="273" cy="231"/>
            </a:xfrm>
            <a:prstGeom prst="rect">
              <a:avLst/>
            </a:prstGeom>
            <a:noFill/>
            <a:ln w="9525">
              <a:noFill/>
              <a:miter lim="800000"/>
              <a:headEnd/>
              <a:tailEnd/>
            </a:ln>
          </p:spPr>
          <p:txBody>
            <a:bodyPr wrap="none">
              <a:spAutoFit/>
            </a:bodyPr>
            <a:lstStyle/>
            <a:p>
              <a:r>
                <a:rPr lang="en-US" sz="1800" i="1"/>
                <a:t>R</a:t>
              </a:r>
              <a:r>
                <a:rPr lang="en-US" sz="1800" baseline="-25000"/>
                <a:t>1</a:t>
              </a:r>
              <a:endParaRPr lang="en-US" sz="1800" i="1"/>
            </a:p>
          </p:txBody>
        </p:sp>
        <p:sp>
          <p:nvSpPr>
            <p:cNvPr id="59423" name="Text Box 21"/>
            <p:cNvSpPr txBox="1">
              <a:spLocks noChangeArrowheads="1"/>
            </p:cNvSpPr>
            <p:nvPr/>
          </p:nvSpPr>
          <p:spPr bwMode="auto">
            <a:xfrm>
              <a:off x="2383" y="2508"/>
              <a:ext cx="273" cy="231"/>
            </a:xfrm>
            <a:prstGeom prst="rect">
              <a:avLst/>
            </a:prstGeom>
            <a:noFill/>
            <a:ln w="9525">
              <a:noFill/>
              <a:miter lim="800000"/>
              <a:headEnd/>
              <a:tailEnd/>
            </a:ln>
          </p:spPr>
          <p:txBody>
            <a:bodyPr wrap="none">
              <a:spAutoFit/>
            </a:bodyPr>
            <a:lstStyle/>
            <a:p>
              <a:r>
                <a:rPr lang="en-US" sz="1800" i="1"/>
                <a:t>R</a:t>
              </a:r>
              <a:r>
                <a:rPr lang="en-US" sz="1800" baseline="-25000"/>
                <a:t>2</a:t>
              </a:r>
              <a:endParaRPr lang="en-US" sz="1800" i="1"/>
            </a:p>
          </p:txBody>
        </p:sp>
      </p:grpSp>
      <p:sp>
        <p:nvSpPr>
          <p:cNvPr id="59400" name="Text Box 22"/>
          <p:cNvSpPr txBox="1">
            <a:spLocks noChangeArrowheads="1"/>
          </p:cNvSpPr>
          <p:nvPr/>
        </p:nvSpPr>
        <p:spPr bwMode="auto">
          <a:xfrm>
            <a:off x="7786688" y="2446338"/>
            <a:ext cx="336550" cy="366712"/>
          </a:xfrm>
          <a:prstGeom prst="rect">
            <a:avLst/>
          </a:prstGeom>
          <a:noFill/>
          <a:ln w="9525">
            <a:noFill/>
            <a:miter lim="800000"/>
            <a:headEnd/>
            <a:tailEnd/>
          </a:ln>
        </p:spPr>
        <p:txBody>
          <a:bodyPr wrap="none">
            <a:spAutoFit/>
          </a:bodyPr>
          <a:lstStyle/>
          <a:p>
            <a:r>
              <a:rPr lang="en-US" sz="1800" i="1"/>
              <a:t>P</a:t>
            </a:r>
          </a:p>
        </p:txBody>
      </p:sp>
      <p:sp>
        <p:nvSpPr>
          <p:cNvPr id="241688" name="Text Box 24"/>
          <p:cNvSpPr txBox="1">
            <a:spLocks noChangeArrowheads="1"/>
          </p:cNvSpPr>
          <p:nvPr/>
        </p:nvSpPr>
        <p:spPr bwMode="auto">
          <a:xfrm>
            <a:off x="4652963" y="0"/>
            <a:ext cx="48672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F</a:t>
            </a:r>
            <a:r>
              <a:rPr lang="en-US" baseline="-25000">
                <a:solidFill>
                  <a:schemeClr val="hlink"/>
                </a:solidFill>
                <a:sym typeface="Symbol" pitchFamily="18" charset="2"/>
              </a:rPr>
              <a:t>G</a:t>
            </a:r>
            <a:r>
              <a:rPr lang="en-US">
                <a:solidFill>
                  <a:schemeClr val="hlink"/>
                </a:solidFill>
                <a:sym typeface="Symbol" pitchFamily="18" charset="2"/>
              </a:rPr>
              <a:t> = </a:t>
            </a:r>
            <a:r>
              <a:rPr lang="en-US" i="1">
                <a:solidFill>
                  <a:schemeClr val="hlink"/>
                </a:solidFill>
                <a:sym typeface="Symbol" pitchFamily="18" charset="2"/>
              </a:rPr>
              <a:t>GM</a:t>
            </a:r>
            <a:r>
              <a:rPr lang="en-US" baseline="-25000">
                <a:solidFill>
                  <a:schemeClr val="hlink"/>
                </a:solidFill>
                <a:sym typeface="Symbol" pitchFamily="18" charset="2"/>
              </a:rPr>
              <a:t>1</a:t>
            </a:r>
            <a:r>
              <a:rPr lang="en-US" i="1">
                <a:solidFill>
                  <a:schemeClr val="hlink"/>
                </a:solidFill>
                <a:sym typeface="Symbol" pitchFamily="18" charset="2"/>
              </a:rPr>
              <a:t>M</a:t>
            </a:r>
            <a:r>
              <a:rPr lang="en-US" baseline="-25000">
                <a:solidFill>
                  <a:schemeClr val="hlink"/>
                </a:solidFill>
                <a:sym typeface="Symbol" pitchFamily="18" charset="2"/>
              </a:rPr>
              <a:t>2 </a:t>
            </a:r>
            <a:r>
              <a:rPr lang="en-US">
                <a:solidFill>
                  <a:schemeClr val="hlink"/>
                </a:solidFill>
                <a:sym typeface="Symbol" pitchFamily="18" charset="2"/>
              </a:rPr>
              <a:t>/ (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2 </a:t>
            </a:r>
            <a:r>
              <a:rPr lang="en-US">
                <a:solidFill>
                  <a:schemeClr val="hlink"/>
                </a:solidFill>
                <a:sym typeface="Symbol" pitchFamily="18" charset="2"/>
              </a:rPr>
              <a:t>)</a:t>
            </a:r>
            <a:r>
              <a:rPr lang="en-US" baseline="30000">
                <a:solidFill>
                  <a:schemeClr val="hlink"/>
                </a:solidFill>
                <a:sym typeface="Symbol" pitchFamily="18" charset="2"/>
              </a:rPr>
              <a:t>2</a:t>
            </a:r>
            <a:r>
              <a:rPr lang="en-US">
                <a:solidFill>
                  <a:schemeClr val="hlink"/>
                </a:solidFill>
                <a:sym typeface="Symbol" pitchFamily="18" charset="2"/>
              </a:rPr>
              <a:t>.</a:t>
            </a:r>
            <a:endParaRPr lang="en-US" baseline="30000">
              <a:solidFill>
                <a:schemeClr val="hlink"/>
              </a:solidFill>
              <a:sym typeface="Symbol" pitchFamily="18" charset="2"/>
            </a:endParaRPr>
          </a:p>
        </p:txBody>
      </p:sp>
      <p:sp>
        <p:nvSpPr>
          <p:cNvPr id="241689" name="Text Box 25"/>
          <p:cNvSpPr txBox="1">
            <a:spLocks noChangeArrowheads="1"/>
          </p:cNvSpPr>
          <p:nvPr/>
        </p:nvSpPr>
        <p:spPr bwMode="auto">
          <a:xfrm>
            <a:off x="4649788" y="431800"/>
            <a:ext cx="5018087"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M</a:t>
            </a:r>
            <a:r>
              <a:rPr lang="en-US" baseline="-25000">
                <a:solidFill>
                  <a:schemeClr val="hlink"/>
                </a:solidFill>
                <a:sym typeface="Symbol" pitchFamily="18" charset="2"/>
              </a:rPr>
              <a:t>1</a:t>
            </a:r>
            <a:r>
              <a:rPr lang="en-US">
                <a:solidFill>
                  <a:schemeClr val="hlink"/>
                </a:solidFill>
                <a:sym typeface="Symbol" pitchFamily="18" charset="2"/>
              </a:rPr>
              <a:t> experiences </a:t>
            </a:r>
            <a:r>
              <a:rPr lang="en-US" i="1">
                <a:solidFill>
                  <a:schemeClr val="hlink"/>
                </a:solidFill>
                <a:sym typeface="Symbol" pitchFamily="18" charset="2"/>
              </a:rPr>
              <a:t>F</a:t>
            </a:r>
            <a:r>
              <a:rPr lang="en-US" baseline="-25000">
                <a:solidFill>
                  <a:schemeClr val="hlink"/>
                </a:solidFill>
                <a:sym typeface="Symbol" pitchFamily="18" charset="2"/>
              </a:rPr>
              <a:t>c</a:t>
            </a:r>
            <a:r>
              <a:rPr lang="en-US">
                <a:solidFill>
                  <a:schemeClr val="hlink"/>
                </a:solidFill>
                <a:sym typeface="Symbol" pitchFamily="18" charset="2"/>
              </a:rPr>
              <a:t> = </a:t>
            </a:r>
            <a:r>
              <a:rPr lang="en-US" i="1">
                <a:solidFill>
                  <a:schemeClr val="hlink"/>
                </a:solidFill>
                <a:sym typeface="Symbol" pitchFamily="18" charset="2"/>
              </a:rPr>
              <a:t>M</a:t>
            </a:r>
            <a:r>
              <a:rPr lang="en-US" baseline="-25000">
                <a:solidFill>
                  <a:schemeClr val="hlink"/>
                </a:solidFill>
                <a:sym typeface="Symbol" pitchFamily="18" charset="2"/>
              </a:rPr>
              <a:t>1</a:t>
            </a:r>
            <a:r>
              <a:rPr lang="en-US" i="1">
                <a:solidFill>
                  <a:schemeClr val="hlink"/>
                </a:solidFill>
                <a:sym typeface="Symbol" pitchFamily="18" charset="2"/>
              </a:rPr>
              <a:t>v</a:t>
            </a:r>
            <a:r>
              <a:rPr lang="en-US" baseline="-25000">
                <a:solidFill>
                  <a:schemeClr val="hlink"/>
                </a:solidFill>
                <a:sym typeface="Symbol" pitchFamily="18" charset="2"/>
              </a:rPr>
              <a:t>1</a:t>
            </a:r>
            <a:r>
              <a:rPr lang="en-US" baseline="30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a:t>
            </a:r>
            <a:endParaRPr lang="en-US" baseline="30000">
              <a:solidFill>
                <a:schemeClr val="hlink"/>
              </a:solidFill>
              <a:sym typeface="Symbol" pitchFamily="18" charset="2"/>
            </a:endParaRPr>
          </a:p>
        </p:txBody>
      </p:sp>
      <p:sp>
        <p:nvSpPr>
          <p:cNvPr id="241690" name="Text Box 26"/>
          <p:cNvSpPr txBox="1">
            <a:spLocks noChangeArrowheads="1"/>
          </p:cNvSpPr>
          <p:nvPr/>
        </p:nvSpPr>
        <p:spPr bwMode="auto">
          <a:xfrm>
            <a:off x="4652963" y="874713"/>
            <a:ext cx="5681662"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v</a:t>
            </a:r>
            <a:r>
              <a:rPr lang="en-US" baseline="-25000">
                <a:solidFill>
                  <a:schemeClr val="hlink"/>
                </a:solidFill>
                <a:sym typeface="Symbol" pitchFamily="18" charset="2"/>
              </a:rPr>
              <a:t>1</a:t>
            </a:r>
            <a:r>
              <a:rPr lang="en-US">
                <a:solidFill>
                  <a:schemeClr val="hlink"/>
                </a:solidFill>
                <a:sym typeface="Symbol" pitchFamily="18" charset="2"/>
              </a:rPr>
              <a:t> = 2</a:t>
            </a:r>
            <a:r>
              <a:rPr lang="en-US" i="1">
                <a:solidFill>
                  <a:schemeClr val="hlink"/>
                </a:solidFill>
                <a:sym typeface="Symbol" pitchFamily="18" charset="2"/>
              </a:rPr>
              <a:t>R</a:t>
            </a:r>
            <a:r>
              <a:rPr lang="en-US" baseline="-25000">
                <a:solidFill>
                  <a:schemeClr val="hlink"/>
                </a:solidFill>
                <a:sym typeface="Symbol" pitchFamily="18" charset="2"/>
              </a:rPr>
              <a:t>1 </a:t>
            </a:r>
            <a:r>
              <a:rPr lang="en-US" i="1">
                <a:solidFill>
                  <a:schemeClr val="hlink"/>
                </a:solidFill>
                <a:sym typeface="Symbol" pitchFamily="18" charset="2"/>
              </a:rPr>
              <a:t>/ T</a:t>
            </a:r>
            <a:r>
              <a:rPr lang="en-US">
                <a:solidFill>
                  <a:schemeClr val="hlink"/>
                </a:solidFill>
                <a:sym typeface="Symbol" pitchFamily="18" charset="2"/>
              </a:rPr>
              <a:t>, </a:t>
            </a:r>
            <a:r>
              <a:rPr lang="en-US" i="1">
                <a:solidFill>
                  <a:schemeClr val="hlink"/>
                </a:solidFill>
                <a:sym typeface="Symbol" pitchFamily="18" charset="2"/>
              </a:rPr>
              <a:t>v</a:t>
            </a:r>
            <a:r>
              <a:rPr lang="en-US" baseline="-25000">
                <a:solidFill>
                  <a:schemeClr val="hlink"/>
                </a:solidFill>
                <a:sym typeface="Symbol" pitchFamily="18" charset="2"/>
              </a:rPr>
              <a:t>1</a:t>
            </a:r>
            <a:r>
              <a:rPr lang="en-US" baseline="30000">
                <a:solidFill>
                  <a:schemeClr val="hlink"/>
                </a:solidFill>
                <a:sym typeface="Symbol" pitchFamily="18" charset="2"/>
              </a:rPr>
              <a:t>2</a:t>
            </a:r>
            <a:r>
              <a:rPr lang="en-US">
                <a:solidFill>
                  <a:schemeClr val="hlink"/>
                </a:solidFill>
                <a:sym typeface="Symbol" pitchFamily="18" charset="2"/>
              </a:rPr>
              <a:t> = 4</a:t>
            </a:r>
            <a:r>
              <a:rPr lang="en-US" baseline="30000">
                <a:solidFill>
                  <a:schemeClr val="hlink"/>
                </a:solidFill>
                <a:sym typeface="Symbol" pitchFamily="18" charset="2"/>
              </a:rPr>
              <a:t>2</a:t>
            </a:r>
            <a:r>
              <a:rPr lang="en-US" i="1">
                <a:solidFill>
                  <a:schemeClr val="hlink"/>
                </a:solidFill>
                <a:sym typeface="Symbol" pitchFamily="18" charset="2"/>
              </a:rPr>
              <a:t>R</a:t>
            </a:r>
            <a:r>
              <a:rPr lang="en-US" baseline="-25000">
                <a:solidFill>
                  <a:schemeClr val="hlink"/>
                </a:solidFill>
                <a:sym typeface="Symbol" pitchFamily="18" charset="2"/>
              </a:rPr>
              <a:t>1</a:t>
            </a:r>
            <a:r>
              <a:rPr lang="en-US" baseline="30000">
                <a:solidFill>
                  <a:schemeClr val="hlink"/>
                </a:solidFill>
                <a:sym typeface="Symbol" pitchFamily="18" charset="2"/>
              </a:rPr>
              <a:t>2</a:t>
            </a:r>
            <a:r>
              <a:rPr lang="en-US" i="1">
                <a:solidFill>
                  <a:schemeClr val="hlink"/>
                </a:solidFill>
                <a:sym typeface="Symbol" pitchFamily="18" charset="2"/>
              </a:rPr>
              <a:t>/ T</a:t>
            </a:r>
            <a:r>
              <a:rPr lang="en-US" baseline="30000">
                <a:solidFill>
                  <a:schemeClr val="hlink"/>
                </a:solidFill>
                <a:sym typeface="Symbol" pitchFamily="18" charset="2"/>
              </a:rPr>
              <a:t> 2</a:t>
            </a:r>
            <a:r>
              <a:rPr lang="en-US">
                <a:solidFill>
                  <a:schemeClr val="hlink"/>
                </a:solidFill>
                <a:sym typeface="Symbol" pitchFamily="18" charset="2"/>
              </a:rPr>
              <a:t>.</a:t>
            </a:r>
            <a:endParaRPr lang="en-US" i="1">
              <a:solidFill>
                <a:schemeClr val="hlink"/>
              </a:solidFill>
              <a:sym typeface="Symbol" pitchFamily="18" charset="2"/>
            </a:endParaRPr>
          </a:p>
        </p:txBody>
      </p:sp>
      <p:sp>
        <p:nvSpPr>
          <p:cNvPr id="241691" name="Text Box 27"/>
          <p:cNvSpPr txBox="1">
            <a:spLocks noChangeArrowheads="1"/>
          </p:cNvSpPr>
          <p:nvPr/>
        </p:nvSpPr>
        <p:spPr bwMode="auto">
          <a:xfrm>
            <a:off x="2773363" y="4930775"/>
            <a:ext cx="5548312" cy="457200"/>
          </a:xfrm>
          <a:prstGeom prst="rect">
            <a:avLst/>
          </a:prstGeom>
          <a:noFill/>
          <a:ln w="9525">
            <a:noFill/>
            <a:miter lim="800000"/>
            <a:headEnd/>
            <a:tailEnd/>
          </a:ln>
        </p:spPr>
        <p:txBody>
          <a:bodyPr>
            <a:spAutoFit/>
          </a:bodyPr>
          <a:lstStyle/>
          <a:p>
            <a:r>
              <a:rPr lang="en-US" i="1">
                <a:solidFill>
                  <a:schemeClr val="hlink"/>
                </a:solidFill>
                <a:sym typeface="Symbol" pitchFamily="18" charset="2"/>
              </a:rPr>
              <a:t>M</a:t>
            </a:r>
            <a:r>
              <a:rPr lang="en-US" baseline="-25000">
                <a:solidFill>
                  <a:schemeClr val="hlink"/>
                </a:solidFill>
                <a:sym typeface="Symbol" pitchFamily="18" charset="2"/>
              </a:rPr>
              <a:t>1</a:t>
            </a:r>
            <a:r>
              <a:rPr lang="en-US" i="1">
                <a:solidFill>
                  <a:schemeClr val="hlink"/>
                </a:solidFill>
                <a:sym typeface="Symbol" pitchFamily="18" charset="2"/>
              </a:rPr>
              <a:t>v</a:t>
            </a:r>
            <a:r>
              <a:rPr lang="en-US" baseline="-25000">
                <a:solidFill>
                  <a:schemeClr val="hlink"/>
                </a:solidFill>
                <a:sym typeface="Symbol" pitchFamily="18" charset="2"/>
              </a:rPr>
              <a:t>1</a:t>
            </a:r>
            <a:r>
              <a:rPr lang="en-US" baseline="30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 = </a:t>
            </a:r>
            <a:r>
              <a:rPr lang="en-US" i="1">
                <a:solidFill>
                  <a:schemeClr val="hlink"/>
                </a:solidFill>
                <a:sym typeface="Symbol" pitchFamily="18" charset="2"/>
              </a:rPr>
              <a:t>GM</a:t>
            </a:r>
            <a:r>
              <a:rPr lang="en-US" baseline="-25000">
                <a:solidFill>
                  <a:schemeClr val="hlink"/>
                </a:solidFill>
                <a:sym typeface="Symbol" pitchFamily="18" charset="2"/>
              </a:rPr>
              <a:t>1</a:t>
            </a:r>
            <a:r>
              <a:rPr lang="en-US" i="1">
                <a:solidFill>
                  <a:schemeClr val="hlink"/>
                </a:solidFill>
                <a:sym typeface="Symbol" pitchFamily="18" charset="2"/>
              </a:rPr>
              <a:t>M</a:t>
            </a:r>
            <a:r>
              <a:rPr lang="en-US" baseline="-25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2 </a:t>
            </a:r>
            <a:r>
              <a:rPr lang="en-US">
                <a:solidFill>
                  <a:schemeClr val="hlink"/>
                </a:solidFill>
                <a:sym typeface="Symbol" pitchFamily="18" charset="2"/>
              </a:rPr>
              <a:t>)</a:t>
            </a:r>
            <a:r>
              <a:rPr lang="en-US" baseline="30000">
                <a:solidFill>
                  <a:schemeClr val="hlink"/>
                </a:solidFill>
                <a:sym typeface="Symbol" pitchFamily="18" charset="2"/>
              </a:rPr>
              <a:t>2</a:t>
            </a:r>
            <a:r>
              <a:rPr lang="en-US">
                <a:solidFill>
                  <a:schemeClr val="hlink"/>
                </a:solidFill>
                <a:sym typeface="Symbol" pitchFamily="18" charset="2"/>
              </a:rPr>
              <a:t>.</a:t>
            </a:r>
            <a:endParaRPr lang="en-US" baseline="30000">
              <a:solidFill>
                <a:schemeClr val="hlink"/>
              </a:solidFill>
              <a:sym typeface="Symbol" pitchFamily="18" charset="2"/>
            </a:endParaRPr>
          </a:p>
        </p:txBody>
      </p:sp>
      <p:sp>
        <p:nvSpPr>
          <p:cNvPr id="241692" name="Text Box 28"/>
          <p:cNvSpPr txBox="1">
            <a:spLocks noChangeArrowheads="1"/>
          </p:cNvSpPr>
          <p:nvPr/>
        </p:nvSpPr>
        <p:spPr bwMode="auto">
          <a:xfrm>
            <a:off x="1360488" y="5340350"/>
            <a:ext cx="6243637" cy="457200"/>
          </a:xfrm>
          <a:prstGeom prst="rect">
            <a:avLst/>
          </a:prstGeom>
          <a:noFill/>
          <a:ln w="9525">
            <a:noFill/>
            <a:miter lim="800000"/>
            <a:headEnd/>
            <a:tailEnd/>
          </a:ln>
        </p:spPr>
        <p:txBody>
          <a:bodyPr>
            <a:spAutoFit/>
          </a:bodyPr>
          <a:lstStyle/>
          <a:p>
            <a:r>
              <a:rPr lang="en-US" i="1">
                <a:solidFill>
                  <a:schemeClr val="hlink"/>
                </a:solidFill>
                <a:sym typeface="Symbol" pitchFamily="18" charset="2"/>
              </a:rPr>
              <a:t>M</a:t>
            </a:r>
            <a:r>
              <a:rPr lang="en-US" baseline="-25000">
                <a:solidFill>
                  <a:schemeClr val="hlink"/>
                </a:solidFill>
                <a:sym typeface="Symbol" pitchFamily="18" charset="2"/>
              </a:rPr>
              <a:t>1</a:t>
            </a:r>
            <a:r>
              <a:rPr lang="en-US">
                <a:solidFill>
                  <a:schemeClr val="hlink"/>
                </a:solidFill>
                <a:sym typeface="Symbol" pitchFamily="18" charset="2"/>
              </a:rPr>
              <a:t>[ 4</a:t>
            </a:r>
            <a:r>
              <a:rPr lang="en-US" baseline="30000">
                <a:solidFill>
                  <a:schemeClr val="hlink"/>
                </a:solidFill>
                <a:sym typeface="Symbol" pitchFamily="18" charset="2"/>
              </a:rPr>
              <a:t>2</a:t>
            </a:r>
            <a:r>
              <a:rPr lang="en-US" i="1">
                <a:solidFill>
                  <a:schemeClr val="hlink"/>
                </a:solidFill>
                <a:sym typeface="Symbol" pitchFamily="18" charset="2"/>
              </a:rPr>
              <a:t>R</a:t>
            </a:r>
            <a:r>
              <a:rPr lang="en-US" baseline="-25000">
                <a:solidFill>
                  <a:schemeClr val="hlink"/>
                </a:solidFill>
                <a:sym typeface="Symbol" pitchFamily="18" charset="2"/>
              </a:rPr>
              <a:t>1</a:t>
            </a:r>
            <a:r>
              <a:rPr lang="en-US" baseline="30000">
                <a:solidFill>
                  <a:schemeClr val="hlink"/>
                </a:solidFill>
                <a:sym typeface="Symbol" pitchFamily="18" charset="2"/>
              </a:rPr>
              <a:t>2</a:t>
            </a:r>
            <a:r>
              <a:rPr lang="en-US" i="1">
                <a:solidFill>
                  <a:schemeClr val="hlink"/>
                </a:solidFill>
                <a:sym typeface="Symbol" pitchFamily="18" charset="2"/>
              </a:rPr>
              <a:t>/ T </a:t>
            </a:r>
            <a:r>
              <a:rPr lang="en-US" baseline="30000">
                <a:solidFill>
                  <a:schemeClr val="hlink"/>
                </a:solidFill>
                <a:sym typeface="Symbol" pitchFamily="18" charset="2"/>
              </a:rPr>
              <a:t>2</a:t>
            </a:r>
            <a:r>
              <a:rPr lang="en-US">
                <a:solidFill>
                  <a:schemeClr val="hlink"/>
                </a:solidFill>
                <a:sym typeface="Symbol" pitchFamily="18" charset="2"/>
              </a:rPr>
              <a:t> ] </a:t>
            </a:r>
            <a:r>
              <a:rPr lang="en-US" i="1">
                <a:solidFill>
                  <a:schemeClr val="hlink"/>
                </a:solidFill>
                <a:sym typeface="Symbol" pitchFamily="18" charset="2"/>
              </a:rPr>
              <a:t>/ R</a:t>
            </a:r>
            <a:r>
              <a:rPr lang="en-US" baseline="-25000">
                <a:solidFill>
                  <a:schemeClr val="hlink"/>
                </a:solidFill>
                <a:sym typeface="Symbol" pitchFamily="18" charset="2"/>
              </a:rPr>
              <a:t>1</a:t>
            </a:r>
            <a:r>
              <a:rPr lang="en-US">
                <a:solidFill>
                  <a:schemeClr val="hlink"/>
                </a:solidFill>
                <a:sym typeface="Symbol" pitchFamily="18" charset="2"/>
              </a:rPr>
              <a:t> = </a:t>
            </a:r>
            <a:r>
              <a:rPr lang="en-US" i="1">
                <a:solidFill>
                  <a:schemeClr val="hlink"/>
                </a:solidFill>
                <a:sym typeface="Symbol" pitchFamily="18" charset="2"/>
              </a:rPr>
              <a:t>GM</a:t>
            </a:r>
            <a:r>
              <a:rPr lang="en-US" baseline="-25000">
                <a:solidFill>
                  <a:schemeClr val="hlink"/>
                </a:solidFill>
                <a:sym typeface="Symbol" pitchFamily="18" charset="2"/>
              </a:rPr>
              <a:t>1</a:t>
            </a:r>
            <a:r>
              <a:rPr lang="en-US" i="1">
                <a:solidFill>
                  <a:schemeClr val="hlink"/>
                </a:solidFill>
                <a:sym typeface="Symbol" pitchFamily="18" charset="2"/>
              </a:rPr>
              <a:t>M</a:t>
            </a:r>
            <a:r>
              <a:rPr lang="en-US" baseline="-25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2 </a:t>
            </a:r>
            <a:r>
              <a:rPr lang="en-US">
                <a:solidFill>
                  <a:schemeClr val="hlink"/>
                </a:solidFill>
                <a:sym typeface="Symbol" pitchFamily="18" charset="2"/>
              </a:rPr>
              <a:t>)</a:t>
            </a:r>
            <a:r>
              <a:rPr lang="en-US" baseline="30000">
                <a:solidFill>
                  <a:schemeClr val="hlink"/>
                </a:solidFill>
                <a:sym typeface="Symbol" pitchFamily="18" charset="2"/>
              </a:rPr>
              <a:t>2</a:t>
            </a:r>
            <a:endParaRPr lang="en-US">
              <a:solidFill>
                <a:schemeClr val="hlink"/>
              </a:solidFill>
              <a:sym typeface="Symbol" pitchFamily="18" charset="2"/>
            </a:endParaRPr>
          </a:p>
        </p:txBody>
      </p:sp>
      <p:sp>
        <p:nvSpPr>
          <p:cNvPr id="241693" name="Line 29"/>
          <p:cNvSpPr>
            <a:spLocks noChangeShapeType="1"/>
          </p:cNvSpPr>
          <p:nvPr/>
        </p:nvSpPr>
        <p:spPr bwMode="auto">
          <a:xfrm flipV="1">
            <a:off x="1474788" y="5470525"/>
            <a:ext cx="255587" cy="236538"/>
          </a:xfrm>
          <a:prstGeom prst="line">
            <a:avLst/>
          </a:prstGeom>
          <a:noFill/>
          <a:ln w="19050">
            <a:solidFill>
              <a:srgbClr val="FF0000"/>
            </a:solidFill>
            <a:round/>
            <a:headEnd/>
            <a:tailEnd/>
          </a:ln>
        </p:spPr>
        <p:txBody>
          <a:bodyPr/>
          <a:lstStyle/>
          <a:p>
            <a:endParaRPr lang="en-US"/>
          </a:p>
        </p:txBody>
      </p:sp>
      <p:sp>
        <p:nvSpPr>
          <p:cNvPr id="241694" name="Line 30"/>
          <p:cNvSpPr>
            <a:spLocks noChangeShapeType="1"/>
          </p:cNvSpPr>
          <p:nvPr/>
        </p:nvSpPr>
        <p:spPr bwMode="auto">
          <a:xfrm flipV="1">
            <a:off x="4814888" y="5453063"/>
            <a:ext cx="255587" cy="236537"/>
          </a:xfrm>
          <a:prstGeom prst="line">
            <a:avLst/>
          </a:prstGeom>
          <a:noFill/>
          <a:ln w="19050">
            <a:solidFill>
              <a:srgbClr val="FF0000"/>
            </a:solidFill>
            <a:round/>
            <a:headEnd/>
            <a:tailEnd/>
          </a:ln>
        </p:spPr>
        <p:txBody>
          <a:bodyPr/>
          <a:lstStyle/>
          <a:p>
            <a:endParaRPr lang="en-US"/>
          </a:p>
        </p:txBody>
      </p:sp>
      <p:sp>
        <p:nvSpPr>
          <p:cNvPr id="241695" name="Line 31"/>
          <p:cNvSpPr>
            <a:spLocks noChangeShapeType="1"/>
          </p:cNvSpPr>
          <p:nvPr/>
        </p:nvSpPr>
        <p:spPr bwMode="auto">
          <a:xfrm flipH="1" flipV="1">
            <a:off x="3927475" y="5411788"/>
            <a:ext cx="98425" cy="352425"/>
          </a:xfrm>
          <a:prstGeom prst="line">
            <a:avLst/>
          </a:prstGeom>
          <a:noFill/>
          <a:ln w="19050">
            <a:solidFill>
              <a:srgbClr val="FF0000"/>
            </a:solidFill>
            <a:round/>
            <a:headEnd/>
            <a:tailEnd/>
          </a:ln>
        </p:spPr>
        <p:txBody>
          <a:bodyPr/>
          <a:lstStyle/>
          <a:p>
            <a:endParaRPr lang="en-US"/>
          </a:p>
        </p:txBody>
      </p:sp>
      <p:sp>
        <p:nvSpPr>
          <p:cNvPr id="241696" name="Line 32"/>
          <p:cNvSpPr>
            <a:spLocks noChangeShapeType="1"/>
          </p:cNvSpPr>
          <p:nvPr/>
        </p:nvSpPr>
        <p:spPr bwMode="auto">
          <a:xfrm flipH="1" flipV="1">
            <a:off x="2746375" y="5449888"/>
            <a:ext cx="106363" cy="92075"/>
          </a:xfrm>
          <a:prstGeom prst="line">
            <a:avLst/>
          </a:prstGeom>
          <a:noFill/>
          <a:ln w="19050">
            <a:solidFill>
              <a:srgbClr val="FF0000"/>
            </a:solidFill>
            <a:round/>
            <a:headEnd/>
            <a:tailEnd/>
          </a:ln>
        </p:spPr>
        <p:txBody>
          <a:bodyPr/>
          <a:lstStyle/>
          <a:p>
            <a:endParaRPr lang="en-US"/>
          </a:p>
        </p:txBody>
      </p:sp>
      <p:sp>
        <p:nvSpPr>
          <p:cNvPr id="241697" name="Text Box 33"/>
          <p:cNvSpPr txBox="1">
            <a:spLocks noChangeArrowheads="1"/>
          </p:cNvSpPr>
          <p:nvPr/>
        </p:nvSpPr>
        <p:spPr bwMode="auto">
          <a:xfrm>
            <a:off x="1866900" y="5732463"/>
            <a:ext cx="46577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4</a:t>
            </a:r>
            <a:r>
              <a:rPr lang="en-US" baseline="30000">
                <a:solidFill>
                  <a:schemeClr val="hlink"/>
                </a:solidFill>
                <a:sym typeface="Symbol" pitchFamily="18" charset="2"/>
              </a:rPr>
              <a:t>2</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 </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2 </a:t>
            </a:r>
            <a:r>
              <a:rPr lang="en-US">
                <a:solidFill>
                  <a:schemeClr val="hlink"/>
                </a:solidFill>
                <a:sym typeface="Symbol" pitchFamily="18" charset="2"/>
              </a:rPr>
              <a:t>)</a:t>
            </a:r>
            <a:r>
              <a:rPr lang="en-US" baseline="30000">
                <a:solidFill>
                  <a:schemeClr val="hlink"/>
                </a:solidFill>
                <a:sym typeface="Symbol" pitchFamily="18" charset="2"/>
              </a:rPr>
              <a:t>2</a:t>
            </a:r>
            <a:r>
              <a:rPr lang="en-US">
                <a:solidFill>
                  <a:schemeClr val="hlink"/>
                </a:solidFill>
                <a:sym typeface="Symbol" pitchFamily="18" charset="2"/>
              </a:rPr>
              <a:t> = </a:t>
            </a:r>
            <a:r>
              <a:rPr lang="en-US" i="1">
                <a:solidFill>
                  <a:schemeClr val="hlink"/>
                </a:solidFill>
                <a:sym typeface="Symbol" pitchFamily="18" charset="2"/>
              </a:rPr>
              <a:t>GM</a:t>
            </a:r>
            <a:r>
              <a:rPr lang="en-US" baseline="-25000">
                <a:solidFill>
                  <a:schemeClr val="hlink"/>
                </a:solidFill>
                <a:sym typeface="Symbol" pitchFamily="18" charset="2"/>
              </a:rPr>
              <a:t>2</a:t>
            </a:r>
            <a:r>
              <a:rPr lang="en-US" i="1">
                <a:solidFill>
                  <a:schemeClr val="hlink"/>
                </a:solidFill>
                <a:sym typeface="Symbol" pitchFamily="18" charset="2"/>
              </a:rPr>
              <a:t>T</a:t>
            </a:r>
            <a:r>
              <a:rPr lang="en-US" baseline="30000">
                <a:solidFill>
                  <a:schemeClr val="hlink"/>
                </a:solidFill>
                <a:sym typeface="Symbol" pitchFamily="18" charset="2"/>
              </a:rPr>
              <a:t> 2</a:t>
            </a:r>
          </a:p>
        </p:txBody>
      </p:sp>
      <p:sp>
        <p:nvSpPr>
          <p:cNvPr id="241698" name="Text Box 34"/>
          <p:cNvSpPr txBox="1">
            <a:spLocks noChangeArrowheads="1"/>
          </p:cNvSpPr>
          <p:nvPr/>
        </p:nvSpPr>
        <p:spPr bwMode="auto">
          <a:xfrm>
            <a:off x="3754438" y="6238875"/>
            <a:ext cx="3516312" cy="457200"/>
          </a:xfrm>
          <a:prstGeom prst="rect">
            <a:avLst/>
          </a:prstGeom>
          <a:noFill/>
          <a:ln w="9525">
            <a:noFill/>
            <a:miter lim="800000"/>
            <a:headEnd/>
            <a:tailEnd/>
          </a:ln>
        </p:spPr>
        <p:txBody>
          <a:bodyPr>
            <a:spAutoFit/>
          </a:bodyPr>
          <a:lstStyle/>
          <a:p>
            <a:r>
              <a:rPr lang="en-US" i="1">
                <a:solidFill>
                  <a:schemeClr val="hlink"/>
                </a:solidFill>
                <a:sym typeface="Symbol" pitchFamily="18" charset="2"/>
              </a:rPr>
              <a:t>T</a:t>
            </a:r>
            <a:r>
              <a:rPr lang="en-US" baseline="30000">
                <a:solidFill>
                  <a:schemeClr val="hlink"/>
                </a:solidFill>
                <a:sym typeface="Symbol" pitchFamily="18" charset="2"/>
              </a:rPr>
              <a:t> 2</a:t>
            </a:r>
            <a:r>
              <a:rPr lang="en-US">
                <a:solidFill>
                  <a:schemeClr val="hlink"/>
                </a:solidFill>
                <a:sym typeface="Symbol" pitchFamily="18" charset="2"/>
              </a:rPr>
              <a:t> =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2 </a:t>
            </a:r>
            <a:r>
              <a:rPr lang="en-US">
                <a:solidFill>
                  <a:schemeClr val="hlink"/>
                </a:solidFill>
                <a:sym typeface="Symbol" pitchFamily="18" charset="2"/>
              </a:rPr>
              <a:t>)</a:t>
            </a:r>
            <a:r>
              <a:rPr lang="en-US" baseline="30000">
                <a:solidFill>
                  <a:schemeClr val="hlink"/>
                </a:solidFill>
                <a:sym typeface="Symbol" pitchFamily="18" charset="2"/>
              </a:rPr>
              <a:t>2</a:t>
            </a:r>
            <a:r>
              <a:rPr lang="en-US">
                <a:solidFill>
                  <a:schemeClr val="hlink"/>
                </a:solidFill>
                <a:sym typeface="Symbol" pitchFamily="18" charset="2"/>
              </a:rPr>
              <a:t>.</a:t>
            </a:r>
            <a:endParaRPr lang="en-US" baseline="30000">
              <a:solidFill>
                <a:schemeClr val="hlink"/>
              </a:solidFill>
              <a:sym typeface="Symbol" pitchFamily="18" charset="2"/>
            </a:endParaRPr>
          </a:p>
        </p:txBody>
      </p:sp>
      <p:sp>
        <p:nvSpPr>
          <p:cNvPr id="241699" name="Text Box 35"/>
          <p:cNvSpPr txBox="1">
            <a:spLocks noChangeArrowheads="1"/>
          </p:cNvSpPr>
          <p:nvPr/>
        </p:nvSpPr>
        <p:spPr bwMode="auto">
          <a:xfrm>
            <a:off x="4508500" y="6127750"/>
            <a:ext cx="823913" cy="701675"/>
          </a:xfrm>
          <a:prstGeom prst="rect">
            <a:avLst/>
          </a:prstGeom>
          <a:noFill/>
          <a:ln w="9525">
            <a:noFill/>
            <a:miter lim="800000"/>
            <a:headEnd/>
            <a:tailEnd/>
          </a:ln>
        </p:spPr>
        <p:txBody>
          <a:bodyPr>
            <a:spAutoFit/>
          </a:bodyPr>
          <a:lstStyle/>
          <a:p>
            <a:pPr algn="ctr"/>
            <a:r>
              <a:rPr lang="en-US" sz="2000" u="sng" dirty="0">
                <a:solidFill>
                  <a:schemeClr val="hlink"/>
                </a:solidFill>
                <a:sym typeface="Symbol" pitchFamily="18" charset="2"/>
              </a:rPr>
              <a:t>4</a:t>
            </a:r>
            <a:r>
              <a:rPr lang="en-US" sz="2000" u="sng" baseline="30000" dirty="0">
                <a:solidFill>
                  <a:schemeClr val="hlink"/>
                </a:solidFill>
                <a:sym typeface="Symbol" pitchFamily="18" charset="2"/>
              </a:rPr>
              <a:t>2</a:t>
            </a:r>
            <a:endParaRPr lang="en-US" sz="2000" u="sng" dirty="0">
              <a:solidFill>
                <a:schemeClr val="hlink"/>
              </a:solidFill>
              <a:sym typeface="Symbol" pitchFamily="18" charset="2"/>
            </a:endParaRPr>
          </a:p>
          <a:p>
            <a:pPr algn="ctr"/>
            <a:r>
              <a:rPr lang="en-US" sz="2000" i="1" dirty="0">
                <a:solidFill>
                  <a:schemeClr val="hlink"/>
                </a:solidFill>
                <a:sym typeface="Symbol" pitchFamily="18" charset="2"/>
              </a:rPr>
              <a:t>GM</a:t>
            </a:r>
            <a:r>
              <a:rPr lang="en-US" sz="2000" baseline="-25000" dirty="0">
                <a:solidFill>
                  <a:schemeClr val="hlink"/>
                </a:solidFill>
                <a:sym typeface="Symbol" pitchFamily="18" charset="2"/>
              </a:rPr>
              <a:t>2</a:t>
            </a:r>
            <a:endParaRPr lang="en-US" sz="2000" baseline="30000" dirty="0">
              <a:solidFill>
                <a:schemeClr val="hlink"/>
              </a:solidFill>
              <a:sym typeface="Symbol" pitchFamily="18" charset="2"/>
            </a:endParaRPr>
          </a:p>
        </p:txBody>
      </p:sp>
      <p:sp>
        <p:nvSpPr>
          <p:cNvPr id="5941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241706" name="Text Box 42"/>
          <p:cNvSpPr txBox="1">
            <a:spLocks noChangeArrowheads="1"/>
          </p:cNvSpPr>
          <p:nvPr/>
        </p:nvSpPr>
        <p:spPr bwMode="auto">
          <a:xfrm>
            <a:off x="1260475" y="4546600"/>
            <a:ext cx="189865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sym typeface="Symbol" pitchFamily="18" charset="2"/>
              </a:rPr>
              <a:t>F</a:t>
            </a:r>
            <a:r>
              <a:rPr lang="en-US" baseline="-25000">
                <a:solidFill>
                  <a:schemeClr val="hlink"/>
                </a:solidFill>
                <a:sym typeface="Symbol" pitchFamily="18" charset="2"/>
              </a:rPr>
              <a:t>c</a:t>
            </a:r>
            <a:r>
              <a:rPr lang="en-US">
                <a:solidFill>
                  <a:schemeClr val="hlink"/>
                </a:solidFill>
                <a:sym typeface="Symbol" pitchFamily="18" charset="2"/>
              </a:rPr>
              <a:t> = </a:t>
            </a:r>
            <a:r>
              <a:rPr lang="en-US" i="1">
                <a:solidFill>
                  <a:schemeClr val="hlink"/>
                </a:solidFill>
                <a:sym typeface="Symbol" pitchFamily="18" charset="2"/>
              </a:rPr>
              <a:t>F</a:t>
            </a:r>
            <a:r>
              <a:rPr lang="en-US" baseline="-25000">
                <a:solidFill>
                  <a:schemeClr val="hlink"/>
                </a:solidFill>
                <a:sym typeface="Symbol" pitchFamily="18" charset="2"/>
              </a:rPr>
              <a:t>G</a:t>
            </a:r>
            <a:r>
              <a:rPr lang="en-US">
                <a:solidFill>
                  <a:schemeClr val="hlink"/>
                </a:solidFill>
                <a:sym typeface="Symbol" pitchFamily="18" charset="2"/>
              </a:rPr>
              <a:t> </a:t>
            </a:r>
            <a:endParaRPr lang="en-US" baseline="30000">
              <a:solidFill>
                <a:schemeClr val="hlink"/>
              </a:solidFill>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41705"/>
                                        </p:tgtEl>
                                        <p:attrNameLst>
                                          <p:attrName>style.visibility</p:attrName>
                                        </p:attrNameLst>
                                      </p:cBhvr>
                                      <p:to>
                                        <p:strVal val="visible"/>
                                      </p:to>
                                    </p:set>
                                    <p:anim calcmode="lin" valueType="num">
                                      <p:cBhvr additive="base">
                                        <p:cTn id="11" dur="500" fill="hold"/>
                                        <p:tgtEl>
                                          <p:spTgt spid="241705"/>
                                        </p:tgtEl>
                                        <p:attrNameLst>
                                          <p:attrName>ppt_x</p:attrName>
                                        </p:attrNameLst>
                                      </p:cBhvr>
                                      <p:tavLst>
                                        <p:tav tm="0">
                                          <p:val>
                                            <p:strVal val="#ppt_x"/>
                                          </p:val>
                                        </p:tav>
                                        <p:tav tm="100000">
                                          <p:val>
                                            <p:strVal val="#ppt_x"/>
                                          </p:val>
                                        </p:tav>
                                      </p:tavLst>
                                    </p:anim>
                                    <p:anim calcmode="lin" valueType="num">
                                      <p:cBhvr additive="base">
                                        <p:cTn id="12" dur="500" fill="hold"/>
                                        <p:tgtEl>
                                          <p:spTgt spid="24170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2" fill="hold" nodeType="clickEffect">
                                  <p:stCondLst>
                                    <p:cond delay="0"/>
                                  </p:stCondLst>
                                  <p:childTnLst>
                                    <p:set>
                                      <p:cBhvr>
                                        <p:cTn id="16" dur="1" fill="hold">
                                          <p:stCondLst>
                                            <p:cond delay="0"/>
                                          </p:stCondLst>
                                        </p:cTn>
                                        <p:tgtEl>
                                          <p:spTgt spid="241688">
                                            <p:txEl>
                                              <p:pRg st="0" end="0"/>
                                            </p:txEl>
                                          </p:spTgt>
                                        </p:tgtEl>
                                        <p:attrNameLst>
                                          <p:attrName>style.visibility</p:attrName>
                                        </p:attrNameLst>
                                      </p:cBhvr>
                                      <p:to>
                                        <p:strVal val="visible"/>
                                      </p:to>
                                    </p:set>
                                    <p:anim calcmode="lin" valueType="num">
                                      <p:cBhvr additive="base">
                                        <p:cTn id="17" dur="500" fill="hold"/>
                                        <p:tgtEl>
                                          <p:spTgt spid="241688">
                                            <p:txEl>
                                              <p:pRg st="0" end="0"/>
                                            </p:txEl>
                                          </p:spTgt>
                                        </p:tgtEl>
                                        <p:attrNameLst>
                                          <p:attrName>ppt_x</p:attrName>
                                        </p:attrNameLst>
                                      </p:cBhvr>
                                      <p:tavLst>
                                        <p:tav tm="0">
                                          <p:val>
                                            <p:strVal val="1+#ppt_w/2"/>
                                          </p:val>
                                        </p:tav>
                                        <p:tav tm="100000">
                                          <p:val>
                                            <p:strVal val="#ppt_x"/>
                                          </p:val>
                                        </p:tav>
                                      </p:tavLst>
                                    </p:anim>
                                    <p:anim calcmode="lin" valueType="num">
                                      <p:cBhvr additive="base">
                                        <p:cTn id="18" dur="500" fill="hold"/>
                                        <p:tgtEl>
                                          <p:spTgt spid="24168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41689">
                                            <p:txEl>
                                              <p:pRg st="0" end="0"/>
                                            </p:txEl>
                                          </p:spTgt>
                                        </p:tgtEl>
                                        <p:attrNameLst>
                                          <p:attrName>style.visibility</p:attrName>
                                        </p:attrNameLst>
                                      </p:cBhvr>
                                      <p:to>
                                        <p:strVal val="visible"/>
                                      </p:to>
                                    </p:set>
                                    <p:anim calcmode="lin" valueType="num">
                                      <p:cBhvr additive="base">
                                        <p:cTn id="23" dur="500" fill="hold"/>
                                        <p:tgtEl>
                                          <p:spTgt spid="241689">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41689">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nodeType="clickEffect">
                                  <p:stCondLst>
                                    <p:cond delay="0"/>
                                  </p:stCondLst>
                                  <p:childTnLst>
                                    <p:set>
                                      <p:cBhvr>
                                        <p:cTn id="28" dur="1" fill="hold">
                                          <p:stCondLst>
                                            <p:cond delay="0"/>
                                          </p:stCondLst>
                                        </p:cTn>
                                        <p:tgtEl>
                                          <p:spTgt spid="241690">
                                            <p:txEl>
                                              <p:pRg st="0" end="0"/>
                                            </p:txEl>
                                          </p:spTgt>
                                        </p:tgtEl>
                                        <p:attrNameLst>
                                          <p:attrName>style.visibility</p:attrName>
                                        </p:attrNameLst>
                                      </p:cBhvr>
                                      <p:to>
                                        <p:strVal val="visible"/>
                                      </p:to>
                                    </p:set>
                                    <p:anim calcmode="lin" valueType="num">
                                      <p:cBhvr additive="base">
                                        <p:cTn id="29" dur="500" fill="hold"/>
                                        <p:tgtEl>
                                          <p:spTgt spid="241690">
                                            <p:txEl>
                                              <p:pRg st="0" end="0"/>
                                            </p:txEl>
                                          </p:spTgt>
                                        </p:tgtEl>
                                        <p:attrNameLst>
                                          <p:attrName>ppt_x</p:attrName>
                                        </p:attrNameLst>
                                      </p:cBhvr>
                                      <p:tavLst>
                                        <p:tav tm="0">
                                          <p:val>
                                            <p:strVal val="1+#ppt_w/2"/>
                                          </p:val>
                                        </p:tav>
                                        <p:tav tm="100000">
                                          <p:val>
                                            <p:strVal val="#ppt_x"/>
                                          </p:val>
                                        </p:tav>
                                      </p:tavLst>
                                    </p:anim>
                                    <p:anim calcmode="lin" valueType="num">
                                      <p:cBhvr additive="base">
                                        <p:cTn id="30" dur="500" fill="hold"/>
                                        <p:tgtEl>
                                          <p:spTgt spid="24169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41706">
                                            <p:txEl>
                                              <p:pRg st="0" end="0"/>
                                            </p:txEl>
                                          </p:spTgt>
                                        </p:tgtEl>
                                        <p:attrNameLst>
                                          <p:attrName>style.visibility</p:attrName>
                                        </p:attrNameLst>
                                      </p:cBhvr>
                                      <p:to>
                                        <p:strVal val="visible"/>
                                      </p:to>
                                    </p:set>
                                    <p:anim calcmode="lin" valueType="num">
                                      <p:cBhvr additive="base">
                                        <p:cTn id="35" dur="500" fill="hold"/>
                                        <p:tgtEl>
                                          <p:spTgt spid="241706">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417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241691">
                                            <p:txEl>
                                              <p:pRg st="0" end="0"/>
                                            </p:txEl>
                                          </p:spTgt>
                                        </p:tgtEl>
                                        <p:attrNameLst>
                                          <p:attrName>style.visibility</p:attrName>
                                        </p:attrNameLst>
                                      </p:cBhvr>
                                      <p:to>
                                        <p:strVal val="visible"/>
                                      </p:to>
                                    </p:set>
                                    <p:anim calcmode="lin" valueType="num">
                                      <p:cBhvr additive="base">
                                        <p:cTn id="41" dur="500" fill="hold"/>
                                        <p:tgtEl>
                                          <p:spTgt spid="241691">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416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41692">
                                            <p:txEl>
                                              <p:pRg st="0" end="0"/>
                                            </p:txEl>
                                          </p:spTgt>
                                        </p:tgtEl>
                                        <p:attrNameLst>
                                          <p:attrName>style.visibility</p:attrName>
                                        </p:attrNameLst>
                                      </p:cBhvr>
                                      <p:to>
                                        <p:strVal val="visible"/>
                                      </p:to>
                                    </p:set>
                                    <p:anim calcmode="lin" valueType="num">
                                      <p:cBhvr additive="base">
                                        <p:cTn id="47" dur="500" fill="hold"/>
                                        <p:tgtEl>
                                          <p:spTgt spid="241692">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416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41693"/>
                                        </p:tgtEl>
                                        <p:attrNameLst>
                                          <p:attrName>style.visibility</p:attrName>
                                        </p:attrNameLst>
                                      </p:cBhvr>
                                      <p:to>
                                        <p:strVal val="visible"/>
                                      </p:to>
                                    </p:set>
                                    <p:animEffect transition="in" filter="wipe(down)">
                                      <p:cBhvr>
                                        <p:cTn id="53" dur="500"/>
                                        <p:tgtEl>
                                          <p:spTgt spid="241693"/>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241694"/>
                                        </p:tgtEl>
                                        <p:attrNameLst>
                                          <p:attrName>style.visibility</p:attrName>
                                        </p:attrNameLst>
                                      </p:cBhvr>
                                      <p:to>
                                        <p:strVal val="visible"/>
                                      </p:to>
                                    </p:set>
                                    <p:animEffect transition="in" filter="wipe(down)">
                                      <p:cBhvr>
                                        <p:cTn id="58" dur="500"/>
                                        <p:tgtEl>
                                          <p:spTgt spid="241694"/>
                                        </p:tgtEl>
                                      </p:cBhvr>
                                    </p:animEffect>
                                  </p:childTnLst>
                                  <p:subTnLst>
                                    <p:audio>
                                      <p:cMediaNode>
                                        <p:cTn display="0" masterRel="sameClick">
                                          <p:stCondLst>
                                            <p:cond evt="begin" delay="0">
                                              <p:tn val="56"/>
                                            </p:cond>
                                          </p:stCondLst>
                                          <p:endCondLst>
                                            <p:cond evt="onStopAudio" delay="0">
                                              <p:tgtEl>
                                                <p:sldTgt/>
                                              </p:tgtEl>
                                            </p:cond>
                                          </p:endCondLst>
                                        </p:cTn>
                                        <p:tgtEl>
                                          <p:sndTgt r:embed="rId5" name="cashreg.wav"/>
                                        </p:tgtEl>
                                      </p:cMediaNode>
                                    </p:audio>
                                  </p:sub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241695"/>
                                        </p:tgtEl>
                                        <p:attrNameLst>
                                          <p:attrName>style.visibility</p:attrName>
                                        </p:attrNameLst>
                                      </p:cBhvr>
                                      <p:to>
                                        <p:strVal val="visible"/>
                                      </p:to>
                                    </p:set>
                                    <p:animEffect transition="in" filter="wipe(down)">
                                      <p:cBhvr>
                                        <p:cTn id="63" dur="500"/>
                                        <p:tgtEl>
                                          <p:spTgt spid="241695"/>
                                        </p:tgtEl>
                                      </p:cBhvr>
                                    </p:animEffect>
                                  </p:childTnLst>
                                  <p:subTnLst>
                                    <p:audio>
                                      <p:cMediaNode>
                                        <p:cTn display="0" masterRel="sameClick">
                                          <p:stCondLst>
                                            <p:cond evt="begin" delay="0">
                                              <p:tn val="61"/>
                                            </p:cond>
                                          </p:stCondLst>
                                          <p:endCondLst>
                                            <p:cond evt="onStopAudio" delay="0">
                                              <p:tgtEl>
                                                <p:sldTgt/>
                                              </p:tgtEl>
                                            </p:cond>
                                          </p:endCondLst>
                                        </p:cTn>
                                        <p:tgtEl>
                                          <p:sndTgt r:embed="rId5" name="cashreg.wav"/>
                                        </p:tgtEl>
                                      </p:cMediaNode>
                                    </p:audio>
                                  </p:subTnLst>
                                </p:cTn>
                              </p:par>
                            </p:childTnLst>
                          </p:cTn>
                        </p:par>
                      </p:childTnLst>
                    </p:cTn>
                  </p:par>
                  <p:par>
                    <p:cTn id="64" fill="hold">
                      <p:stCondLst>
                        <p:cond delay="indefinite"/>
                      </p:stCondLst>
                      <p:childTnLst>
                        <p:par>
                          <p:cTn id="65" fill="hold">
                            <p:stCondLst>
                              <p:cond delay="0"/>
                            </p:stCondLst>
                            <p:childTnLst>
                              <p:par>
                                <p:cTn id="66" presetID="22" presetClass="entr" presetSubtype="4" fill="hold" grpId="0" nodeType="clickEffect">
                                  <p:stCondLst>
                                    <p:cond delay="0"/>
                                  </p:stCondLst>
                                  <p:childTnLst>
                                    <p:set>
                                      <p:cBhvr>
                                        <p:cTn id="67" dur="1" fill="hold">
                                          <p:stCondLst>
                                            <p:cond delay="0"/>
                                          </p:stCondLst>
                                        </p:cTn>
                                        <p:tgtEl>
                                          <p:spTgt spid="241696"/>
                                        </p:tgtEl>
                                        <p:attrNameLst>
                                          <p:attrName>style.visibility</p:attrName>
                                        </p:attrNameLst>
                                      </p:cBhvr>
                                      <p:to>
                                        <p:strVal val="visible"/>
                                      </p:to>
                                    </p:set>
                                    <p:animEffect transition="in" filter="wipe(down)">
                                      <p:cBhvr>
                                        <p:cTn id="68" dur="500"/>
                                        <p:tgtEl>
                                          <p:spTgt spid="241696"/>
                                        </p:tgtEl>
                                      </p:cBhvr>
                                    </p:animEffect>
                                  </p:childTnLst>
                                  <p:subTnLst>
                                    <p:audio>
                                      <p:cMediaNode>
                                        <p:cTn display="0" masterRel="sameClick">
                                          <p:stCondLst>
                                            <p:cond evt="begin" delay="0">
                                              <p:tn val="66"/>
                                            </p:cond>
                                          </p:stCondLst>
                                          <p:endCondLst>
                                            <p:cond evt="onStopAudio" delay="0">
                                              <p:tgtEl>
                                                <p:sldTgt/>
                                              </p:tgtEl>
                                            </p:cond>
                                          </p:endCondLst>
                                        </p:cTn>
                                        <p:tgtEl>
                                          <p:sndTgt r:embed="rId5" name="cashreg.wav"/>
                                        </p:tgtEl>
                                      </p:cMediaNode>
                                    </p:audio>
                                  </p:sub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241697">
                                            <p:txEl>
                                              <p:pRg st="0" end="0"/>
                                            </p:txEl>
                                          </p:spTgt>
                                        </p:tgtEl>
                                        <p:attrNameLst>
                                          <p:attrName>style.visibility</p:attrName>
                                        </p:attrNameLst>
                                      </p:cBhvr>
                                      <p:to>
                                        <p:strVal val="visible"/>
                                      </p:to>
                                    </p:set>
                                    <p:anim calcmode="lin" valueType="num">
                                      <p:cBhvr additive="base">
                                        <p:cTn id="73" dur="500" fill="hold"/>
                                        <p:tgtEl>
                                          <p:spTgt spid="241697">
                                            <p:txEl>
                                              <p:pRg st="0" end="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2416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1"/>
                                            </p:cond>
                                          </p:stCondLst>
                                          <p:endCondLst>
                                            <p:cond evt="onStopAudio" delay="0">
                                              <p:tgtEl>
                                                <p:sldTgt/>
                                              </p:tgtEl>
                                            </p:cond>
                                          </p:endCondLst>
                                        </p:cTn>
                                        <p:tgtEl>
                                          <p:sndTgt r:embed="rId4" name="arrow.wav"/>
                                        </p:tgtEl>
                                      </p:cMediaNode>
                                    </p:audio>
                                  </p:sub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241698">
                                            <p:txEl>
                                              <p:pRg st="0" end="0"/>
                                            </p:txEl>
                                          </p:spTgt>
                                        </p:tgtEl>
                                        <p:attrNameLst>
                                          <p:attrName>style.visibility</p:attrName>
                                        </p:attrNameLst>
                                      </p:cBhvr>
                                      <p:to>
                                        <p:strVal val="visible"/>
                                      </p:to>
                                    </p:set>
                                    <p:anim calcmode="lin" valueType="num">
                                      <p:cBhvr additive="base">
                                        <p:cTn id="79" dur="500" fill="hold"/>
                                        <p:tgtEl>
                                          <p:spTgt spid="24169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24169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7"/>
                                            </p:cond>
                                          </p:stCondLst>
                                          <p:endCondLst>
                                            <p:cond evt="onStopAudio" delay="0">
                                              <p:tgtEl>
                                                <p:sldTgt/>
                                              </p:tgtEl>
                                            </p:cond>
                                          </p:endCondLst>
                                        </p:cTn>
                                        <p:tgtEl>
                                          <p:sndTgt r:embed="rId4" name="arrow.wav"/>
                                        </p:tgtEl>
                                      </p:cMediaNode>
                                    </p:audio>
                                  </p:subTnLst>
                                </p:cTn>
                              </p:par>
                              <p:par>
                                <p:cTn id="81" presetID="2" presetClass="entr" presetSubtype="4" fill="hold" nodeType="withEffect">
                                  <p:stCondLst>
                                    <p:cond delay="0"/>
                                  </p:stCondLst>
                                  <p:childTnLst>
                                    <p:set>
                                      <p:cBhvr>
                                        <p:cTn id="82" dur="1" fill="hold">
                                          <p:stCondLst>
                                            <p:cond delay="0"/>
                                          </p:stCondLst>
                                        </p:cTn>
                                        <p:tgtEl>
                                          <p:spTgt spid="241699">
                                            <p:txEl>
                                              <p:pRg st="0" end="0"/>
                                            </p:txEl>
                                          </p:spTgt>
                                        </p:tgtEl>
                                        <p:attrNameLst>
                                          <p:attrName>style.visibility</p:attrName>
                                        </p:attrNameLst>
                                      </p:cBhvr>
                                      <p:to>
                                        <p:strVal val="visible"/>
                                      </p:to>
                                    </p:set>
                                    <p:anim calcmode="lin" valueType="num">
                                      <p:cBhvr additive="base">
                                        <p:cTn id="83" dur="500" fill="hold"/>
                                        <p:tgtEl>
                                          <p:spTgt spid="241699">
                                            <p:txEl>
                                              <p:pRg st="0" end="0"/>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41699">
                                            <p:txEl>
                                              <p:pRg st="0" end="0"/>
                                            </p:txEl>
                                          </p:spTgt>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241699">
                                            <p:txEl>
                                              <p:pRg st="1" end="1"/>
                                            </p:txEl>
                                          </p:spTgt>
                                        </p:tgtEl>
                                        <p:attrNameLst>
                                          <p:attrName>style.visibility</p:attrName>
                                        </p:attrNameLst>
                                      </p:cBhvr>
                                      <p:to>
                                        <p:strVal val="visible"/>
                                      </p:to>
                                    </p:set>
                                    <p:anim calcmode="lin" valueType="num">
                                      <p:cBhvr additive="base">
                                        <p:cTn id="87" dur="500" fill="hold"/>
                                        <p:tgtEl>
                                          <p:spTgt spid="241699">
                                            <p:txEl>
                                              <p:pRg st="1" end="1"/>
                                            </p:txEl>
                                          </p:spTgt>
                                        </p:tgtEl>
                                        <p:attrNameLst>
                                          <p:attrName>ppt_x</p:attrName>
                                        </p:attrNameLst>
                                      </p:cBhvr>
                                      <p:tavLst>
                                        <p:tav tm="0">
                                          <p:val>
                                            <p:strVal val="#ppt_x"/>
                                          </p:val>
                                        </p:tav>
                                        <p:tav tm="100000">
                                          <p:val>
                                            <p:strVal val="#ppt_x"/>
                                          </p:val>
                                        </p:tav>
                                      </p:tavLst>
                                    </p:anim>
                                    <p:anim calcmode="lin" valueType="num">
                                      <p:cBhvr additive="base">
                                        <p:cTn id="88" dur="500" fill="hold"/>
                                        <p:tgtEl>
                                          <p:spTgt spid="2416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1693" grpId="0" animBg="1"/>
      <p:bldP spid="241694" grpId="0" animBg="1"/>
      <p:bldP spid="241695" grpId="0" animBg="1"/>
      <p:bldP spid="241696"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38"/>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pic>
        <p:nvPicPr>
          <p:cNvPr id="243754" name="Picture 4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7388" y="3621088"/>
            <a:ext cx="7102475" cy="1379537"/>
          </a:xfrm>
          <a:prstGeom prst="rect">
            <a:avLst/>
          </a:prstGeom>
          <a:noFill/>
          <a:ln w="9525">
            <a:noFill/>
            <a:miter lim="800000"/>
            <a:headEnd/>
            <a:tailEnd/>
          </a:ln>
        </p:spPr>
      </p:pic>
      <p:pic>
        <p:nvPicPr>
          <p:cNvPr id="60420" name="Picture 3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4213" y="1822450"/>
            <a:ext cx="6478587" cy="1808163"/>
          </a:xfrm>
          <a:prstGeom prst="rect">
            <a:avLst/>
          </a:prstGeom>
          <a:noFill/>
          <a:ln w="9525">
            <a:noFill/>
            <a:miter lim="800000"/>
            <a:headEnd/>
            <a:tailEnd/>
          </a:ln>
        </p:spPr>
      </p:pic>
      <p:sp>
        <p:nvSpPr>
          <p:cNvPr id="60421" name="Rectangle 40"/>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grpSp>
        <p:nvGrpSpPr>
          <p:cNvPr id="2" name="Group 6"/>
          <p:cNvGrpSpPr>
            <a:grpSpLocks/>
          </p:cNvGrpSpPr>
          <p:nvPr/>
        </p:nvGrpSpPr>
        <p:grpSpPr bwMode="auto">
          <a:xfrm>
            <a:off x="6832600" y="2289175"/>
            <a:ext cx="2081213" cy="481013"/>
            <a:chOff x="1599" y="2774"/>
            <a:chExt cx="1311" cy="303"/>
          </a:xfrm>
        </p:grpSpPr>
        <p:sp>
          <p:nvSpPr>
            <p:cNvPr id="60447" name="Rectangle 7"/>
            <p:cNvSpPr>
              <a:spLocks noChangeArrowheads="1"/>
            </p:cNvSpPr>
            <p:nvPr/>
          </p:nvSpPr>
          <p:spPr bwMode="auto">
            <a:xfrm>
              <a:off x="1599" y="2774"/>
              <a:ext cx="1311" cy="303"/>
            </a:xfrm>
            <a:prstGeom prst="rect">
              <a:avLst/>
            </a:prstGeom>
            <a:noFill/>
            <a:ln w="9525">
              <a:noFill/>
              <a:miter lim="800000"/>
              <a:headEnd/>
              <a:tailEnd/>
            </a:ln>
          </p:spPr>
          <p:txBody>
            <a:bodyPr wrap="none" anchor="ctr"/>
            <a:lstStyle/>
            <a:p>
              <a:endParaRPr lang="en-US"/>
            </a:p>
          </p:txBody>
        </p:sp>
        <p:sp>
          <p:nvSpPr>
            <p:cNvPr id="60448" name="Oval 8"/>
            <p:cNvSpPr>
              <a:spLocks noChangeArrowheads="1"/>
            </p:cNvSpPr>
            <p:nvPr/>
          </p:nvSpPr>
          <p:spPr bwMode="auto">
            <a:xfrm>
              <a:off x="2624" y="2813"/>
              <a:ext cx="220" cy="2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49" name="Text Box 9"/>
            <p:cNvSpPr txBox="1">
              <a:spLocks noChangeArrowheads="1"/>
            </p:cNvSpPr>
            <p:nvPr/>
          </p:nvSpPr>
          <p:spPr bwMode="auto">
            <a:xfrm>
              <a:off x="2604" y="2790"/>
              <a:ext cx="289" cy="231"/>
            </a:xfrm>
            <a:prstGeom prst="rect">
              <a:avLst/>
            </a:prstGeom>
            <a:noFill/>
            <a:ln w="9525">
              <a:noFill/>
              <a:miter lim="800000"/>
              <a:headEnd/>
              <a:tailEnd/>
            </a:ln>
          </p:spPr>
          <p:txBody>
            <a:bodyPr wrap="none">
              <a:spAutoFit/>
            </a:bodyPr>
            <a:lstStyle/>
            <a:p>
              <a:r>
                <a:rPr lang="en-US" sz="1800"/>
                <a:t>M</a:t>
              </a:r>
              <a:r>
                <a:rPr lang="en-US" sz="1800" baseline="-25000"/>
                <a:t>2</a:t>
              </a:r>
              <a:endParaRPr lang="en-US" sz="1800"/>
            </a:p>
          </p:txBody>
        </p:sp>
        <p:sp>
          <p:nvSpPr>
            <p:cNvPr id="60450" name="Oval 10"/>
            <p:cNvSpPr>
              <a:spLocks noChangeArrowheads="1"/>
            </p:cNvSpPr>
            <p:nvPr/>
          </p:nvSpPr>
          <p:spPr bwMode="auto">
            <a:xfrm>
              <a:off x="1875" y="2812"/>
              <a:ext cx="220" cy="220"/>
            </a:xfrm>
            <a:prstGeom prst="ellipse">
              <a:avLst/>
            </a:prstGeom>
            <a:solidFill>
              <a:schemeClr val="accent1"/>
            </a:solidFill>
            <a:ln w="9525">
              <a:solidFill>
                <a:schemeClr val="tx1"/>
              </a:solidFill>
              <a:round/>
              <a:headEnd/>
              <a:tailEnd/>
            </a:ln>
          </p:spPr>
          <p:txBody>
            <a:bodyPr wrap="none" anchor="ctr"/>
            <a:lstStyle/>
            <a:p>
              <a:endParaRPr lang="en-US"/>
            </a:p>
          </p:txBody>
        </p:sp>
        <p:sp>
          <p:nvSpPr>
            <p:cNvPr id="60451" name="Text Box 11"/>
            <p:cNvSpPr txBox="1">
              <a:spLocks noChangeArrowheads="1"/>
            </p:cNvSpPr>
            <p:nvPr/>
          </p:nvSpPr>
          <p:spPr bwMode="auto">
            <a:xfrm>
              <a:off x="1855" y="2789"/>
              <a:ext cx="289" cy="231"/>
            </a:xfrm>
            <a:prstGeom prst="rect">
              <a:avLst/>
            </a:prstGeom>
            <a:noFill/>
            <a:ln w="9525">
              <a:noFill/>
              <a:miter lim="800000"/>
              <a:headEnd/>
              <a:tailEnd/>
            </a:ln>
          </p:spPr>
          <p:txBody>
            <a:bodyPr wrap="none">
              <a:spAutoFit/>
            </a:bodyPr>
            <a:lstStyle/>
            <a:p>
              <a:r>
                <a:rPr lang="en-US" sz="1800"/>
                <a:t>M</a:t>
              </a:r>
              <a:r>
                <a:rPr lang="en-US" sz="1800" baseline="-25000"/>
                <a:t>1</a:t>
              </a:r>
              <a:endParaRPr lang="en-US" sz="1800"/>
            </a:p>
          </p:txBody>
        </p:sp>
      </p:grpSp>
      <p:grpSp>
        <p:nvGrpSpPr>
          <p:cNvPr id="60423" name="Group 12"/>
          <p:cNvGrpSpPr>
            <a:grpSpLocks/>
          </p:cNvGrpSpPr>
          <p:nvPr/>
        </p:nvGrpSpPr>
        <p:grpSpPr bwMode="auto">
          <a:xfrm>
            <a:off x="6832600" y="1639888"/>
            <a:ext cx="2081213" cy="1743075"/>
            <a:chOff x="1599" y="2365"/>
            <a:chExt cx="1311" cy="1098"/>
          </a:xfrm>
        </p:grpSpPr>
        <p:sp>
          <p:nvSpPr>
            <p:cNvPr id="60438" name="Line 13"/>
            <p:cNvSpPr>
              <a:spLocks noChangeShapeType="1"/>
            </p:cNvSpPr>
            <p:nvPr/>
          </p:nvSpPr>
          <p:spPr bwMode="auto">
            <a:xfrm>
              <a:off x="2259" y="2365"/>
              <a:ext cx="0" cy="1098"/>
            </a:xfrm>
            <a:prstGeom prst="line">
              <a:avLst/>
            </a:prstGeom>
            <a:noFill/>
            <a:ln w="9525">
              <a:solidFill>
                <a:schemeClr val="hlink"/>
              </a:solidFill>
              <a:round/>
              <a:headEnd/>
              <a:tailEnd/>
            </a:ln>
          </p:spPr>
          <p:txBody>
            <a:bodyPr/>
            <a:lstStyle/>
            <a:p>
              <a:endParaRPr lang="en-US"/>
            </a:p>
          </p:txBody>
        </p:sp>
        <p:sp>
          <p:nvSpPr>
            <p:cNvPr id="60439" name="Line 14"/>
            <p:cNvSpPr>
              <a:spLocks noChangeShapeType="1"/>
            </p:cNvSpPr>
            <p:nvPr/>
          </p:nvSpPr>
          <p:spPr bwMode="auto">
            <a:xfrm>
              <a:off x="1599" y="2925"/>
              <a:ext cx="1311" cy="0"/>
            </a:xfrm>
            <a:prstGeom prst="line">
              <a:avLst/>
            </a:prstGeom>
            <a:noFill/>
            <a:ln w="9525">
              <a:solidFill>
                <a:schemeClr val="hlink"/>
              </a:solidFill>
              <a:round/>
              <a:headEnd/>
              <a:tailEnd/>
            </a:ln>
          </p:spPr>
          <p:txBody>
            <a:bodyPr/>
            <a:lstStyle/>
            <a:p>
              <a:endParaRPr lang="en-US"/>
            </a:p>
          </p:txBody>
        </p:sp>
        <p:sp>
          <p:nvSpPr>
            <p:cNvPr id="60440" name="Oval 15"/>
            <p:cNvSpPr>
              <a:spLocks noChangeArrowheads="1"/>
            </p:cNvSpPr>
            <p:nvPr/>
          </p:nvSpPr>
          <p:spPr bwMode="auto">
            <a:xfrm>
              <a:off x="1992" y="2646"/>
              <a:ext cx="537" cy="537"/>
            </a:xfrm>
            <a:prstGeom prst="ellipse">
              <a:avLst/>
            </a:prstGeom>
            <a:noFill/>
            <a:ln w="9525">
              <a:solidFill>
                <a:schemeClr val="tx1"/>
              </a:solidFill>
              <a:prstDash val="dash"/>
              <a:round/>
              <a:headEnd/>
              <a:tailEnd/>
            </a:ln>
          </p:spPr>
          <p:txBody>
            <a:bodyPr wrap="none" anchor="ctr"/>
            <a:lstStyle/>
            <a:p>
              <a:endParaRPr lang="en-US"/>
            </a:p>
          </p:txBody>
        </p:sp>
        <p:sp>
          <p:nvSpPr>
            <p:cNvPr id="60441" name="Oval 16"/>
            <p:cNvSpPr>
              <a:spLocks noChangeArrowheads="1"/>
            </p:cNvSpPr>
            <p:nvPr/>
          </p:nvSpPr>
          <p:spPr bwMode="auto">
            <a:xfrm>
              <a:off x="1771" y="2431"/>
              <a:ext cx="969" cy="969"/>
            </a:xfrm>
            <a:prstGeom prst="ellipse">
              <a:avLst/>
            </a:prstGeom>
            <a:noFill/>
            <a:ln w="9525">
              <a:solidFill>
                <a:schemeClr val="tx1"/>
              </a:solidFill>
              <a:prstDash val="lgDash"/>
              <a:round/>
              <a:headEnd/>
              <a:tailEnd/>
            </a:ln>
          </p:spPr>
          <p:txBody>
            <a:bodyPr wrap="none" anchor="ctr"/>
            <a:lstStyle/>
            <a:p>
              <a:endParaRPr lang="en-US"/>
            </a:p>
          </p:txBody>
        </p:sp>
        <p:sp>
          <p:nvSpPr>
            <p:cNvPr id="60442" name="Oval 17"/>
            <p:cNvSpPr>
              <a:spLocks noChangeArrowheads="1"/>
            </p:cNvSpPr>
            <p:nvPr/>
          </p:nvSpPr>
          <p:spPr bwMode="auto">
            <a:xfrm>
              <a:off x="2236" y="2895"/>
              <a:ext cx="56" cy="56"/>
            </a:xfrm>
            <a:prstGeom prst="ellipse">
              <a:avLst/>
            </a:prstGeom>
            <a:solidFill>
              <a:schemeClr val="tx1"/>
            </a:solidFill>
            <a:ln w="9525">
              <a:solidFill>
                <a:schemeClr val="tx1"/>
              </a:solidFill>
              <a:round/>
              <a:headEnd/>
              <a:tailEnd/>
            </a:ln>
          </p:spPr>
          <p:txBody>
            <a:bodyPr wrap="none" anchor="ctr"/>
            <a:lstStyle/>
            <a:p>
              <a:endParaRPr lang="en-US"/>
            </a:p>
          </p:txBody>
        </p:sp>
        <p:sp>
          <p:nvSpPr>
            <p:cNvPr id="60443" name="Line 18"/>
            <p:cNvSpPr>
              <a:spLocks noChangeShapeType="1"/>
            </p:cNvSpPr>
            <p:nvPr/>
          </p:nvSpPr>
          <p:spPr bwMode="auto">
            <a:xfrm flipH="1" flipV="1">
              <a:off x="2123" y="2683"/>
              <a:ext cx="136" cy="235"/>
            </a:xfrm>
            <a:prstGeom prst="line">
              <a:avLst/>
            </a:prstGeom>
            <a:noFill/>
            <a:ln w="28575">
              <a:solidFill>
                <a:schemeClr val="tx1"/>
              </a:solidFill>
              <a:round/>
              <a:headEnd type="diamond" w="med" len="med"/>
              <a:tailEnd type="diamond" w="med" len="med"/>
            </a:ln>
          </p:spPr>
          <p:txBody>
            <a:bodyPr/>
            <a:lstStyle/>
            <a:p>
              <a:endParaRPr lang="en-US"/>
            </a:p>
          </p:txBody>
        </p:sp>
        <p:sp>
          <p:nvSpPr>
            <p:cNvPr id="60444" name="Line 19"/>
            <p:cNvSpPr>
              <a:spLocks noChangeShapeType="1"/>
            </p:cNvSpPr>
            <p:nvPr/>
          </p:nvSpPr>
          <p:spPr bwMode="auto">
            <a:xfrm flipV="1">
              <a:off x="2259" y="2683"/>
              <a:ext cx="407" cy="235"/>
            </a:xfrm>
            <a:prstGeom prst="line">
              <a:avLst/>
            </a:prstGeom>
            <a:noFill/>
            <a:ln w="28575">
              <a:solidFill>
                <a:schemeClr val="tx1"/>
              </a:solidFill>
              <a:round/>
              <a:headEnd type="diamond" w="med" len="med"/>
              <a:tailEnd type="diamond" w="med" len="med"/>
            </a:ln>
          </p:spPr>
          <p:txBody>
            <a:bodyPr/>
            <a:lstStyle/>
            <a:p>
              <a:endParaRPr lang="en-US"/>
            </a:p>
          </p:txBody>
        </p:sp>
        <p:sp>
          <p:nvSpPr>
            <p:cNvPr id="60445" name="Text Box 20"/>
            <p:cNvSpPr txBox="1">
              <a:spLocks noChangeArrowheads="1"/>
            </p:cNvSpPr>
            <p:nvPr/>
          </p:nvSpPr>
          <p:spPr bwMode="auto">
            <a:xfrm>
              <a:off x="1981" y="2684"/>
              <a:ext cx="273" cy="231"/>
            </a:xfrm>
            <a:prstGeom prst="rect">
              <a:avLst/>
            </a:prstGeom>
            <a:noFill/>
            <a:ln w="9525">
              <a:noFill/>
              <a:miter lim="800000"/>
              <a:headEnd/>
              <a:tailEnd/>
            </a:ln>
          </p:spPr>
          <p:txBody>
            <a:bodyPr wrap="none">
              <a:spAutoFit/>
            </a:bodyPr>
            <a:lstStyle/>
            <a:p>
              <a:r>
                <a:rPr lang="en-US" sz="1800" i="1"/>
                <a:t>R</a:t>
              </a:r>
              <a:r>
                <a:rPr lang="en-US" sz="1800" baseline="-25000"/>
                <a:t>1</a:t>
              </a:r>
              <a:endParaRPr lang="en-US" sz="1800" i="1"/>
            </a:p>
          </p:txBody>
        </p:sp>
        <p:sp>
          <p:nvSpPr>
            <p:cNvPr id="60446" name="Text Box 21"/>
            <p:cNvSpPr txBox="1">
              <a:spLocks noChangeArrowheads="1"/>
            </p:cNvSpPr>
            <p:nvPr/>
          </p:nvSpPr>
          <p:spPr bwMode="auto">
            <a:xfrm>
              <a:off x="2383" y="2508"/>
              <a:ext cx="273" cy="231"/>
            </a:xfrm>
            <a:prstGeom prst="rect">
              <a:avLst/>
            </a:prstGeom>
            <a:noFill/>
            <a:ln w="9525">
              <a:noFill/>
              <a:miter lim="800000"/>
              <a:headEnd/>
              <a:tailEnd/>
            </a:ln>
          </p:spPr>
          <p:txBody>
            <a:bodyPr wrap="none">
              <a:spAutoFit/>
            </a:bodyPr>
            <a:lstStyle/>
            <a:p>
              <a:r>
                <a:rPr lang="en-US" sz="1800" i="1"/>
                <a:t>R</a:t>
              </a:r>
              <a:r>
                <a:rPr lang="en-US" sz="1800" baseline="-25000"/>
                <a:t>2</a:t>
              </a:r>
              <a:endParaRPr lang="en-US" sz="1800" i="1"/>
            </a:p>
          </p:txBody>
        </p:sp>
      </p:grpSp>
      <p:sp>
        <p:nvSpPr>
          <p:cNvPr id="60424" name="Text Box 22"/>
          <p:cNvSpPr txBox="1">
            <a:spLocks noChangeArrowheads="1"/>
          </p:cNvSpPr>
          <p:nvPr/>
        </p:nvSpPr>
        <p:spPr bwMode="auto">
          <a:xfrm>
            <a:off x="7786688" y="2446338"/>
            <a:ext cx="336550" cy="366712"/>
          </a:xfrm>
          <a:prstGeom prst="rect">
            <a:avLst/>
          </a:prstGeom>
          <a:noFill/>
          <a:ln w="9525">
            <a:noFill/>
            <a:miter lim="800000"/>
            <a:headEnd/>
            <a:tailEnd/>
          </a:ln>
        </p:spPr>
        <p:txBody>
          <a:bodyPr wrap="none">
            <a:spAutoFit/>
          </a:bodyPr>
          <a:lstStyle/>
          <a:p>
            <a:r>
              <a:rPr lang="en-US" sz="1800" i="1"/>
              <a:t>P</a:t>
            </a:r>
          </a:p>
        </p:txBody>
      </p:sp>
      <p:sp>
        <p:nvSpPr>
          <p:cNvPr id="243736" name="Text Box 24"/>
          <p:cNvSpPr txBox="1">
            <a:spLocks noChangeArrowheads="1"/>
          </p:cNvSpPr>
          <p:nvPr/>
        </p:nvSpPr>
        <p:spPr bwMode="auto">
          <a:xfrm>
            <a:off x="1306513" y="4497388"/>
            <a:ext cx="58896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From (b) </a:t>
            </a:r>
            <a:r>
              <a:rPr lang="en-US" i="1">
                <a:solidFill>
                  <a:schemeClr val="hlink"/>
                </a:solidFill>
                <a:sym typeface="Symbol" pitchFamily="18" charset="2"/>
              </a:rPr>
              <a:t>T</a:t>
            </a:r>
            <a:r>
              <a:rPr lang="en-US" baseline="30000">
                <a:solidFill>
                  <a:schemeClr val="hlink"/>
                </a:solidFill>
                <a:sym typeface="Symbol" pitchFamily="18" charset="2"/>
              </a:rPr>
              <a:t> 2</a:t>
            </a:r>
            <a:r>
              <a:rPr lang="en-US">
                <a:solidFill>
                  <a:schemeClr val="hlink"/>
                </a:solidFill>
                <a:sym typeface="Symbol" pitchFamily="18" charset="2"/>
              </a:rPr>
              <a:t> = [ 4</a:t>
            </a:r>
            <a:r>
              <a:rPr lang="en-US" baseline="30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GM</a:t>
            </a:r>
            <a:r>
              <a:rPr lang="en-US" baseline="-25000">
                <a:solidFill>
                  <a:schemeClr val="hlink"/>
                </a:solidFill>
                <a:sym typeface="Symbol" pitchFamily="18" charset="2"/>
              </a:rPr>
              <a:t>2</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2 </a:t>
            </a:r>
            <a:r>
              <a:rPr lang="en-US">
                <a:solidFill>
                  <a:schemeClr val="hlink"/>
                </a:solidFill>
                <a:sym typeface="Symbol" pitchFamily="18" charset="2"/>
              </a:rPr>
              <a:t>)</a:t>
            </a:r>
            <a:r>
              <a:rPr lang="en-US" baseline="30000">
                <a:solidFill>
                  <a:schemeClr val="hlink"/>
                </a:solidFill>
                <a:sym typeface="Symbol" pitchFamily="18" charset="2"/>
              </a:rPr>
              <a:t>2</a:t>
            </a:r>
            <a:r>
              <a:rPr lang="en-US">
                <a:solidFill>
                  <a:schemeClr val="hlink"/>
                </a:solidFill>
                <a:sym typeface="Symbol" pitchFamily="18" charset="2"/>
              </a:rPr>
              <a:t>.</a:t>
            </a:r>
            <a:endParaRPr lang="en-US" baseline="30000">
              <a:solidFill>
                <a:schemeClr val="hlink"/>
              </a:solidFill>
              <a:sym typeface="Symbol" pitchFamily="18" charset="2"/>
            </a:endParaRPr>
          </a:p>
        </p:txBody>
      </p:sp>
      <p:sp>
        <p:nvSpPr>
          <p:cNvPr id="243737" name="Text Box 25"/>
          <p:cNvSpPr txBox="1">
            <a:spLocks noChangeArrowheads="1"/>
          </p:cNvSpPr>
          <p:nvPr/>
        </p:nvSpPr>
        <p:spPr bwMode="auto">
          <a:xfrm>
            <a:off x="1295400" y="4883150"/>
            <a:ext cx="753745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From symmetry </a:t>
            </a:r>
            <a:r>
              <a:rPr lang="en-US" i="1">
                <a:solidFill>
                  <a:schemeClr val="hlink"/>
                </a:solidFill>
                <a:sym typeface="Symbol" pitchFamily="18" charset="2"/>
              </a:rPr>
              <a:t>T</a:t>
            </a:r>
            <a:r>
              <a:rPr lang="en-US" baseline="30000">
                <a:solidFill>
                  <a:schemeClr val="hlink"/>
                </a:solidFill>
                <a:sym typeface="Symbol" pitchFamily="18" charset="2"/>
              </a:rPr>
              <a:t> 2</a:t>
            </a:r>
            <a:r>
              <a:rPr lang="en-US">
                <a:solidFill>
                  <a:schemeClr val="hlink"/>
                </a:solidFill>
                <a:sym typeface="Symbol" pitchFamily="18" charset="2"/>
              </a:rPr>
              <a:t> = [ 4</a:t>
            </a:r>
            <a:r>
              <a:rPr lang="en-US" baseline="30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GM</a:t>
            </a:r>
            <a:r>
              <a:rPr lang="en-US" baseline="-25000">
                <a:solidFill>
                  <a:schemeClr val="hlink"/>
                </a:solidFill>
                <a:sym typeface="Symbol" pitchFamily="18" charset="2"/>
              </a:rPr>
              <a:t>1</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2</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2 </a:t>
            </a:r>
            <a:r>
              <a:rPr lang="en-US">
                <a:solidFill>
                  <a:schemeClr val="hlink"/>
                </a:solidFill>
                <a:sym typeface="Symbol" pitchFamily="18" charset="2"/>
              </a:rPr>
              <a:t>)</a:t>
            </a:r>
            <a:r>
              <a:rPr lang="en-US" baseline="30000">
                <a:solidFill>
                  <a:schemeClr val="hlink"/>
                </a:solidFill>
                <a:sym typeface="Symbol" pitchFamily="18" charset="2"/>
              </a:rPr>
              <a:t>2</a:t>
            </a:r>
            <a:r>
              <a:rPr lang="en-US">
                <a:solidFill>
                  <a:schemeClr val="hlink"/>
                </a:solidFill>
                <a:sym typeface="Symbol" pitchFamily="18" charset="2"/>
              </a:rPr>
              <a:t>. Thus</a:t>
            </a:r>
            <a:endParaRPr lang="en-US" baseline="30000">
              <a:solidFill>
                <a:schemeClr val="hlink"/>
              </a:solidFill>
              <a:sym typeface="Symbol" pitchFamily="18" charset="2"/>
            </a:endParaRPr>
          </a:p>
        </p:txBody>
      </p:sp>
      <p:sp>
        <p:nvSpPr>
          <p:cNvPr id="243738" name="Text Box 26"/>
          <p:cNvSpPr txBox="1">
            <a:spLocks noChangeArrowheads="1"/>
          </p:cNvSpPr>
          <p:nvPr/>
        </p:nvSpPr>
        <p:spPr bwMode="auto">
          <a:xfrm>
            <a:off x="747713" y="5268913"/>
            <a:ext cx="76041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[ 4</a:t>
            </a:r>
            <a:r>
              <a:rPr lang="en-US" baseline="30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GM</a:t>
            </a:r>
            <a:r>
              <a:rPr lang="en-US" baseline="-25000">
                <a:solidFill>
                  <a:schemeClr val="hlink"/>
                </a:solidFill>
                <a:sym typeface="Symbol" pitchFamily="18" charset="2"/>
              </a:rPr>
              <a:t>2</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2 </a:t>
            </a:r>
            <a:r>
              <a:rPr lang="en-US">
                <a:solidFill>
                  <a:schemeClr val="hlink"/>
                </a:solidFill>
                <a:sym typeface="Symbol" pitchFamily="18" charset="2"/>
              </a:rPr>
              <a:t>)</a:t>
            </a:r>
            <a:r>
              <a:rPr lang="en-US" baseline="30000">
                <a:solidFill>
                  <a:schemeClr val="hlink"/>
                </a:solidFill>
                <a:sym typeface="Symbol" pitchFamily="18" charset="2"/>
              </a:rPr>
              <a:t>2</a:t>
            </a:r>
            <a:r>
              <a:rPr lang="en-US">
                <a:solidFill>
                  <a:schemeClr val="hlink"/>
                </a:solidFill>
                <a:sym typeface="Symbol" pitchFamily="18" charset="2"/>
              </a:rPr>
              <a:t> = [ 4</a:t>
            </a:r>
            <a:r>
              <a:rPr lang="en-US" baseline="30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GM</a:t>
            </a:r>
            <a:r>
              <a:rPr lang="en-US" baseline="-25000">
                <a:solidFill>
                  <a:schemeClr val="hlink"/>
                </a:solidFill>
                <a:sym typeface="Symbol" pitchFamily="18" charset="2"/>
              </a:rPr>
              <a:t>1</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2</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2 </a:t>
            </a:r>
            <a:r>
              <a:rPr lang="en-US">
                <a:solidFill>
                  <a:schemeClr val="hlink"/>
                </a:solidFill>
                <a:sym typeface="Symbol" pitchFamily="18" charset="2"/>
              </a:rPr>
              <a:t>)</a:t>
            </a:r>
            <a:r>
              <a:rPr lang="en-US" baseline="30000">
                <a:solidFill>
                  <a:schemeClr val="hlink"/>
                </a:solidFill>
                <a:sym typeface="Symbol" pitchFamily="18" charset="2"/>
              </a:rPr>
              <a:t>2</a:t>
            </a:r>
            <a:endParaRPr lang="en-US">
              <a:solidFill>
                <a:schemeClr val="hlink"/>
              </a:solidFill>
              <a:sym typeface="Symbol" pitchFamily="18" charset="2"/>
            </a:endParaRPr>
          </a:p>
        </p:txBody>
      </p:sp>
      <p:sp>
        <p:nvSpPr>
          <p:cNvPr id="243739" name="Line 27"/>
          <p:cNvSpPr>
            <a:spLocks noChangeShapeType="1"/>
          </p:cNvSpPr>
          <p:nvPr/>
        </p:nvSpPr>
        <p:spPr bwMode="auto">
          <a:xfrm flipV="1">
            <a:off x="1032387" y="5375274"/>
            <a:ext cx="403586" cy="258609"/>
          </a:xfrm>
          <a:prstGeom prst="line">
            <a:avLst/>
          </a:prstGeom>
          <a:noFill/>
          <a:ln w="19050">
            <a:solidFill>
              <a:srgbClr val="FF0000"/>
            </a:solidFill>
            <a:round/>
            <a:headEnd/>
            <a:tailEnd/>
          </a:ln>
        </p:spPr>
        <p:txBody>
          <a:bodyPr/>
          <a:lstStyle/>
          <a:p>
            <a:endParaRPr lang="en-US"/>
          </a:p>
        </p:txBody>
      </p:sp>
      <p:sp>
        <p:nvSpPr>
          <p:cNvPr id="243740" name="Line 28"/>
          <p:cNvSpPr>
            <a:spLocks noChangeShapeType="1"/>
          </p:cNvSpPr>
          <p:nvPr/>
        </p:nvSpPr>
        <p:spPr bwMode="auto">
          <a:xfrm flipV="1">
            <a:off x="4729163" y="5376863"/>
            <a:ext cx="255587" cy="236537"/>
          </a:xfrm>
          <a:prstGeom prst="line">
            <a:avLst/>
          </a:prstGeom>
          <a:noFill/>
          <a:ln w="19050">
            <a:solidFill>
              <a:srgbClr val="FF0000"/>
            </a:solidFill>
            <a:round/>
            <a:headEnd/>
            <a:tailEnd/>
          </a:ln>
        </p:spPr>
        <p:txBody>
          <a:bodyPr/>
          <a:lstStyle/>
          <a:p>
            <a:endParaRPr lang="en-US"/>
          </a:p>
        </p:txBody>
      </p:sp>
      <p:sp>
        <p:nvSpPr>
          <p:cNvPr id="243741" name="Line 29"/>
          <p:cNvSpPr>
            <a:spLocks noChangeShapeType="1"/>
          </p:cNvSpPr>
          <p:nvPr/>
        </p:nvSpPr>
        <p:spPr bwMode="auto">
          <a:xfrm flipH="1" flipV="1">
            <a:off x="1737343" y="5370513"/>
            <a:ext cx="166688" cy="225425"/>
          </a:xfrm>
          <a:prstGeom prst="line">
            <a:avLst/>
          </a:prstGeom>
          <a:noFill/>
          <a:ln w="19050">
            <a:solidFill>
              <a:srgbClr val="FF0000"/>
            </a:solidFill>
            <a:round/>
            <a:headEnd/>
            <a:tailEnd/>
          </a:ln>
        </p:spPr>
        <p:txBody>
          <a:bodyPr/>
          <a:lstStyle/>
          <a:p>
            <a:endParaRPr lang="en-US"/>
          </a:p>
        </p:txBody>
      </p:sp>
      <p:sp>
        <p:nvSpPr>
          <p:cNvPr id="243742" name="Line 30"/>
          <p:cNvSpPr>
            <a:spLocks noChangeShapeType="1"/>
          </p:cNvSpPr>
          <p:nvPr/>
        </p:nvSpPr>
        <p:spPr bwMode="auto">
          <a:xfrm flipH="1" flipV="1">
            <a:off x="5289756" y="5384800"/>
            <a:ext cx="166688" cy="225425"/>
          </a:xfrm>
          <a:prstGeom prst="line">
            <a:avLst/>
          </a:prstGeom>
          <a:noFill/>
          <a:ln w="19050">
            <a:solidFill>
              <a:srgbClr val="FF0000"/>
            </a:solidFill>
            <a:round/>
            <a:headEnd/>
            <a:tailEnd/>
          </a:ln>
        </p:spPr>
        <p:txBody>
          <a:bodyPr/>
          <a:lstStyle/>
          <a:p>
            <a:endParaRPr lang="en-US"/>
          </a:p>
        </p:txBody>
      </p:sp>
      <p:sp>
        <p:nvSpPr>
          <p:cNvPr id="243743" name="Line 31"/>
          <p:cNvSpPr>
            <a:spLocks noChangeShapeType="1"/>
          </p:cNvSpPr>
          <p:nvPr/>
        </p:nvSpPr>
        <p:spPr bwMode="auto">
          <a:xfrm flipV="1">
            <a:off x="3028235" y="5418138"/>
            <a:ext cx="773113" cy="165100"/>
          </a:xfrm>
          <a:prstGeom prst="line">
            <a:avLst/>
          </a:prstGeom>
          <a:noFill/>
          <a:ln w="19050">
            <a:solidFill>
              <a:srgbClr val="FF0000"/>
            </a:solidFill>
            <a:round/>
            <a:headEnd/>
            <a:tailEnd/>
          </a:ln>
        </p:spPr>
        <p:txBody>
          <a:bodyPr/>
          <a:lstStyle/>
          <a:p>
            <a:endParaRPr lang="en-US"/>
          </a:p>
        </p:txBody>
      </p:sp>
      <p:sp>
        <p:nvSpPr>
          <p:cNvPr id="243744" name="Line 32"/>
          <p:cNvSpPr>
            <a:spLocks noChangeShapeType="1"/>
          </p:cNvSpPr>
          <p:nvPr/>
        </p:nvSpPr>
        <p:spPr bwMode="auto">
          <a:xfrm flipV="1">
            <a:off x="6577473" y="5407692"/>
            <a:ext cx="773113" cy="165100"/>
          </a:xfrm>
          <a:prstGeom prst="line">
            <a:avLst/>
          </a:prstGeom>
          <a:noFill/>
          <a:ln w="19050">
            <a:solidFill>
              <a:srgbClr val="FF0000"/>
            </a:solidFill>
            <a:round/>
            <a:headEnd/>
            <a:tailEnd/>
          </a:ln>
        </p:spPr>
        <p:txBody>
          <a:bodyPr/>
          <a:lstStyle/>
          <a:p>
            <a:endParaRPr lang="en-US"/>
          </a:p>
        </p:txBody>
      </p:sp>
      <p:sp>
        <p:nvSpPr>
          <p:cNvPr id="243745" name="Text Box 33"/>
          <p:cNvSpPr txBox="1">
            <a:spLocks noChangeArrowheads="1"/>
          </p:cNvSpPr>
          <p:nvPr/>
        </p:nvSpPr>
        <p:spPr bwMode="auto">
          <a:xfrm>
            <a:off x="2678113" y="5673725"/>
            <a:ext cx="3246437"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(1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M</a:t>
            </a:r>
            <a:r>
              <a:rPr lang="en-US" baseline="-25000">
                <a:solidFill>
                  <a:schemeClr val="hlink"/>
                </a:solidFill>
                <a:sym typeface="Symbol" pitchFamily="18" charset="2"/>
              </a:rPr>
              <a:t>2</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 = (1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M</a:t>
            </a:r>
            <a:r>
              <a:rPr lang="en-US" baseline="-25000">
                <a:solidFill>
                  <a:schemeClr val="hlink"/>
                </a:solidFill>
                <a:sym typeface="Symbol" pitchFamily="18" charset="2"/>
              </a:rPr>
              <a:t>1</a:t>
            </a:r>
            <a:r>
              <a:rPr lang="en-US">
                <a:solidFill>
                  <a:schemeClr val="hlink"/>
                </a:solidFill>
                <a:sym typeface="Symbol" pitchFamily="18" charset="2"/>
              </a:rPr>
              <a:t>)</a:t>
            </a:r>
            <a:r>
              <a:rPr lang="en-US" i="1">
                <a:solidFill>
                  <a:schemeClr val="hlink"/>
                </a:solidFill>
                <a:sym typeface="Symbol" pitchFamily="18" charset="2"/>
              </a:rPr>
              <a:t>R</a:t>
            </a:r>
            <a:r>
              <a:rPr lang="en-US" baseline="-25000">
                <a:solidFill>
                  <a:schemeClr val="hlink"/>
                </a:solidFill>
                <a:sym typeface="Symbol" pitchFamily="18" charset="2"/>
              </a:rPr>
              <a:t>2</a:t>
            </a:r>
            <a:endParaRPr lang="en-US">
              <a:solidFill>
                <a:schemeClr val="hlink"/>
              </a:solidFill>
              <a:sym typeface="Symbol" pitchFamily="18" charset="2"/>
            </a:endParaRPr>
          </a:p>
        </p:txBody>
      </p:sp>
      <p:sp>
        <p:nvSpPr>
          <p:cNvPr id="243746" name="Text Box 34"/>
          <p:cNvSpPr txBox="1">
            <a:spLocks noChangeArrowheads="1"/>
          </p:cNvSpPr>
          <p:nvPr/>
        </p:nvSpPr>
        <p:spPr bwMode="auto">
          <a:xfrm>
            <a:off x="3048000" y="6067425"/>
            <a:ext cx="3246438" cy="457200"/>
          </a:xfrm>
          <a:prstGeom prst="rect">
            <a:avLst/>
          </a:prstGeom>
          <a:noFill/>
          <a:ln w="9525">
            <a:noFill/>
            <a:miter lim="800000"/>
            <a:headEnd/>
            <a:tailEnd/>
          </a:ln>
        </p:spPr>
        <p:txBody>
          <a:bodyPr>
            <a:spAutoFit/>
          </a:bodyPr>
          <a:lstStyle/>
          <a:p>
            <a:r>
              <a:rPr lang="en-US" i="1">
                <a:solidFill>
                  <a:schemeClr val="hlink"/>
                </a:solidFill>
                <a:sym typeface="Symbol" pitchFamily="18" charset="2"/>
              </a:rPr>
              <a:t>M</a:t>
            </a:r>
            <a:r>
              <a:rPr lang="en-US" baseline="-25000">
                <a:solidFill>
                  <a:schemeClr val="hlink"/>
                </a:solidFill>
                <a:sym typeface="Symbol" pitchFamily="18" charset="2"/>
              </a:rPr>
              <a:t>1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M</a:t>
            </a:r>
            <a:r>
              <a:rPr lang="en-US" baseline="-25000">
                <a:solidFill>
                  <a:schemeClr val="hlink"/>
                </a:solidFill>
                <a:sym typeface="Symbol" pitchFamily="18" charset="2"/>
              </a:rPr>
              <a:t>2</a:t>
            </a:r>
            <a:r>
              <a:rPr lang="en-US">
                <a:solidFill>
                  <a:schemeClr val="hlink"/>
                </a:solidFill>
                <a:sym typeface="Symbol" pitchFamily="18" charset="2"/>
              </a:rPr>
              <a:t> = </a:t>
            </a:r>
            <a:r>
              <a:rPr lang="en-US" i="1">
                <a:solidFill>
                  <a:schemeClr val="hlink"/>
                </a:solidFill>
                <a:sym typeface="Symbol" pitchFamily="18" charset="2"/>
              </a:rPr>
              <a:t>R</a:t>
            </a:r>
            <a:r>
              <a:rPr lang="en-US" baseline="-25000">
                <a:solidFill>
                  <a:schemeClr val="hlink"/>
                </a:solidFill>
                <a:sym typeface="Symbol" pitchFamily="18" charset="2"/>
              </a:rPr>
              <a:t>2 </a:t>
            </a:r>
            <a:r>
              <a:rPr lang="en-US" i="1">
                <a:solidFill>
                  <a:schemeClr val="hlink"/>
                </a:solidFill>
                <a:sym typeface="Symbol" pitchFamily="18" charset="2"/>
              </a:rPr>
              <a:t>/</a:t>
            </a:r>
            <a:r>
              <a:rPr lang="en-US">
                <a:solidFill>
                  <a:schemeClr val="hlink"/>
                </a:solidFill>
                <a:sym typeface="Symbol" pitchFamily="18" charset="2"/>
              </a:rPr>
              <a:t> </a:t>
            </a:r>
            <a:r>
              <a:rPr lang="en-US" i="1">
                <a:solidFill>
                  <a:schemeClr val="hlink"/>
                </a:solidFill>
                <a:sym typeface="Symbol" pitchFamily="18" charset="2"/>
              </a:rPr>
              <a:t>R</a:t>
            </a:r>
            <a:r>
              <a:rPr lang="en-US" baseline="-25000">
                <a:solidFill>
                  <a:schemeClr val="hlink"/>
                </a:solidFill>
                <a:sym typeface="Symbol" pitchFamily="18" charset="2"/>
              </a:rPr>
              <a:t>1</a:t>
            </a:r>
            <a:endParaRPr lang="en-US">
              <a:solidFill>
                <a:schemeClr val="hlink"/>
              </a:solidFill>
              <a:sym typeface="Symbol" pitchFamily="18" charset="2"/>
            </a:endParaRPr>
          </a:p>
        </p:txBody>
      </p:sp>
      <p:sp>
        <p:nvSpPr>
          <p:cNvPr id="243747" name="Text Box 35"/>
          <p:cNvSpPr txBox="1">
            <a:spLocks noChangeArrowheads="1"/>
          </p:cNvSpPr>
          <p:nvPr/>
        </p:nvSpPr>
        <p:spPr bwMode="auto">
          <a:xfrm>
            <a:off x="1292225" y="6400800"/>
            <a:ext cx="58896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Since </a:t>
            </a:r>
            <a:r>
              <a:rPr lang="en-US" i="1">
                <a:solidFill>
                  <a:schemeClr val="hlink"/>
                </a:solidFill>
                <a:sym typeface="Symbol" pitchFamily="18" charset="2"/>
              </a:rPr>
              <a:t>R</a:t>
            </a:r>
            <a:r>
              <a:rPr lang="en-US" baseline="-25000">
                <a:solidFill>
                  <a:schemeClr val="hlink"/>
                </a:solidFill>
                <a:sym typeface="Symbol" pitchFamily="18" charset="2"/>
              </a:rPr>
              <a:t>2</a:t>
            </a:r>
            <a:r>
              <a:rPr lang="en-US">
                <a:solidFill>
                  <a:schemeClr val="hlink"/>
                </a:solidFill>
                <a:sym typeface="Symbol" pitchFamily="18" charset="2"/>
              </a:rPr>
              <a:t> &gt; </a:t>
            </a:r>
            <a:r>
              <a:rPr lang="en-US" i="1">
                <a:solidFill>
                  <a:schemeClr val="hlink"/>
                </a:solidFill>
                <a:sym typeface="Symbol" pitchFamily="18" charset="2"/>
              </a:rPr>
              <a:t>R</a:t>
            </a:r>
            <a:r>
              <a:rPr lang="en-US" baseline="-25000">
                <a:solidFill>
                  <a:schemeClr val="hlink"/>
                </a:solidFill>
                <a:sym typeface="Symbol" pitchFamily="18" charset="2"/>
              </a:rPr>
              <a:t>1</a:t>
            </a:r>
            <a:r>
              <a:rPr lang="en-US">
                <a:solidFill>
                  <a:schemeClr val="hlink"/>
                </a:solidFill>
                <a:sym typeface="Symbol" pitchFamily="18" charset="2"/>
              </a:rPr>
              <a:t>, </a:t>
            </a:r>
            <a:r>
              <a:rPr lang="en-US" i="1">
                <a:solidFill>
                  <a:schemeClr val="hlink"/>
                </a:solidFill>
                <a:sym typeface="Symbol" pitchFamily="18" charset="2"/>
              </a:rPr>
              <a:t>M</a:t>
            </a:r>
            <a:r>
              <a:rPr lang="en-US" baseline="-25000">
                <a:solidFill>
                  <a:schemeClr val="hlink"/>
                </a:solidFill>
                <a:sym typeface="Symbol" pitchFamily="18" charset="2"/>
              </a:rPr>
              <a:t>1</a:t>
            </a:r>
            <a:r>
              <a:rPr lang="en-US">
                <a:solidFill>
                  <a:schemeClr val="hlink"/>
                </a:solidFill>
                <a:sym typeface="Symbol" pitchFamily="18" charset="2"/>
              </a:rPr>
              <a:t> &gt; </a:t>
            </a:r>
            <a:r>
              <a:rPr lang="en-US" i="1">
                <a:solidFill>
                  <a:schemeClr val="hlink"/>
                </a:solidFill>
                <a:sym typeface="Symbol" pitchFamily="18" charset="2"/>
              </a:rPr>
              <a:t>M</a:t>
            </a:r>
            <a:r>
              <a:rPr lang="en-US" baseline="-25000">
                <a:solidFill>
                  <a:schemeClr val="hlink"/>
                </a:solidFill>
                <a:sym typeface="Symbol" pitchFamily="18" charset="2"/>
              </a:rPr>
              <a:t>2</a:t>
            </a:r>
            <a:r>
              <a:rPr lang="en-US">
                <a:solidFill>
                  <a:schemeClr val="hlink"/>
                </a:solidFill>
                <a:sym typeface="Symbol" pitchFamily="18" charset="2"/>
              </a:rPr>
              <a:t>.</a:t>
            </a:r>
            <a:endParaRPr lang="en-US" baseline="-25000">
              <a:solidFill>
                <a:schemeClr val="hlink"/>
              </a:solidFill>
              <a:sym typeface="Symbol" pitchFamily="18" charset="2"/>
            </a:endParaRPr>
          </a:p>
        </p:txBody>
      </p:sp>
      <p:sp>
        <p:nvSpPr>
          <p:cNvPr id="6043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fill="hold" nodeType="withEffect">
                                  <p:stCondLst>
                                    <p:cond delay="0"/>
                                  </p:stCondLst>
                                  <p:childTnLst>
                                    <p:animRot by="21600000">
                                      <p:cBhvr>
                                        <p:cTn id="6" dur="5000" fill="hold"/>
                                        <p:tgtEl>
                                          <p:spTgt spid="2"/>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43754"/>
                                        </p:tgtEl>
                                        <p:attrNameLst>
                                          <p:attrName>style.visibility</p:attrName>
                                        </p:attrNameLst>
                                      </p:cBhvr>
                                      <p:to>
                                        <p:strVal val="visible"/>
                                      </p:to>
                                    </p:set>
                                    <p:anim calcmode="lin" valueType="num">
                                      <p:cBhvr additive="base">
                                        <p:cTn id="11" dur="500" fill="hold"/>
                                        <p:tgtEl>
                                          <p:spTgt spid="243754"/>
                                        </p:tgtEl>
                                        <p:attrNameLst>
                                          <p:attrName>ppt_x</p:attrName>
                                        </p:attrNameLst>
                                      </p:cBhvr>
                                      <p:tavLst>
                                        <p:tav tm="0">
                                          <p:val>
                                            <p:strVal val="#ppt_x"/>
                                          </p:val>
                                        </p:tav>
                                        <p:tav tm="100000">
                                          <p:val>
                                            <p:strVal val="#ppt_x"/>
                                          </p:val>
                                        </p:tav>
                                      </p:tavLst>
                                    </p:anim>
                                    <p:anim calcmode="lin" valueType="num">
                                      <p:cBhvr additive="base">
                                        <p:cTn id="12" dur="500" fill="hold"/>
                                        <p:tgtEl>
                                          <p:spTgt spid="243754"/>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4" name="arrow.wav"/>
                                        </p:tgtEl>
                                      </p:cMediaNode>
                                    </p:audio>
                                  </p:sub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43736">
                                            <p:txEl>
                                              <p:pRg st="0" end="0"/>
                                            </p:txEl>
                                          </p:spTgt>
                                        </p:tgtEl>
                                        <p:attrNameLst>
                                          <p:attrName>style.visibility</p:attrName>
                                        </p:attrNameLst>
                                      </p:cBhvr>
                                      <p:to>
                                        <p:strVal val="visible"/>
                                      </p:to>
                                    </p:set>
                                    <p:anim calcmode="lin" valueType="num">
                                      <p:cBhvr additive="base">
                                        <p:cTn id="17" dur="500" fill="hold"/>
                                        <p:tgtEl>
                                          <p:spTgt spid="243736">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437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43737">
                                            <p:txEl>
                                              <p:pRg st="0" end="0"/>
                                            </p:txEl>
                                          </p:spTgt>
                                        </p:tgtEl>
                                        <p:attrNameLst>
                                          <p:attrName>style.visibility</p:attrName>
                                        </p:attrNameLst>
                                      </p:cBhvr>
                                      <p:to>
                                        <p:strVal val="visible"/>
                                      </p:to>
                                    </p:set>
                                    <p:anim calcmode="lin" valueType="num">
                                      <p:cBhvr additive="base">
                                        <p:cTn id="23" dur="500" fill="hold"/>
                                        <p:tgtEl>
                                          <p:spTgt spid="243737">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437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43738">
                                            <p:txEl>
                                              <p:pRg st="0" end="0"/>
                                            </p:txEl>
                                          </p:spTgt>
                                        </p:tgtEl>
                                        <p:attrNameLst>
                                          <p:attrName>style.visibility</p:attrName>
                                        </p:attrNameLst>
                                      </p:cBhvr>
                                      <p:to>
                                        <p:strVal val="visible"/>
                                      </p:to>
                                    </p:set>
                                    <p:anim calcmode="lin" valueType="num">
                                      <p:cBhvr additive="base">
                                        <p:cTn id="29" dur="500" fill="hold"/>
                                        <p:tgtEl>
                                          <p:spTgt spid="24373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437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243739"/>
                                        </p:tgtEl>
                                        <p:attrNameLst>
                                          <p:attrName>style.visibility</p:attrName>
                                        </p:attrNameLst>
                                      </p:cBhvr>
                                      <p:to>
                                        <p:strVal val="visible"/>
                                      </p:to>
                                    </p:set>
                                    <p:animEffect transition="in" filter="wipe(down)">
                                      <p:cBhvr>
                                        <p:cTn id="35" dur="500"/>
                                        <p:tgtEl>
                                          <p:spTgt spid="243739"/>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243740"/>
                                        </p:tgtEl>
                                        <p:attrNameLst>
                                          <p:attrName>style.visibility</p:attrName>
                                        </p:attrNameLst>
                                      </p:cBhvr>
                                      <p:to>
                                        <p:strVal val="visible"/>
                                      </p:to>
                                    </p:set>
                                    <p:animEffect transition="in" filter="wipe(down)">
                                      <p:cBhvr>
                                        <p:cTn id="40" dur="500"/>
                                        <p:tgtEl>
                                          <p:spTgt spid="243740"/>
                                        </p:tgtEl>
                                      </p:cBhvr>
                                    </p:animEffect>
                                  </p:childTnLst>
                                  <p:subTnLst>
                                    <p:audio>
                                      <p:cMediaNode>
                                        <p:cTn display="0" masterRel="sameClick">
                                          <p:stCondLst>
                                            <p:cond evt="begin" delay="0">
                                              <p:tn val="38"/>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2" presetClass="entr" presetSubtype="4" fill="hold" grpId="0" nodeType="clickEffect">
                                  <p:stCondLst>
                                    <p:cond delay="0"/>
                                  </p:stCondLst>
                                  <p:childTnLst>
                                    <p:set>
                                      <p:cBhvr>
                                        <p:cTn id="44" dur="1" fill="hold">
                                          <p:stCondLst>
                                            <p:cond delay="0"/>
                                          </p:stCondLst>
                                        </p:cTn>
                                        <p:tgtEl>
                                          <p:spTgt spid="243741"/>
                                        </p:tgtEl>
                                        <p:attrNameLst>
                                          <p:attrName>style.visibility</p:attrName>
                                        </p:attrNameLst>
                                      </p:cBhvr>
                                      <p:to>
                                        <p:strVal val="visible"/>
                                      </p:to>
                                    </p:set>
                                    <p:animEffect transition="in" filter="wipe(down)">
                                      <p:cBhvr>
                                        <p:cTn id="45" dur="500"/>
                                        <p:tgtEl>
                                          <p:spTgt spid="243741"/>
                                        </p:tgtEl>
                                      </p:cBhvr>
                                    </p:animEffect>
                                  </p:childTnLst>
                                  <p:subTnLst>
                                    <p:audio>
                                      <p:cMediaNode>
                                        <p:cTn display="0" masterRel="sameClick">
                                          <p:stCondLst>
                                            <p:cond evt="begin" delay="0">
                                              <p:tn val="43"/>
                                            </p:cond>
                                          </p:stCondLst>
                                          <p:endCondLst>
                                            <p:cond evt="onStopAudio" delay="0">
                                              <p:tgtEl>
                                                <p:sldTgt/>
                                              </p:tgtEl>
                                            </p:cond>
                                          </p:endCondLst>
                                        </p:cTn>
                                        <p:tgtEl>
                                          <p:sndTgt r:embed="rId5" name="cashreg.wav"/>
                                        </p:tgtEl>
                                      </p:cMediaNode>
                                    </p:audio>
                                  </p:subTnLst>
                                </p:cTn>
                              </p:par>
                            </p:childTnLst>
                          </p:cTn>
                        </p:par>
                      </p:childTnLst>
                    </p:cTn>
                  </p:par>
                  <p:par>
                    <p:cTn id="46" fill="hold">
                      <p:stCondLst>
                        <p:cond delay="indefinite"/>
                      </p:stCondLst>
                      <p:childTnLst>
                        <p:par>
                          <p:cTn id="47" fill="hold">
                            <p:stCondLst>
                              <p:cond delay="0"/>
                            </p:stCondLst>
                            <p:childTnLst>
                              <p:par>
                                <p:cTn id="48" presetID="22" presetClass="entr" presetSubtype="4" fill="hold" grpId="0" nodeType="clickEffect">
                                  <p:stCondLst>
                                    <p:cond delay="0"/>
                                  </p:stCondLst>
                                  <p:childTnLst>
                                    <p:set>
                                      <p:cBhvr>
                                        <p:cTn id="49" dur="1" fill="hold">
                                          <p:stCondLst>
                                            <p:cond delay="0"/>
                                          </p:stCondLst>
                                        </p:cTn>
                                        <p:tgtEl>
                                          <p:spTgt spid="243742"/>
                                        </p:tgtEl>
                                        <p:attrNameLst>
                                          <p:attrName>style.visibility</p:attrName>
                                        </p:attrNameLst>
                                      </p:cBhvr>
                                      <p:to>
                                        <p:strVal val="visible"/>
                                      </p:to>
                                    </p:set>
                                    <p:animEffect transition="in" filter="wipe(down)">
                                      <p:cBhvr>
                                        <p:cTn id="50" dur="500"/>
                                        <p:tgtEl>
                                          <p:spTgt spid="243742"/>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grpId="0" nodeType="clickEffect">
                                  <p:stCondLst>
                                    <p:cond delay="0"/>
                                  </p:stCondLst>
                                  <p:childTnLst>
                                    <p:set>
                                      <p:cBhvr>
                                        <p:cTn id="54" dur="1" fill="hold">
                                          <p:stCondLst>
                                            <p:cond delay="0"/>
                                          </p:stCondLst>
                                        </p:cTn>
                                        <p:tgtEl>
                                          <p:spTgt spid="243743"/>
                                        </p:tgtEl>
                                        <p:attrNameLst>
                                          <p:attrName>style.visibility</p:attrName>
                                        </p:attrNameLst>
                                      </p:cBhvr>
                                      <p:to>
                                        <p:strVal val="visible"/>
                                      </p:to>
                                    </p:set>
                                    <p:animEffect transition="in" filter="wipe(down)">
                                      <p:cBhvr>
                                        <p:cTn id="55" dur="500"/>
                                        <p:tgtEl>
                                          <p:spTgt spid="243743"/>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243744"/>
                                        </p:tgtEl>
                                        <p:attrNameLst>
                                          <p:attrName>style.visibility</p:attrName>
                                        </p:attrNameLst>
                                      </p:cBhvr>
                                      <p:to>
                                        <p:strVal val="visible"/>
                                      </p:to>
                                    </p:set>
                                    <p:animEffect transition="in" filter="wipe(down)">
                                      <p:cBhvr>
                                        <p:cTn id="60" dur="500"/>
                                        <p:tgtEl>
                                          <p:spTgt spid="243744"/>
                                        </p:tgtEl>
                                      </p:cBhvr>
                                    </p:animEffect>
                                  </p:childTnLst>
                                  <p:subTnLst>
                                    <p:audio>
                                      <p:cMediaNode>
                                        <p:cTn display="0" masterRel="sameClick">
                                          <p:stCondLst>
                                            <p:cond evt="begin" delay="0">
                                              <p:tn val="58"/>
                                            </p:cond>
                                          </p:stCondLst>
                                          <p:endCondLst>
                                            <p:cond evt="onStopAudio" delay="0">
                                              <p:tgtEl>
                                                <p:sldTgt/>
                                              </p:tgtEl>
                                            </p:cond>
                                          </p:endCondLst>
                                        </p:cTn>
                                        <p:tgtEl>
                                          <p:sndTgt r:embed="rId5" name="cashreg.wav"/>
                                        </p:tgtEl>
                                      </p:cMediaNode>
                                    </p:audio>
                                  </p:sub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43745">
                                            <p:txEl>
                                              <p:pRg st="0" end="0"/>
                                            </p:txEl>
                                          </p:spTgt>
                                        </p:tgtEl>
                                        <p:attrNameLst>
                                          <p:attrName>style.visibility</p:attrName>
                                        </p:attrNameLst>
                                      </p:cBhvr>
                                      <p:to>
                                        <p:strVal val="visible"/>
                                      </p:to>
                                    </p:set>
                                    <p:anim calcmode="lin" valueType="num">
                                      <p:cBhvr additive="base">
                                        <p:cTn id="65" dur="500" fill="hold"/>
                                        <p:tgtEl>
                                          <p:spTgt spid="243745">
                                            <p:txEl>
                                              <p:pRg st="0" end="0"/>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437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3"/>
                                            </p:cond>
                                          </p:stCondLst>
                                          <p:endCondLst>
                                            <p:cond evt="onStopAudio" delay="0">
                                              <p:tgtEl>
                                                <p:sldTgt/>
                                              </p:tgtEl>
                                            </p:cond>
                                          </p:endCondLst>
                                        </p:cTn>
                                        <p:tgtEl>
                                          <p:sndTgt r:embed="rId4" name="arrow.wav"/>
                                        </p:tgtEl>
                                      </p:cMediaNode>
                                    </p:audio>
                                  </p:sub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43746">
                                            <p:txEl>
                                              <p:pRg st="0" end="0"/>
                                            </p:txEl>
                                          </p:spTgt>
                                        </p:tgtEl>
                                        <p:attrNameLst>
                                          <p:attrName>style.visibility</p:attrName>
                                        </p:attrNameLst>
                                      </p:cBhvr>
                                      <p:to>
                                        <p:strVal val="visible"/>
                                      </p:to>
                                    </p:set>
                                    <p:anim calcmode="lin" valueType="num">
                                      <p:cBhvr additive="base">
                                        <p:cTn id="71" dur="500" fill="hold"/>
                                        <p:tgtEl>
                                          <p:spTgt spid="243746">
                                            <p:txEl>
                                              <p:pRg st="0" end="0"/>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437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9"/>
                                            </p:cond>
                                          </p:stCondLst>
                                          <p:endCondLst>
                                            <p:cond evt="onStopAudio" delay="0">
                                              <p:tgtEl>
                                                <p:sldTgt/>
                                              </p:tgtEl>
                                            </p:cond>
                                          </p:endCondLst>
                                        </p:cTn>
                                        <p:tgtEl>
                                          <p:sndTgt r:embed="rId4" name="arrow.wav"/>
                                        </p:tgtEl>
                                      </p:cMediaNode>
                                    </p:audio>
                                  </p:sub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43747">
                                            <p:txEl>
                                              <p:pRg st="0" end="0"/>
                                            </p:txEl>
                                          </p:spTgt>
                                        </p:tgtEl>
                                        <p:attrNameLst>
                                          <p:attrName>style.visibility</p:attrName>
                                        </p:attrNameLst>
                                      </p:cBhvr>
                                      <p:to>
                                        <p:strVal val="visible"/>
                                      </p:to>
                                    </p:set>
                                    <p:anim calcmode="lin" valueType="num">
                                      <p:cBhvr additive="base">
                                        <p:cTn id="77" dur="500" fill="hold"/>
                                        <p:tgtEl>
                                          <p:spTgt spid="243747">
                                            <p:txEl>
                                              <p:pRg st="0" end="0"/>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437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5"/>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3739" grpId="0" animBg="1"/>
      <p:bldP spid="243740" grpId="0" animBg="1"/>
      <p:bldP spid="243741" grpId="0" animBg="1"/>
      <p:bldP spid="243742" grpId="0" animBg="1"/>
      <p:bldP spid="243743" grpId="0" animBg="1"/>
      <p:bldP spid="243744"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85800" y="1763713"/>
            <a:ext cx="7772400" cy="5097462"/>
          </a:xfrm>
          <a:prstGeom prst="rect">
            <a:avLst/>
          </a:prstGeom>
          <a:solidFill>
            <a:srgbClr val="CCFFCC"/>
          </a:solidFill>
          <a:ln w="9525">
            <a:noFill/>
            <a:miter lim="800000"/>
            <a:headEnd/>
            <a:tailEnd/>
          </a:ln>
        </p:spPr>
        <p:txBody>
          <a:bodyPr/>
          <a:lstStyle/>
          <a:p>
            <a:endParaRPr lang="en-US" sz="2000">
              <a:latin typeface="Courier New" pitchFamily="49" charset="0"/>
              <a:sym typeface="Symbol" pitchFamily="18" charset="2"/>
            </a:endParaRPr>
          </a:p>
        </p:txBody>
      </p:sp>
      <p:grpSp>
        <p:nvGrpSpPr>
          <p:cNvPr id="2" name="Group 24"/>
          <p:cNvGrpSpPr>
            <a:grpSpLocks/>
          </p:cNvGrpSpPr>
          <p:nvPr/>
        </p:nvGrpSpPr>
        <p:grpSpPr bwMode="auto">
          <a:xfrm>
            <a:off x="828675" y="4824413"/>
            <a:ext cx="7464425" cy="825500"/>
            <a:chOff x="522" y="3349"/>
            <a:chExt cx="4702" cy="520"/>
          </a:xfrm>
        </p:grpSpPr>
        <p:sp>
          <p:nvSpPr>
            <p:cNvPr id="61456" name="Text Box 25"/>
            <p:cNvSpPr txBox="1">
              <a:spLocks noChangeArrowheads="1"/>
            </p:cNvSpPr>
            <p:nvPr/>
          </p:nvSpPr>
          <p:spPr bwMode="auto">
            <a:xfrm>
              <a:off x="3577" y="3351"/>
              <a:ext cx="1647"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total energy of an orbiting satellite</a:t>
              </a:r>
            </a:p>
          </p:txBody>
        </p:sp>
        <p:sp>
          <p:nvSpPr>
            <p:cNvPr id="61457" name="Rectangle 26"/>
            <p:cNvSpPr>
              <a:spLocks noChangeArrowheads="1"/>
            </p:cNvSpPr>
            <p:nvPr/>
          </p:nvSpPr>
          <p:spPr bwMode="auto">
            <a:xfrm>
              <a:off x="522" y="3353"/>
              <a:ext cx="4701" cy="510"/>
            </a:xfrm>
            <a:prstGeom prst="rect">
              <a:avLst/>
            </a:prstGeom>
            <a:noFill/>
            <a:ln w="12700">
              <a:solidFill>
                <a:schemeClr val="tx1"/>
              </a:solidFill>
              <a:miter lim="800000"/>
              <a:headEnd/>
              <a:tailEnd/>
            </a:ln>
          </p:spPr>
          <p:txBody>
            <a:bodyPr wrap="none" anchor="ctr"/>
            <a:lstStyle/>
            <a:p>
              <a:endParaRPr lang="en-US"/>
            </a:p>
          </p:txBody>
        </p:sp>
        <p:sp>
          <p:nvSpPr>
            <p:cNvPr id="61458" name="Rectangle 27"/>
            <p:cNvSpPr>
              <a:spLocks noChangeArrowheads="1"/>
            </p:cNvSpPr>
            <p:nvPr/>
          </p:nvSpPr>
          <p:spPr bwMode="auto">
            <a:xfrm>
              <a:off x="623" y="3349"/>
              <a:ext cx="2618"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a:sym typeface="Symbol" pitchFamily="18" charset="2"/>
                </a:rPr>
                <a:t> =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p:txBody>
        </p:sp>
        <p:sp>
          <p:nvSpPr>
            <p:cNvPr id="61459" name="Rectangle 28"/>
            <p:cNvSpPr>
              <a:spLocks noChangeArrowheads="1"/>
            </p:cNvSpPr>
            <p:nvPr/>
          </p:nvSpPr>
          <p:spPr bwMode="auto">
            <a:xfrm>
              <a:off x="540" y="3579"/>
              <a:ext cx="1642"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K</a:t>
              </a:r>
              <a:r>
                <a:rPr lang="en-US">
                  <a:sym typeface="Symbol" pitchFamily="18" charset="2"/>
                </a:rPr>
                <a:t> =  </a:t>
              </a:r>
              <a:r>
                <a:rPr lang="en-US" i="1">
                  <a:sym typeface="Symbol" pitchFamily="18" charset="2"/>
                </a:rPr>
                <a:t>GMm /</a:t>
              </a:r>
              <a:r>
                <a:rPr lang="en-US">
                  <a:sym typeface="Symbol" pitchFamily="18" charset="2"/>
                </a:rPr>
                <a:t> (2</a:t>
              </a:r>
              <a:r>
                <a:rPr lang="en-US" i="1">
                  <a:sym typeface="Symbol" pitchFamily="18" charset="2"/>
                </a:rPr>
                <a:t>r</a:t>
              </a:r>
              <a:r>
                <a:rPr lang="en-US">
                  <a:sym typeface="Symbol" pitchFamily="18" charset="2"/>
                </a:rPr>
                <a:t>)</a:t>
              </a:r>
            </a:p>
          </p:txBody>
        </p:sp>
        <p:sp>
          <p:nvSpPr>
            <p:cNvPr id="61460" name="Rectangle 29"/>
            <p:cNvSpPr>
              <a:spLocks noChangeArrowheads="1"/>
            </p:cNvSpPr>
            <p:nvPr/>
          </p:nvSpPr>
          <p:spPr bwMode="auto">
            <a:xfrm>
              <a:off x="2144" y="3578"/>
              <a:ext cx="1571"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E</a:t>
              </a:r>
              <a:r>
                <a:rPr lang="en-US" baseline="-25000">
                  <a:sym typeface="Symbol" pitchFamily="18" charset="2"/>
                </a:rPr>
                <a:t>P</a:t>
              </a:r>
              <a:r>
                <a:rPr lang="en-US">
                  <a:sym typeface="Symbol" pitchFamily="18" charset="2"/>
                </a:rPr>
                <a:t> = – </a:t>
              </a:r>
              <a:r>
                <a:rPr lang="en-US" i="1">
                  <a:sym typeface="Symbol" pitchFamily="18" charset="2"/>
                </a:rPr>
                <a:t>GMm /</a:t>
              </a:r>
              <a:r>
                <a:rPr lang="en-US">
                  <a:sym typeface="Symbol" pitchFamily="18" charset="2"/>
                </a:rPr>
                <a:t> </a:t>
              </a:r>
              <a:r>
                <a:rPr lang="en-US" i="1">
                  <a:sym typeface="Symbol" pitchFamily="18" charset="2"/>
                </a:rPr>
                <a:t>r</a:t>
              </a:r>
            </a:p>
          </p:txBody>
        </p:sp>
      </p:grpSp>
      <p:pic>
        <p:nvPicPr>
          <p:cNvPr id="245765"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5325" y="1847850"/>
            <a:ext cx="7753350" cy="2976563"/>
          </a:xfrm>
          <a:prstGeom prst="rect">
            <a:avLst/>
          </a:prstGeom>
          <a:noFill/>
          <a:ln w="9525">
            <a:noFill/>
            <a:miter lim="800000"/>
            <a:headEnd/>
            <a:tailEnd/>
          </a:ln>
        </p:spPr>
      </p:pic>
      <p:sp>
        <p:nvSpPr>
          <p:cNvPr id="245772" name="Text Box 12"/>
          <p:cNvSpPr txBox="1">
            <a:spLocks noChangeArrowheads="1"/>
          </p:cNvSpPr>
          <p:nvPr/>
        </p:nvSpPr>
        <p:spPr bwMode="auto">
          <a:xfrm>
            <a:off x="814388" y="5648325"/>
            <a:ext cx="7489825"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If </a:t>
            </a:r>
            <a:r>
              <a:rPr lang="en-US" i="1" dirty="0">
                <a:solidFill>
                  <a:schemeClr val="hlink"/>
                </a:solidFill>
                <a:sym typeface="Symbol" pitchFamily="18" charset="2"/>
              </a:rPr>
              <a:t>r</a:t>
            </a:r>
            <a:r>
              <a:rPr lang="en-US" dirty="0">
                <a:solidFill>
                  <a:schemeClr val="hlink"/>
                </a:solidFill>
                <a:sym typeface="Symbol" pitchFamily="18" charset="2"/>
              </a:rPr>
              <a:t> decreases </a:t>
            </a:r>
            <a:r>
              <a:rPr lang="en-US" i="1" dirty="0">
                <a:solidFill>
                  <a:schemeClr val="hlink"/>
                </a:solidFill>
                <a:sym typeface="Symbol" pitchFamily="18" charset="2"/>
              </a:rPr>
              <a:t>E</a:t>
            </a:r>
            <a:r>
              <a:rPr lang="en-US" baseline="-25000" dirty="0">
                <a:solidFill>
                  <a:schemeClr val="hlink"/>
                </a:solidFill>
                <a:sym typeface="Symbol" pitchFamily="18" charset="2"/>
              </a:rPr>
              <a:t>K</a:t>
            </a:r>
            <a:r>
              <a:rPr lang="en-US" dirty="0">
                <a:solidFill>
                  <a:schemeClr val="hlink"/>
                </a:solidFill>
                <a:sym typeface="Symbol" pitchFamily="18" charset="2"/>
              </a:rPr>
              <a:t> gets bigger.</a:t>
            </a:r>
            <a:endParaRPr lang="en-US" baseline="30000" dirty="0">
              <a:solidFill>
                <a:schemeClr val="hlink"/>
              </a:solidFill>
              <a:sym typeface="Symbol" pitchFamily="18" charset="2"/>
            </a:endParaRPr>
          </a:p>
        </p:txBody>
      </p:sp>
      <p:sp>
        <p:nvSpPr>
          <p:cNvPr id="245773" name="Rectangle 13"/>
          <p:cNvSpPr>
            <a:spLocks noChangeArrowheads="1"/>
          </p:cNvSpPr>
          <p:nvPr/>
        </p:nvSpPr>
        <p:spPr bwMode="auto">
          <a:xfrm>
            <a:off x="1697038" y="5216525"/>
            <a:ext cx="1531937" cy="338138"/>
          </a:xfrm>
          <a:prstGeom prst="rect">
            <a:avLst/>
          </a:prstGeom>
          <a:solidFill>
            <a:srgbClr val="FF6600">
              <a:alpha val="47842"/>
            </a:srgbClr>
          </a:solidFill>
          <a:ln w="9525">
            <a:noFill/>
            <a:miter lim="800000"/>
            <a:headEnd/>
            <a:tailEnd/>
          </a:ln>
        </p:spPr>
        <p:txBody>
          <a:bodyPr wrap="none" anchor="ctr"/>
          <a:lstStyle/>
          <a:p>
            <a:endParaRPr lang="en-US"/>
          </a:p>
        </p:txBody>
      </p:sp>
      <p:sp>
        <p:nvSpPr>
          <p:cNvPr id="245774" name="Line 14"/>
          <p:cNvSpPr>
            <a:spLocks noChangeShapeType="1"/>
          </p:cNvSpPr>
          <p:nvPr/>
        </p:nvSpPr>
        <p:spPr bwMode="auto">
          <a:xfrm flipV="1">
            <a:off x="4891088" y="3732213"/>
            <a:ext cx="2914650" cy="296862"/>
          </a:xfrm>
          <a:prstGeom prst="line">
            <a:avLst/>
          </a:prstGeom>
          <a:noFill/>
          <a:ln w="19050">
            <a:solidFill>
              <a:srgbClr val="FF9900"/>
            </a:solidFill>
            <a:round/>
            <a:headEnd/>
            <a:tailEnd/>
          </a:ln>
        </p:spPr>
        <p:txBody>
          <a:bodyPr/>
          <a:lstStyle/>
          <a:p>
            <a:endParaRPr lang="en-US"/>
          </a:p>
        </p:txBody>
      </p:sp>
      <p:sp>
        <p:nvSpPr>
          <p:cNvPr id="245775" name="Line 15"/>
          <p:cNvSpPr>
            <a:spLocks noChangeShapeType="1"/>
          </p:cNvSpPr>
          <p:nvPr/>
        </p:nvSpPr>
        <p:spPr bwMode="auto">
          <a:xfrm flipV="1">
            <a:off x="4868863" y="4397375"/>
            <a:ext cx="2914650" cy="296863"/>
          </a:xfrm>
          <a:prstGeom prst="line">
            <a:avLst/>
          </a:prstGeom>
          <a:noFill/>
          <a:ln w="19050">
            <a:solidFill>
              <a:srgbClr val="FF9900"/>
            </a:solidFill>
            <a:round/>
            <a:headEnd/>
            <a:tailEnd/>
          </a:ln>
        </p:spPr>
        <p:txBody>
          <a:bodyPr/>
          <a:lstStyle/>
          <a:p>
            <a:endParaRPr lang="en-US"/>
          </a:p>
        </p:txBody>
      </p:sp>
      <p:sp>
        <p:nvSpPr>
          <p:cNvPr id="245776" name="Text Box 16"/>
          <p:cNvSpPr txBox="1">
            <a:spLocks noChangeArrowheads="1"/>
          </p:cNvSpPr>
          <p:nvPr/>
        </p:nvSpPr>
        <p:spPr bwMode="auto">
          <a:xfrm>
            <a:off x="814388" y="6086475"/>
            <a:ext cx="74898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If </a:t>
            </a:r>
            <a:r>
              <a:rPr lang="en-US" i="1">
                <a:solidFill>
                  <a:schemeClr val="hlink"/>
                </a:solidFill>
                <a:sym typeface="Symbol" pitchFamily="18" charset="2"/>
              </a:rPr>
              <a:t>r</a:t>
            </a:r>
            <a:r>
              <a:rPr lang="en-US">
                <a:solidFill>
                  <a:schemeClr val="hlink"/>
                </a:solidFill>
                <a:sym typeface="Symbol" pitchFamily="18" charset="2"/>
              </a:rPr>
              <a:t> decreases </a:t>
            </a:r>
            <a:r>
              <a:rPr lang="en-US" i="1">
                <a:solidFill>
                  <a:schemeClr val="hlink"/>
                </a:solidFill>
                <a:sym typeface="Symbol" pitchFamily="18" charset="2"/>
              </a:rPr>
              <a:t>E</a:t>
            </a:r>
            <a:r>
              <a:rPr lang="en-US" baseline="-25000">
                <a:solidFill>
                  <a:schemeClr val="hlink"/>
                </a:solidFill>
                <a:sym typeface="Symbol" pitchFamily="18" charset="2"/>
              </a:rPr>
              <a:t>P</a:t>
            </a:r>
            <a:r>
              <a:rPr lang="en-US">
                <a:solidFill>
                  <a:schemeClr val="hlink"/>
                </a:solidFill>
                <a:sym typeface="Symbol" pitchFamily="18" charset="2"/>
              </a:rPr>
              <a:t> gets more negative (smaller).</a:t>
            </a:r>
            <a:endParaRPr lang="en-US" baseline="30000">
              <a:solidFill>
                <a:schemeClr val="hlink"/>
              </a:solidFill>
              <a:sym typeface="Symbol" pitchFamily="18" charset="2"/>
            </a:endParaRPr>
          </a:p>
        </p:txBody>
      </p:sp>
      <p:sp>
        <p:nvSpPr>
          <p:cNvPr id="245777" name="Rectangle 17"/>
          <p:cNvSpPr>
            <a:spLocks noChangeArrowheads="1"/>
          </p:cNvSpPr>
          <p:nvPr/>
        </p:nvSpPr>
        <p:spPr bwMode="auto">
          <a:xfrm>
            <a:off x="3382963" y="5213350"/>
            <a:ext cx="2274887" cy="338138"/>
          </a:xfrm>
          <a:prstGeom prst="rect">
            <a:avLst/>
          </a:prstGeom>
          <a:solidFill>
            <a:srgbClr val="008000">
              <a:alpha val="47842"/>
            </a:srgbClr>
          </a:solidFill>
          <a:ln w="9525">
            <a:noFill/>
            <a:miter lim="800000"/>
            <a:headEnd/>
            <a:tailEnd/>
          </a:ln>
        </p:spPr>
        <p:txBody>
          <a:bodyPr wrap="none" anchor="ctr"/>
          <a:lstStyle/>
          <a:p>
            <a:endParaRPr lang="en-US"/>
          </a:p>
        </p:txBody>
      </p:sp>
      <p:sp>
        <p:nvSpPr>
          <p:cNvPr id="245778" name="Line 18"/>
          <p:cNvSpPr>
            <a:spLocks noChangeShapeType="1"/>
          </p:cNvSpPr>
          <p:nvPr/>
        </p:nvSpPr>
        <p:spPr bwMode="auto">
          <a:xfrm>
            <a:off x="1679575" y="4071938"/>
            <a:ext cx="3168650" cy="317500"/>
          </a:xfrm>
          <a:prstGeom prst="line">
            <a:avLst/>
          </a:prstGeom>
          <a:noFill/>
          <a:ln w="19050">
            <a:solidFill>
              <a:srgbClr val="006600"/>
            </a:solidFill>
            <a:round/>
            <a:headEnd/>
            <a:tailEnd/>
          </a:ln>
        </p:spPr>
        <p:txBody>
          <a:bodyPr/>
          <a:lstStyle/>
          <a:p>
            <a:endParaRPr lang="en-US"/>
          </a:p>
        </p:txBody>
      </p:sp>
      <p:sp>
        <p:nvSpPr>
          <p:cNvPr id="245779" name="Line 19"/>
          <p:cNvSpPr>
            <a:spLocks noChangeShapeType="1"/>
          </p:cNvSpPr>
          <p:nvPr/>
        </p:nvSpPr>
        <p:spPr bwMode="auto">
          <a:xfrm>
            <a:off x="1682750" y="4387850"/>
            <a:ext cx="3168650" cy="317500"/>
          </a:xfrm>
          <a:prstGeom prst="line">
            <a:avLst/>
          </a:prstGeom>
          <a:noFill/>
          <a:ln w="19050">
            <a:solidFill>
              <a:srgbClr val="006600"/>
            </a:solidFill>
            <a:round/>
            <a:headEnd/>
            <a:tailEnd/>
          </a:ln>
        </p:spPr>
        <p:txBody>
          <a:bodyPr/>
          <a:lstStyle/>
          <a:p>
            <a:endParaRPr lang="en-US"/>
          </a:p>
        </p:txBody>
      </p:sp>
      <p:sp>
        <p:nvSpPr>
          <p:cNvPr id="245780" name="Oval 20"/>
          <p:cNvSpPr>
            <a:spLocks noChangeArrowheads="1"/>
          </p:cNvSpPr>
          <p:nvPr/>
        </p:nvSpPr>
        <p:spPr bwMode="auto">
          <a:xfrm>
            <a:off x="1239838" y="3444875"/>
            <a:ext cx="301625" cy="301625"/>
          </a:xfrm>
          <a:prstGeom prst="ellipse">
            <a:avLst/>
          </a:prstGeom>
          <a:noFill/>
          <a:ln w="19050">
            <a:solidFill>
              <a:srgbClr val="FF0000"/>
            </a:solidFill>
            <a:round/>
            <a:headEnd/>
            <a:tailEnd/>
          </a:ln>
        </p:spPr>
        <p:txBody>
          <a:bodyPr wrap="none" anchor="ctr"/>
          <a:lstStyle/>
          <a:p>
            <a:endParaRPr lang="en-US"/>
          </a:p>
        </p:txBody>
      </p:sp>
      <p:sp>
        <p:nvSpPr>
          <p:cNvPr id="6145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61455" name="Rectangle 23"/>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45765"/>
                                        </p:tgtEl>
                                        <p:attrNameLst>
                                          <p:attrName>style.visibility</p:attrName>
                                        </p:attrNameLst>
                                      </p:cBhvr>
                                      <p:to>
                                        <p:strVal val="visible"/>
                                      </p:to>
                                    </p:set>
                                    <p:anim calcmode="lin" valueType="num">
                                      <p:cBhvr additive="base">
                                        <p:cTn id="7" dur="500" fill="hold"/>
                                        <p:tgtEl>
                                          <p:spTgt spid="245765"/>
                                        </p:tgtEl>
                                        <p:attrNameLst>
                                          <p:attrName>ppt_x</p:attrName>
                                        </p:attrNameLst>
                                      </p:cBhvr>
                                      <p:tavLst>
                                        <p:tav tm="0">
                                          <p:val>
                                            <p:strVal val="#ppt_x"/>
                                          </p:val>
                                        </p:tav>
                                        <p:tav tm="100000">
                                          <p:val>
                                            <p:strVal val="#ppt_x"/>
                                          </p:val>
                                        </p:tav>
                                      </p:tavLst>
                                    </p:anim>
                                    <p:anim calcmode="lin" valueType="num">
                                      <p:cBhvr additive="base">
                                        <p:cTn id="8" dur="500" fill="hold"/>
                                        <p:tgtEl>
                                          <p:spTgt spid="24576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45772">
                                            <p:txEl>
                                              <p:pRg st="0" end="0"/>
                                            </p:txEl>
                                          </p:spTgt>
                                        </p:tgtEl>
                                        <p:attrNameLst>
                                          <p:attrName>style.visibility</p:attrName>
                                        </p:attrNameLst>
                                      </p:cBhvr>
                                      <p:to>
                                        <p:strVal val="visible"/>
                                      </p:to>
                                    </p:set>
                                    <p:anim calcmode="lin" valueType="num">
                                      <p:cBhvr additive="base">
                                        <p:cTn id="20" dur="500" fill="hold"/>
                                        <p:tgtEl>
                                          <p:spTgt spid="245772">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4577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par>
                                <p:cTn id="22" presetID="22" presetClass="entr" presetSubtype="8" fill="hold" grpId="0" nodeType="withEffect">
                                  <p:stCondLst>
                                    <p:cond delay="0"/>
                                  </p:stCondLst>
                                  <p:childTnLst>
                                    <p:set>
                                      <p:cBhvr>
                                        <p:cTn id="23" dur="1" fill="hold">
                                          <p:stCondLst>
                                            <p:cond delay="0"/>
                                          </p:stCondLst>
                                        </p:cTn>
                                        <p:tgtEl>
                                          <p:spTgt spid="245773"/>
                                        </p:tgtEl>
                                        <p:attrNameLst>
                                          <p:attrName>style.visibility</p:attrName>
                                        </p:attrNameLst>
                                      </p:cBhvr>
                                      <p:to>
                                        <p:strVal val="visible"/>
                                      </p:to>
                                    </p:set>
                                    <p:animEffect transition="in" filter="wipe(left)">
                                      <p:cBhvr>
                                        <p:cTn id="24" dur="500"/>
                                        <p:tgtEl>
                                          <p:spTgt spid="24577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245774"/>
                                        </p:tgtEl>
                                        <p:attrNameLst>
                                          <p:attrName>style.visibility</p:attrName>
                                        </p:attrNameLst>
                                      </p:cBhvr>
                                      <p:to>
                                        <p:strVal val="visible"/>
                                      </p:to>
                                    </p:set>
                                    <p:animEffect transition="in" filter="wipe(down)">
                                      <p:cBhvr>
                                        <p:cTn id="29" dur="500"/>
                                        <p:tgtEl>
                                          <p:spTgt spid="245774"/>
                                        </p:tgtEl>
                                      </p:cBhvr>
                                    </p:animEffect>
                                  </p:childTnLst>
                                  <p:subTnLst>
                                    <p:audio>
                                      <p:cMediaNode>
                                        <p:cTn display="0" masterRel="sameClick">
                                          <p:stCondLst>
                                            <p:cond evt="begin" delay="0">
                                              <p:tn val="27"/>
                                            </p:cond>
                                          </p:stCondLst>
                                          <p:endCondLst>
                                            <p:cond evt="onStopAudio" delay="0">
                                              <p:tgtEl>
                                                <p:sldTgt/>
                                              </p:tgtEl>
                                            </p:cond>
                                          </p:endCondLst>
                                        </p:cTn>
                                        <p:tgtEl>
                                          <p:sndTgt r:embed="rId5" name="cashreg.wav"/>
                                        </p:tgtEl>
                                      </p:cMediaNode>
                                    </p:audio>
                                  </p:sub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245775"/>
                                        </p:tgtEl>
                                        <p:attrNameLst>
                                          <p:attrName>style.visibility</p:attrName>
                                        </p:attrNameLst>
                                      </p:cBhvr>
                                      <p:to>
                                        <p:strVal val="visible"/>
                                      </p:to>
                                    </p:set>
                                    <p:animEffect transition="in" filter="wipe(down)">
                                      <p:cBhvr>
                                        <p:cTn id="34" dur="500"/>
                                        <p:tgtEl>
                                          <p:spTgt spid="245775"/>
                                        </p:tgtEl>
                                      </p:cBhvr>
                                    </p:animEffect>
                                  </p:childTnLst>
                                  <p:subTnLst>
                                    <p:audio>
                                      <p:cMediaNode>
                                        <p:cTn display="0" masterRel="sameClick">
                                          <p:stCondLst>
                                            <p:cond evt="begin" delay="0">
                                              <p:tn val="32"/>
                                            </p:cond>
                                          </p:stCondLst>
                                          <p:endCondLst>
                                            <p:cond evt="onStopAudio" delay="0">
                                              <p:tgtEl>
                                                <p:sldTgt/>
                                              </p:tgtEl>
                                            </p:cond>
                                          </p:endCondLst>
                                        </p:cTn>
                                        <p:tgtEl>
                                          <p:sndTgt r:embed="rId5" name="cashreg.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245776">
                                            <p:txEl>
                                              <p:pRg st="0" end="0"/>
                                            </p:txEl>
                                          </p:spTgt>
                                        </p:tgtEl>
                                        <p:attrNameLst>
                                          <p:attrName>style.visibility</p:attrName>
                                        </p:attrNameLst>
                                      </p:cBhvr>
                                      <p:to>
                                        <p:strVal val="visible"/>
                                      </p:to>
                                    </p:set>
                                    <p:anim calcmode="lin" valueType="num">
                                      <p:cBhvr additive="base">
                                        <p:cTn id="39" dur="500" fill="hold"/>
                                        <p:tgtEl>
                                          <p:spTgt spid="245776">
                                            <p:txEl>
                                              <p:pRg st="0" end="0"/>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4577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par>
                                <p:cTn id="41" presetID="22" presetClass="entr" presetSubtype="8" fill="hold" grpId="0" nodeType="withEffect">
                                  <p:stCondLst>
                                    <p:cond delay="0"/>
                                  </p:stCondLst>
                                  <p:childTnLst>
                                    <p:set>
                                      <p:cBhvr>
                                        <p:cTn id="42" dur="1" fill="hold">
                                          <p:stCondLst>
                                            <p:cond delay="0"/>
                                          </p:stCondLst>
                                        </p:cTn>
                                        <p:tgtEl>
                                          <p:spTgt spid="245777"/>
                                        </p:tgtEl>
                                        <p:attrNameLst>
                                          <p:attrName>style.visibility</p:attrName>
                                        </p:attrNameLst>
                                      </p:cBhvr>
                                      <p:to>
                                        <p:strVal val="visible"/>
                                      </p:to>
                                    </p:set>
                                    <p:animEffect transition="in" filter="wipe(left)">
                                      <p:cBhvr>
                                        <p:cTn id="43" dur="500"/>
                                        <p:tgtEl>
                                          <p:spTgt spid="245777"/>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245778"/>
                                        </p:tgtEl>
                                        <p:attrNameLst>
                                          <p:attrName>style.visibility</p:attrName>
                                        </p:attrNameLst>
                                      </p:cBhvr>
                                      <p:to>
                                        <p:strVal val="visible"/>
                                      </p:to>
                                    </p:set>
                                    <p:animEffect transition="in" filter="wipe(down)">
                                      <p:cBhvr>
                                        <p:cTn id="48" dur="500"/>
                                        <p:tgtEl>
                                          <p:spTgt spid="245778"/>
                                        </p:tgtEl>
                                      </p:cBhvr>
                                    </p:animEffect>
                                  </p:childTnLst>
                                  <p:subTnLst>
                                    <p:audio>
                                      <p:cMediaNode>
                                        <p:cTn display="0" masterRel="sameClick">
                                          <p:stCondLst>
                                            <p:cond evt="begin" delay="0">
                                              <p:tn val="46"/>
                                            </p:cond>
                                          </p:stCondLst>
                                          <p:endCondLst>
                                            <p:cond evt="onStopAudio" delay="0">
                                              <p:tgtEl>
                                                <p:sldTgt/>
                                              </p:tgtEl>
                                            </p:cond>
                                          </p:endCondLst>
                                        </p:cTn>
                                        <p:tgtEl>
                                          <p:sndTgt r:embed="rId5" name="cashreg.wav"/>
                                        </p:tgtEl>
                                      </p:cMediaNode>
                                    </p:audio>
                                  </p:sub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245779"/>
                                        </p:tgtEl>
                                        <p:attrNameLst>
                                          <p:attrName>style.visibility</p:attrName>
                                        </p:attrNameLst>
                                      </p:cBhvr>
                                      <p:to>
                                        <p:strVal val="visible"/>
                                      </p:to>
                                    </p:set>
                                    <p:animEffect transition="in" filter="wipe(down)">
                                      <p:cBhvr>
                                        <p:cTn id="53" dur="500"/>
                                        <p:tgtEl>
                                          <p:spTgt spid="245779"/>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245780"/>
                                        </p:tgtEl>
                                        <p:attrNameLst>
                                          <p:attrName>style.visibility</p:attrName>
                                        </p:attrNameLst>
                                      </p:cBhvr>
                                      <p:to>
                                        <p:strVal val="visible"/>
                                      </p:to>
                                    </p:set>
                                    <p:anim calcmode="lin" valueType="num">
                                      <p:cBhvr>
                                        <p:cTn id="58" dur="500" fill="hold"/>
                                        <p:tgtEl>
                                          <p:spTgt spid="245780"/>
                                        </p:tgtEl>
                                        <p:attrNameLst>
                                          <p:attrName>ppt_w</p:attrName>
                                        </p:attrNameLst>
                                      </p:cBhvr>
                                      <p:tavLst>
                                        <p:tav tm="0">
                                          <p:val>
                                            <p:fltVal val="0"/>
                                          </p:val>
                                        </p:tav>
                                        <p:tav tm="100000">
                                          <p:val>
                                            <p:strVal val="#ppt_w"/>
                                          </p:val>
                                        </p:tav>
                                      </p:tavLst>
                                    </p:anim>
                                    <p:anim calcmode="lin" valueType="num">
                                      <p:cBhvr>
                                        <p:cTn id="59" dur="500" fill="hold"/>
                                        <p:tgtEl>
                                          <p:spTgt spid="245780"/>
                                        </p:tgtEl>
                                        <p:attrNameLst>
                                          <p:attrName>ppt_h</p:attrName>
                                        </p:attrNameLst>
                                      </p:cBhvr>
                                      <p:tavLst>
                                        <p:tav tm="0">
                                          <p:val>
                                            <p:fltVal val="0"/>
                                          </p:val>
                                        </p:tav>
                                        <p:tav tm="100000">
                                          <p:val>
                                            <p:strVal val="#ppt_h"/>
                                          </p:val>
                                        </p:tav>
                                      </p:tavLst>
                                    </p:anim>
                                    <p:animEffect transition="in" filter="fade">
                                      <p:cBhvr>
                                        <p:cTn id="60" dur="500"/>
                                        <p:tgtEl>
                                          <p:spTgt spid="245780"/>
                                        </p:tgtEl>
                                      </p:cBhvr>
                                    </p:animEffect>
                                  </p:childTnLst>
                                  <p:subTnLst>
                                    <p:audio>
                                      <p:cMediaNode>
                                        <p:cTn display="0" masterRel="sameClick">
                                          <p:stCondLst>
                                            <p:cond evt="begin" delay="0">
                                              <p:tn val="56"/>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73" grpId="0" animBg="1"/>
      <p:bldP spid="245774" grpId="0" animBg="1"/>
      <p:bldP spid="245775" grpId="0" animBg="1"/>
      <p:bldP spid="245777" grpId="0" animBg="1"/>
      <p:bldP spid="245778" grpId="0" animBg="1"/>
      <p:bldP spid="245779" grpId="0" animBg="1"/>
      <p:bldP spid="24578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003550"/>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Utilization: </a:t>
            </a:r>
            <a:endParaRPr lang="en-US" altLang="en-US">
              <a:solidFill>
                <a:srgbClr val="000000"/>
              </a:solidFill>
            </a:endParaRPr>
          </a:p>
          <a:p>
            <a:pPr marL="633413" indent="-633413"/>
            <a:r>
              <a:rPr lang="en-US" altLang="en-US">
                <a:solidFill>
                  <a:srgbClr val="000000"/>
                </a:solidFill>
              </a:rPr>
              <a:t>• The global positioning system depends on complete understanding of satellite motion </a:t>
            </a:r>
          </a:p>
          <a:p>
            <a:pPr marL="633413" indent="-633413"/>
            <a:r>
              <a:rPr lang="en-US" altLang="en-US">
                <a:solidFill>
                  <a:srgbClr val="000000"/>
                </a:solidFill>
              </a:rPr>
              <a:t>• Geostationary / polar satellites </a:t>
            </a:r>
          </a:p>
          <a:p>
            <a:pPr marL="633413" indent="-633413"/>
            <a:r>
              <a:rPr lang="en-US" altLang="en-US">
                <a:solidFill>
                  <a:srgbClr val="000000"/>
                </a:solidFill>
              </a:rPr>
              <a:t>• The acceleration of charged particles in particle accelerators and in many medical imaging devices depends on the presence of electric fields (see </a:t>
            </a:r>
            <a:r>
              <a:rPr lang="en-US" altLang="en-US" i="1">
                <a:solidFill>
                  <a:srgbClr val="000000"/>
                </a:solidFill>
              </a:rPr>
              <a:t>Physics </a:t>
            </a:r>
            <a:r>
              <a:rPr lang="en-US" altLang="en-US">
                <a:solidFill>
                  <a:srgbClr val="000000"/>
                </a:solidFill>
              </a:rPr>
              <a:t>option sub-topic </a:t>
            </a:r>
            <a:r>
              <a:rPr lang="en-US" altLang="en-US" i="1">
                <a:solidFill>
                  <a:srgbClr val="000000"/>
                </a:solidFill>
              </a:rPr>
              <a:t>C.4</a:t>
            </a:r>
            <a:r>
              <a:rPr lang="en-US" altLang="en-US">
                <a:solidFill>
                  <a:srgbClr val="000000"/>
                </a:solidFill>
              </a:rPr>
              <a:t>) </a:t>
            </a:r>
            <a:endParaRPr lang="en-US" altLang="en-US" b="1">
              <a:solidFill>
                <a:srgbClr val="000000"/>
              </a:solidFill>
            </a:endParaRPr>
          </a:p>
        </p:txBody>
      </p:sp>
      <p:sp>
        <p:nvSpPr>
          <p:cNvPr id="7171"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3187">
                                            <p:txEl>
                                              <p:pRg st="3" end="3"/>
                                            </p:txEl>
                                          </p:spTgt>
                                        </p:tgtEl>
                                        <p:attrNameLst>
                                          <p:attrName>style.visibility</p:attrName>
                                        </p:attrNameLst>
                                      </p:cBhvr>
                                      <p:to>
                                        <p:strVal val="visible"/>
                                      </p:to>
                                    </p:set>
                                    <p:anim calcmode="lin" valueType="num">
                                      <p:cBhvr additive="base">
                                        <p:cTn id="25" dur="500" fill="hold"/>
                                        <p:tgtEl>
                                          <p:spTgt spid="93187">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3187">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3"/>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32139"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9613" y="3244850"/>
            <a:ext cx="7758112" cy="2125663"/>
          </a:xfrm>
          <a:prstGeom prst="rect">
            <a:avLst/>
          </a:prstGeom>
          <a:noFill/>
          <a:ln w="9525">
            <a:noFill/>
            <a:miter lim="800000"/>
            <a:headEnd/>
            <a:tailEnd/>
          </a:ln>
        </p:spPr>
      </p:pic>
      <p:sp>
        <p:nvSpPr>
          <p:cNvPr id="432134" name="Text Box 6"/>
          <p:cNvSpPr txBox="1">
            <a:spLocks noChangeArrowheads="1"/>
          </p:cNvSpPr>
          <p:nvPr/>
        </p:nvSpPr>
        <p:spPr bwMode="auto">
          <a:xfrm>
            <a:off x="1876425" y="3670300"/>
            <a:ext cx="65278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Escape speed is the minimum speed needed to travel from the surface of a planet to infinity.</a:t>
            </a:r>
          </a:p>
        </p:txBody>
      </p:sp>
      <p:sp>
        <p:nvSpPr>
          <p:cNvPr id="432135" name="Text Box 7"/>
          <p:cNvSpPr txBox="1">
            <a:spLocks noChangeArrowheads="1"/>
          </p:cNvSpPr>
          <p:nvPr/>
        </p:nvSpPr>
        <p:spPr bwMode="auto">
          <a:xfrm>
            <a:off x="1863725" y="4692650"/>
            <a:ext cx="57499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It has the formula </a:t>
            </a:r>
            <a:r>
              <a:rPr lang="en-US" i="1">
                <a:solidFill>
                  <a:schemeClr val="hlink"/>
                </a:solidFill>
              </a:rPr>
              <a:t>v</a:t>
            </a:r>
            <a:r>
              <a:rPr lang="en-US" baseline="-25000">
                <a:solidFill>
                  <a:schemeClr val="hlink"/>
                </a:solidFill>
              </a:rPr>
              <a:t>esc</a:t>
            </a:r>
            <a:r>
              <a:rPr lang="en-US" baseline="30000">
                <a:solidFill>
                  <a:schemeClr val="hlink"/>
                </a:solidFill>
              </a:rPr>
              <a:t>2</a:t>
            </a:r>
            <a:r>
              <a:rPr lang="en-US">
                <a:solidFill>
                  <a:schemeClr val="hlink"/>
                </a:solidFill>
              </a:rPr>
              <a:t> = 2</a:t>
            </a:r>
            <a:r>
              <a:rPr lang="en-US" i="1">
                <a:solidFill>
                  <a:schemeClr val="hlink"/>
                </a:solidFill>
              </a:rPr>
              <a:t>GM / R</a:t>
            </a:r>
            <a:r>
              <a:rPr lang="en-US">
                <a:solidFill>
                  <a:schemeClr val="hlink"/>
                </a:solidFill>
              </a:rPr>
              <a:t>.</a:t>
            </a:r>
          </a:p>
        </p:txBody>
      </p:sp>
      <p:sp>
        <p:nvSpPr>
          <p:cNvPr id="6247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62471" name="Rectangle 9"/>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43213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833563"/>
            <a:ext cx="7704137" cy="1436687"/>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2138"/>
                                        </p:tgtEl>
                                        <p:attrNameLst>
                                          <p:attrName>style.visibility</p:attrName>
                                        </p:attrNameLst>
                                      </p:cBhvr>
                                      <p:to>
                                        <p:strVal val="visible"/>
                                      </p:to>
                                    </p:set>
                                    <p:anim calcmode="lin" valueType="num">
                                      <p:cBhvr additive="base">
                                        <p:cTn id="7" dur="500" fill="hold"/>
                                        <p:tgtEl>
                                          <p:spTgt spid="432138"/>
                                        </p:tgtEl>
                                        <p:attrNameLst>
                                          <p:attrName>ppt_x</p:attrName>
                                        </p:attrNameLst>
                                      </p:cBhvr>
                                      <p:tavLst>
                                        <p:tav tm="0">
                                          <p:val>
                                            <p:strVal val="#ppt_x"/>
                                          </p:val>
                                        </p:tav>
                                        <p:tav tm="100000">
                                          <p:val>
                                            <p:strVal val="#ppt_x"/>
                                          </p:val>
                                        </p:tav>
                                      </p:tavLst>
                                    </p:anim>
                                    <p:anim calcmode="lin" valueType="num">
                                      <p:cBhvr additive="base">
                                        <p:cTn id="8" dur="500" fill="hold"/>
                                        <p:tgtEl>
                                          <p:spTgt spid="43213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2139"/>
                                        </p:tgtEl>
                                        <p:attrNameLst>
                                          <p:attrName>style.visibility</p:attrName>
                                        </p:attrNameLst>
                                      </p:cBhvr>
                                      <p:to>
                                        <p:strVal val="visible"/>
                                      </p:to>
                                    </p:set>
                                    <p:anim calcmode="lin" valueType="num">
                                      <p:cBhvr additive="base">
                                        <p:cTn id="13" dur="500" fill="hold"/>
                                        <p:tgtEl>
                                          <p:spTgt spid="432139"/>
                                        </p:tgtEl>
                                        <p:attrNameLst>
                                          <p:attrName>ppt_x</p:attrName>
                                        </p:attrNameLst>
                                      </p:cBhvr>
                                      <p:tavLst>
                                        <p:tav tm="0">
                                          <p:val>
                                            <p:strVal val="#ppt_x"/>
                                          </p:val>
                                        </p:tav>
                                        <p:tav tm="100000">
                                          <p:val>
                                            <p:strVal val="#ppt_x"/>
                                          </p:val>
                                        </p:tav>
                                      </p:tavLst>
                                    </p:anim>
                                    <p:anim calcmode="lin" valueType="num">
                                      <p:cBhvr additive="base">
                                        <p:cTn id="14" dur="500" fill="hold"/>
                                        <p:tgtEl>
                                          <p:spTgt spid="43213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2134">
                                            <p:txEl>
                                              <p:pRg st="0" end="0"/>
                                            </p:txEl>
                                          </p:spTgt>
                                        </p:tgtEl>
                                        <p:attrNameLst>
                                          <p:attrName>style.visibility</p:attrName>
                                        </p:attrNameLst>
                                      </p:cBhvr>
                                      <p:to>
                                        <p:strVal val="visible"/>
                                      </p:to>
                                    </p:set>
                                    <p:anim calcmode="lin" valueType="num">
                                      <p:cBhvr additive="base">
                                        <p:cTn id="19" dur="500" fill="hold"/>
                                        <p:tgtEl>
                                          <p:spTgt spid="43213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21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2135">
                                            <p:txEl>
                                              <p:pRg st="0" end="0"/>
                                            </p:txEl>
                                          </p:spTgt>
                                        </p:tgtEl>
                                        <p:attrNameLst>
                                          <p:attrName>style.visibility</p:attrName>
                                        </p:attrNameLst>
                                      </p:cBhvr>
                                      <p:to>
                                        <p:strVal val="visible"/>
                                      </p:to>
                                    </p:set>
                                    <p:anim calcmode="lin" valueType="num">
                                      <p:cBhvr additive="base">
                                        <p:cTn id="25" dur="500" fill="hold"/>
                                        <p:tgtEl>
                                          <p:spTgt spid="43213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21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12"/>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34191" name="Picture 15"/>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76275" y="3263900"/>
            <a:ext cx="7758113" cy="2314575"/>
          </a:xfrm>
          <a:prstGeom prst="rect">
            <a:avLst/>
          </a:prstGeom>
          <a:noFill/>
          <a:ln w="9525">
            <a:noFill/>
            <a:miter lim="800000"/>
            <a:headEnd/>
            <a:tailEnd/>
          </a:ln>
        </p:spPr>
      </p:pic>
      <p:sp>
        <p:nvSpPr>
          <p:cNvPr id="63492" name="Rectangle 13"/>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3493" name="Picture 1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833563"/>
            <a:ext cx="7704137" cy="1436687"/>
          </a:xfrm>
          <a:prstGeom prst="rect">
            <a:avLst/>
          </a:prstGeom>
          <a:noFill/>
          <a:ln w="9525">
            <a:noFill/>
            <a:miter lim="800000"/>
            <a:headEnd/>
            <a:tailEnd/>
          </a:ln>
        </p:spPr>
      </p:pic>
      <p:sp>
        <p:nvSpPr>
          <p:cNvPr id="434182" name="Text Box 6"/>
          <p:cNvSpPr txBox="1">
            <a:spLocks noChangeArrowheads="1"/>
          </p:cNvSpPr>
          <p:nvPr/>
        </p:nvSpPr>
        <p:spPr bwMode="auto">
          <a:xfrm>
            <a:off x="1762125" y="3814763"/>
            <a:ext cx="57499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To escape we need </a:t>
            </a:r>
            <a:r>
              <a:rPr lang="en-US" i="1">
                <a:solidFill>
                  <a:schemeClr val="hlink"/>
                </a:solidFill>
              </a:rPr>
              <a:t>v</a:t>
            </a:r>
            <a:r>
              <a:rPr lang="en-US" baseline="-25000">
                <a:solidFill>
                  <a:schemeClr val="hlink"/>
                </a:solidFill>
              </a:rPr>
              <a:t>esc</a:t>
            </a:r>
            <a:r>
              <a:rPr lang="en-US" baseline="30000">
                <a:solidFill>
                  <a:schemeClr val="hlink"/>
                </a:solidFill>
              </a:rPr>
              <a:t>2</a:t>
            </a:r>
            <a:r>
              <a:rPr lang="en-US">
                <a:solidFill>
                  <a:schemeClr val="hlink"/>
                </a:solidFill>
              </a:rPr>
              <a:t> = 2</a:t>
            </a:r>
            <a:r>
              <a:rPr lang="en-US" i="1">
                <a:solidFill>
                  <a:schemeClr val="hlink"/>
                </a:solidFill>
              </a:rPr>
              <a:t>GM / R</a:t>
            </a:r>
            <a:r>
              <a:rPr lang="en-US" i="1" baseline="-25000">
                <a:solidFill>
                  <a:schemeClr val="hlink"/>
                </a:solidFill>
              </a:rPr>
              <a:t>e</a:t>
            </a:r>
            <a:r>
              <a:rPr lang="en-US">
                <a:solidFill>
                  <a:schemeClr val="hlink"/>
                </a:solidFill>
              </a:rPr>
              <a:t>.</a:t>
            </a:r>
          </a:p>
        </p:txBody>
      </p:sp>
      <p:sp>
        <p:nvSpPr>
          <p:cNvPr id="434183" name="Text Box 7"/>
          <p:cNvSpPr txBox="1">
            <a:spLocks noChangeArrowheads="1"/>
          </p:cNvSpPr>
          <p:nvPr/>
        </p:nvSpPr>
        <p:spPr bwMode="auto">
          <a:xfrm>
            <a:off x="1758950" y="4492625"/>
            <a:ext cx="6759575"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The kinetic energy alone must then be             </a:t>
            </a:r>
            <a:r>
              <a:rPr lang="en-US" i="1">
                <a:solidFill>
                  <a:schemeClr val="hlink"/>
                </a:solidFill>
              </a:rPr>
              <a:t>E</a:t>
            </a:r>
            <a:r>
              <a:rPr lang="en-US">
                <a:solidFill>
                  <a:schemeClr val="hlink"/>
                </a:solidFill>
              </a:rPr>
              <a:t> = (1/2)</a:t>
            </a:r>
            <a:r>
              <a:rPr lang="en-US" i="1">
                <a:solidFill>
                  <a:schemeClr val="hlink"/>
                </a:solidFill>
              </a:rPr>
              <a:t>mv</a:t>
            </a:r>
            <a:r>
              <a:rPr lang="en-US" baseline="-25000">
                <a:solidFill>
                  <a:schemeClr val="hlink"/>
                </a:solidFill>
              </a:rPr>
              <a:t>esc</a:t>
            </a:r>
            <a:r>
              <a:rPr lang="en-US" baseline="30000">
                <a:solidFill>
                  <a:schemeClr val="hlink"/>
                </a:solidFill>
              </a:rPr>
              <a:t>2</a:t>
            </a:r>
            <a:r>
              <a:rPr lang="en-US">
                <a:solidFill>
                  <a:schemeClr val="hlink"/>
                </a:solidFill>
              </a:rPr>
              <a:t> = (1/2)</a:t>
            </a:r>
            <a:r>
              <a:rPr lang="en-US" i="1">
                <a:solidFill>
                  <a:schemeClr val="hlink"/>
                </a:solidFill>
              </a:rPr>
              <a:t>m</a:t>
            </a:r>
            <a:r>
              <a:rPr lang="en-US">
                <a:solidFill>
                  <a:schemeClr val="hlink"/>
                </a:solidFill>
              </a:rPr>
              <a:t>(2</a:t>
            </a:r>
            <a:r>
              <a:rPr lang="en-US" i="1">
                <a:solidFill>
                  <a:schemeClr val="hlink"/>
                </a:solidFill>
              </a:rPr>
              <a:t>GM / R</a:t>
            </a:r>
            <a:r>
              <a:rPr lang="en-US" i="1" baseline="-25000">
                <a:solidFill>
                  <a:schemeClr val="hlink"/>
                </a:solidFill>
              </a:rPr>
              <a:t>e</a:t>
            </a:r>
            <a:r>
              <a:rPr lang="en-US">
                <a:solidFill>
                  <a:schemeClr val="hlink"/>
                </a:solidFill>
              </a:rPr>
              <a:t>) = </a:t>
            </a:r>
            <a:r>
              <a:rPr lang="en-US" i="1">
                <a:solidFill>
                  <a:schemeClr val="hlink"/>
                </a:solidFill>
              </a:rPr>
              <a:t>GMm / R</a:t>
            </a:r>
            <a:r>
              <a:rPr lang="en-US" i="1" baseline="-25000">
                <a:solidFill>
                  <a:schemeClr val="hlink"/>
                </a:solidFill>
              </a:rPr>
              <a:t>e</a:t>
            </a:r>
            <a:r>
              <a:rPr lang="en-US">
                <a:solidFill>
                  <a:schemeClr val="hlink"/>
                </a:solidFill>
              </a:rPr>
              <a:t>.</a:t>
            </a:r>
          </a:p>
        </p:txBody>
      </p:sp>
      <p:sp>
        <p:nvSpPr>
          <p:cNvPr id="434184" name="Text Box 8"/>
          <p:cNvSpPr txBox="1">
            <a:spLocks noChangeArrowheads="1"/>
          </p:cNvSpPr>
          <p:nvPr/>
        </p:nvSpPr>
        <p:spPr bwMode="auto">
          <a:xfrm>
            <a:off x="1755775" y="5434013"/>
            <a:ext cx="66643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This is to say, to escape </a:t>
            </a:r>
            <a:r>
              <a:rPr lang="en-US" i="1">
                <a:solidFill>
                  <a:schemeClr val="hlink"/>
                </a:solidFill>
              </a:rPr>
              <a:t>E</a:t>
            </a:r>
            <a:r>
              <a:rPr lang="en-US">
                <a:solidFill>
                  <a:schemeClr val="hlink"/>
                </a:solidFill>
              </a:rPr>
              <a:t> = 4</a:t>
            </a:r>
            <a:r>
              <a:rPr lang="en-US" i="1">
                <a:solidFill>
                  <a:schemeClr val="hlink"/>
                </a:solidFill>
              </a:rPr>
              <a:t>GMm / </a:t>
            </a:r>
            <a:r>
              <a:rPr lang="en-US">
                <a:solidFill>
                  <a:schemeClr val="hlink"/>
                </a:solidFill>
              </a:rPr>
              <a:t>(4</a:t>
            </a:r>
            <a:r>
              <a:rPr lang="en-US" i="1">
                <a:solidFill>
                  <a:schemeClr val="hlink"/>
                </a:solidFill>
              </a:rPr>
              <a:t>R</a:t>
            </a:r>
            <a:r>
              <a:rPr lang="en-US" i="1" baseline="-25000">
                <a:solidFill>
                  <a:schemeClr val="hlink"/>
                </a:solidFill>
              </a:rPr>
              <a:t>e</a:t>
            </a:r>
            <a:r>
              <a:rPr lang="en-US">
                <a:solidFill>
                  <a:schemeClr val="hlink"/>
                </a:solidFill>
              </a:rPr>
              <a:t>). </a:t>
            </a:r>
          </a:p>
        </p:txBody>
      </p:sp>
      <p:sp>
        <p:nvSpPr>
          <p:cNvPr id="434185" name="Text Box 9"/>
          <p:cNvSpPr txBox="1">
            <a:spLocks noChangeArrowheads="1"/>
          </p:cNvSpPr>
          <p:nvPr/>
        </p:nvSpPr>
        <p:spPr bwMode="auto">
          <a:xfrm>
            <a:off x="1746250" y="5845175"/>
            <a:ext cx="6664325"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Since we only have </a:t>
            </a:r>
            <a:r>
              <a:rPr lang="en-US" i="1">
                <a:solidFill>
                  <a:schemeClr val="hlink"/>
                </a:solidFill>
              </a:rPr>
              <a:t>E</a:t>
            </a:r>
            <a:r>
              <a:rPr lang="en-US">
                <a:solidFill>
                  <a:schemeClr val="hlink"/>
                </a:solidFill>
              </a:rPr>
              <a:t> = </a:t>
            </a:r>
            <a:r>
              <a:rPr lang="en-US" b="1">
                <a:solidFill>
                  <a:schemeClr val="hlink"/>
                </a:solidFill>
              </a:rPr>
              <a:t>3</a:t>
            </a:r>
            <a:r>
              <a:rPr lang="en-US" i="1">
                <a:solidFill>
                  <a:schemeClr val="hlink"/>
                </a:solidFill>
              </a:rPr>
              <a:t>GMm / </a:t>
            </a:r>
            <a:r>
              <a:rPr lang="en-US">
                <a:solidFill>
                  <a:schemeClr val="hlink"/>
                </a:solidFill>
              </a:rPr>
              <a:t>(4</a:t>
            </a:r>
            <a:r>
              <a:rPr lang="en-US" i="1">
                <a:solidFill>
                  <a:schemeClr val="hlink"/>
                </a:solidFill>
              </a:rPr>
              <a:t>R</a:t>
            </a:r>
            <a:r>
              <a:rPr lang="en-US" i="1" baseline="-25000">
                <a:solidFill>
                  <a:schemeClr val="hlink"/>
                </a:solidFill>
              </a:rPr>
              <a:t>e</a:t>
            </a:r>
            <a:r>
              <a:rPr lang="en-US">
                <a:solidFill>
                  <a:schemeClr val="hlink"/>
                </a:solidFill>
              </a:rPr>
              <a:t>) the probe will </a:t>
            </a:r>
            <a:r>
              <a:rPr lang="en-US" i="1">
                <a:solidFill>
                  <a:schemeClr val="hlink"/>
                </a:solidFill>
              </a:rPr>
              <a:t>not</a:t>
            </a:r>
            <a:r>
              <a:rPr lang="en-US">
                <a:solidFill>
                  <a:schemeClr val="hlink"/>
                </a:solidFill>
              </a:rPr>
              <a:t> make it into deep space. </a:t>
            </a:r>
          </a:p>
        </p:txBody>
      </p:sp>
      <p:sp>
        <p:nvSpPr>
          <p:cNvPr id="434186" name="Rectangle 10"/>
          <p:cNvSpPr>
            <a:spLocks noChangeArrowheads="1"/>
          </p:cNvSpPr>
          <p:nvPr/>
        </p:nvSpPr>
        <p:spPr bwMode="auto">
          <a:xfrm>
            <a:off x="2755900" y="2378075"/>
            <a:ext cx="1914525" cy="349250"/>
          </a:xfrm>
          <a:prstGeom prst="rect">
            <a:avLst/>
          </a:prstGeom>
          <a:solidFill>
            <a:srgbClr val="FF6600">
              <a:alpha val="38823"/>
            </a:srgbClr>
          </a:solidFill>
          <a:ln w="9525">
            <a:noFill/>
            <a:miter lim="800000"/>
            <a:headEnd/>
            <a:tailEnd/>
          </a:ln>
        </p:spPr>
        <p:txBody>
          <a:bodyPr wrap="none" anchor="ctr"/>
          <a:lstStyle/>
          <a:p>
            <a:endParaRPr lang="en-US"/>
          </a:p>
        </p:txBody>
      </p:sp>
      <p:sp>
        <p:nvSpPr>
          <p:cNvPr id="6349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4191"/>
                                        </p:tgtEl>
                                        <p:attrNameLst>
                                          <p:attrName>style.visibility</p:attrName>
                                        </p:attrNameLst>
                                      </p:cBhvr>
                                      <p:to>
                                        <p:strVal val="visible"/>
                                      </p:to>
                                    </p:set>
                                    <p:anim calcmode="lin" valueType="num">
                                      <p:cBhvr additive="base">
                                        <p:cTn id="7" dur="500" fill="hold"/>
                                        <p:tgtEl>
                                          <p:spTgt spid="434191"/>
                                        </p:tgtEl>
                                        <p:attrNameLst>
                                          <p:attrName>ppt_x</p:attrName>
                                        </p:attrNameLst>
                                      </p:cBhvr>
                                      <p:tavLst>
                                        <p:tav tm="0">
                                          <p:val>
                                            <p:strVal val="#ppt_x"/>
                                          </p:val>
                                        </p:tav>
                                        <p:tav tm="100000">
                                          <p:val>
                                            <p:strVal val="#ppt_x"/>
                                          </p:val>
                                        </p:tav>
                                      </p:tavLst>
                                    </p:anim>
                                    <p:anim calcmode="lin" valueType="num">
                                      <p:cBhvr additive="base">
                                        <p:cTn id="8" dur="500" fill="hold"/>
                                        <p:tgtEl>
                                          <p:spTgt spid="43419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4182">
                                            <p:txEl>
                                              <p:pRg st="0" end="0"/>
                                            </p:txEl>
                                          </p:spTgt>
                                        </p:tgtEl>
                                        <p:attrNameLst>
                                          <p:attrName>style.visibility</p:attrName>
                                        </p:attrNameLst>
                                      </p:cBhvr>
                                      <p:to>
                                        <p:strVal val="visible"/>
                                      </p:to>
                                    </p:set>
                                    <p:anim calcmode="lin" valueType="num">
                                      <p:cBhvr additive="base">
                                        <p:cTn id="13" dur="500" fill="hold"/>
                                        <p:tgtEl>
                                          <p:spTgt spid="43418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41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4183">
                                            <p:txEl>
                                              <p:pRg st="0" end="0"/>
                                            </p:txEl>
                                          </p:spTgt>
                                        </p:tgtEl>
                                        <p:attrNameLst>
                                          <p:attrName>style.visibility</p:attrName>
                                        </p:attrNameLst>
                                      </p:cBhvr>
                                      <p:to>
                                        <p:strVal val="visible"/>
                                      </p:to>
                                    </p:set>
                                    <p:anim calcmode="lin" valueType="num">
                                      <p:cBhvr additive="base">
                                        <p:cTn id="19" dur="500" fill="hold"/>
                                        <p:tgtEl>
                                          <p:spTgt spid="43418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41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4184">
                                            <p:txEl>
                                              <p:pRg st="0" end="0"/>
                                            </p:txEl>
                                          </p:spTgt>
                                        </p:tgtEl>
                                        <p:attrNameLst>
                                          <p:attrName>style.visibility</p:attrName>
                                        </p:attrNameLst>
                                      </p:cBhvr>
                                      <p:to>
                                        <p:strVal val="visible"/>
                                      </p:to>
                                    </p:set>
                                    <p:anim calcmode="lin" valueType="num">
                                      <p:cBhvr additive="base">
                                        <p:cTn id="25" dur="500" fill="hold"/>
                                        <p:tgtEl>
                                          <p:spTgt spid="43418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418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4185">
                                            <p:txEl>
                                              <p:pRg st="0" end="0"/>
                                            </p:txEl>
                                          </p:spTgt>
                                        </p:tgtEl>
                                        <p:attrNameLst>
                                          <p:attrName>style.visibility</p:attrName>
                                        </p:attrNameLst>
                                      </p:cBhvr>
                                      <p:to>
                                        <p:strVal val="visible"/>
                                      </p:to>
                                    </p:set>
                                    <p:anim calcmode="lin" valueType="num">
                                      <p:cBhvr additive="base">
                                        <p:cTn id="31" dur="500" fill="hold"/>
                                        <p:tgtEl>
                                          <p:spTgt spid="434185">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418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par>
                                <p:cTn id="33" presetID="22" presetClass="entr" presetSubtype="4" fill="hold" grpId="0" nodeType="withEffect">
                                  <p:stCondLst>
                                    <p:cond delay="0"/>
                                  </p:stCondLst>
                                  <p:childTnLst>
                                    <p:set>
                                      <p:cBhvr>
                                        <p:cTn id="34" dur="1" fill="hold">
                                          <p:stCondLst>
                                            <p:cond delay="0"/>
                                          </p:stCondLst>
                                        </p:cTn>
                                        <p:tgtEl>
                                          <p:spTgt spid="434186"/>
                                        </p:tgtEl>
                                        <p:attrNameLst>
                                          <p:attrName>style.visibility</p:attrName>
                                        </p:attrNameLst>
                                      </p:cBhvr>
                                      <p:to>
                                        <p:strVal val="visible"/>
                                      </p:to>
                                    </p:set>
                                    <p:animEffect transition="in" filter="wipe(down)">
                                      <p:cBhvr>
                                        <p:cTn id="35" dur="500"/>
                                        <p:tgtEl>
                                          <p:spTgt spid="434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4186"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11"/>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36240" name="Picture 16"/>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5800" y="3990975"/>
            <a:ext cx="7696200" cy="2697163"/>
          </a:xfrm>
          <a:prstGeom prst="rect">
            <a:avLst/>
          </a:prstGeom>
          <a:noFill/>
          <a:ln w="9525">
            <a:noFill/>
            <a:miter lim="800000"/>
            <a:headEnd/>
            <a:tailEnd/>
          </a:ln>
        </p:spPr>
      </p:pic>
      <p:sp>
        <p:nvSpPr>
          <p:cNvPr id="64516" name="Rectangle 12"/>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4517" name="Picture 13"/>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833563"/>
            <a:ext cx="7704137" cy="1436687"/>
          </a:xfrm>
          <a:prstGeom prst="rect">
            <a:avLst/>
          </a:prstGeom>
          <a:noFill/>
          <a:ln w="9525">
            <a:noFill/>
            <a:miter lim="800000"/>
            <a:headEnd/>
            <a:tailEnd/>
          </a:ln>
        </p:spPr>
      </p:pic>
      <p:pic>
        <p:nvPicPr>
          <p:cNvPr id="43622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4688" y="3249613"/>
            <a:ext cx="7150100" cy="396875"/>
          </a:xfrm>
          <a:prstGeom prst="rect">
            <a:avLst/>
          </a:prstGeom>
          <a:noFill/>
          <a:ln w="9525">
            <a:noFill/>
            <a:miter lim="800000"/>
            <a:headEnd/>
            <a:tailEnd/>
          </a:ln>
        </p:spPr>
      </p:pic>
      <p:pic>
        <p:nvPicPr>
          <p:cNvPr id="436230" name="Picture 6"/>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5325" y="3589338"/>
            <a:ext cx="6657975" cy="436562"/>
          </a:xfrm>
          <a:prstGeom prst="rect">
            <a:avLst/>
          </a:prstGeom>
          <a:noFill/>
          <a:ln w="9525">
            <a:noFill/>
            <a:miter lim="800000"/>
            <a:headEnd/>
            <a:tailEnd/>
          </a:ln>
        </p:spPr>
      </p:pic>
      <p:sp>
        <p:nvSpPr>
          <p:cNvPr id="436232" name="Text Box 8"/>
          <p:cNvSpPr txBox="1">
            <a:spLocks noChangeArrowheads="1"/>
          </p:cNvSpPr>
          <p:nvPr/>
        </p:nvSpPr>
        <p:spPr bwMode="auto">
          <a:xfrm>
            <a:off x="1925638" y="4924171"/>
            <a:ext cx="6592887"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dirty="0">
                <a:solidFill>
                  <a:schemeClr val="hlink"/>
                </a:solidFill>
                <a:cs typeface="Courier New" pitchFamily="49" charset="0"/>
              </a:rPr>
              <a:t>Recall that</a:t>
            </a:r>
            <a:r>
              <a:rPr lang="en-US" i="1" dirty="0">
                <a:solidFill>
                  <a:schemeClr val="hlink"/>
                </a:solidFill>
                <a:cs typeface="Courier New" pitchFamily="49" charset="0"/>
              </a:rPr>
              <a:t> E</a:t>
            </a:r>
            <a:r>
              <a:rPr lang="en-US" baseline="-25000" dirty="0">
                <a:solidFill>
                  <a:schemeClr val="hlink"/>
                </a:solidFill>
                <a:cs typeface="Courier New" pitchFamily="49" charset="0"/>
              </a:rPr>
              <a:t>P </a:t>
            </a:r>
            <a:r>
              <a:rPr lang="en-US" dirty="0">
                <a:solidFill>
                  <a:schemeClr val="hlink"/>
                </a:solidFill>
                <a:cs typeface="Courier New" pitchFamily="49" charset="0"/>
              </a:rPr>
              <a:t>= </a:t>
            </a:r>
            <a:r>
              <a:rPr lang="en-US" dirty="0">
                <a:solidFill>
                  <a:schemeClr val="hlink"/>
                </a:solidFill>
              </a:rPr>
              <a:t>–</a:t>
            </a:r>
            <a:r>
              <a:rPr lang="en-US" i="1" dirty="0" err="1">
                <a:solidFill>
                  <a:schemeClr val="hlink"/>
                </a:solidFill>
                <a:cs typeface="Courier New" pitchFamily="49" charset="0"/>
              </a:rPr>
              <a:t>GMm</a:t>
            </a:r>
            <a:r>
              <a:rPr lang="en-US" i="1" dirty="0">
                <a:solidFill>
                  <a:schemeClr val="hlink"/>
                </a:solidFill>
                <a:cs typeface="Courier New" pitchFamily="49" charset="0"/>
              </a:rPr>
              <a:t> / r</a:t>
            </a:r>
            <a:r>
              <a:rPr lang="en-US" dirty="0">
                <a:solidFill>
                  <a:schemeClr val="hlink"/>
                </a:solidFill>
                <a:cs typeface="Courier New" pitchFamily="49" charset="0"/>
              </a:rPr>
              <a:t>.</a:t>
            </a:r>
          </a:p>
        </p:txBody>
      </p:sp>
      <p:sp>
        <p:nvSpPr>
          <p:cNvPr id="436233" name="Text Box 9"/>
          <p:cNvSpPr txBox="1">
            <a:spLocks noChangeArrowheads="1"/>
          </p:cNvSpPr>
          <p:nvPr/>
        </p:nvSpPr>
        <p:spPr bwMode="auto">
          <a:xfrm>
            <a:off x="1917700" y="5494338"/>
            <a:ext cx="6592888"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cs typeface="Courier New" pitchFamily="49" charset="0"/>
              </a:rPr>
              <a:t>Thus </a:t>
            </a:r>
            <a:r>
              <a:rPr lang="en-US">
                <a:solidFill>
                  <a:schemeClr val="hlink"/>
                </a:solidFill>
                <a:sym typeface="Symbol" pitchFamily="18" charset="2"/>
              </a:rPr>
              <a:t>∆</a:t>
            </a:r>
            <a:r>
              <a:rPr lang="en-US" i="1">
                <a:solidFill>
                  <a:schemeClr val="hlink"/>
                </a:solidFill>
                <a:cs typeface="Courier New" pitchFamily="49" charset="0"/>
              </a:rPr>
              <a:t>E</a:t>
            </a:r>
            <a:r>
              <a:rPr lang="en-US" baseline="-25000">
                <a:solidFill>
                  <a:schemeClr val="hlink"/>
                </a:solidFill>
                <a:cs typeface="Courier New" pitchFamily="49" charset="0"/>
              </a:rPr>
              <a:t>P</a:t>
            </a:r>
            <a:r>
              <a:rPr lang="en-US">
                <a:solidFill>
                  <a:schemeClr val="hlink"/>
                </a:solidFill>
                <a:cs typeface="Courier New" pitchFamily="49" charset="0"/>
              </a:rPr>
              <a:t> = </a:t>
            </a:r>
            <a:r>
              <a:rPr lang="en-US">
                <a:solidFill>
                  <a:schemeClr val="hlink"/>
                </a:solidFill>
              </a:rPr>
              <a:t>–</a:t>
            </a:r>
            <a:r>
              <a:rPr lang="en-US" i="1">
                <a:solidFill>
                  <a:schemeClr val="hlink"/>
                </a:solidFill>
                <a:cs typeface="Courier New" pitchFamily="49" charset="0"/>
              </a:rPr>
              <a:t>GMm </a:t>
            </a:r>
            <a:r>
              <a:rPr lang="en-US">
                <a:solidFill>
                  <a:schemeClr val="hlink"/>
                </a:solidFill>
                <a:cs typeface="Courier New" pitchFamily="49" charset="0"/>
              </a:rPr>
              <a:t>( 1 </a:t>
            </a:r>
            <a:r>
              <a:rPr lang="en-US" i="1">
                <a:solidFill>
                  <a:schemeClr val="hlink"/>
                </a:solidFill>
                <a:cs typeface="Courier New" pitchFamily="49" charset="0"/>
              </a:rPr>
              <a:t>/ R</a:t>
            </a:r>
            <a:r>
              <a:rPr lang="en-US">
                <a:solidFill>
                  <a:schemeClr val="hlink"/>
                </a:solidFill>
                <a:cs typeface="Courier New" pitchFamily="49" charset="0"/>
              </a:rPr>
              <a:t> – 1 </a:t>
            </a:r>
            <a:r>
              <a:rPr lang="en-US" i="1">
                <a:solidFill>
                  <a:schemeClr val="hlink"/>
                </a:solidFill>
                <a:cs typeface="Courier New" pitchFamily="49" charset="0"/>
              </a:rPr>
              <a:t>/</a:t>
            </a:r>
            <a:r>
              <a:rPr lang="en-US">
                <a:solidFill>
                  <a:schemeClr val="hlink"/>
                </a:solidFill>
                <a:cs typeface="Courier New" pitchFamily="49" charset="0"/>
              </a:rPr>
              <a:t> </a:t>
            </a:r>
            <a:r>
              <a:rPr lang="en-US" i="1">
                <a:solidFill>
                  <a:schemeClr val="hlink"/>
                </a:solidFill>
                <a:cs typeface="Courier New" pitchFamily="49" charset="0"/>
              </a:rPr>
              <a:t>R</a:t>
            </a:r>
            <a:r>
              <a:rPr lang="en-US" baseline="-25000">
                <a:solidFill>
                  <a:schemeClr val="hlink"/>
                </a:solidFill>
                <a:cs typeface="Courier New" pitchFamily="49" charset="0"/>
              </a:rPr>
              <a:t>e</a:t>
            </a:r>
            <a:r>
              <a:rPr lang="en-US" i="1" baseline="-25000">
                <a:solidFill>
                  <a:schemeClr val="hlink"/>
                </a:solidFill>
                <a:cs typeface="Courier New" pitchFamily="49" charset="0"/>
              </a:rPr>
              <a:t> </a:t>
            </a:r>
            <a:r>
              <a:rPr lang="en-US">
                <a:solidFill>
                  <a:schemeClr val="hlink"/>
                </a:solidFill>
                <a:cs typeface="Courier New" pitchFamily="49" charset="0"/>
              </a:rPr>
              <a:t>).</a:t>
            </a:r>
          </a:p>
        </p:txBody>
      </p:sp>
      <p:sp>
        <p:nvSpPr>
          <p:cNvPr id="6452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6229"/>
                                        </p:tgtEl>
                                        <p:attrNameLst>
                                          <p:attrName>style.visibility</p:attrName>
                                        </p:attrNameLst>
                                      </p:cBhvr>
                                      <p:to>
                                        <p:strVal val="visible"/>
                                      </p:to>
                                    </p:set>
                                    <p:anim calcmode="lin" valueType="num">
                                      <p:cBhvr additive="base">
                                        <p:cTn id="7" dur="500" fill="hold"/>
                                        <p:tgtEl>
                                          <p:spTgt spid="436229"/>
                                        </p:tgtEl>
                                        <p:attrNameLst>
                                          <p:attrName>ppt_x</p:attrName>
                                        </p:attrNameLst>
                                      </p:cBhvr>
                                      <p:tavLst>
                                        <p:tav tm="0">
                                          <p:val>
                                            <p:strVal val="#ppt_x"/>
                                          </p:val>
                                        </p:tav>
                                        <p:tav tm="100000">
                                          <p:val>
                                            <p:strVal val="#ppt_x"/>
                                          </p:val>
                                        </p:tav>
                                      </p:tavLst>
                                    </p:anim>
                                    <p:anim calcmode="lin" valueType="num">
                                      <p:cBhvr additive="base">
                                        <p:cTn id="8" dur="500" fill="hold"/>
                                        <p:tgtEl>
                                          <p:spTgt spid="43622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6230"/>
                                        </p:tgtEl>
                                        <p:attrNameLst>
                                          <p:attrName>style.visibility</p:attrName>
                                        </p:attrNameLst>
                                      </p:cBhvr>
                                      <p:to>
                                        <p:strVal val="visible"/>
                                      </p:to>
                                    </p:set>
                                    <p:anim calcmode="lin" valueType="num">
                                      <p:cBhvr additive="base">
                                        <p:cTn id="13" dur="500" fill="hold"/>
                                        <p:tgtEl>
                                          <p:spTgt spid="436230"/>
                                        </p:tgtEl>
                                        <p:attrNameLst>
                                          <p:attrName>ppt_x</p:attrName>
                                        </p:attrNameLst>
                                      </p:cBhvr>
                                      <p:tavLst>
                                        <p:tav tm="0">
                                          <p:val>
                                            <p:strVal val="#ppt_x"/>
                                          </p:val>
                                        </p:tav>
                                        <p:tav tm="100000">
                                          <p:val>
                                            <p:strVal val="#ppt_x"/>
                                          </p:val>
                                        </p:tav>
                                      </p:tavLst>
                                    </p:anim>
                                    <p:anim calcmode="lin" valueType="num">
                                      <p:cBhvr additive="base">
                                        <p:cTn id="14" dur="500" fill="hold"/>
                                        <p:tgtEl>
                                          <p:spTgt spid="43623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6240"/>
                                        </p:tgtEl>
                                        <p:attrNameLst>
                                          <p:attrName>style.visibility</p:attrName>
                                        </p:attrNameLst>
                                      </p:cBhvr>
                                      <p:to>
                                        <p:strVal val="visible"/>
                                      </p:to>
                                    </p:set>
                                    <p:anim calcmode="lin" valueType="num">
                                      <p:cBhvr additive="base">
                                        <p:cTn id="19" dur="500" fill="hold"/>
                                        <p:tgtEl>
                                          <p:spTgt spid="436240"/>
                                        </p:tgtEl>
                                        <p:attrNameLst>
                                          <p:attrName>ppt_x</p:attrName>
                                        </p:attrNameLst>
                                      </p:cBhvr>
                                      <p:tavLst>
                                        <p:tav tm="0">
                                          <p:val>
                                            <p:strVal val="#ppt_x"/>
                                          </p:val>
                                        </p:tav>
                                        <p:tav tm="100000">
                                          <p:val>
                                            <p:strVal val="#ppt_x"/>
                                          </p:val>
                                        </p:tav>
                                      </p:tavLst>
                                    </p:anim>
                                    <p:anim calcmode="lin" valueType="num">
                                      <p:cBhvr additive="base">
                                        <p:cTn id="20" dur="500" fill="hold"/>
                                        <p:tgtEl>
                                          <p:spTgt spid="43624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6232">
                                            <p:txEl>
                                              <p:pRg st="0" end="0"/>
                                            </p:txEl>
                                          </p:spTgt>
                                        </p:tgtEl>
                                        <p:attrNameLst>
                                          <p:attrName>style.visibility</p:attrName>
                                        </p:attrNameLst>
                                      </p:cBhvr>
                                      <p:to>
                                        <p:strVal val="visible"/>
                                      </p:to>
                                    </p:set>
                                    <p:anim calcmode="lin" valueType="num">
                                      <p:cBhvr additive="base">
                                        <p:cTn id="25" dur="500" fill="hold"/>
                                        <p:tgtEl>
                                          <p:spTgt spid="43623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623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6233">
                                            <p:txEl>
                                              <p:pRg st="0" end="0"/>
                                            </p:txEl>
                                          </p:spTgt>
                                        </p:tgtEl>
                                        <p:attrNameLst>
                                          <p:attrName>style.visibility</p:attrName>
                                        </p:attrNameLst>
                                      </p:cBhvr>
                                      <p:to>
                                        <p:strVal val="visible"/>
                                      </p:to>
                                    </p:set>
                                    <p:anim calcmode="lin" valueType="num">
                                      <p:cBhvr additive="base">
                                        <p:cTn id="31" dur="500" fill="hold"/>
                                        <p:tgtEl>
                                          <p:spTgt spid="43623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62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13"/>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38290" name="Picture 18"/>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00088" y="4017963"/>
            <a:ext cx="7715250" cy="1528762"/>
          </a:xfrm>
          <a:prstGeom prst="rect">
            <a:avLst/>
          </a:prstGeom>
          <a:noFill/>
          <a:ln w="9525">
            <a:noFill/>
            <a:miter lim="800000"/>
            <a:headEnd/>
            <a:tailEnd/>
          </a:ln>
        </p:spPr>
      </p:pic>
      <p:sp>
        <p:nvSpPr>
          <p:cNvPr id="65540" name="Rectangle 14"/>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5541" name="Picture 1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0088" y="1833563"/>
            <a:ext cx="7704137" cy="1436687"/>
          </a:xfrm>
          <a:prstGeom prst="rect">
            <a:avLst/>
          </a:prstGeom>
          <a:noFill/>
          <a:ln w="9525">
            <a:noFill/>
            <a:miter lim="800000"/>
            <a:headEnd/>
            <a:tailEnd/>
          </a:ln>
        </p:spPr>
      </p:pic>
      <p:pic>
        <p:nvPicPr>
          <p:cNvPr id="65542" name="Picture 1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74688" y="3249613"/>
            <a:ext cx="7150100" cy="396875"/>
          </a:xfrm>
          <a:prstGeom prst="rect">
            <a:avLst/>
          </a:prstGeom>
          <a:noFill/>
          <a:ln w="9525">
            <a:noFill/>
            <a:miter lim="800000"/>
            <a:headEnd/>
            <a:tailEnd/>
          </a:ln>
        </p:spPr>
      </p:pic>
      <p:pic>
        <p:nvPicPr>
          <p:cNvPr id="65543"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5325" y="3589338"/>
            <a:ext cx="6657975" cy="436562"/>
          </a:xfrm>
          <a:prstGeom prst="rect">
            <a:avLst/>
          </a:prstGeom>
          <a:noFill/>
          <a:ln w="9525">
            <a:noFill/>
            <a:miter lim="800000"/>
            <a:headEnd/>
            <a:tailEnd/>
          </a:ln>
        </p:spPr>
      </p:pic>
      <p:sp>
        <p:nvSpPr>
          <p:cNvPr id="438280" name="Text Box 8"/>
          <p:cNvSpPr txBox="1">
            <a:spLocks noChangeArrowheads="1"/>
          </p:cNvSpPr>
          <p:nvPr/>
        </p:nvSpPr>
        <p:spPr bwMode="auto">
          <a:xfrm>
            <a:off x="1916113" y="4436142"/>
            <a:ext cx="6907212"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dirty="0">
                <a:solidFill>
                  <a:schemeClr val="hlink"/>
                </a:solidFill>
                <a:cs typeface="Courier New" pitchFamily="49" charset="0"/>
              </a:rPr>
              <a:t>The probe is in circular motion so </a:t>
            </a:r>
            <a:r>
              <a:rPr lang="en-US" i="1" dirty="0" err="1">
                <a:solidFill>
                  <a:schemeClr val="hlink"/>
                </a:solidFill>
                <a:cs typeface="Courier New" pitchFamily="49" charset="0"/>
              </a:rPr>
              <a:t>F</a:t>
            </a:r>
            <a:r>
              <a:rPr lang="en-US" baseline="-25000" dirty="0" err="1">
                <a:solidFill>
                  <a:schemeClr val="hlink"/>
                </a:solidFill>
                <a:cs typeface="Courier New" pitchFamily="49" charset="0"/>
              </a:rPr>
              <a:t>c</a:t>
            </a:r>
            <a:r>
              <a:rPr lang="en-US" dirty="0">
                <a:solidFill>
                  <a:schemeClr val="hlink"/>
                </a:solidFill>
                <a:cs typeface="Courier New" pitchFamily="49" charset="0"/>
              </a:rPr>
              <a:t> = </a:t>
            </a:r>
            <a:r>
              <a:rPr lang="en-US" i="1" dirty="0">
                <a:solidFill>
                  <a:schemeClr val="hlink"/>
                </a:solidFill>
                <a:cs typeface="Courier New" pitchFamily="49" charset="0"/>
              </a:rPr>
              <a:t>mv</a:t>
            </a:r>
            <a:r>
              <a:rPr lang="en-US" baseline="30000" dirty="0">
                <a:solidFill>
                  <a:schemeClr val="hlink"/>
                </a:solidFill>
                <a:cs typeface="Courier New" pitchFamily="49" charset="0"/>
              </a:rPr>
              <a:t>2</a:t>
            </a:r>
            <a:r>
              <a:rPr lang="en-US" i="1" dirty="0">
                <a:solidFill>
                  <a:schemeClr val="hlink"/>
                </a:solidFill>
                <a:cs typeface="Courier New" pitchFamily="49" charset="0"/>
              </a:rPr>
              <a:t>/ R</a:t>
            </a:r>
            <a:r>
              <a:rPr lang="en-US" dirty="0">
                <a:solidFill>
                  <a:schemeClr val="hlink"/>
                </a:solidFill>
                <a:cs typeface="Courier New" pitchFamily="49" charset="0"/>
              </a:rPr>
              <a:t>.</a:t>
            </a:r>
          </a:p>
        </p:txBody>
      </p:sp>
      <p:sp>
        <p:nvSpPr>
          <p:cNvPr id="438281" name="Text Box 9"/>
          <p:cNvSpPr txBox="1">
            <a:spLocks noChangeArrowheads="1"/>
          </p:cNvSpPr>
          <p:nvPr/>
        </p:nvSpPr>
        <p:spPr bwMode="auto">
          <a:xfrm>
            <a:off x="1919288" y="4970463"/>
            <a:ext cx="67976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cs typeface="Courier New" pitchFamily="49" charset="0"/>
              </a:rPr>
              <a:t>But F</a:t>
            </a:r>
            <a:r>
              <a:rPr lang="en-US" baseline="-25000">
                <a:solidFill>
                  <a:schemeClr val="hlink"/>
                </a:solidFill>
                <a:cs typeface="Courier New" pitchFamily="49" charset="0"/>
              </a:rPr>
              <a:t>G</a:t>
            </a:r>
            <a:r>
              <a:rPr lang="en-US">
                <a:solidFill>
                  <a:schemeClr val="hlink"/>
                </a:solidFill>
                <a:cs typeface="Courier New" pitchFamily="49" charset="0"/>
              </a:rPr>
              <a:t> = </a:t>
            </a:r>
            <a:r>
              <a:rPr lang="en-US" i="1">
                <a:solidFill>
                  <a:schemeClr val="hlink"/>
                </a:solidFill>
                <a:cs typeface="Courier New" pitchFamily="49" charset="0"/>
              </a:rPr>
              <a:t>GMm / R</a:t>
            </a:r>
            <a:r>
              <a:rPr lang="en-US" baseline="30000">
                <a:solidFill>
                  <a:schemeClr val="hlink"/>
                </a:solidFill>
                <a:cs typeface="Courier New" pitchFamily="49" charset="0"/>
              </a:rPr>
              <a:t>2</a:t>
            </a:r>
            <a:r>
              <a:rPr lang="en-US">
                <a:solidFill>
                  <a:schemeClr val="hlink"/>
                </a:solidFill>
                <a:cs typeface="Courier New" pitchFamily="49" charset="0"/>
              </a:rPr>
              <a:t> = </a:t>
            </a:r>
            <a:r>
              <a:rPr lang="en-US" i="1">
                <a:solidFill>
                  <a:schemeClr val="hlink"/>
                </a:solidFill>
                <a:cs typeface="Courier New" pitchFamily="49" charset="0"/>
              </a:rPr>
              <a:t>F</a:t>
            </a:r>
            <a:r>
              <a:rPr lang="en-US" baseline="-25000">
                <a:solidFill>
                  <a:schemeClr val="hlink"/>
                </a:solidFill>
                <a:cs typeface="Courier New" pitchFamily="49" charset="0"/>
              </a:rPr>
              <a:t>c</a:t>
            </a:r>
            <a:r>
              <a:rPr lang="en-US">
                <a:solidFill>
                  <a:schemeClr val="hlink"/>
                </a:solidFill>
                <a:cs typeface="Courier New" pitchFamily="49" charset="0"/>
              </a:rPr>
              <a:t>.</a:t>
            </a:r>
          </a:p>
        </p:txBody>
      </p:sp>
      <p:sp>
        <p:nvSpPr>
          <p:cNvPr id="438282" name="Text Box 10"/>
          <p:cNvSpPr txBox="1">
            <a:spLocks noChangeArrowheads="1"/>
          </p:cNvSpPr>
          <p:nvPr/>
        </p:nvSpPr>
        <p:spPr bwMode="auto">
          <a:xfrm>
            <a:off x="1911350" y="5513388"/>
            <a:ext cx="67976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Thus </a:t>
            </a:r>
            <a:r>
              <a:rPr lang="en-US" i="1">
                <a:solidFill>
                  <a:schemeClr val="hlink"/>
                </a:solidFill>
              </a:rPr>
              <a:t>mv</a:t>
            </a:r>
            <a:r>
              <a:rPr lang="en-US" baseline="30000">
                <a:solidFill>
                  <a:schemeClr val="hlink"/>
                </a:solidFill>
              </a:rPr>
              <a:t>2</a:t>
            </a:r>
            <a:r>
              <a:rPr lang="en-US" i="1">
                <a:solidFill>
                  <a:schemeClr val="hlink"/>
                </a:solidFill>
              </a:rPr>
              <a:t>/ R</a:t>
            </a:r>
            <a:r>
              <a:rPr lang="en-US">
                <a:solidFill>
                  <a:schemeClr val="hlink"/>
                </a:solidFill>
              </a:rPr>
              <a:t> = </a:t>
            </a:r>
            <a:r>
              <a:rPr lang="en-US" i="1">
                <a:solidFill>
                  <a:schemeClr val="hlink"/>
                </a:solidFill>
                <a:cs typeface="Courier New" pitchFamily="49" charset="0"/>
              </a:rPr>
              <a:t>GMm / R</a:t>
            </a:r>
            <a:r>
              <a:rPr lang="en-US" baseline="30000">
                <a:solidFill>
                  <a:schemeClr val="hlink"/>
                </a:solidFill>
                <a:cs typeface="Courier New" pitchFamily="49" charset="0"/>
              </a:rPr>
              <a:t>2  </a:t>
            </a:r>
            <a:r>
              <a:rPr lang="en-US">
                <a:solidFill>
                  <a:schemeClr val="hlink"/>
                </a:solidFill>
                <a:cs typeface="Courier New" pitchFamily="49" charset="0"/>
              </a:rPr>
              <a:t>or  </a:t>
            </a:r>
            <a:r>
              <a:rPr lang="en-US" i="1">
                <a:solidFill>
                  <a:schemeClr val="hlink"/>
                </a:solidFill>
                <a:cs typeface="Courier New" pitchFamily="49" charset="0"/>
              </a:rPr>
              <a:t>mv</a:t>
            </a:r>
            <a:r>
              <a:rPr lang="en-US" baseline="30000">
                <a:solidFill>
                  <a:schemeClr val="hlink"/>
                </a:solidFill>
                <a:cs typeface="Courier New" pitchFamily="49" charset="0"/>
              </a:rPr>
              <a:t>2</a:t>
            </a:r>
            <a:r>
              <a:rPr lang="en-US">
                <a:solidFill>
                  <a:schemeClr val="hlink"/>
                </a:solidFill>
                <a:cs typeface="Courier New" pitchFamily="49" charset="0"/>
              </a:rPr>
              <a:t> = </a:t>
            </a:r>
            <a:r>
              <a:rPr lang="en-US" i="1">
                <a:solidFill>
                  <a:schemeClr val="hlink"/>
                </a:solidFill>
                <a:cs typeface="Courier New" pitchFamily="49" charset="0"/>
              </a:rPr>
              <a:t>GMm / R.</a:t>
            </a:r>
          </a:p>
        </p:txBody>
      </p:sp>
      <p:sp>
        <p:nvSpPr>
          <p:cNvPr id="438283" name="Text Box 11"/>
          <p:cNvSpPr txBox="1">
            <a:spLocks noChangeArrowheads="1"/>
          </p:cNvSpPr>
          <p:nvPr/>
        </p:nvSpPr>
        <p:spPr bwMode="auto">
          <a:xfrm>
            <a:off x="1911350" y="6039771"/>
            <a:ext cx="67976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Finally </a:t>
            </a:r>
            <a:r>
              <a:rPr lang="en-US" i="1">
                <a:solidFill>
                  <a:schemeClr val="hlink"/>
                </a:solidFill>
              </a:rPr>
              <a:t>E</a:t>
            </a:r>
            <a:r>
              <a:rPr lang="en-US" baseline="-25000">
                <a:solidFill>
                  <a:schemeClr val="hlink"/>
                </a:solidFill>
              </a:rPr>
              <a:t>K</a:t>
            </a:r>
            <a:r>
              <a:rPr lang="en-US">
                <a:solidFill>
                  <a:schemeClr val="hlink"/>
                </a:solidFill>
              </a:rPr>
              <a:t> = (1/2)</a:t>
            </a:r>
            <a:r>
              <a:rPr lang="en-US" i="1">
                <a:solidFill>
                  <a:schemeClr val="hlink"/>
                </a:solidFill>
              </a:rPr>
              <a:t>mv</a:t>
            </a:r>
            <a:r>
              <a:rPr lang="en-US" baseline="30000">
                <a:solidFill>
                  <a:schemeClr val="hlink"/>
                </a:solidFill>
              </a:rPr>
              <a:t>2</a:t>
            </a:r>
            <a:r>
              <a:rPr lang="en-US">
                <a:solidFill>
                  <a:schemeClr val="hlink"/>
                </a:solidFill>
              </a:rPr>
              <a:t> = </a:t>
            </a:r>
            <a:r>
              <a:rPr lang="en-US" i="1">
                <a:solidFill>
                  <a:schemeClr val="hlink"/>
                </a:solidFill>
                <a:cs typeface="Courier New" pitchFamily="49" charset="0"/>
              </a:rPr>
              <a:t>GMm /</a:t>
            </a:r>
            <a:r>
              <a:rPr lang="en-US">
                <a:solidFill>
                  <a:schemeClr val="hlink"/>
                </a:solidFill>
                <a:cs typeface="Courier New" pitchFamily="49" charset="0"/>
              </a:rPr>
              <a:t> (2</a:t>
            </a:r>
            <a:r>
              <a:rPr lang="en-US" i="1">
                <a:solidFill>
                  <a:schemeClr val="hlink"/>
                </a:solidFill>
                <a:cs typeface="Courier New" pitchFamily="49" charset="0"/>
              </a:rPr>
              <a:t>R</a:t>
            </a:r>
            <a:r>
              <a:rPr lang="en-US">
                <a:solidFill>
                  <a:schemeClr val="hlink"/>
                </a:solidFill>
                <a:cs typeface="Courier New" pitchFamily="49" charset="0"/>
              </a:rPr>
              <a:t>).</a:t>
            </a:r>
          </a:p>
        </p:txBody>
      </p:sp>
      <p:sp>
        <p:nvSpPr>
          <p:cNvPr id="6554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38290"/>
                                        </p:tgtEl>
                                        <p:attrNameLst>
                                          <p:attrName>style.visibility</p:attrName>
                                        </p:attrNameLst>
                                      </p:cBhvr>
                                      <p:to>
                                        <p:strVal val="visible"/>
                                      </p:to>
                                    </p:set>
                                    <p:anim calcmode="lin" valueType="num">
                                      <p:cBhvr additive="base">
                                        <p:cTn id="7" dur="500" fill="hold"/>
                                        <p:tgtEl>
                                          <p:spTgt spid="438290"/>
                                        </p:tgtEl>
                                        <p:attrNameLst>
                                          <p:attrName>ppt_x</p:attrName>
                                        </p:attrNameLst>
                                      </p:cBhvr>
                                      <p:tavLst>
                                        <p:tav tm="0">
                                          <p:val>
                                            <p:strVal val="#ppt_x"/>
                                          </p:val>
                                        </p:tav>
                                        <p:tav tm="100000">
                                          <p:val>
                                            <p:strVal val="#ppt_x"/>
                                          </p:val>
                                        </p:tav>
                                      </p:tavLst>
                                    </p:anim>
                                    <p:anim calcmode="lin" valueType="num">
                                      <p:cBhvr additive="base">
                                        <p:cTn id="8" dur="500" fill="hold"/>
                                        <p:tgtEl>
                                          <p:spTgt spid="4382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38280">
                                            <p:txEl>
                                              <p:pRg st="0" end="0"/>
                                            </p:txEl>
                                          </p:spTgt>
                                        </p:tgtEl>
                                        <p:attrNameLst>
                                          <p:attrName>style.visibility</p:attrName>
                                        </p:attrNameLst>
                                      </p:cBhvr>
                                      <p:to>
                                        <p:strVal val="visible"/>
                                      </p:to>
                                    </p:set>
                                    <p:anim calcmode="lin" valueType="num">
                                      <p:cBhvr additive="base">
                                        <p:cTn id="13" dur="500" fill="hold"/>
                                        <p:tgtEl>
                                          <p:spTgt spid="438280">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382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38281">
                                            <p:txEl>
                                              <p:pRg st="0" end="0"/>
                                            </p:txEl>
                                          </p:spTgt>
                                        </p:tgtEl>
                                        <p:attrNameLst>
                                          <p:attrName>style.visibility</p:attrName>
                                        </p:attrNameLst>
                                      </p:cBhvr>
                                      <p:to>
                                        <p:strVal val="visible"/>
                                      </p:to>
                                    </p:set>
                                    <p:anim calcmode="lin" valueType="num">
                                      <p:cBhvr additive="base">
                                        <p:cTn id="19" dur="500" fill="hold"/>
                                        <p:tgtEl>
                                          <p:spTgt spid="438281">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382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38282">
                                            <p:txEl>
                                              <p:pRg st="0" end="0"/>
                                            </p:txEl>
                                          </p:spTgt>
                                        </p:tgtEl>
                                        <p:attrNameLst>
                                          <p:attrName>style.visibility</p:attrName>
                                        </p:attrNameLst>
                                      </p:cBhvr>
                                      <p:to>
                                        <p:strVal val="visible"/>
                                      </p:to>
                                    </p:set>
                                    <p:anim calcmode="lin" valueType="num">
                                      <p:cBhvr additive="base">
                                        <p:cTn id="25" dur="500" fill="hold"/>
                                        <p:tgtEl>
                                          <p:spTgt spid="438282">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382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38283">
                                            <p:txEl>
                                              <p:pRg st="0" end="0"/>
                                            </p:txEl>
                                          </p:spTgt>
                                        </p:tgtEl>
                                        <p:attrNameLst>
                                          <p:attrName>style.visibility</p:attrName>
                                        </p:attrNameLst>
                                      </p:cBhvr>
                                      <p:to>
                                        <p:strVal val="visible"/>
                                      </p:to>
                                    </p:set>
                                    <p:anim calcmode="lin" valueType="num">
                                      <p:cBhvr additive="base">
                                        <p:cTn id="31" dur="500" fill="hold"/>
                                        <p:tgtEl>
                                          <p:spTgt spid="438283">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3828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7"/>
          <p:cNvSpPr>
            <a:spLocks noChangeArrowheads="1"/>
          </p:cNvSpPr>
          <p:nvPr/>
        </p:nvSpPr>
        <p:spPr bwMode="auto">
          <a:xfrm>
            <a:off x="685800" y="1792288"/>
            <a:ext cx="7772400" cy="50657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40342" name="Picture 2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11200" y="3633788"/>
            <a:ext cx="7731125" cy="1371600"/>
          </a:xfrm>
          <a:prstGeom prst="rect">
            <a:avLst/>
          </a:prstGeom>
          <a:noFill/>
          <a:ln w="9525">
            <a:noFill/>
            <a:miter lim="800000"/>
            <a:headEnd/>
            <a:tailEnd/>
          </a:ln>
        </p:spPr>
      </p:pic>
      <p:sp>
        <p:nvSpPr>
          <p:cNvPr id="66564" name="Rectangle 18"/>
          <p:cNvSpPr>
            <a:spLocks noChangeArrowheads="1"/>
          </p:cNvSpPr>
          <p:nvPr/>
        </p:nvSpPr>
        <p:spPr bwMode="auto">
          <a:xfrm>
            <a:off x="685800" y="1338263"/>
            <a:ext cx="7772400" cy="46355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6565" name="Picture 19"/>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0088" y="1833563"/>
            <a:ext cx="7704137" cy="1436687"/>
          </a:xfrm>
          <a:prstGeom prst="rect">
            <a:avLst/>
          </a:prstGeom>
          <a:noFill/>
          <a:ln w="9525">
            <a:noFill/>
            <a:miter lim="800000"/>
            <a:headEnd/>
            <a:tailEnd/>
          </a:ln>
        </p:spPr>
      </p:pic>
      <p:pic>
        <p:nvPicPr>
          <p:cNvPr id="66566"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4688" y="3249613"/>
            <a:ext cx="7150100" cy="396875"/>
          </a:xfrm>
          <a:prstGeom prst="rect">
            <a:avLst/>
          </a:prstGeom>
          <a:noFill/>
          <a:ln w="9525">
            <a:noFill/>
            <a:miter lim="800000"/>
            <a:headEnd/>
            <a:tailEnd/>
          </a:ln>
        </p:spPr>
      </p:pic>
      <p:sp>
        <p:nvSpPr>
          <p:cNvPr id="440327" name="Text Box 7"/>
          <p:cNvSpPr txBox="1">
            <a:spLocks noChangeArrowheads="1"/>
          </p:cNvSpPr>
          <p:nvPr/>
        </p:nvSpPr>
        <p:spPr bwMode="auto">
          <a:xfrm>
            <a:off x="1333500" y="4138613"/>
            <a:ext cx="7375525"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                          </a:t>
            </a:r>
            <a:r>
              <a:rPr lang="en-US">
                <a:solidFill>
                  <a:schemeClr val="hlink"/>
                </a:solidFill>
                <a:cs typeface="Courier New" pitchFamily="49" charset="0"/>
              </a:rPr>
              <a:t>The energy given to the probe is stored in potential and kinetic energy. Thus</a:t>
            </a:r>
          </a:p>
        </p:txBody>
      </p:sp>
      <p:sp>
        <p:nvSpPr>
          <p:cNvPr id="440328" name="Text Box 8"/>
          <p:cNvSpPr txBox="1">
            <a:spLocks noChangeArrowheads="1"/>
          </p:cNvSpPr>
          <p:nvPr/>
        </p:nvSpPr>
        <p:spPr bwMode="auto">
          <a:xfrm>
            <a:off x="4537075" y="4903788"/>
            <a:ext cx="23082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cs typeface="Courier New" pitchFamily="49" charset="0"/>
              </a:rPr>
              <a:t>E</a:t>
            </a:r>
            <a:r>
              <a:rPr lang="en-US" baseline="-25000">
                <a:solidFill>
                  <a:schemeClr val="hlink"/>
                </a:solidFill>
                <a:cs typeface="Courier New" pitchFamily="49" charset="0"/>
              </a:rPr>
              <a:t>K</a:t>
            </a:r>
            <a:r>
              <a:rPr lang="en-US">
                <a:solidFill>
                  <a:schemeClr val="hlink"/>
                </a:solidFill>
                <a:cs typeface="Courier New" pitchFamily="49" charset="0"/>
              </a:rPr>
              <a:t> + </a:t>
            </a:r>
            <a:r>
              <a:rPr lang="en-US">
                <a:solidFill>
                  <a:schemeClr val="hlink"/>
                </a:solidFill>
                <a:sym typeface="Symbol" pitchFamily="18" charset="2"/>
              </a:rPr>
              <a:t>∆</a:t>
            </a:r>
            <a:r>
              <a:rPr lang="en-US" i="1">
                <a:solidFill>
                  <a:schemeClr val="hlink"/>
                </a:solidFill>
                <a:cs typeface="Courier New" pitchFamily="49" charset="0"/>
              </a:rPr>
              <a:t>E</a:t>
            </a:r>
            <a:r>
              <a:rPr lang="en-US" baseline="-25000">
                <a:solidFill>
                  <a:schemeClr val="hlink"/>
                </a:solidFill>
                <a:cs typeface="Courier New" pitchFamily="49" charset="0"/>
              </a:rPr>
              <a:t>P</a:t>
            </a:r>
            <a:r>
              <a:rPr lang="en-US">
                <a:solidFill>
                  <a:schemeClr val="hlink"/>
                </a:solidFill>
                <a:cs typeface="Courier New" pitchFamily="49" charset="0"/>
              </a:rPr>
              <a:t> = </a:t>
            </a:r>
            <a:r>
              <a:rPr lang="en-US" i="1">
                <a:solidFill>
                  <a:schemeClr val="hlink"/>
                </a:solidFill>
                <a:cs typeface="Courier New" pitchFamily="49" charset="0"/>
              </a:rPr>
              <a:t>E</a:t>
            </a:r>
          </a:p>
        </p:txBody>
      </p:sp>
      <p:sp>
        <p:nvSpPr>
          <p:cNvPr id="440329" name="Text Box 9"/>
          <p:cNvSpPr txBox="1">
            <a:spLocks noChangeArrowheads="1"/>
          </p:cNvSpPr>
          <p:nvPr/>
        </p:nvSpPr>
        <p:spPr bwMode="auto">
          <a:xfrm>
            <a:off x="1491996" y="5307013"/>
            <a:ext cx="6994525" cy="457200"/>
          </a:xfrm>
          <a:prstGeom prst="rect">
            <a:avLst/>
          </a:prstGeom>
          <a:noFill/>
          <a:ln w="9525">
            <a:noFill/>
            <a:miter lim="800000"/>
            <a:headEnd/>
            <a:tailEnd/>
          </a:ln>
        </p:spPr>
        <p:txBody>
          <a:bodyPr>
            <a:spAutoFit/>
          </a:bodyPr>
          <a:lstStyle/>
          <a:p>
            <a:r>
              <a:rPr lang="en-US" i="1" dirty="0" err="1">
                <a:solidFill>
                  <a:schemeClr val="hlink"/>
                </a:solidFill>
              </a:rPr>
              <a:t>GMm</a:t>
            </a:r>
            <a:r>
              <a:rPr lang="en-US" i="1" dirty="0">
                <a:solidFill>
                  <a:schemeClr val="hlink"/>
                </a:solidFill>
              </a:rPr>
              <a:t> /</a:t>
            </a:r>
            <a:r>
              <a:rPr lang="en-US" dirty="0">
                <a:solidFill>
                  <a:schemeClr val="hlink"/>
                </a:solidFill>
              </a:rPr>
              <a:t> (2</a:t>
            </a:r>
            <a:r>
              <a:rPr lang="en-US" i="1" dirty="0">
                <a:solidFill>
                  <a:schemeClr val="hlink"/>
                </a:solidFill>
              </a:rPr>
              <a:t>R</a:t>
            </a:r>
            <a:r>
              <a:rPr lang="en-US" dirty="0">
                <a:solidFill>
                  <a:schemeClr val="hlink"/>
                </a:solidFill>
              </a:rPr>
              <a:t>)</a:t>
            </a:r>
            <a:r>
              <a:rPr lang="en-US" dirty="0">
                <a:solidFill>
                  <a:schemeClr val="hlink"/>
                </a:solidFill>
                <a:cs typeface="Courier New" pitchFamily="49" charset="0"/>
              </a:rPr>
              <a:t> </a:t>
            </a:r>
            <a:r>
              <a:rPr lang="en-US" dirty="0" smtClean="0">
                <a:solidFill>
                  <a:schemeClr val="hlink"/>
                </a:solidFill>
              </a:rPr>
              <a:t>– </a:t>
            </a:r>
            <a:r>
              <a:rPr lang="en-US" i="1" dirty="0" err="1">
                <a:solidFill>
                  <a:schemeClr val="hlink"/>
                </a:solidFill>
              </a:rPr>
              <a:t>GMm</a:t>
            </a:r>
            <a:r>
              <a:rPr lang="en-US" dirty="0">
                <a:solidFill>
                  <a:schemeClr val="hlink"/>
                </a:solidFill>
              </a:rPr>
              <a:t>(1</a:t>
            </a:r>
            <a:r>
              <a:rPr lang="en-US" i="1" dirty="0">
                <a:solidFill>
                  <a:schemeClr val="hlink"/>
                </a:solidFill>
              </a:rPr>
              <a:t>/</a:t>
            </a:r>
            <a:r>
              <a:rPr lang="en-US" dirty="0">
                <a:solidFill>
                  <a:schemeClr val="hlink"/>
                </a:solidFill>
              </a:rPr>
              <a:t> </a:t>
            </a:r>
            <a:r>
              <a:rPr lang="en-US" i="1" dirty="0">
                <a:solidFill>
                  <a:schemeClr val="hlink"/>
                </a:solidFill>
              </a:rPr>
              <a:t>R </a:t>
            </a:r>
            <a:r>
              <a:rPr lang="en-US" dirty="0">
                <a:solidFill>
                  <a:schemeClr val="hlink"/>
                </a:solidFill>
              </a:rPr>
              <a:t>– 1</a:t>
            </a:r>
            <a:r>
              <a:rPr lang="en-US" i="1" dirty="0">
                <a:solidFill>
                  <a:schemeClr val="hlink"/>
                </a:solidFill>
              </a:rPr>
              <a:t>/</a:t>
            </a:r>
            <a:r>
              <a:rPr lang="en-US" dirty="0">
                <a:solidFill>
                  <a:schemeClr val="hlink"/>
                </a:solidFill>
              </a:rPr>
              <a:t> </a:t>
            </a:r>
            <a:r>
              <a:rPr lang="en-US" i="1" dirty="0">
                <a:solidFill>
                  <a:schemeClr val="hlink"/>
                </a:solidFill>
              </a:rPr>
              <a:t>R</a:t>
            </a:r>
            <a:r>
              <a:rPr lang="en-US" baseline="-25000" dirty="0">
                <a:solidFill>
                  <a:schemeClr val="hlink"/>
                </a:solidFill>
              </a:rPr>
              <a:t>e</a:t>
            </a:r>
            <a:r>
              <a:rPr lang="en-US" dirty="0">
                <a:solidFill>
                  <a:schemeClr val="hlink"/>
                </a:solidFill>
              </a:rPr>
              <a:t>)</a:t>
            </a:r>
            <a:r>
              <a:rPr lang="en-US" dirty="0"/>
              <a:t> </a:t>
            </a:r>
            <a:r>
              <a:rPr lang="en-US" dirty="0">
                <a:solidFill>
                  <a:schemeClr val="hlink"/>
                </a:solidFill>
                <a:cs typeface="Courier New" pitchFamily="49" charset="0"/>
              </a:rPr>
              <a:t>= 3</a:t>
            </a:r>
            <a:r>
              <a:rPr lang="en-US" i="1" dirty="0">
                <a:solidFill>
                  <a:schemeClr val="hlink"/>
                </a:solidFill>
                <a:cs typeface="Courier New" pitchFamily="49" charset="0"/>
              </a:rPr>
              <a:t>GMm / </a:t>
            </a:r>
            <a:r>
              <a:rPr lang="en-US" dirty="0">
                <a:solidFill>
                  <a:schemeClr val="hlink"/>
                </a:solidFill>
                <a:cs typeface="Courier New" pitchFamily="49" charset="0"/>
              </a:rPr>
              <a:t>(4</a:t>
            </a:r>
            <a:r>
              <a:rPr lang="en-US" i="1" dirty="0">
                <a:solidFill>
                  <a:schemeClr val="hlink"/>
                </a:solidFill>
                <a:cs typeface="Courier New" pitchFamily="49" charset="0"/>
              </a:rPr>
              <a:t>R</a:t>
            </a:r>
            <a:r>
              <a:rPr lang="en-US" baseline="-25000" dirty="0">
                <a:solidFill>
                  <a:schemeClr val="hlink"/>
                </a:solidFill>
                <a:cs typeface="Courier New" pitchFamily="49" charset="0"/>
              </a:rPr>
              <a:t>e</a:t>
            </a:r>
            <a:r>
              <a:rPr lang="en-US" dirty="0">
                <a:solidFill>
                  <a:schemeClr val="hlink"/>
                </a:solidFill>
                <a:cs typeface="Courier New" pitchFamily="49" charset="0"/>
              </a:rPr>
              <a:t>)</a:t>
            </a:r>
          </a:p>
        </p:txBody>
      </p:sp>
      <p:sp>
        <p:nvSpPr>
          <p:cNvPr id="440330" name="Line 10"/>
          <p:cNvSpPr>
            <a:spLocks noChangeShapeType="1"/>
          </p:cNvSpPr>
          <p:nvPr/>
        </p:nvSpPr>
        <p:spPr bwMode="auto">
          <a:xfrm flipV="1">
            <a:off x="1696783" y="5452396"/>
            <a:ext cx="636588" cy="158750"/>
          </a:xfrm>
          <a:prstGeom prst="line">
            <a:avLst/>
          </a:prstGeom>
          <a:noFill/>
          <a:ln w="9525">
            <a:solidFill>
              <a:srgbClr val="FF0000"/>
            </a:solidFill>
            <a:round/>
            <a:headEnd/>
            <a:tailEnd/>
          </a:ln>
        </p:spPr>
        <p:txBody>
          <a:bodyPr/>
          <a:lstStyle/>
          <a:p>
            <a:endParaRPr lang="en-US"/>
          </a:p>
        </p:txBody>
      </p:sp>
      <p:sp>
        <p:nvSpPr>
          <p:cNvPr id="440331" name="Line 11"/>
          <p:cNvSpPr>
            <a:spLocks noChangeShapeType="1"/>
          </p:cNvSpPr>
          <p:nvPr/>
        </p:nvSpPr>
        <p:spPr bwMode="auto">
          <a:xfrm flipV="1">
            <a:off x="3493833" y="5463509"/>
            <a:ext cx="684213" cy="158750"/>
          </a:xfrm>
          <a:prstGeom prst="line">
            <a:avLst/>
          </a:prstGeom>
          <a:noFill/>
          <a:ln w="9525">
            <a:solidFill>
              <a:srgbClr val="FF0000"/>
            </a:solidFill>
            <a:round/>
            <a:headEnd/>
            <a:tailEnd/>
          </a:ln>
        </p:spPr>
        <p:txBody>
          <a:bodyPr/>
          <a:lstStyle/>
          <a:p>
            <a:endParaRPr lang="en-US"/>
          </a:p>
        </p:txBody>
      </p:sp>
      <p:sp>
        <p:nvSpPr>
          <p:cNvPr id="440332" name="Line 12"/>
          <p:cNvSpPr>
            <a:spLocks noChangeShapeType="1"/>
          </p:cNvSpPr>
          <p:nvPr/>
        </p:nvSpPr>
        <p:spPr bwMode="auto">
          <a:xfrm flipV="1">
            <a:off x="6619875" y="5429250"/>
            <a:ext cx="617538" cy="177800"/>
          </a:xfrm>
          <a:prstGeom prst="line">
            <a:avLst/>
          </a:prstGeom>
          <a:noFill/>
          <a:ln w="9525">
            <a:solidFill>
              <a:srgbClr val="FF0000"/>
            </a:solidFill>
            <a:round/>
            <a:headEnd/>
            <a:tailEnd/>
          </a:ln>
        </p:spPr>
        <p:txBody>
          <a:bodyPr/>
          <a:lstStyle/>
          <a:p>
            <a:endParaRPr lang="en-US"/>
          </a:p>
        </p:txBody>
      </p:sp>
      <p:sp>
        <p:nvSpPr>
          <p:cNvPr id="440333" name="Text Box 13"/>
          <p:cNvSpPr txBox="1">
            <a:spLocks noChangeArrowheads="1"/>
          </p:cNvSpPr>
          <p:nvPr/>
        </p:nvSpPr>
        <p:spPr bwMode="auto">
          <a:xfrm>
            <a:off x="2843213" y="5672138"/>
            <a:ext cx="5102225" cy="457200"/>
          </a:xfrm>
          <a:prstGeom prst="rect">
            <a:avLst/>
          </a:prstGeom>
          <a:noFill/>
          <a:ln w="9525">
            <a:noFill/>
            <a:miter lim="800000"/>
            <a:headEnd/>
            <a:tailEnd/>
          </a:ln>
        </p:spPr>
        <p:txBody>
          <a:bodyPr>
            <a:spAutoFit/>
          </a:bodyPr>
          <a:lstStyle/>
          <a:p>
            <a:r>
              <a:rPr lang="en-US">
                <a:solidFill>
                  <a:schemeClr val="hlink"/>
                </a:solidFill>
              </a:rPr>
              <a:t>1 </a:t>
            </a:r>
            <a:r>
              <a:rPr lang="en-US" i="1">
                <a:solidFill>
                  <a:schemeClr val="hlink"/>
                </a:solidFill>
              </a:rPr>
              <a:t>/</a:t>
            </a:r>
            <a:r>
              <a:rPr lang="en-US">
                <a:solidFill>
                  <a:schemeClr val="hlink"/>
                </a:solidFill>
              </a:rPr>
              <a:t> (2</a:t>
            </a:r>
            <a:r>
              <a:rPr lang="en-US" i="1">
                <a:solidFill>
                  <a:schemeClr val="hlink"/>
                </a:solidFill>
              </a:rPr>
              <a:t>R</a:t>
            </a:r>
            <a:r>
              <a:rPr lang="en-US">
                <a:solidFill>
                  <a:schemeClr val="hlink"/>
                </a:solidFill>
              </a:rPr>
              <a:t>)</a:t>
            </a:r>
            <a:r>
              <a:rPr lang="en-US">
                <a:solidFill>
                  <a:schemeClr val="hlink"/>
                </a:solidFill>
                <a:cs typeface="Courier New" pitchFamily="49" charset="0"/>
              </a:rPr>
              <a:t> </a:t>
            </a:r>
            <a:r>
              <a:rPr lang="en-US">
                <a:solidFill>
                  <a:schemeClr val="hlink"/>
                </a:solidFill>
              </a:rPr>
              <a:t>– 1 </a:t>
            </a:r>
            <a:r>
              <a:rPr lang="en-US" i="1">
                <a:solidFill>
                  <a:schemeClr val="hlink"/>
                </a:solidFill>
              </a:rPr>
              <a:t>/</a:t>
            </a:r>
            <a:r>
              <a:rPr lang="en-US">
                <a:solidFill>
                  <a:schemeClr val="hlink"/>
                </a:solidFill>
              </a:rPr>
              <a:t> </a:t>
            </a:r>
            <a:r>
              <a:rPr lang="en-US" i="1">
                <a:solidFill>
                  <a:schemeClr val="hlink"/>
                </a:solidFill>
              </a:rPr>
              <a:t>R</a:t>
            </a:r>
            <a:r>
              <a:rPr lang="en-US">
                <a:solidFill>
                  <a:schemeClr val="hlink"/>
                </a:solidFill>
              </a:rPr>
              <a:t> + 1 </a:t>
            </a:r>
            <a:r>
              <a:rPr lang="en-US" i="1">
                <a:solidFill>
                  <a:schemeClr val="hlink"/>
                </a:solidFill>
              </a:rPr>
              <a:t>/</a:t>
            </a:r>
            <a:r>
              <a:rPr lang="en-US">
                <a:solidFill>
                  <a:schemeClr val="hlink"/>
                </a:solidFill>
              </a:rPr>
              <a:t> </a:t>
            </a:r>
            <a:r>
              <a:rPr lang="en-US" i="1">
                <a:solidFill>
                  <a:schemeClr val="hlink"/>
                </a:solidFill>
              </a:rPr>
              <a:t>R</a:t>
            </a:r>
            <a:r>
              <a:rPr lang="en-US" baseline="-25000">
                <a:solidFill>
                  <a:schemeClr val="hlink"/>
                </a:solidFill>
              </a:rPr>
              <a:t>e</a:t>
            </a:r>
            <a:r>
              <a:rPr lang="en-US"/>
              <a:t> </a:t>
            </a:r>
            <a:r>
              <a:rPr lang="en-US">
                <a:solidFill>
                  <a:schemeClr val="hlink"/>
                </a:solidFill>
                <a:cs typeface="Courier New" pitchFamily="49" charset="0"/>
              </a:rPr>
              <a:t>= 3 </a:t>
            </a:r>
            <a:r>
              <a:rPr lang="en-US" i="1">
                <a:solidFill>
                  <a:schemeClr val="hlink"/>
                </a:solidFill>
                <a:cs typeface="Courier New" pitchFamily="49" charset="0"/>
              </a:rPr>
              <a:t>/ </a:t>
            </a:r>
            <a:r>
              <a:rPr lang="en-US">
                <a:solidFill>
                  <a:schemeClr val="hlink"/>
                </a:solidFill>
                <a:cs typeface="Courier New" pitchFamily="49" charset="0"/>
              </a:rPr>
              <a:t>(4</a:t>
            </a:r>
            <a:r>
              <a:rPr lang="en-US" i="1">
                <a:solidFill>
                  <a:schemeClr val="hlink"/>
                </a:solidFill>
                <a:cs typeface="Courier New" pitchFamily="49" charset="0"/>
              </a:rPr>
              <a:t>R</a:t>
            </a:r>
            <a:r>
              <a:rPr lang="en-US" baseline="-25000">
                <a:solidFill>
                  <a:schemeClr val="hlink"/>
                </a:solidFill>
                <a:cs typeface="Courier New" pitchFamily="49" charset="0"/>
              </a:rPr>
              <a:t>e</a:t>
            </a:r>
            <a:r>
              <a:rPr lang="en-US">
                <a:solidFill>
                  <a:schemeClr val="hlink"/>
                </a:solidFill>
                <a:cs typeface="Courier New" pitchFamily="49" charset="0"/>
              </a:rPr>
              <a:t>)</a:t>
            </a:r>
          </a:p>
        </p:txBody>
      </p:sp>
      <p:sp>
        <p:nvSpPr>
          <p:cNvPr id="440334" name="Text Box 14"/>
          <p:cNvSpPr txBox="1">
            <a:spLocks noChangeArrowheads="1"/>
          </p:cNvSpPr>
          <p:nvPr/>
        </p:nvSpPr>
        <p:spPr bwMode="auto">
          <a:xfrm>
            <a:off x="4814888" y="6065838"/>
            <a:ext cx="2755900" cy="457200"/>
          </a:xfrm>
          <a:prstGeom prst="rect">
            <a:avLst/>
          </a:prstGeom>
          <a:noFill/>
          <a:ln w="9525">
            <a:noFill/>
            <a:miter lim="800000"/>
            <a:headEnd/>
            <a:tailEnd/>
          </a:ln>
        </p:spPr>
        <p:txBody>
          <a:bodyPr>
            <a:spAutoFit/>
          </a:bodyPr>
          <a:lstStyle/>
          <a:p>
            <a:r>
              <a:rPr lang="en-US">
                <a:solidFill>
                  <a:schemeClr val="hlink"/>
                </a:solidFill>
              </a:rPr>
              <a:t>1 </a:t>
            </a:r>
            <a:r>
              <a:rPr lang="en-US" i="1">
                <a:solidFill>
                  <a:schemeClr val="hlink"/>
                </a:solidFill>
              </a:rPr>
              <a:t>/</a:t>
            </a:r>
            <a:r>
              <a:rPr lang="en-US">
                <a:solidFill>
                  <a:schemeClr val="hlink"/>
                </a:solidFill>
              </a:rPr>
              <a:t> (4</a:t>
            </a:r>
            <a:r>
              <a:rPr lang="en-US" i="1">
                <a:solidFill>
                  <a:schemeClr val="hlink"/>
                </a:solidFill>
              </a:rPr>
              <a:t>R</a:t>
            </a:r>
            <a:r>
              <a:rPr lang="en-US" baseline="-25000">
                <a:solidFill>
                  <a:schemeClr val="hlink"/>
                </a:solidFill>
              </a:rPr>
              <a:t>e</a:t>
            </a:r>
            <a:r>
              <a:rPr lang="en-US">
                <a:solidFill>
                  <a:schemeClr val="hlink"/>
                </a:solidFill>
              </a:rPr>
              <a:t>)</a:t>
            </a:r>
            <a:r>
              <a:rPr lang="en-US"/>
              <a:t> </a:t>
            </a:r>
            <a:r>
              <a:rPr lang="en-US">
                <a:solidFill>
                  <a:schemeClr val="hlink"/>
                </a:solidFill>
                <a:cs typeface="Courier New" pitchFamily="49" charset="0"/>
              </a:rPr>
              <a:t>= 1 </a:t>
            </a:r>
            <a:r>
              <a:rPr lang="en-US" i="1">
                <a:solidFill>
                  <a:schemeClr val="hlink"/>
                </a:solidFill>
                <a:cs typeface="Courier New" pitchFamily="49" charset="0"/>
              </a:rPr>
              <a:t>/ </a:t>
            </a:r>
            <a:r>
              <a:rPr lang="en-US">
                <a:solidFill>
                  <a:schemeClr val="hlink"/>
                </a:solidFill>
                <a:cs typeface="Courier New" pitchFamily="49" charset="0"/>
              </a:rPr>
              <a:t>(2</a:t>
            </a:r>
            <a:r>
              <a:rPr lang="en-US" i="1">
                <a:solidFill>
                  <a:schemeClr val="hlink"/>
                </a:solidFill>
                <a:cs typeface="Courier New" pitchFamily="49" charset="0"/>
              </a:rPr>
              <a:t>R</a:t>
            </a:r>
            <a:r>
              <a:rPr lang="en-US">
                <a:solidFill>
                  <a:schemeClr val="hlink"/>
                </a:solidFill>
                <a:cs typeface="Courier New" pitchFamily="49" charset="0"/>
              </a:rPr>
              <a:t>)</a:t>
            </a:r>
          </a:p>
        </p:txBody>
      </p:sp>
      <p:sp>
        <p:nvSpPr>
          <p:cNvPr id="440335" name="Text Box 15"/>
          <p:cNvSpPr txBox="1">
            <a:spLocks noChangeArrowheads="1"/>
          </p:cNvSpPr>
          <p:nvPr/>
        </p:nvSpPr>
        <p:spPr bwMode="auto">
          <a:xfrm>
            <a:off x="5729288" y="6426200"/>
            <a:ext cx="1374775" cy="457200"/>
          </a:xfrm>
          <a:prstGeom prst="rect">
            <a:avLst/>
          </a:prstGeom>
          <a:noFill/>
          <a:ln w="9525">
            <a:noFill/>
            <a:miter lim="800000"/>
            <a:headEnd/>
            <a:tailEnd/>
          </a:ln>
        </p:spPr>
        <p:txBody>
          <a:bodyPr>
            <a:spAutoFit/>
          </a:bodyPr>
          <a:lstStyle/>
          <a:p>
            <a:r>
              <a:rPr lang="en-US" i="1">
                <a:solidFill>
                  <a:schemeClr val="hlink"/>
                </a:solidFill>
              </a:rPr>
              <a:t>R</a:t>
            </a:r>
            <a:r>
              <a:rPr lang="en-US"/>
              <a:t> </a:t>
            </a:r>
            <a:r>
              <a:rPr lang="en-US">
                <a:solidFill>
                  <a:schemeClr val="hlink"/>
                </a:solidFill>
                <a:cs typeface="Courier New" pitchFamily="49" charset="0"/>
              </a:rPr>
              <a:t>= 2</a:t>
            </a:r>
            <a:r>
              <a:rPr lang="en-US" i="1">
                <a:solidFill>
                  <a:schemeClr val="hlink"/>
                </a:solidFill>
                <a:cs typeface="Courier New" pitchFamily="49" charset="0"/>
              </a:rPr>
              <a:t>R</a:t>
            </a:r>
            <a:r>
              <a:rPr lang="en-US" baseline="-25000">
                <a:solidFill>
                  <a:schemeClr val="hlink"/>
                </a:solidFill>
                <a:cs typeface="Courier New" pitchFamily="49" charset="0"/>
              </a:rPr>
              <a:t>e</a:t>
            </a:r>
            <a:r>
              <a:rPr lang="en-US">
                <a:solidFill>
                  <a:schemeClr val="hlink"/>
                </a:solidFill>
                <a:cs typeface="Courier New" pitchFamily="49" charset="0"/>
              </a:rPr>
              <a:t>.</a:t>
            </a:r>
            <a:endParaRPr lang="en-US" baseline="-25000">
              <a:solidFill>
                <a:schemeClr val="hlink"/>
              </a:solidFill>
              <a:cs typeface="Courier New" pitchFamily="49" charset="0"/>
            </a:endParaRPr>
          </a:p>
        </p:txBody>
      </p:sp>
      <p:sp>
        <p:nvSpPr>
          <p:cNvPr id="6657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342"/>
                                        </p:tgtEl>
                                        <p:attrNameLst>
                                          <p:attrName>style.visibility</p:attrName>
                                        </p:attrNameLst>
                                      </p:cBhvr>
                                      <p:to>
                                        <p:strVal val="visible"/>
                                      </p:to>
                                    </p:set>
                                    <p:anim calcmode="lin" valueType="num">
                                      <p:cBhvr additive="base">
                                        <p:cTn id="7" dur="500" fill="hold"/>
                                        <p:tgtEl>
                                          <p:spTgt spid="440342"/>
                                        </p:tgtEl>
                                        <p:attrNameLst>
                                          <p:attrName>ppt_x</p:attrName>
                                        </p:attrNameLst>
                                      </p:cBhvr>
                                      <p:tavLst>
                                        <p:tav tm="0">
                                          <p:val>
                                            <p:strVal val="#ppt_x"/>
                                          </p:val>
                                        </p:tav>
                                        <p:tav tm="100000">
                                          <p:val>
                                            <p:strVal val="#ppt_x"/>
                                          </p:val>
                                        </p:tav>
                                      </p:tavLst>
                                    </p:anim>
                                    <p:anim calcmode="lin" valueType="num">
                                      <p:cBhvr additive="base">
                                        <p:cTn id="8" dur="500" fill="hold"/>
                                        <p:tgtEl>
                                          <p:spTgt spid="44034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0327">
                                            <p:txEl>
                                              <p:pRg st="0" end="0"/>
                                            </p:txEl>
                                          </p:spTgt>
                                        </p:tgtEl>
                                        <p:attrNameLst>
                                          <p:attrName>style.visibility</p:attrName>
                                        </p:attrNameLst>
                                      </p:cBhvr>
                                      <p:to>
                                        <p:strVal val="visible"/>
                                      </p:to>
                                    </p:set>
                                    <p:anim calcmode="lin" valueType="num">
                                      <p:cBhvr additive="base">
                                        <p:cTn id="13" dur="500" fill="hold"/>
                                        <p:tgtEl>
                                          <p:spTgt spid="44032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403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0328">
                                            <p:txEl>
                                              <p:pRg st="0" end="0"/>
                                            </p:txEl>
                                          </p:spTgt>
                                        </p:tgtEl>
                                        <p:attrNameLst>
                                          <p:attrName>style.visibility</p:attrName>
                                        </p:attrNameLst>
                                      </p:cBhvr>
                                      <p:to>
                                        <p:strVal val="visible"/>
                                      </p:to>
                                    </p:set>
                                    <p:anim calcmode="lin" valueType="num">
                                      <p:cBhvr additive="base">
                                        <p:cTn id="19" dur="500" fill="hold"/>
                                        <p:tgtEl>
                                          <p:spTgt spid="44032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032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0329">
                                            <p:txEl>
                                              <p:pRg st="0" end="0"/>
                                            </p:txEl>
                                          </p:spTgt>
                                        </p:tgtEl>
                                        <p:attrNameLst>
                                          <p:attrName>style.visibility</p:attrName>
                                        </p:attrNameLst>
                                      </p:cBhvr>
                                      <p:to>
                                        <p:strVal val="visible"/>
                                      </p:to>
                                    </p:set>
                                    <p:anim calcmode="lin" valueType="num">
                                      <p:cBhvr additive="base">
                                        <p:cTn id="25" dur="500" fill="hold"/>
                                        <p:tgtEl>
                                          <p:spTgt spid="44032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032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440330"/>
                                        </p:tgtEl>
                                        <p:attrNameLst>
                                          <p:attrName>style.visibility</p:attrName>
                                        </p:attrNameLst>
                                      </p:cBhvr>
                                      <p:to>
                                        <p:strVal val="visible"/>
                                      </p:to>
                                    </p:set>
                                    <p:animEffect transition="in" filter="wipe(down)">
                                      <p:cBhvr>
                                        <p:cTn id="31" dur="500"/>
                                        <p:tgtEl>
                                          <p:spTgt spid="440330"/>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440331"/>
                                        </p:tgtEl>
                                        <p:attrNameLst>
                                          <p:attrName>style.visibility</p:attrName>
                                        </p:attrNameLst>
                                      </p:cBhvr>
                                      <p:to>
                                        <p:strVal val="visible"/>
                                      </p:to>
                                    </p:set>
                                    <p:animEffect transition="in" filter="wipe(down)">
                                      <p:cBhvr>
                                        <p:cTn id="36" dur="500"/>
                                        <p:tgtEl>
                                          <p:spTgt spid="440331"/>
                                        </p:tgtEl>
                                      </p:cBhvr>
                                    </p:animEffect>
                                  </p:childTnLst>
                                  <p:subTnLst>
                                    <p:audio>
                                      <p:cMediaNode>
                                        <p:cTn display="0" masterRel="sameClick">
                                          <p:stCondLst>
                                            <p:cond evt="begin" delay="0">
                                              <p:tn val="34"/>
                                            </p:cond>
                                          </p:stCondLst>
                                          <p:endCondLst>
                                            <p:cond evt="onStopAudio" delay="0">
                                              <p:tgtEl>
                                                <p:sldTgt/>
                                              </p:tgtEl>
                                            </p:cond>
                                          </p:endCondLst>
                                        </p:cTn>
                                        <p:tgtEl>
                                          <p:sndTgt r:embed="rId5" name="cashreg.wav"/>
                                        </p:tgtEl>
                                      </p:cMediaNode>
                                    </p:audio>
                                  </p:sub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440332"/>
                                        </p:tgtEl>
                                        <p:attrNameLst>
                                          <p:attrName>style.visibility</p:attrName>
                                        </p:attrNameLst>
                                      </p:cBhvr>
                                      <p:to>
                                        <p:strVal val="visible"/>
                                      </p:to>
                                    </p:set>
                                    <p:animEffect transition="in" filter="wipe(down)">
                                      <p:cBhvr>
                                        <p:cTn id="41" dur="500"/>
                                        <p:tgtEl>
                                          <p:spTgt spid="440332"/>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40333">
                                            <p:txEl>
                                              <p:pRg st="0" end="0"/>
                                            </p:txEl>
                                          </p:spTgt>
                                        </p:tgtEl>
                                        <p:attrNameLst>
                                          <p:attrName>style.visibility</p:attrName>
                                        </p:attrNameLst>
                                      </p:cBhvr>
                                      <p:to>
                                        <p:strVal val="visible"/>
                                      </p:to>
                                    </p:set>
                                    <p:anim calcmode="lin" valueType="num">
                                      <p:cBhvr additive="base">
                                        <p:cTn id="46" dur="500" fill="hold"/>
                                        <p:tgtEl>
                                          <p:spTgt spid="440333">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4033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40334">
                                            <p:txEl>
                                              <p:pRg st="0" end="0"/>
                                            </p:txEl>
                                          </p:spTgt>
                                        </p:tgtEl>
                                        <p:attrNameLst>
                                          <p:attrName>style.visibility</p:attrName>
                                        </p:attrNameLst>
                                      </p:cBhvr>
                                      <p:to>
                                        <p:strVal val="visible"/>
                                      </p:to>
                                    </p:set>
                                    <p:anim calcmode="lin" valueType="num">
                                      <p:cBhvr additive="base">
                                        <p:cTn id="52" dur="500" fill="hold"/>
                                        <p:tgtEl>
                                          <p:spTgt spid="440334">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4033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40335">
                                            <p:txEl>
                                              <p:pRg st="0" end="0"/>
                                            </p:txEl>
                                          </p:spTgt>
                                        </p:tgtEl>
                                        <p:attrNameLst>
                                          <p:attrName>style.visibility</p:attrName>
                                        </p:attrNameLst>
                                      </p:cBhvr>
                                      <p:to>
                                        <p:strVal val="visible"/>
                                      </p:to>
                                    </p:set>
                                    <p:anim calcmode="lin" valueType="num">
                                      <p:cBhvr additive="base">
                                        <p:cTn id="58" dur="500" fill="hold"/>
                                        <p:tgtEl>
                                          <p:spTgt spid="440335">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403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0" grpId="0" animBg="1"/>
      <p:bldP spid="440331" grpId="0" animBg="1"/>
      <p:bldP spid="440332"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685800" y="1766888"/>
            <a:ext cx="7772400" cy="50911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48515"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44538" y="2139950"/>
            <a:ext cx="7681912" cy="2192338"/>
          </a:xfrm>
          <a:prstGeom prst="rect">
            <a:avLst/>
          </a:prstGeom>
          <a:noFill/>
          <a:ln w="9525">
            <a:noFill/>
            <a:miter lim="800000"/>
            <a:headEnd/>
            <a:tailEnd/>
          </a:ln>
        </p:spPr>
      </p:pic>
      <p:sp>
        <p:nvSpPr>
          <p:cNvPr id="67588" name="Rectangle 4"/>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448517"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 y="1843088"/>
            <a:ext cx="5311775" cy="330200"/>
          </a:xfrm>
          <a:prstGeom prst="rect">
            <a:avLst/>
          </a:prstGeom>
          <a:noFill/>
          <a:ln w="9525">
            <a:noFill/>
            <a:miter lim="800000"/>
            <a:headEnd/>
            <a:tailEnd/>
          </a:ln>
        </p:spPr>
      </p:pic>
      <p:sp>
        <p:nvSpPr>
          <p:cNvPr id="448518" name="Text Box 6"/>
          <p:cNvSpPr txBox="1">
            <a:spLocks noChangeArrowheads="1"/>
          </p:cNvSpPr>
          <p:nvPr/>
        </p:nvSpPr>
        <p:spPr bwMode="auto">
          <a:xfrm>
            <a:off x="1497013" y="2581275"/>
            <a:ext cx="6918325" cy="118745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cs typeface="Courier New" pitchFamily="49" charset="0"/>
              </a:rPr>
              <a:t>It is the work done per unit mass by the gravitational field in bringing a small mass from infinity to that point.</a:t>
            </a:r>
          </a:p>
        </p:txBody>
      </p:sp>
      <p:sp>
        <p:nvSpPr>
          <p:cNvPr id="6759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48520" name="Text Box 8"/>
          <p:cNvSpPr txBox="1">
            <a:spLocks noChangeArrowheads="1"/>
          </p:cNvSpPr>
          <p:nvPr/>
        </p:nvSpPr>
        <p:spPr bwMode="auto">
          <a:xfrm>
            <a:off x="1487488" y="3867150"/>
            <a:ext cx="7156450" cy="1187450"/>
          </a:xfrm>
          <a:prstGeom prst="rect">
            <a:avLst/>
          </a:prstGeom>
          <a:noFill/>
          <a:ln w="9525">
            <a:noFill/>
            <a:miter lim="800000"/>
            <a:headEnd/>
            <a:tailEnd/>
          </a:ln>
        </p:spPr>
        <p:txBody>
          <a:bodyPr>
            <a:spAutoFit/>
          </a:bodyPr>
          <a:lstStyle/>
          <a:p>
            <a:r>
              <a:rPr lang="en-US">
                <a:solidFill>
                  <a:srgbClr val="FF9933"/>
                </a:solidFill>
                <a:sym typeface="Symbol" pitchFamily="18" charset="2"/>
              </a:rPr>
              <a:t></a:t>
            </a:r>
            <a:r>
              <a:rPr lang="en-US">
                <a:solidFill>
                  <a:srgbClr val="FF9933"/>
                </a:solidFill>
                <a:cs typeface="Courier New" pitchFamily="49" charset="0"/>
              </a:rPr>
              <a:t>COMPARE: The work done by the gravitational field in bringing a small mass from infinity to that point is called the </a:t>
            </a:r>
            <a:r>
              <a:rPr lang="en-US" b="1">
                <a:solidFill>
                  <a:srgbClr val="FF9933"/>
                </a:solidFill>
                <a:cs typeface="Courier New" pitchFamily="49" charset="0"/>
              </a:rPr>
              <a:t>gravitational potential energy</a:t>
            </a:r>
            <a:r>
              <a:rPr lang="en-US">
                <a:solidFill>
                  <a:srgbClr val="FF9933"/>
                </a:solidFill>
                <a:cs typeface="Courier New" pitchFamily="49" charset="0"/>
              </a:rPr>
              <a:t>.</a:t>
            </a:r>
          </a:p>
        </p:txBody>
      </p:sp>
      <p:sp>
        <p:nvSpPr>
          <p:cNvPr id="448521" name="Text Box 9"/>
          <p:cNvSpPr txBox="1">
            <a:spLocks noChangeArrowheads="1"/>
          </p:cNvSpPr>
          <p:nvPr/>
        </p:nvSpPr>
        <p:spPr bwMode="auto">
          <a:xfrm>
            <a:off x="1487488" y="4991100"/>
            <a:ext cx="7156450" cy="822325"/>
          </a:xfrm>
          <a:prstGeom prst="rect">
            <a:avLst/>
          </a:prstGeom>
          <a:noFill/>
          <a:ln w="9525">
            <a:noFill/>
            <a:miter lim="800000"/>
            <a:headEnd/>
            <a:tailEnd/>
          </a:ln>
        </p:spPr>
        <p:txBody>
          <a:bodyPr>
            <a:spAutoFit/>
          </a:bodyPr>
          <a:lstStyle/>
          <a:p>
            <a:r>
              <a:rPr lang="en-US">
                <a:solidFill>
                  <a:srgbClr val="FF9933"/>
                </a:solidFill>
                <a:sym typeface="Symbol" pitchFamily="18" charset="2"/>
              </a:rPr>
              <a:t></a:t>
            </a:r>
            <a:r>
              <a:rPr lang="en-US">
                <a:solidFill>
                  <a:srgbClr val="FF9933"/>
                </a:solidFill>
                <a:cs typeface="Courier New" pitchFamily="49" charset="0"/>
              </a:rPr>
              <a:t>The phrase only differs by omission of “per unit mass”.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8517"/>
                                        </p:tgtEl>
                                        <p:attrNameLst>
                                          <p:attrName>style.visibility</p:attrName>
                                        </p:attrNameLst>
                                      </p:cBhvr>
                                      <p:to>
                                        <p:strVal val="visible"/>
                                      </p:to>
                                    </p:set>
                                    <p:anim calcmode="lin" valueType="num">
                                      <p:cBhvr additive="base">
                                        <p:cTn id="7" dur="500" fill="hold"/>
                                        <p:tgtEl>
                                          <p:spTgt spid="448517"/>
                                        </p:tgtEl>
                                        <p:attrNameLst>
                                          <p:attrName>ppt_x</p:attrName>
                                        </p:attrNameLst>
                                      </p:cBhvr>
                                      <p:tavLst>
                                        <p:tav tm="0">
                                          <p:val>
                                            <p:strVal val="#ppt_x"/>
                                          </p:val>
                                        </p:tav>
                                        <p:tav tm="100000">
                                          <p:val>
                                            <p:strVal val="#ppt_x"/>
                                          </p:val>
                                        </p:tav>
                                      </p:tavLst>
                                    </p:anim>
                                    <p:anim calcmode="lin" valueType="num">
                                      <p:cBhvr additive="base">
                                        <p:cTn id="8" dur="500" fill="hold"/>
                                        <p:tgtEl>
                                          <p:spTgt spid="44851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48515"/>
                                        </p:tgtEl>
                                        <p:attrNameLst>
                                          <p:attrName>style.visibility</p:attrName>
                                        </p:attrNameLst>
                                      </p:cBhvr>
                                      <p:to>
                                        <p:strVal val="visible"/>
                                      </p:to>
                                    </p:set>
                                    <p:anim calcmode="lin" valueType="num">
                                      <p:cBhvr additive="base">
                                        <p:cTn id="13" dur="500" fill="hold"/>
                                        <p:tgtEl>
                                          <p:spTgt spid="448515"/>
                                        </p:tgtEl>
                                        <p:attrNameLst>
                                          <p:attrName>ppt_x</p:attrName>
                                        </p:attrNameLst>
                                      </p:cBhvr>
                                      <p:tavLst>
                                        <p:tav tm="0">
                                          <p:val>
                                            <p:strVal val="#ppt_x"/>
                                          </p:val>
                                        </p:tav>
                                        <p:tav tm="100000">
                                          <p:val>
                                            <p:strVal val="#ppt_x"/>
                                          </p:val>
                                        </p:tav>
                                      </p:tavLst>
                                    </p:anim>
                                    <p:anim calcmode="lin" valueType="num">
                                      <p:cBhvr additive="base">
                                        <p:cTn id="14" dur="500" fill="hold"/>
                                        <p:tgtEl>
                                          <p:spTgt spid="4485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48518">
                                            <p:txEl>
                                              <p:pRg st="0" end="0"/>
                                            </p:txEl>
                                          </p:spTgt>
                                        </p:tgtEl>
                                        <p:attrNameLst>
                                          <p:attrName>style.visibility</p:attrName>
                                        </p:attrNameLst>
                                      </p:cBhvr>
                                      <p:to>
                                        <p:strVal val="visible"/>
                                      </p:to>
                                    </p:set>
                                    <p:anim calcmode="lin" valueType="num">
                                      <p:cBhvr additive="base">
                                        <p:cTn id="19" dur="500" fill="hold"/>
                                        <p:tgtEl>
                                          <p:spTgt spid="448518">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4851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48520">
                                            <p:txEl>
                                              <p:pRg st="0" end="0"/>
                                            </p:txEl>
                                          </p:spTgt>
                                        </p:tgtEl>
                                        <p:attrNameLst>
                                          <p:attrName>style.visibility</p:attrName>
                                        </p:attrNameLst>
                                      </p:cBhvr>
                                      <p:to>
                                        <p:strVal val="visible"/>
                                      </p:to>
                                    </p:set>
                                    <p:anim calcmode="lin" valueType="num">
                                      <p:cBhvr additive="base">
                                        <p:cTn id="25" dur="500" fill="hold"/>
                                        <p:tgtEl>
                                          <p:spTgt spid="448520">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4852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48521">
                                            <p:txEl>
                                              <p:pRg st="0" end="0"/>
                                            </p:txEl>
                                          </p:spTgt>
                                        </p:tgtEl>
                                        <p:attrNameLst>
                                          <p:attrName>style.visibility</p:attrName>
                                        </p:attrNameLst>
                                      </p:cBhvr>
                                      <p:to>
                                        <p:strVal val="visible"/>
                                      </p:to>
                                    </p:set>
                                    <p:anim calcmode="lin" valueType="num">
                                      <p:cBhvr additive="base">
                                        <p:cTn id="31" dur="500" fill="hold"/>
                                        <p:tgtEl>
                                          <p:spTgt spid="448521">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4852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ChangeArrowheads="1"/>
          </p:cNvSpPr>
          <p:nvPr/>
        </p:nvSpPr>
        <p:spPr bwMode="auto">
          <a:xfrm>
            <a:off x="685800" y="1779588"/>
            <a:ext cx="7772400" cy="50784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50563" name="Picture 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92150" y="2168525"/>
            <a:ext cx="7712075" cy="4495800"/>
          </a:xfrm>
          <a:prstGeom prst="rect">
            <a:avLst/>
          </a:prstGeom>
          <a:noFill/>
          <a:ln w="9525">
            <a:noFill/>
            <a:miter lim="800000"/>
            <a:headEnd/>
            <a:tailEnd/>
          </a:ln>
        </p:spPr>
      </p:pic>
      <p:sp>
        <p:nvSpPr>
          <p:cNvPr id="450564" name="Text Box 4"/>
          <p:cNvSpPr txBox="1">
            <a:spLocks noChangeArrowheads="1"/>
          </p:cNvSpPr>
          <p:nvPr/>
        </p:nvSpPr>
        <p:spPr bwMode="auto">
          <a:xfrm>
            <a:off x="1379538" y="4935538"/>
            <a:ext cx="56673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cs typeface="Courier New" pitchFamily="49" charset="0"/>
              </a:rPr>
              <a:t>V</a:t>
            </a:r>
            <a:r>
              <a:rPr lang="en-US">
                <a:solidFill>
                  <a:schemeClr val="hlink"/>
                </a:solidFill>
                <a:cs typeface="Courier New" pitchFamily="49" charset="0"/>
              </a:rPr>
              <a:t> = </a:t>
            </a:r>
            <a:r>
              <a:rPr lang="en-US">
                <a:solidFill>
                  <a:schemeClr val="hlink"/>
                </a:solidFill>
              </a:rPr>
              <a:t>–</a:t>
            </a:r>
            <a:r>
              <a:rPr lang="en-US" i="1">
                <a:solidFill>
                  <a:schemeClr val="hlink"/>
                </a:solidFill>
                <a:cs typeface="Courier New" pitchFamily="49" charset="0"/>
              </a:rPr>
              <a:t>GM / r</a:t>
            </a:r>
            <a:r>
              <a:rPr lang="en-US">
                <a:solidFill>
                  <a:schemeClr val="hlink"/>
                </a:solidFill>
                <a:cs typeface="Courier New" pitchFamily="49" charset="0"/>
              </a:rPr>
              <a:t> so that </a:t>
            </a:r>
            <a:r>
              <a:rPr lang="en-US" i="1">
                <a:solidFill>
                  <a:schemeClr val="hlink"/>
                </a:solidFill>
                <a:cs typeface="Courier New" pitchFamily="49" charset="0"/>
              </a:rPr>
              <a:t>V</a:t>
            </a:r>
            <a:r>
              <a:rPr lang="en-US" baseline="-25000">
                <a:solidFill>
                  <a:schemeClr val="hlink"/>
                </a:solidFill>
                <a:cs typeface="Courier New" pitchFamily="49" charset="0"/>
              </a:rPr>
              <a:t>0</a:t>
            </a:r>
            <a:r>
              <a:rPr lang="en-US">
                <a:solidFill>
                  <a:schemeClr val="hlink"/>
                </a:solidFill>
                <a:cs typeface="Courier New" pitchFamily="49" charset="0"/>
              </a:rPr>
              <a:t> = – </a:t>
            </a:r>
            <a:r>
              <a:rPr lang="en-US" i="1">
                <a:solidFill>
                  <a:schemeClr val="hlink"/>
                </a:solidFill>
                <a:cs typeface="Courier New" pitchFamily="49" charset="0"/>
              </a:rPr>
              <a:t>GM / R</a:t>
            </a:r>
            <a:r>
              <a:rPr lang="en-US" baseline="-25000">
                <a:solidFill>
                  <a:schemeClr val="hlink"/>
                </a:solidFill>
                <a:cs typeface="Courier New" pitchFamily="49" charset="0"/>
              </a:rPr>
              <a:t>0</a:t>
            </a:r>
            <a:r>
              <a:rPr lang="en-US">
                <a:solidFill>
                  <a:schemeClr val="hlink"/>
                </a:solidFill>
                <a:cs typeface="Courier New" pitchFamily="49" charset="0"/>
              </a:rPr>
              <a:t>.</a:t>
            </a:r>
          </a:p>
        </p:txBody>
      </p:sp>
      <p:sp>
        <p:nvSpPr>
          <p:cNvPr id="450565" name="Text Box 5"/>
          <p:cNvSpPr txBox="1">
            <a:spLocks noChangeArrowheads="1"/>
          </p:cNvSpPr>
          <p:nvPr/>
        </p:nvSpPr>
        <p:spPr bwMode="auto">
          <a:xfrm>
            <a:off x="1379538" y="5492750"/>
            <a:ext cx="56673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cs typeface="Courier New" pitchFamily="49" charset="0"/>
              </a:rPr>
              <a:t>But –</a:t>
            </a:r>
            <a:r>
              <a:rPr lang="en-US" i="1">
                <a:solidFill>
                  <a:schemeClr val="hlink"/>
                </a:solidFill>
                <a:cs typeface="Courier New" pitchFamily="49" charset="0"/>
              </a:rPr>
              <a:t>g</a:t>
            </a:r>
            <a:r>
              <a:rPr lang="en-US" baseline="-25000">
                <a:solidFill>
                  <a:schemeClr val="hlink"/>
                </a:solidFill>
                <a:cs typeface="Courier New" pitchFamily="49" charset="0"/>
              </a:rPr>
              <a:t>0</a:t>
            </a:r>
            <a:r>
              <a:rPr lang="en-US" i="1">
                <a:solidFill>
                  <a:schemeClr val="hlink"/>
                </a:solidFill>
                <a:cs typeface="Courier New" pitchFamily="49" charset="0"/>
              </a:rPr>
              <a:t>R</a:t>
            </a:r>
            <a:r>
              <a:rPr lang="en-US" baseline="-25000">
                <a:solidFill>
                  <a:schemeClr val="hlink"/>
                </a:solidFill>
                <a:cs typeface="Courier New" pitchFamily="49" charset="0"/>
              </a:rPr>
              <a:t>0</a:t>
            </a:r>
            <a:r>
              <a:rPr lang="en-US">
                <a:solidFill>
                  <a:schemeClr val="hlink"/>
                </a:solidFill>
                <a:cs typeface="Courier New" pitchFamily="49" charset="0"/>
              </a:rPr>
              <a:t> = </a:t>
            </a:r>
            <a:r>
              <a:rPr lang="en-US">
                <a:solidFill>
                  <a:schemeClr val="hlink"/>
                </a:solidFill>
              </a:rPr>
              <a:t>–</a:t>
            </a:r>
            <a:r>
              <a:rPr lang="en-US">
                <a:solidFill>
                  <a:schemeClr val="hlink"/>
                </a:solidFill>
                <a:cs typeface="Courier New" pitchFamily="49" charset="0"/>
              </a:rPr>
              <a:t>(</a:t>
            </a:r>
            <a:r>
              <a:rPr lang="en-US" i="1">
                <a:solidFill>
                  <a:schemeClr val="hlink"/>
                </a:solidFill>
                <a:cs typeface="Courier New" pitchFamily="49" charset="0"/>
              </a:rPr>
              <a:t>GM /</a:t>
            </a:r>
            <a:r>
              <a:rPr lang="en-US">
                <a:solidFill>
                  <a:schemeClr val="hlink"/>
                </a:solidFill>
                <a:cs typeface="Courier New" pitchFamily="49" charset="0"/>
              </a:rPr>
              <a:t> </a:t>
            </a:r>
            <a:r>
              <a:rPr lang="en-US" i="1">
                <a:solidFill>
                  <a:schemeClr val="hlink"/>
                </a:solidFill>
                <a:cs typeface="Courier New" pitchFamily="49" charset="0"/>
              </a:rPr>
              <a:t>R</a:t>
            </a:r>
            <a:r>
              <a:rPr lang="en-US" baseline="-25000">
                <a:solidFill>
                  <a:schemeClr val="hlink"/>
                </a:solidFill>
                <a:cs typeface="Courier New" pitchFamily="49" charset="0"/>
              </a:rPr>
              <a:t>0</a:t>
            </a:r>
            <a:r>
              <a:rPr lang="en-US" baseline="30000">
                <a:solidFill>
                  <a:schemeClr val="hlink"/>
                </a:solidFill>
                <a:cs typeface="Courier New" pitchFamily="49" charset="0"/>
              </a:rPr>
              <a:t>2</a:t>
            </a:r>
            <a:r>
              <a:rPr lang="en-US">
                <a:solidFill>
                  <a:schemeClr val="hlink"/>
                </a:solidFill>
                <a:cs typeface="Courier New" pitchFamily="49" charset="0"/>
              </a:rPr>
              <a:t>)</a:t>
            </a:r>
            <a:r>
              <a:rPr lang="en-US" i="1">
                <a:solidFill>
                  <a:schemeClr val="hlink"/>
                </a:solidFill>
                <a:cs typeface="Courier New" pitchFamily="49" charset="0"/>
              </a:rPr>
              <a:t>R</a:t>
            </a:r>
            <a:r>
              <a:rPr lang="en-US" baseline="-25000">
                <a:solidFill>
                  <a:schemeClr val="hlink"/>
                </a:solidFill>
                <a:cs typeface="Courier New" pitchFamily="49" charset="0"/>
              </a:rPr>
              <a:t>0</a:t>
            </a:r>
            <a:r>
              <a:rPr lang="en-US">
                <a:solidFill>
                  <a:schemeClr val="hlink"/>
                </a:solidFill>
                <a:cs typeface="Courier New" pitchFamily="49" charset="0"/>
              </a:rPr>
              <a:t> = </a:t>
            </a:r>
            <a:r>
              <a:rPr lang="en-US">
                <a:solidFill>
                  <a:schemeClr val="hlink"/>
                </a:solidFill>
              </a:rPr>
              <a:t>–</a:t>
            </a:r>
            <a:r>
              <a:rPr lang="en-US"/>
              <a:t> </a:t>
            </a:r>
            <a:r>
              <a:rPr lang="en-US" i="1">
                <a:solidFill>
                  <a:schemeClr val="hlink"/>
                </a:solidFill>
                <a:cs typeface="Courier New" pitchFamily="49" charset="0"/>
              </a:rPr>
              <a:t>GM / R</a:t>
            </a:r>
            <a:r>
              <a:rPr lang="en-US" baseline="-25000">
                <a:solidFill>
                  <a:schemeClr val="hlink"/>
                </a:solidFill>
                <a:cs typeface="Courier New" pitchFamily="49" charset="0"/>
              </a:rPr>
              <a:t>0</a:t>
            </a:r>
            <a:r>
              <a:rPr lang="en-US">
                <a:solidFill>
                  <a:schemeClr val="hlink"/>
                </a:solidFill>
                <a:cs typeface="Courier New" pitchFamily="49" charset="0"/>
              </a:rPr>
              <a:t> </a:t>
            </a:r>
          </a:p>
        </p:txBody>
      </p:sp>
      <p:sp>
        <p:nvSpPr>
          <p:cNvPr id="450566" name="Text Box 6"/>
          <p:cNvSpPr txBox="1">
            <a:spLocks noChangeArrowheads="1"/>
          </p:cNvSpPr>
          <p:nvPr/>
        </p:nvSpPr>
        <p:spPr bwMode="auto">
          <a:xfrm>
            <a:off x="6884988" y="5500688"/>
            <a:ext cx="1168400" cy="457200"/>
          </a:xfrm>
          <a:prstGeom prst="rect">
            <a:avLst/>
          </a:prstGeom>
          <a:noFill/>
          <a:ln w="9525">
            <a:noFill/>
            <a:miter lim="800000"/>
            <a:headEnd/>
            <a:tailEnd/>
          </a:ln>
        </p:spPr>
        <p:txBody>
          <a:bodyPr>
            <a:spAutoFit/>
          </a:bodyPr>
          <a:lstStyle/>
          <a:p>
            <a:r>
              <a:rPr lang="en-US">
                <a:solidFill>
                  <a:schemeClr val="hlink"/>
                </a:solidFill>
                <a:cs typeface="Courier New" pitchFamily="49" charset="0"/>
              </a:rPr>
              <a:t>= </a:t>
            </a:r>
            <a:r>
              <a:rPr lang="en-US" i="1">
                <a:solidFill>
                  <a:schemeClr val="hlink"/>
                </a:solidFill>
                <a:cs typeface="Courier New" pitchFamily="49" charset="0"/>
              </a:rPr>
              <a:t>V</a:t>
            </a:r>
            <a:r>
              <a:rPr lang="en-US" baseline="-25000">
                <a:solidFill>
                  <a:schemeClr val="hlink"/>
                </a:solidFill>
                <a:cs typeface="Courier New" pitchFamily="49" charset="0"/>
              </a:rPr>
              <a:t>0</a:t>
            </a:r>
            <a:r>
              <a:rPr lang="en-US">
                <a:solidFill>
                  <a:schemeClr val="hlink"/>
                </a:solidFill>
                <a:cs typeface="Courier New" pitchFamily="49" charset="0"/>
              </a:rPr>
              <a:t>.</a:t>
            </a:r>
          </a:p>
        </p:txBody>
      </p:sp>
      <p:sp>
        <p:nvSpPr>
          <p:cNvPr id="450567" name="Text Box 7"/>
          <p:cNvSpPr txBox="1">
            <a:spLocks noChangeArrowheads="1"/>
          </p:cNvSpPr>
          <p:nvPr/>
        </p:nvSpPr>
        <p:spPr bwMode="auto">
          <a:xfrm>
            <a:off x="1406525" y="6121400"/>
            <a:ext cx="566737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cs typeface="Courier New" pitchFamily="49" charset="0"/>
              </a:rPr>
              <a:t>Thus </a:t>
            </a:r>
            <a:r>
              <a:rPr lang="en-US" i="1">
                <a:solidFill>
                  <a:schemeClr val="hlink"/>
                </a:solidFill>
                <a:cs typeface="Courier New" pitchFamily="49" charset="0"/>
              </a:rPr>
              <a:t>V</a:t>
            </a:r>
            <a:r>
              <a:rPr lang="en-US" baseline="-25000">
                <a:solidFill>
                  <a:schemeClr val="hlink"/>
                </a:solidFill>
                <a:cs typeface="Courier New" pitchFamily="49" charset="0"/>
              </a:rPr>
              <a:t>0</a:t>
            </a:r>
            <a:r>
              <a:rPr lang="en-US">
                <a:solidFill>
                  <a:schemeClr val="hlink"/>
                </a:solidFill>
                <a:cs typeface="Courier New" pitchFamily="49" charset="0"/>
              </a:rPr>
              <a:t> = </a:t>
            </a:r>
            <a:r>
              <a:rPr lang="en-US">
                <a:solidFill>
                  <a:schemeClr val="hlink"/>
                </a:solidFill>
              </a:rPr>
              <a:t>–</a:t>
            </a:r>
            <a:r>
              <a:rPr lang="en-US"/>
              <a:t> </a:t>
            </a:r>
            <a:r>
              <a:rPr lang="en-US" i="1">
                <a:solidFill>
                  <a:schemeClr val="hlink"/>
                </a:solidFill>
                <a:cs typeface="Courier New" pitchFamily="49" charset="0"/>
              </a:rPr>
              <a:t>g</a:t>
            </a:r>
            <a:r>
              <a:rPr lang="en-US" baseline="-25000">
                <a:solidFill>
                  <a:schemeClr val="hlink"/>
                </a:solidFill>
                <a:cs typeface="Courier New" pitchFamily="49" charset="0"/>
              </a:rPr>
              <a:t>0</a:t>
            </a:r>
            <a:r>
              <a:rPr lang="en-US" i="1">
                <a:solidFill>
                  <a:schemeClr val="hlink"/>
                </a:solidFill>
                <a:cs typeface="Courier New" pitchFamily="49" charset="0"/>
              </a:rPr>
              <a:t>R</a:t>
            </a:r>
            <a:r>
              <a:rPr lang="en-US" baseline="-25000">
                <a:solidFill>
                  <a:schemeClr val="hlink"/>
                </a:solidFill>
                <a:cs typeface="Courier New" pitchFamily="49" charset="0"/>
              </a:rPr>
              <a:t>0</a:t>
            </a:r>
            <a:r>
              <a:rPr lang="en-US">
                <a:solidFill>
                  <a:schemeClr val="hlink"/>
                </a:solidFill>
                <a:cs typeface="Courier New" pitchFamily="49" charset="0"/>
              </a:rPr>
              <a:t>.</a:t>
            </a:r>
          </a:p>
        </p:txBody>
      </p:sp>
      <p:sp>
        <p:nvSpPr>
          <p:cNvPr id="6861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68617" name="Rectangle 9"/>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861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 y="1843088"/>
            <a:ext cx="5311775" cy="3302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0563"/>
                                        </p:tgtEl>
                                        <p:attrNameLst>
                                          <p:attrName>style.visibility</p:attrName>
                                        </p:attrNameLst>
                                      </p:cBhvr>
                                      <p:to>
                                        <p:strVal val="visible"/>
                                      </p:to>
                                    </p:set>
                                    <p:anim calcmode="lin" valueType="num">
                                      <p:cBhvr additive="base">
                                        <p:cTn id="7" dur="500" fill="hold"/>
                                        <p:tgtEl>
                                          <p:spTgt spid="450563"/>
                                        </p:tgtEl>
                                        <p:attrNameLst>
                                          <p:attrName>ppt_x</p:attrName>
                                        </p:attrNameLst>
                                      </p:cBhvr>
                                      <p:tavLst>
                                        <p:tav tm="0">
                                          <p:val>
                                            <p:strVal val="#ppt_x"/>
                                          </p:val>
                                        </p:tav>
                                        <p:tav tm="100000">
                                          <p:val>
                                            <p:strVal val="#ppt_x"/>
                                          </p:val>
                                        </p:tav>
                                      </p:tavLst>
                                    </p:anim>
                                    <p:anim calcmode="lin" valueType="num">
                                      <p:cBhvr additive="base">
                                        <p:cTn id="8" dur="500" fill="hold"/>
                                        <p:tgtEl>
                                          <p:spTgt spid="45056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0564">
                                            <p:txEl>
                                              <p:pRg st="0" end="0"/>
                                            </p:txEl>
                                          </p:spTgt>
                                        </p:tgtEl>
                                        <p:attrNameLst>
                                          <p:attrName>style.visibility</p:attrName>
                                        </p:attrNameLst>
                                      </p:cBhvr>
                                      <p:to>
                                        <p:strVal val="visible"/>
                                      </p:to>
                                    </p:set>
                                    <p:anim calcmode="lin" valueType="num">
                                      <p:cBhvr additive="base">
                                        <p:cTn id="13" dur="500" fill="hold"/>
                                        <p:tgtEl>
                                          <p:spTgt spid="45056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50565">
                                            <p:txEl>
                                              <p:pRg st="0" end="0"/>
                                            </p:txEl>
                                          </p:spTgt>
                                        </p:tgtEl>
                                        <p:attrNameLst>
                                          <p:attrName>style.visibility</p:attrName>
                                        </p:attrNameLst>
                                      </p:cBhvr>
                                      <p:to>
                                        <p:strVal val="visible"/>
                                      </p:to>
                                    </p:set>
                                    <p:anim calcmode="lin" valueType="num">
                                      <p:cBhvr additive="base">
                                        <p:cTn id="19" dur="500" fill="hold"/>
                                        <p:tgtEl>
                                          <p:spTgt spid="45056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6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2" fill="hold" nodeType="clickEffect">
                                  <p:stCondLst>
                                    <p:cond delay="0"/>
                                  </p:stCondLst>
                                  <p:childTnLst>
                                    <p:set>
                                      <p:cBhvr>
                                        <p:cTn id="24" dur="1" fill="hold">
                                          <p:stCondLst>
                                            <p:cond delay="0"/>
                                          </p:stCondLst>
                                        </p:cTn>
                                        <p:tgtEl>
                                          <p:spTgt spid="450566">
                                            <p:txEl>
                                              <p:pRg st="0" end="0"/>
                                            </p:txEl>
                                          </p:spTgt>
                                        </p:tgtEl>
                                        <p:attrNameLst>
                                          <p:attrName>style.visibility</p:attrName>
                                        </p:attrNameLst>
                                      </p:cBhvr>
                                      <p:to>
                                        <p:strVal val="visible"/>
                                      </p:to>
                                    </p:set>
                                    <p:anim calcmode="lin" valueType="num">
                                      <p:cBhvr additive="base">
                                        <p:cTn id="25" dur="500" fill="hold"/>
                                        <p:tgtEl>
                                          <p:spTgt spid="450566">
                                            <p:txEl>
                                              <p:pRg st="0" end="0"/>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5056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50567">
                                            <p:txEl>
                                              <p:pRg st="0" end="0"/>
                                            </p:txEl>
                                          </p:spTgt>
                                        </p:tgtEl>
                                        <p:attrNameLst>
                                          <p:attrName>style.visibility</p:attrName>
                                        </p:attrNameLst>
                                      </p:cBhvr>
                                      <p:to>
                                        <p:strVal val="visible"/>
                                      </p:to>
                                    </p:set>
                                    <p:anim calcmode="lin" valueType="num">
                                      <p:cBhvr additive="base">
                                        <p:cTn id="31" dur="500" fill="hold"/>
                                        <p:tgtEl>
                                          <p:spTgt spid="450567">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6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16"/>
          <p:cNvSpPr>
            <a:spLocks noChangeArrowheads="1"/>
          </p:cNvSpPr>
          <p:nvPr/>
        </p:nvSpPr>
        <p:spPr bwMode="auto">
          <a:xfrm>
            <a:off x="685800" y="1779588"/>
            <a:ext cx="7772400" cy="50784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442390" name="Picture 2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90563" y="3068638"/>
            <a:ext cx="4483100" cy="3727450"/>
          </a:xfrm>
          <a:prstGeom prst="rect">
            <a:avLst/>
          </a:prstGeom>
          <a:noFill/>
          <a:ln w="9525">
            <a:noFill/>
            <a:miter lim="800000"/>
            <a:headEnd/>
            <a:tailEnd/>
          </a:ln>
        </p:spPr>
      </p:pic>
      <p:pic>
        <p:nvPicPr>
          <p:cNvPr id="69636" name="Picture 20"/>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95913" y="3686175"/>
            <a:ext cx="3657600" cy="3114675"/>
          </a:xfrm>
          <a:prstGeom prst="rect">
            <a:avLst/>
          </a:prstGeom>
          <a:noFill/>
          <a:ln w="9525">
            <a:noFill/>
            <a:miter lim="800000"/>
            <a:headEnd/>
            <a:tailEnd/>
          </a:ln>
        </p:spPr>
      </p:pic>
      <p:pic>
        <p:nvPicPr>
          <p:cNvPr id="442387" name="Picture 19"/>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708025" y="2119313"/>
            <a:ext cx="7745413" cy="957262"/>
          </a:xfrm>
          <a:prstGeom prst="rect">
            <a:avLst/>
          </a:prstGeom>
          <a:noFill/>
          <a:ln w="9525">
            <a:noFill/>
            <a:miter lim="800000"/>
            <a:headEnd/>
            <a:tailEnd/>
          </a:ln>
        </p:spPr>
      </p:pic>
      <p:sp>
        <p:nvSpPr>
          <p:cNvPr id="69638" name="Rectangle 17"/>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69639" name="Picture 18"/>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5800" y="1843088"/>
            <a:ext cx="5311775" cy="330200"/>
          </a:xfrm>
          <a:prstGeom prst="rect">
            <a:avLst/>
          </a:prstGeom>
          <a:noFill/>
          <a:ln w="9525">
            <a:noFill/>
            <a:miter lim="800000"/>
            <a:headEnd/>
            <a:tailEnd/>
          </a:ln>
        </p:spPr>
      </p:pic>
      <p:sp>
        <p:nvSpPr>
          <p:cNvPr id="442376" name="Text Box 8"/>
          <p:cNvSpPr txBox="1">
            <a:spLocks noChangeArrowheads="1"/>
          </p:cNvSpPr>
          <p:nvPr/>
        </p:nvSpPr>
        <p:spPr bwMode="auto">
          <a:xfrm>
            <a:off x="5632450" y="3302000"/>
            <a:ext cx="3562350" cy="457200"/>
          </a:xfrm>
          <a:prstGeom prst="rect">
            <a:avLst/>
          </a:prstGeom>
          <a:noFill/>
          <a:ln w="9525">
            <a:noFill/>
            <a:miter lim="800000"/>
            <a:headEnd/>
            <a:tailEnd/>
          </a:ln>
        </p:spPr>
        <p:txBody>
          <a:bodyPr>
            <a:spAutoFit/>
          </a:bodyPr>
          <a:lstStyle/>
          <a:p>
            <a:pPr algn="r"/>
            <a:r>
              <a:rPr lang="en-US" dirty="0">
                <a:solidFill>
                  <a:schemeClr val="hlink"/>
                </a:solidFill>
                <a:cs typeface="Courier New" pitchFamily="49" charset="0"/>
              </a:rPr>
              <a:t>0.5</a:t>
            </a:r>
            <a:r>
              <a:rPr lang="en-US" dirty="0">
                <a:solidFill>
                  <a:schemeClr val="hlink"/>
                </a:solidFill>
                <a:cs typeface="Courier New" pitchFamily="49" charset="0"/>
                <a:sym typeface="Symbol" pitchFamily="18" charset="2"/>
              </a:rPr>
              <a:t>10</a:t>
            </a:r>
            <a:r>
              <a:rPr lang="en-US" baseline="30000" dirty="0">
                <a:solidFill>
                  <a:schemeClr val="hlink"/>
                </a:solidFill>
                <a:cs typeface="Courier New" pitchFamily="49" charset="0"/>
                <a:sym typeface="Symbol" pitchFamily="18" charset="2"/>
              </a:rPr>
              <a:t>7</a:t>
            </a:r>
            <a:r>
              <a:rPr lang="en-US" dirty="0">
                <a:solidFill>
                  <a:schemeClr val="hlink"/>
                </a:solidFill>
                <a:cs typeface="Courier New" pitchFamily="49" charset="0"/>
                <a:sym typeface="Symbol" pitchFamily="18" charset="2"/>
              </a:rPr>
              <a:t> = 5.010</a:t>
            </a:r>
            <a:r>
              <a:rPr lang="en-US" baseline="30000" dirty="0">
                <a:solidFill>
                  <a:schemeClr val="hlink"/>
                </a:solidFill>
                <a:cs typeface="Courier New" pitchFamily="49" charset="0"/>
                <a:sym typeface="Symbol" pitchFamily="18" charset="2"/>
              </a:rPr>
              <a:t>6</a:t>
            </a:r>
            <a:r>
              <a:rPr lang="en-US" dirty="0">
                <a:solidFill>
                  <a:schemeClr val="hlink"/>
                </a:solidFill>
                <a:cs typeface="Courier New" pitchFamily="49" charset="0"/>
                <a:sym typeface="Symbol" pitchFamily="18" charset="2"/>
              </a:rPr>
              <a:t> = </a:t>
            </a:r>
            <a:r>
              <a:rPr lang="en-US" i="1" dirty="0">
                <a:solidFill>
                  <a:schemeClr val="hlink"/>
                </a:solidFill>
                <a:cs typeface="Courier New" pitchFamily="49" charset="0"/>
                <a:sym typeface="Symbol" pitchFamily="18" charset="2"/>
              </a:rPr>
              <a:t>R</a:t>
            </a:r>
            <a:r>
              <a:rPr lang="en-US" baseline="-25000" dirty="0">
                <a:solidFill>
                  <a:schemeClr val="hlink"/>
                </a:solidFill>
                <a:cs typeface="Courier New" pitchFamily="49" charset="0"/>
                <a:sym typeface="Symbol" pitchFamily="18" charset="2"/>
              </a:rPr>
              <a:t>0</a:t>
            </a:r>
            <a:r>
              <a:rPr lang="en-US" dirty="0">
                <a:solidFill>
                  <a:schemeClr val="hlink"/>
                </a:solidFill>
                <a:cs typeface="Courier New" pitchFamily="49" charset="0"/>
                <a:sym typeface="Symbol" pitchFamily="18" charset="2"/>
              </a:rPr>
              <a:t>. </a:t>
            </a:r>
          </a:p>
        </p:txBody>
      </p:sp>
      <p:sp>
        <p:nvSpPr>
          <p:cNvPr id="442377" name="Line 9"/>
          <p:cNvSpPr>
            <a:spLocks noChangeShapeType="1"/>
          </p:cNvSpPr>
          <p:nvPr/>
        </p:nvSpPr>
        <p:spPr bwMode="auto">
          <a:xfrm>
            <a:off x="5954713" y="4022725"/>
            <a:ext cx="0" cy="2717800"/>
          </a:xfrm>
          <a:prstGeom prst="line">
            <a:avLst/>
          </a:prstGeom>
          <a:noFill/>
          <a:ln w="19050">
            <a:solidFill>
              <a:srgbClr val="FF0000"/>
            </a:solidFill>
            <a:round/>
            <a:headEnd/>
            <a:tailEnd/>
          </a:ln>
        </p:spPr>
        <p:txBody>
          <a:bodyPr/>
          <a:lstStyle/>
          <a:p>
            <a:endParaRPr lang="en-US"/>
          </a:p>
        </p:txBody>
      </p:sp>
      <p:sp>
        <p:nvSpPr>
          <p:cNvPr id="442378" name="Line 10"/>
          <p:cNvSpPr>
            <a:spLocks noChangeShapeType="1"/>
          </p:cNvSpPr>
          <p:nvPr/>
        </p:nvSpPr>
        <p:spPr bwMode="auto">
          <a:xfrm flipH="1">
            <a:off x="5834063" y="6740525"/>
            <a:ext cx="228600" cy="0"/>
          </a:xfrm>
          <a:prstGeom prst="line">
            <a:avLst/>
          </a:prstGeom>
          <a:noFill/>
          <a:ln w="19050">
            <a:solidFill>
              <a:srgbClr val="FF0000"/>
            </a:solidFill>
            <a:round/>
            <a:headEnd/>
            <a:tailEnd/>
          </a:ln>
        </p:spPr>
        <p:txBody>
          <a:bodyPr/>
          <a:lstStyle/>
          <a:p>
            <a:endParaRPr lang="en-US"/>
          </a:p>
        </p:txBody>
      </p:sp>
      <p:sp>
        <p:nvSpPr>
          <p:cNvPr id="442379" name="Text Box 11"/>
          <p:cNvSpPr txBox="1">
            <a:spLocks noChangeArrowheads="1"/>
          </p:cNvSpPr>
          <p:nvPr/>
        </p:nvSpPr>
        <p:spPr bwMode="auto">
          <a:xfrm>
            <a:off x="1162050" y="3949700"/>
            <a:ext cx="4176713" cy="822325"/>
          </a:xfrm>
          <a:prstGeom prst="rect">
            <a:avLst/>
          </a:prstGeom>
          <a:noFill/>
          <a:ln w="9525">
            <a:noFill/>
            <a:miter lim="800000"/>
            <a:headEnd/>
            <a:tailEnd/>
          </a:ln>
        </p:spPr>
        <p:txBody>
          <a:bodyPr>
            <a:spAutoFit/>
          </a:bodyPr>
          <a:lstStyle/>
          <a:p>
            <a:r>
              <a:rPr lang="en-US" dirty="0">
                <a:solidFill>
                  <a:schemeClr val="hlink"/>
                </a:solidFill>
                <a:sym typeface="Symbol" pitchFamily="18" charset="2"/>
              </a:rPr>
              <a:t></a:t>
            </a:r>
            <a:r>
              <a:rPr lang="en-US" dirty="0">
                <a:solidFill>
                  <a:schemeClr val="hlink"/>
                </a:solidFill>
                <a:cs typeface="Courier New" pitchFamily="49" charset="0"/>
              </a:rPr>
              <a:t>At</a:t>
            </a:r>
            <a:r>
              <a:rPr lang="en-US" i="1" dirty="0">
                <a:solidFill>
                  <a:schemeClr val="hlink"/>
                </a:solidFill>
                <a:cs typeface="Courier New" pitchFamily="49" charset="0"/>
              </a:rPr>
              <a:t> R</a:t>
            </a:r>
            <a:r>
              <a:rPr lang="en-US" baseline="-25000" dirty="0">
                <a:solidFill>
                  <a:schemeClr val="hlink"/>
                </a:solidFill>
                <a:cs typeface="Courier New" pitchFamily="49" charset="0"/>
              </a:rPr>
              <a:t>0</a:t>
            </a:r>
            <a:r>
              <a:rPr lang="en-US" dirty="0">
                <a:solidFill>
                  <a:schemeClr val="hlink"/>
                </a:solidFill>
                <a:cs typeface="Courier New" pitchFamily="49" charset="0"/>
              </a:rPr>
              <a:t> =</a:t>
            </a:r>
            <a:r>
              <a:rPr lang="en-US" i="1" dirty="0">
                <a:solidFill>
                  <a:schemeClr val="hlink"/>
                </a:solidFill>
                <a:cs typeface="Courier New" pitchFamily="49" charset="0"/>
              </a:rPr>
              <a:t> </a:t>
            </a:r>
            <a:r>
              <a:rPr lang="en-US" dirty="0">
                <a:solidFill>
                  <a:schemeClr val="hlink"/>
                </a:solidFill>
                <a:cs typeface="Courier New" pitchFamily="49" charset="0"/>
              </a:rPr>
              <a:t>0.5</a:t>
            </a:r>
            <a:r>
              <a:rPr lang="en-US" dirty="0">
                <a:solidFill>
                  <a:schemeClr val="hlink"/>
                </a:solidFill>
                <a:cs typeface="Courier New" pitchFamily="49" charset="0"/>
                <a:sym typeface="Symbol" pitchFamily="18" charset="2"/>
              </a:rPr>
              <a:t>10</a:t>
            </a:r>
            <a:r>
              <a:rPr lang="en-US" baseline="30000" dirty="0">
                <a:solidFill>
                  <a:schemeClr val="hlink"/>
                </a:solidFill>
                <a:cs typeface="Courier New" pitchFamily="49" charset="0"/>
                <a:sym typeface="Symbol" pitchFamily="18" charset="2"/>
              </a:rPr>
              <a:t>7</a:t>
            </a:r>
            <a:r>
              <a:rPr lang="en-US" dirty="0">
                <a:solidFill>
                  <a:schemeClr val="hlink"/>
                </a:solidFill>
                <a:cs typeface="Courier New" pitchFamily="49" charset="0"/>
                <a:sym typeface="Symbol" pitchFamily="18" charset="2"/>
              </a:rPr>
              <a:t> clearly 			</a:t>
            </a:r>
            <a:r>
              <a:rPr lang="en-US" i="1" dirty="0">
                <a:solidFill>
                  <a:schemeClr val="hlink"/>
                </a:solidFill>
                <a:cs typeface="Courier New" pitchFamily="49" charset="0"/>
                <a:sym typeface="Symbol" pitchFamily="18" charset="2"/>
              </a:rPr>
              <a:t>V</a:t>
            </a:r>
            <a:r>
              <a:rPr lang="en-US" baseline="-25000" dirty="0">
                <a:solidFill>
                  <a:schemeClr val="hlink"/>
                </a:solidFill>
                <a:cs typeface="Courier New" pitchFamily="49" charset="0"/>
                <a:sym typeface="Symbol" pitchFamily="18" charset="2"/>
              </a:rPr>
              <a:t>0</a:t>
            </a:r>
            <a:r>
              <a:rPr lang="en-US" dirty="0">
                <a:solidFill>
                  <a:schemeClr val="hlink"/>
                </a:solidFill>
                <a:cs typeface="Courier New" pitchFamily="49" charset="0"/>
                <a:sym typeface="Symbol" pitchFamily="18" charset="2"/>
              </a:rPr>
              <a:t> = -4.010</a:t>
            </a:r>
            <a:r>
              <a:rPr lang="en-US" baseline="30000" dirty="0">
                <a:solidFill>
                  <a:schemeClr val="hlink"/>
                </a:solidFill>
                <a:cs typeface="Courier New" pitchFamily="49" charset="0"/>
                <a:sym typeface="Symbol" pitchFamily="18" charset="2"/>
              </a:rPr>
              <a:t>7</a:t>
            </a:r>
            <a:r>
              <a:rPr lang="en-US" dirty="0">
                <a:solidFill>
                  <a:schemeClr val="hlink"/>
                </a:solidFill>
                <a:cs typeface="Courier New" pitchFamily="49" charset="0"/>
                <a:sym typeface="Symbol" pitchFamily="18" charset="2"/>
              </a:rPr>
              <a:t>. </a:t>
            </a:r>
          </a:p>
        </p:txBody>
      </p:sp>
      <p:sp>
        <p:nvSpPr>
          <p:cNvPr id="442380" name="Text Box 12"/>
          <p:cNvSpPr txBox="1">
            <a:spLocks noChangeArrowheads="1"/>
          </p:cNvSpPr>
          <p:nvPr/>
        </p:nvSpPr>
        <p:spPr bwMode="auto">
          <a:xfrm>
            <a:off x="1200150" y="4883150"/>
            <a:ext cx="4043363"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cs typeface="Courier New" pitchFamily="49" charset="0"/>
              </a:rPr>
              <a:t>From </a:t>
            </a:r>
            <a:r>
              <a:rPr lang="en-US">
                <a:solidFill>
                  <a:schemeClr val="hlink"/>
                </a:solidFill>
                <a:cs typeface="Courier New" pitchFamily="49" charset="0"/>
                <a:sym typeface="Symbol" pitchFamily="18" charset="2"/>
              </a:rPr>
              <a:t>previous problem</a:t>
            </a:r>
          </a:p>
        </p:txBody>
      </p:sp>
      <p:sp>
        <p:nvSpPr>
          <p:cNvPr id="442381" name="Text Box 13"/>
          <p:cNvSpPr txBox="1">
            <a:spLocks noChangeArrowheads="1"/>
          </p:cNvSpPr>
          <p:nvPr/>
        </p:nvSpPr>
        <p:spPr bwMode="auto">
          <a:xfrm>
            <a:off x="1585913" y="5145088"/>
            <a:ext cx="2852737" cy="457200"/>
          </a:xfrm>
          <a:prstGeom prst="rect">
            <a:avLst/>
          </a:prstGeom>
          <a:noFill/>
          <a:ln w="9525">
            <a:noFill/>
            <a:miter lim="800000"/>
            <a:headEnd/>
            <a:tailEnd/>
          </a:ln>
        </p:spPr>
        <p:txBody>
          <a:bodyPr>
            <a:spAutoFit/>
          </a:bodyPr>
          <a:lstStyle/>
          <a:p>
            <a:r>
              <a:rPr lang="en-US" i="1">
                <a:solidFill>
                  <a:schemeClr val="hlink"/>
                </a:solidFill>
                <a:cs typeface="Courier New" pitchFamily="49" charset="0"/>
                <a:sym typeface="Symbol" pitchFamily="18" charset="2"/>
              </a:rPr>
              <a:t>g</a:t>
            </a:r>
            <a:r>
              <a:rPr lang="en-US" baseline="-25000">
                <a:solidFill>
                  <a:schemeClr val="hlink"/>
                </a:solidFill>
                <a:cs typeface="Courier New" pitchFamily="49" charset="0"/>
              </a:rPr>
              <a:t>0</a:t>
            </a:r>
            <a:r>
              <a:rPr lang="en-US">
                <a:solidFill>
                  <a:schemeClr val="hlink"/>
                </a:solidFill>
                <a:cs typeface="Courier New" pitchFamily="49" charset="0"/>
                <a:sym typeface="Symbol" pitchFamily="18" charset="2"/>
              </a:rPr>
              <a:t> = </a:t>
            </a:r>
            <a:r>
              <a:rPr lang="en-US">
                <a:solidFill>
                  <a:schemeClr val="hlink"/>
                </a:solidFill>
              </a:rPr>
              <a:t>–</a:t>
            </a:r>
            <a:r>
              <a:rPr lang="en-US" i="1">
                <a:solidFill>
                  <a:schemeClr val="hlink"/>
                </a:solidFill>
                <a:cs typeface="Courier New" pitchFamily="49" charset="0"/>
                <a:sym typeface="Symbol" pitchFamily="18" charset="2"/>
              </a:rPr>
              <a:t>V</a:t>
            </a:r>
            <a:r>
              <a:rPr lang="en-US" baseline="-25000">
                <a:solidFill>
                  <a:schemeClr val="hlink"/>
                </a:solidFill>
                <a:cs typeface="Courier New" pitchFamily="49" charset="0"/>
                <a:sym typeface="Symbol" pitchFamily="18" charset="2"/>
              </a:rPr>
              <a:t>0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R</a:t>
            </a:r>
            <a:r>
              <a:rPr lang="en-US" baseline="-25000">
                <a:solidFill>
                  <a:schemeClr val="hlink"/>
                </a:solidFill>
                <a:cs typeface="Courier New" pitchFamily="49" charset="0"/>
                <a:sym typeface="Symbol" pitchFamily="18" charset="2"/>
              </a:rPr>
              <a:t>0</a:t>
            </a:r>
          </a:p>
        </p:txBody>
      </p:sp>
      <p:sp>
        <p:nvSpPr>
          <p:cNvPr id="442382" name="Text Box 14"/>
          <p:cNvSpPr txBox="1">
            <a:spLocks noChangeArrowheads="1"/>
          </p:cNvSpPr>
          <p:nvPr/>
        </p:nvSpPr>
        <p:spPr bwMode="auto">
          <a:xfrm>
            <a:off x="1941513" y="5672138"/>
            <a:ext cx="3802062" cy="457200"/>
          </a:xfrm>
          <a:prstGeom prst="rect">
            <a:avLst/>
          </a:prstGeom>
          <a:noFill/>
          <a:ln w="9525">
            <a:noFill/>
            <a:miter lim="800000"/>
            <a:headEnd/>
            <a:tailEnd/>
          </a:ln>
        </p:spPr>
        <p:txBody>
          <a:bodyPr>
            <a:spAutoFit/>
          </a:bodyPr>
          <a:lstStyle/>
          <a:p>
            <a:r>
              <a:rPr lang="en-US">
                <a:solidFill>
                  <a:schemeClr val="hlink"/>
                </a:solidFill>
                <a:cs typeface="Courier New" pitchFamily="49" charset="0"/>
                <a:sym typeface="Symbol" pitchFamily="18" charset="2"/>
              </a:rPr>
              <a:t>= </a:t>
            </a:r>
            <a:r>
              <a:rPr lang="en-US">
                <a:solidFill>
                  <a:schemeClr val="hlink"/>
                </a:solidFill>
              </a:rPr>
              <a:t>–</a:t>
            </a:r>
            <a:r>
              <a:rPr lang="en-US">
                <a:solidFill>
                  <a:schemeClr val="hlink"/>
                </a:solidFill>
                <a:cs typeface="Courier New" pitchFamily="49" charset="0"/>
                <a:sym typeface="Symbol" pitchFamily="18" charset="2"/>
              </a:rPr>
              <a:t> </a:t>
            </a:r>
            <a:r>
              <a:rPr lang="en-US" baseline="30000">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4.010</a:t>
            </a:r>
            <a:r>
              <a:rPr lang="en-US" baseline="30000">
                <a:solidFill>
                  <a:schemeClr val="hlink"/>
                </a:solidFill>
                <a:cs typeface="Courier New" pitchFamily="49" charset="0"/>
                <a:sym typeface="Symbol" pitchFamily="18" charset="2"/>
              </a:rPr>
              <a:t>7</a:t>
            </a:r>
            <a:r>
              <a:rPr lang="en-US" baseline="-25000">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a:solidFill>
                  <a:schemeClr val="hlink"/>
                </a:solidFill>
                <a:cs typeface="Courier New" pitchFamily="49" charset="0"/>
              </a:rPr>
              <a:t>0.5</a:t>
            </a:r>
            <a:r>
              <a:rPr lang="en-US">
                <a:solidFill>
                  <a:schemeClr val="hlink"/>
                </a:solidFill>
                <a:cs typeface="Courier New" pitchFamily="49" charset="0"/>
                <a:sym typeface="Symbol" pitchFamily="18" charset="2"/>
              </a:rPr>
              <a:t>10</a:t>
            </a:r>
            <a:r>
              <a:rPr lang="en-US" baseline="30000">
                <a:solidFill>
                  <a:schemeClr val="hlink"/>
                </a:solidFill>
                <a:cs typeface="Courier New" pitchFamily="49" charset="0"/>
                <a:sym typeface="Symbol" pitchFamily="18" charset="2"/>
              </a:rPr>
              <a:t>7</a:t>
            </a:r>
            <a:r>
              <a:rPr lang="en-US">
                <a:solidFill>
                  <a:schemeClr val="hlink"/>
                </a:solidFill>
                <a:cs typeface="Courier New" pitchFamily="49" charset="0"/>
                <a:sym typeface="Symbol" pitchFamily="18" charset="2"/>
              </a:rPr>
              <a:t> </a:t>
            </a:r>
          </a:p>
        </p:txBody>
      </p:sp>
      <p:sp>
        <p:nvSpPr>
          <p:cNvPr id="6964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42391" name="Text Box 23"/>
          <p:cNvSpPr txBox="1">
            <a:spLocks noChangeArrowheads="1"/>
          </p:cNvSpPr>
          <p:nvPr/>
        </p:nvSpPr>
        <p:spPr bwMode="auto">
          <a:xfrm>
            <a:off x="1951038" y="6211888"/>
            <a:ext cx="3297237" cy="457200"/>
          </a:xfrm>
          <a:prstGeom prst="rect">
            <a:avLst/>
          </a:prstGeom>
          <a:noFill/>
          <a:ln w="9525">
            <a:noFill/>
            <a:miter lim="800000"/>
            <a:headEnd/>
            <a:tailEnd/>
          </a:ln>
        </p:spPr>
        <p:txBody>
          <a:bodyPr>
            <a:spAutoFit/>
          </a:bodyPr>
          <a:lstStyle/>
          <a:p>
            <a:r>
              <a:rPr lang="en-US">
                <a:solidFill>
                  <a:schemeClr val="hlink"/>
                </a:solidFill>
                <a:cs typeface="Courier New" pitchFamily="49" charset="0"/>
                <a:sym typeface="Symbol" pitchFamily="18" charset="2"/>
              </a:rPr>
              <a:t>= 8.0 m</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s</a:t>
            </a:r>
            <a:r>
              <a:rPr lang="en-US" baseline="30000">
                <a:solidFill>
                  <a:schemeClr val="hlink"/>
                </a:solidFill>
                <a:cs typeface="Courier New" pitchFamily="49" charset="0"/>
                <a:sym typeface="Symbol" pitchFamily="18" charset="2"/>
              </a:rPr>
              <a:t>-2</a:t>
            </a:r>
            <a:r>
              <a:rPr lang="en-US">
                <a:solidFill>
                  <a:schemeClr val="hlink"/>
                </a:solidFill>
                <a:cs typeface="Courier New" pitchFamily="49" charset="0"/>
                <a:sym typeface="Symbol" pitchFamily="18" charset="2"/>
              </a:rPr>
              <a:t>.</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2387"/>
                                        </p:tgtEl>
                                        <p:attrNameLst>
                                          <p:attrName>style.visibility</p:attrName>
                                        </p:attrNameLst>
                                      </p:cBhvr>
                                      <p:to>
                                        <p:strVal val="visible"/>
                                      </p:to>
                                    </p:set>
                                    <p:anim calcmode="lin" valueType="num">
                                      <p:cBhvr additive="base">
                                        <p:cTn id="7" dur="500" fill="hold"/>
                                        <p:tgtEl>
                                          <p:spTgt spid="442387"/>
                                        </p:tgtEl>
                                        <p:attrNameLst>
                                          <p:attrName>ppt_x</p:attrName>
                                        </p:attrNameLst>
                                      </p:cBhvr>
                                      <p:tavLst>
                                        <p:tav tm="0">
                                          <p:val>
                                            <p:strVal val="#ppt_x"/>
                                          </p:val>
                                        </p:tav>
                                        <p:tav tm="100000">
                                          <p:val>
                                            <p:strVal val="#ppt_x"/>
                                          </p:val>
                                        </p:tav>
                                      </p:tavLst>
                                    </p:anim>
                                    <p:anim calcmode="lin" valueType="num">
                                      <p:cBhvr additive="base">
                                        <p:cTn id="8" dur="500" fill="hold"/>
                                        <p:tgtEl>
                                          <p:spTgt spid="44238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par>
                                <p:cTn id="9" presetID="2" presetClass="entr" presetSubtype="4" fill="hold" nodeType="withEffect">
                                  <p:stCondLst>
                                    <p:cond delay="0"/>
                                  </p:stCondLst>
                                  <p:childTnLst>
                                    <p:set>
                                      <p:cBhvr>
                                        <p:cTn id="10" dur="1" fill="hold">
                                          <p:stCondLst>
                                            <p:cond delay="0"/>
                                          </p:stCondLst>
                                        </p:cTn>
                                        <p:tgtEl>
                                          <p:spTgt spid="69636"/>
                                        </p:tgtEl>
                                        <p:attrNameLst>
                                          <p:attrName>style.visibility</p:attrName>
                                        </p:attrNameLst>
                                      </p:cBhvr>
                                      <p:to>
                                        <p:strVal val="visible"/>
                                      </p:to>
                                    </p:set>
                                    <p:anim calcmode="lin" valueType="num">
                                      <p:cBhvr additive="base">
                                        <p:cTn id="11" dur="500" fill="hold"/>
                                        <p:tgtEl>
                                          <p:spTgt spid="69636"/>
                                        </p:tgtEl>
                                        <p:attrNameLst>
                                          <p:attrName>ppt_x</p:attrName>
                                        </p:attrNameLst>
                                      </p:cBhvr>
                                      <p:tavLst>
                                        <p:tav tm="0">
                                          <p:val>
                                            <p:strVal val="#ppt_x"/>
                                          </p:val>
                                        </p:tav>
                                        <p:tav tm="100000">
                                          <p:val>
                                            <p:strVal val="#ppt_x"/>
                                          </p:val>
                                        </p:tav>
                                      </p:tavLst>
                                    </p:anim>
                                    <p:anim calcmode="lin" valueType="num">
                                      <p:cBhvr additive="base">
                                        <p:cTn id="12" dur="500" fill="hold"/>
                                        <p:tgtEl>
                                          <p:spTgt spid="6963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2390"/>
                                        </p:tgtEl>
                                        <p:attrNameLst>
                                          <p:attrName>style.visibility</p:attrName>
                                        </p:attrNameLst>
                                      </p:cBhvr>
                                      <p:to>
                                        <p:strVal val="visible"/>
                                      </p:to>
                                    </p:set>
                                    <p:anim calcmode="lin" valueType="num">
                                      <p:cBhvr additive="base">
                                        <p:cTn id="17" dur="500" fill="hold"/>
                                        <p:tgtEl>
                                          <p:spTgt spid="442390"/>
                                        </p:tgtEl>
                                        <p:attrNameLst>
                                          <p:attrName>ppt_x</p:attrName>
                                        </p:attrNameLst>
                                      </p:cBhvr>
                                      <p:tavLst>
                                        <p:tav tm="0">
                                          <p:val>
                                            <p:strVal val="#ppt_x"/>
                                          </p:val>
                                        </p:tav>
                                        <p:tav tm="100000">
                                          <p:val>
                                            <p:strVal val="#ppt_x"/>
                                          </p:val>
                                        </p:tav>
                                      </p:tavLst>
                                    </p:anim>
                                    <p:anim calcmode="lin" valueType="num">
                                      <p:cBhvr additive="base">
                                        <p:cTn id="18" dur="500" fill="hold"/>
                                        <p:tgtEl>
                                          <p:spTgt spid="44239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4" name="arrow.wav"/>
                                        </p:tgtEl>
                                      </p:cMediaNode>
                                    </p:audio>
                                  </p:sub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442376">
                                            <p:txEl>
                                              <p:pRg st="0" end="0"/>
                                            </p:txEl>
                                          </p:spTgt>
                                        </p:tgtEl>
                                        <p:attrNameLst>
                                          <p:attrName>style.visibility</p:attrName>
                                        </p:attrNameLst>
                                      </p:cBhvr>
                                      <p:to>
                                        <p:strVal val="visible"/>
                                      </p:to>
                                    </p:set>
                                    <p:anim calcmode="lin" valueType="num">
                                      <p:cBhvr additive="base">
                                        <p:cTn id="23" dur="500" fill="hold"/>
                                        <p:tgtEl>
                                          <p:spTgt spid="442376">
                                            <p:txEl>
                                              <p:pRg st="0" end="0"/>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44237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4" name="arrow.wav"/>
                                        </p:tgtEl>
                                      </p:cMediaNode>
                                    </p:audio>
                                  </p:sub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42377"/>
                                        </p:tgtEl>
                                        <p:attrNameLst>
                                          <p:attrName>style.visibility</p:attrName>
                                        </p:attrNameLst>
                                      </p:cBhvr>
                                      <p:to>
                                        <p:strVal val="visible"/>
                                      </p:to>
                                    </p:set>
                                    <p:animEffect transition="in" filter="wipe(up)">
                                      <p:cBhvr>
                                        <p:cTn id="29" dur="1000"/>
                                        <p:tgtEl>
                                          <p:spTgt spid="442377"/>
                                        </p:tgtEl>
                                      </p:cBhvr>
                                    </p:animEffect>
                                  </p:childTnLst>
                                  <p:subTnLst>
                                    <p:audio>
                                      <p:cMediaNode>
                                        <p:cTn display="0" masterRel="sameClick">
                                          <p:stCondLst>
                                            <p:cond evt="begin" delay="0">
                                              <p:tn val="27"/>
                                            </p:cond>
                                          </p:stCondLst>
                                          <p:endCondLst>
                                            <p:cond evt="onStopAudio" delay="0">
                                              <p:tgtEl>
                                                <p:sldTgt/>
                                              </p:tgtEl>
                                            </p:cond>
                                          </p:endCondLst>
                                        </p:cTn>
                                        <p:tgtEl>
                                          <p:sndTgt r:embed="rId5" name="chimes.wav"/>
                                        </p:tgtEl>
                                      </p:cMediaNode>
                                    </p:audio>
                                  </p:subTnLst>
                                </p:cTn>
                              </p:par>
                            </p:childTnLst>
                          </p:cTn>
                        </p:par>
                      </p:childTnLst>
                    </p:cTn>
                  </p:par>
                  <p:par>
                    <p:cTn id="30" fill="hold">
                      <p:stCondLst>
                        <p:cond delay="indefinite"/>
                      </p:stCondLst>
                      <p:childTnLst>
                        <p:par>
                          <p:cTn id="31" fill="hold">
                            <p:stCondLst>
                              <p:cond delay="0"/>
                            </p:stCondLst>
                            <p:childTnLst>
                              <p:par>
                                <p:cTn id="32" presetID="2" presetClass="entr" presetSubtype="2" fill="hold" grpId="0" nodeType="clickEffect">
                                  <p:stCondLst>
                                    <p:cond delay="0"/>
                                  </p:stCondLst>
                                  <p:childTnLst>
                                    <p:set>
                                      <p:cBhvr>
                                        <p:cTn id="33" dur="1" fill="hold">
                                          <p:stCondLst>
                                            <p:cond delay="0"/>
                                          </p:stCondLst>
                                        </p:cTn>
                                        <p:tgtEl>
                                          <p:spTgt spid="442378"/>
                                        </p:tgtEl>
                                        <p:attrNameLst>
                                          <p:attrName>style.visibility</p:attrName>
                                        </p:attrNameLst>
                                      </p:cBhvr>
                                      <p:to>
                                        <p:strVal val="visible"/>
                                      </p:to>
                                    </p:set>
                                    <p:anim calcmode="lin" valueType="num">
                                      <p:cBhvr additive="base">
                                        <p:cTn id="34" dur="500" fill="hold"/>
                                        <p:tgtEl>
                                          <p:spTgt spid="442378"/>
                                        </p:tgtEl>
                                        <p:attrNameLst>
                                          <p:attrName>ppt_x</p:attrName>
                                        </p:attrNameLst>
                                      </p:cBhvr>
                                      <p:tavLst>
                                        <p:tav tm="0">
                                          <p:val>
                                            <p:strVal val="1+#ppt_w/2"/>
                                          </p:val>
                                        </p:tav>
                                        <p:tav tm="100000">
                                          <p:val>
                                            <p:strVal val="#ppt_x"/>
                                          </p:val>
                                        </p:tav>
                                      </p:tavLst>
                                    </p:anim>
                                    <p:anim calcmode="lin" valueType="num">
                                      <p:cBhvr additive="base">
                                        <p:cTn id="35" dur="500" fill="hold"/>
                                        <p:tgtEl>
                                          <p:spTgt spid="44237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2"/>
                                            </p:cond>
                                          </p:stCondLst>
                                          <p:endCondLst>
                                            <p:cond evt="onStopAudio" delay="0">
                                              <p:tgtEl>
                                                <p:sldTgt/>
                                              </p:tgtEl>
                                            </p:cond>
                                          </p:endCondLst>
                                        </p:cTn>
                                        <p:tgtEl>
                                          <p:sndTgt r:embed="rId6" name="suction.wav"/>
                                        </p:tgtEl>
                                      </p:cMediaNode>
                                    </p:audio>
                                  </p:subTnLst>
                                </p:cTn>
                              </p:par>
                            </p:childTnLst>
                          </p:cTn>
                        </p:par>
                      </p:childTnLst>
                    </p:cTn>
                  </p:par>
                  <p:par>
                    <p:cTn id="36" fill="hold">
                      <p:stCondLst>
                        <p:cond delay="indefinite"/>
                      </p:stCondLst>
                      <p:childTnLst>
                        <p:par>
                          <p:cTn id="37" fill="hold">
                            <p:stCondLst>
                              <p:cond delay="0"/>
                            </p:stCondLst>
                            <p:childTnLst>
                              <p:par>
                                <p:cTn id="38" presetID="2" presetClass="entr" presetSubtype="4" fill="hold" nodeType="clickEffect">
                                  <p:stCondLst>
                                    <p:cond delay="0"/>
                                  </p:stCondLst>
                                  <p:childTnLst>
                                    <p:set>
                                      <p:cBhvr>
                                        <p:cTn id="39" dur="1" fill="hold">
                                          <p:stCondLst>
                                            <p:cond delay="0"/>
                                          </p:stCondLst>
                                        </p:cTn>
                                        <p:tgtEl>
                                          <p:spTgt spid="442379">
                                            <p:txEl>
                                              <p:pRg st="0" end="0"/>
                                            </p:txEl>
                                          </p:spTgt>
                                        </p:tgtEl>
                                        <p:attrNameLst>
                                          <p:attrName>style.visibility</p:attrName>
                                        </p:attrNameLst>
                                      </p:cBhvr>
                                      <p:to>
                                        <p:strVal val="visible"/>
                                      </p:to>
                                    </p:set>
                                    <p:anim calcmode="lin" valueType="num">
                                      <p:cBhvr additive="base">
                                        <p:cTn id="40" dur="500" fill="hold"/>
                                        <p:tgtEl>
                                          <p:spTgt spid="442379">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44237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8"/>
                                            </p:cond>
                                          </p:stCondLst>
                                          <p:endCondLst>
                                            <p:cond evt="onStopAudio" delay="0">
                                              <p:tgtEl>
                                                <p:sldTgt/>
                                              </p:tgtEl>
                                            </p:cond>
                                          </p:endCondLst>
                                        </p:cTn>
                                        <p:tgtEl>
                                          <p:sndTgt r:embed="rId4" name="arrow.wav"/>
                                        </p:tgtEl>
                                      </p:cMediaNode>
                                    </p:audio>
                                  </p:sub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442380">
                                            <p:txEl>
                                              <p:pRg st="0" end="0"/>
                                            </p:txEl>
                                          </p:spTgt>
                                        </p:tgtEl>
                                        <p:attrNameLst>
                                          <p:attrName>style.visibility</p:attrName>
                                        </p:attrNameLst>
                                      </p:cBhvr>
                                      <p:to>
                                        <p:strVal val="visible"/>
                                      </p:to>
                                    </p:set>
                                    <p:anim calcmode="lin" valueType="num">
                                      <p:cBhvr additive="base">
                                        <p:cTn id="46" dur="500" fill="hold"/>
                                        <p:tgtEl>
                                          <p:spTgt spid="442380">
                                            <p:txEl>
                                              <p:pRg st="0" end="0"/>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44238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4"/>
                                            </p:cond>
                                          </p:stCondLst>
                                          <p:endCondLst>
                                            <p:cond evt="onStopAudio" delay="0">
                                              <p:tgtEl>
                                                <p:sldTgt/>
                                              </p:tgtEl>
                                            </p:cond>
                                          </p:endCondLst>
                                        </p:cTn>
                                        <p:tgtEl>
                                          <p:sndTgt r:embed="rId4" name="arrow.wav"/>
                                        </p:tgtEl>
                                      </p:cMediaNode>
                                    </p:audio>
                                  </p:sub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442381">
                                            <p:txEl>
                                              <p:pRg st="0" end="0"/>
                                            </p:txEl>
                                          </p:spTgt>
                                        </p:tgtEl>
                                        <p:attrNameLst>
                                          <p:attrName>style.visibility</p:attrName>
                                        </p:attrNameLst>
                                      </p:cBhvr>
                                      <p:to>
                                        <p:strVal val="visible"/>
                                      </p:to>
                                    </p:set>
                                    <p:anim calcmode="lin" valueType="num">
                                      <p:cBhvr additive="base">
                                        <p:cTn id="52" dur="500" fill="hold"/>
                                        <p:tgtEl>
                                          <p:spTgt spid="442381">
                                            <p:txEl>
                                              <p:pRg st="0" end="0"/>
                                            </p:txEl>
                                          </p:spTgt>
                                        </p:tgtEl>
                                        <p:attrNameLst>
                                          <p:attrName>ppt_x</p:attrName>
                                        </p:attrNameLst>
                                      </p:cBhvr>
                                      <p:tavLst>
                                        <p:tav tm="0">
                                          <p:val>
                                            <p:strVal val="#ppt_x"/>
                                          </p:val>
                                        </p:tav>
                                        <p:tav tm="100000">
                                          <p:val>
                                            <p:strVal val="#ppt_x"/>
                                          </p:val>
                                        </p:tav>
                                      </p:tavLst>
                                    </p:anim>
                                    <p:anim calcmode="lin" valueType="num">
                                      <p:cBhvr additive="base">
                                        <p:cTn id="53" dur="500" fill="hold"/>
                                        <p:tgtEl>
                                          <p:spTgt spid="44238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0"/>
                                            </p:cond>
                                          </p:stCondLst>
                                          <p:endCondLst>
                                            <p:cond evt="onStopAudio" delay="0">
                                              <p:tgtEl>
                                                <p:sldTgt/>
                                              </p:tgtEl>
                                            </p:cond>
                                          </p:endCondLst>
                                        </p:cTn>
                                        <p:tgtEl>
                                          <p:sndTgt r:embed="rId4" name="arrow.wav"/>
                                        </p:tgtEl>
                                      </p:cMediaNode>
                                    </p:audio>
                                  </p:sub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442382">
                                            <p:txEl>
                                              <p:pRg st="0" end="0"/>
                                            </p:txEl>
                                          </p:spTgt>
                                        </p:tgtEl>
                                        <p:attrNameLst>
                                          <p:attrName>style.visibility</p:attrName>
                                        </p:attrNameLst>
                                      </p:cBhvr>
                                      <p:to>
                                        <p:strVal val="visible"/>
                                      </p:to>
                                    </p:set>
                                    <p:anim calcmode="lin" valueType="num">
                                      <p:cBhvr additive="base">
                                        <p:cTn id="58" dur="500" fill="hold"/>
                                        <p:tgtEl>
                                          <p:spTgt spid="442382">
                                            <p:txEl>
                                              <p:pRg st="0" end="0"/>
                                            </p:txEl>
                                          </p:spTgt>
                                        </p:tgtEl>
                                        <p:attrNameLst>
                                          <p:attrName>ppt_x</p:attrName>
                                        </p:attrNameLst>
                                      </p:cBhvr>
                                      <p:tavLst>
                                        <p:tav tm="0">
                                          <p:val>
                                            <p:strVal val="#ppt_x"/>
                                          </p:val>
                                        </p:tav>
                                        <p:tav tm="100000">
                                          <p:val>
                                            <p:strVal val="#ppt_x"/>
                                          </p:val>
                                        </p:tav>
                                      </p:tavLst>
                                    </p:anim>
                                    <p:anim calcmode="lin" valueType="num">
                                      <p:cBhvr additive="base">
                                        <p:cTn id="59" dur="500" fill="hold"/>
                                        <p:tgtEl>
                                          <p:spTgt spid="44238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6"/>
                                            </p:cond>
                                          </p:stCondLst>
                                          <p:endCondLst>
                                            <p:cond evt="onStopAudio" delay="0">
                                              <p:tgtEl>
                                                <p:sldTgt/>
                                              </p:tgtEl>
                                            </p:cond>
                                          </p:endCondLst>
                                        </p:cTn>
                                        <p:tgtEl>
                                          <p:sndTgt r:embed="rId4" name="arrow.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42391">
                                            <p:txEl>
                                              <p:pRg st="0" end="0"/>
                                            </p:txEl>
                                          </p:spTgt>
                                        </p:tgtEl>
                                        <p:attrNameLst>
                                          <p:attrName>style.visibility</p:attrName>
                                        </p:attrNameLst>
                                      </p:cBhvr>
                                      <p:to>
                                        <p:strVal val="visible"/>
                                      </p:to>
                                    </p:set>
                                    <p:anim calcmode="lin" valueType="num">
                                      <p:cBhvr additive="base">
                                        <p:cTn id="64" dur="500" fill="hold"/>
                                        <p:tgtEl>
                                          <p:spTgt spid="442391">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423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2377" grpId="0" animBg="1"/>
      <p:bldP spid="442378"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6"/>
          <p:cNvSpPr>
            <a:spLocks noChangeArrowheads="1"/>
          </p:cNvSpPr>
          <p:nvPr/>
        </p:nvSpPr>
        <p:spPr bwMode="auto">
          <a:xfrm>
            <a:off x="685800" y="1779588"/>
            <a:ext cx="7772400" cy="50784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pic>
        <p:nvPicPr>
          <p:cNvPr id="70659" name="Picture 2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395913" y="3686175"/>
            <a:ext cx="3657600" cy="3114675"/>
          </a:xfrm>
          <a:prstGeom prst="rect">
            <a:avLst/>
          </a:prstGeom>
          <a:noFill/>
          <a:ln w="9525">
            <a:noFill/>
            <a:miter lim="800000"/>
            <a:headEnd/>
            <a:tailEnd/>
          </a:ln>
        </p:spPr>
      </p:pic>
      <p:pic>
        <p:nvPicPr>
          <p:cNvPr id="444447" name="Picture 31"/>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696913" y="2144713"/>
            <a:ext cx="7720012" cy="1595437"/>
          </a:xfrm>
          <a:prstGeom prst="rect">
            <a:avLst/>
          </a:prstGeom>
          <a:noFill/>
          <a:ln w="9525">
            <a:noFill/>
            <a:miter lim="800000"/>
            <a:headEnd/>
            <a:tailEnd/>
          </a:ln>
        </p:spPr>
      </p:pic>
      <p:sp>
        <p:nvSpPr>
          <p:cNvPr id="70661" name="Rectangle 28"/>
          <p:cNvSpPr>
            <a:spLocks noChangeArrowheads="1"/>
          </p:cNvSpPr>
          <p:nvPr/>
        </p:nvSpPr>
        <p:spPr bwMode="auto">
          <a:xfrm>
            <a:off x="685800" y="1338263"/>
            <a:ext cx="7772400" cy="4540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Orbital motion, orbital speed and orbital energy</a:t>
            </a:r>
            <a:endParaRPr lang="en-US" i="1">
              <a:solidFill>
                <a:schemeClr val="accent2"/>
              </a:solidFill>
            </a:endParaRPr>
          </a:p>
        </p:txBody>
      </p:sp>
      <p:pic>
        <p:nvPicPr>
          <p:cNvPr id="70662" name="Picture 29"/>
          <p:cNvPicPr>
            <a:picLocks noChangeAspect="1" noChangeArrowheads="1"/>
          </p:cNvPicPr>
          <p:nvPr/>
        </p:nvPicPr>
        <p:blipFill>
          <a:blip r:embed="rId10" cstate="print">
            <a:clrChange>
              <a:clrFrom>
                <a:srgbClr val="FFFFFF"/>
              </a:clrFrom>
              <a:clrTo>
                <a:srgbClr val="FFFFFF">
                  <a:alpha val="0"/>
                </a:srgbClr>
              </a:clrTo>
            </a:clrChange>
          </a:blip>
          <a:srcRect/>
          <a:stretch>
            <a:fillRect/>
          </a:stretch>
        </p:blipFill>
        <p:spPr bwMode="auto">
          <a:xfrm>
            <a:off x="685800" y="1843088"/>
            <a:ext cx="5311775" cy="330200"/>
          </a:xfrm>
          <a:prstGeom prst="rect">
            <a:avLst/>
          </a:prstGeom>
          <a:noFill/>
          <a:ln w="9525">
            <a:noFill/>
            <a:miter lim="800000"/>
            <a:headEnd/>
            <a:tailEnd/>
          </a:ln>
        </p:spPr>
      </p:pic>
      <p:sp>
        <p:nvSpPr>
          <p:cNvPr id="444424" name="Rectangle 8"/>
          <p:cNvSpPr>
            <a:spLocks noChangeArrowheads="1"/>
          </p:cNvSpPr>
          <p:nvPr/>
        </p:nvSpPr>
        <p:spPr bwMode="auto">
          <a:xfrm>
            <a:off x="3260725" y="2800350"/>
            <a:ext cx="2598738" cy="288925"/>
          </a:xfrm>
          <a:prstGeom prst="rect">
            <a:avLst/>
          </a:prstGeom>
          <a:solidFill>
            <a:srgbClr val="FF6600">
              <a:alpha val="43921"/>
            </a:srgbClr>
          </a:solidFill>
          <a:ln w="9525">
            <a:noFill/>
            <a:miter lim="800000"/>
            <a:headEnd/>
            <a:tailEnd/>
          </a:ln>
        </p:spPr>
        <p:txBody>
          <a:bodyPr wrap="none" anchor="ctr"/>
          <a:lstStyle/>
          <a:p>
            <a:endParaRPr lang="en-US"/>
          </a:p>
        </p:txBody>
      </p:sp>
      <p:sp>
        <p:nvSpPr>
          <p:cNvPr id="444425" name="Line 9"/>
          <p:cNvSpPr>
            <a:spLocks noChangeShapeType="1"/>
          </p:cNvSpPr>
          <p:nvPr/>
        </p:nvSpPr>
        <p:spPr bwMode="auto">
          <a:xfrm flipH="1">
            <a:off x="7291388" y="4052888"/>
            <a:ext cx="0" cy="541337"/>
          </a:xfrm>
          <a:prstGeom prst="line">
            <a:avLst/>
          </a:prstGeom>
          <a:noFill/>
          <a:ln w="19050">
            <a:solidFill>
              <a:srgbClr val="FF0000"/>
            </a:solidFill>
            <a:round/>
            <a:headEnd/>
            <a:tailEnd/>
          </a:ln>
        </p:spPr>
        <p:txBody>
          <a:bodyPr/>
          <a:lstStyle/>
          <a:p>
            <a:endParaRPr lang="en-US"/>
          </a:p>
        </p:txBody>
      </p:sp>
      <p:sp>
        <p:nvSpPr>
          <p:cNvPr id="444426" name="Line 10"/>
          <p:cNvSpPr>
            <a:spLocks noChangeShapeType="1"/>
          </p:cNvSpPr>
          <p:nvPr/>
        </p:nvSpPr>
        <p:spPr bwMode="auto">
          <a:xfrm flipH="1">
            <a:off x="5897563" y="4589463"/>
            <a:ext cx="1382712" cy="0"/>
          </a:xfrm>
          <a:prstGeom prst="line">
            <a:avLst/>
          </a:prstGeom>
          <a:noFill/>
          <a:ln w="19050">
            <a:solidFill>
              <a:srgbClr val="FF0000"/>
            </a:solidFill>
            <a:round/>
            <a:headEnd/>
            <a:tailEnd/>
          </a:ln>
        </p:spPr>
        <p:txBody>
          <a:bodyPr/>
          <a:lstStyle/>
          <a:p>
            <a:endParaRPr lang="en-US"/>
          </a:p>
        </p:txBody>
      </p:sp>
      <p:sp>
        <p:nvSpPr>
          <p:cNvPr id="444427" name="Text Box 11"/>
          <p:cNvSpPr txBox="1">
            <a:spLocks noChangeArrowheads="1"/>
          </p:cNvSpPr>
          <p:nvPr/>
        </p:nvSpPr>
        <p:spPr bwMode="auto">
          <a:xfrm>
            <a:off x="1032388" y="3675063"/>
            <a:ext cx="4870410" cy="535531"/>
          </a:xfrm>
          <a:prstGeom prst="rect">
            <a:avLst/>
          </a:prstGeom>
          <a:noFill/>
          <a:ln w="9525">
            <a:noFill/>
            <a:miter lim="800000"/>
            <a:headEnd/>
            <a:tailEnd/>
          </a:ln>
        </p:spPr>
        <p:txBody>
          <a:bodyPr wrap="square">
            <a:spAutoFit/>
          </a:bodyPr>
          <a:lstStyle/>
          <a:p>
            <a:pPr>
              <a:lnSpc>
                <a:spcPct val="120000"/>
              </a:lnSpc>
              <a:spcBef>
                <a:spcPts val="300"/>
              </a:spcBef>
              <a:spcAft>
                <a:spcPts val="300"/>
              </a:spcAft>
            </a:pPr>
            <a:r>
              <a:rPr lang="en-US" dirty="0">
                <a:solidFill>
                  <a:schemeClr val="hlink"/>
                </a:solidFill>
                <a:sym typeface="Symbol" pitchFamily="18" charset="2"/>
              </a:rPr>
              <a:t></a:t>
            </a:r>
            <a:r>
              <a:rPr lang="en-US" i="1" dirty="0" smtClean="0">
                <a:solidFill>
                  <a:schemeClr val="hlink"/>
                </a:solidFill>
                <a:sym typeface="Symbol" pitchFamily="18" charset="2"/>
              </a:rPr>
              <a:t>V</a:t>
            </a:r>
            <a:r>
              <a:rPr lang="en-US" baseline="-25000" dirty="0" smtClean="0">
                <a:solidFill>
                  <a:schemeClr val="hlink"/>
                </a:solidFill>
                <a:sym typeface="Symbol" pitchFamily="18" charset="2"/>
              </a:rPr>
              <a:t>g</a:t>
            </a:r>
            <a:r>
              <a:rPr lang="en-US" i="1" dirty="0" smtClean="0">
                <a:solidFill>
                  <a:schemeClr val="hlink"/>
                </a:solidFill>
                <a:sym typeface="Symbol" pitchFamily="18" charset="2"/>
              </a:rPr>
              <a:t> </a:t>
            </a:r>
            <a:r>
              <a:rPr lang="en-US" dirty="0">
                <a:solidFill>
                  <a:schemeClr val="hlink"/>
                </a:solidFill>
                <a:sym typeface="Symbol" pitchFamily="18" charset="2"/>
              </a:rPr>
              <a:t>= (-0.8 - </a:t>
            </a:r>
            <a:r>
              <a:rPr lang="en-US" baseline="30000" dirty="0">
                <a:solidFill>
                  <a:schemeClr val="hlink"/>
                </a:solidFill>
                <a:sym typeface="Symbol" pitchFamily="18" charset="2"/>
              </a:rPr>
              <a:t>-</a:t>
            </a:r>
            <a:r>
              <a:rPr lang="en-US" dirty="0">
                <a:solidFill>
                  <a:schemeClr val="hlink"/>
                </a:solidFill>
                <a:sym typeface="Symbol" pitchFamily="18" charset="2"/>
              </a:rPr>
              <a:t>4.0)10</a:t>
            </a:r>
            <a:r>
              <a:rPr lang="en-US" baseline="30000" dirty="0">
                <a:solidFill>
                  <a:schemeClr val="hlink"/>
                </a:solidFill>
                <a:sym typeface="Symbol" pitchFamily="18" charset="2"/>
              </a:rPr>
              <a:t>7 </a:t>
            </a:r>
            <a:r>
              <a:rPr lang="en-US" dirty="0">
                <a:solidFill>
                  <a:schemeClr val="hlink"/>
                </a:solidFill>
                <a:ea typeface="Times New Roman" pitchFamily="18" charset="0"/>
                <a:cs typeface="Courier New" pitchFamily="49" charset="0"/>
                <a:sym typeface="Symbol" pitchFamily="18" charset="2"/>
              </a:rPr>
              <a:t>= 3.210</a:t>
            </a:r>
            <a:r>
              <a:rPr lang="en-US" baseline="30000" dirty="0">
                <a:solidFill>
                  <a:schemeClr val="hlink"/>
                </a:solidFill>
                <a:ea typeface="Times New Roman" pitchFamily="18" charset="0"/>
                <a:cs typeface="Courier New" pitchFamily="49" charset="0"/>
                <a:sym typeface="Symbol" pitchFamily="18" charset="2"/>
              </a:rPr>
              <a:t>7</a:t>
            </a:r>
          </a:p>
        </p:txBody>
      </p:sp>
      <p:sp>
        <p:nvSpPr>
          <p:cNvPr id="444428" name="Line 12"/>
          <p:cNvSpPr>
            <a:spLocks noChangeShapeType="1"/>
          </p:cNvSpPr>
          <p:nvPr/>
        </p:nvSpPr>
        <p:spPr bwMode="auto">
          <a:xfrm flipH="1">
            <a:off x="5861050" y="6734175"/>
            <a:ext cx="228600" cy="0"/>
          </a:xfrm>
          <a:prstGeom prst="line">
            <a:avLst/>
          </a:prstGeom>
          <a:noFill/>
          <a:ln w="19050">
            <a:solidFill>
              <a:srgbClr val="FF0000"/>
            </a:solidFill>
            <a:round/>
            <a:headEnd/>
            <a:tailEnd/>
          </a:ln>
        </p:spPr>
        <p:txBody>
          <a:bodyPr/>
          <a:lstStyle/>
          <a:p>
            <a:endParaRPr lang="en-US"/>
          </a:p>
        </p:txBody>
      </p:sp>
      <p:sp>
        <p:nvSpPr>
          <p:cNvPr id="444430" name="Text Box 14"/>
          <p:cNvSpPr txBox="1">
            <a:spLocks noChangeArrowheads="1"/>
          </p:cNvSpPr>
          <p:nvPr/>
        </p:nvSpPr>
        <p:spPr bwMode="auto">
          <a:xfrm>
            <a:off x="2060575" y="4110038"/>
            <a:ext cx="2206625"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i="1">
                <a:solidFill>
                  <a:schemeClr val="hlink"/>
                </a:solidFill>
                <a:ea typeface="Times New Roman" pitchFamily="18" charset="0"/>
                <a:cs typeface="Courier New" pitchFamily="49" charset="0"/>
                <a:sym typeface="Symbol" pitchFamily="18" charset="2"/>
              </a:rPr>
              <a:t>E</a:t>
            </a:r>
            <a:r>
              <a:rPr lang="en-US" baseline="-25000">
                <a:solidFill>
                  <a:schemeClr val="hlink"/>
                </a:solidFill>
                <a:ea typeface="Times New Roman" pitchFamily="18" charset="0"/>
                <a:cs typeface="Courier New" pitchFamily="49" charset="0"/>
                <a:sym typeface="Symbol" pitchFamily="18" charset="2"/>
              </a:rPr>
              <a:t>K</a:t>
            </a:r>
            <a:r>
              <a:rPr lang="en-US">
                <a:solidFill>
                  <a:schemeClr val="hlink"/>
                </a:solidFill>
                <a:ea typeface="Times New Roman" pitchFamily="18" charset="0"/>
                <a:cs typeface="Courier New" pitchFamily="49" charset="0"/>
                <a:sym typeface="Symbol" pitchFamily="18" charset="2"/>
              </a:rPr>
              <a:t> = </a:t>
            </a:r>
            <a:r>
              <a:rPr lang="en-US">
                <a:solidFill>
                  <a:schemeClr val="hlink"/>
                </a:solidFill>
              </a:rPr>
              <a:t>–</a:t>
            </a:r>
            <a:r>
              <a:rPr lang="en-US">
                <a:sym typeface="Symbol" pitchFamily="18" charset="2"/>
              </a:rPr>
              <a:t> </a:t>
            </a:r>
            <a:r>
              <a:rPr lang="en-US" i="1">
                <a:solidFill>
                  <a:schemeClr val="hlink"/>
                </a:solidFill>
                <a:cs typeface="Times New Roman" pitchFamily="18" charset="0"/>
                <a:sym typeface="Symbol" pitchFamily="18" charset="2"/>
              </a:rPr>
              <a:t>E</a:t>
            </a:r>
            <a:r>
              <a:rPr lang="en-US" baseline="-25000">
                <a:solidFill>
                  <a:schemeClr val="hlink"/>
                </a:solidFill>
                <a:cs typeface="Times New Roman" pitchFamily="18" charset="0"/>
                <a:sym typeface="Symbol" pitchFamily="18" charset="2"/>
              </a:rPr>
              <a:t>P</a:t>
            </a:r>
          </a:p>
        </p:txBody>
      </p:sp>
      <p:sp>
        <p:nvSpPr>
          <p:cNvPr id="444431" name="Text Box 15"/>
          <p:cNvSpPr txBox="1">
            <a:spLocks noChangeArrowheads="1"/>
          </p:cNvSpPr>
          <p:nvPr/>
        </p:nvSpPr>
        <p:spPr bwMode="auto">
          <a:xfrm>
            <a:off x="1460500" y="4495800"/>
            <a:ext cx="2498725" cy="457200"/>
          </a:xfrm>
          <a:prstGeom prst="rect">
            <a:avLst/>
          </a:prstGeom>
          <a:noFill/>
          <a:ln w="9525">
            <a:noFill/>
            <a:miter lim="800000"/>
            <a:headEnd/>
            <a:tailEnd/>
          </a:ln>
        </p:spPr>
        <p:txBody>
          <a:bodyPr>
            <a:spAutoFit/>
          </a:bodyPr>
          <a:lstStyle/>
          <a:p>
            <a:r>
              <a:rPr lang="en-US" i="1">
                <a:solidFill>
                  <a:schemeClr val="hlink"/>
                </a:solidFill>
                <a:sym typeface="Symbol" pitchFamily="18" charset="2"/>
              </a:rPr>
              <a:t>E</a:t>
            </a:r>
            <a:r>
              <a:rPr lang="en-US" baseline="-25000">
                <a:solidFill>
                  <a:schemeClr val="hlink"/>
                </a:solidFill>
                <a:sym typeface="Symbol" pitchFamily="18" charset="2"/>
              </a:rPr>
              <a:t>K</a:t>
            </a:r>
            <a:r>
              <a:rPr lang="en-US">
                <a:solidFill>
                  <a:schemeClr val="hlink"/>
                </a:solidFill>
                <a:sym typeface="Symbol" pitchFamily="18" charset="2"/>
              </a:rPr>
              <a:t> – </a:t>
            </a:r>
            <a:r>
              <a:rPr lang="en-US" i="1">
                <a:solidFill>
                  <a:schemeClr val="hlink"/>
                </a:solidFill>
                <a:sym typeface="Symbol" pitchFamily="18" charset="2"/>
              </a:rPr>
              <a:t>E</a:t>
            </a:r>
            <a:r>
              <a:rPr lang="en-US" baseline="-25000">
                <a:solidFill>
                  <a:schemeClr val="hlink"/>
                </a:solidFill>
                <a:sym typeface="Symbol" pitchFamily="18" charset="2"/>
              </a:rPr>
              <a:t>K0</a:t>
            </a:r>
            <a:r>
              <a:rPr lang="en-US" i="1">
                <a:solidFill>
                  <a:schemeClr val="hlink"/>
                </a:solidFill>
                <a:sym typeface="Symbol" pitchFamily="18" charset="2"/>
              </a:rPr>
              <a:t> </a:t>
            </a:r>
            <a:r>
              <a:rPr lang="en-US">
                <a:solidFill>
                  <a:schemeClr val="hlink"/>
                </a:solidFill>
                <a:sym typeface="Symbol" pitchFamily="18" charset="2"/>
              </a:rPr>
              <a:t>= </a:t>
            </a:r>
            <a:r>
              <a:rPr lang="en-US">
                <a:solidFill>
                  <a:schemeClr val="hlink"/>
                </a:solidFill>
              </a:rPr>
              <a:t>–</a:t>
            </a:r>
            <a:r>
              <a:rPr lang="en-US">
                <a:sym typeface="Symbol" pitchFamily="18" charset="2"/>
              </a:rPr>
              <a:t> </a:t>
            </a:r>
            <a:r>
              <a:rPr lang="en-US" i="1">
                <a:solidFill>
                  <a:schemeClr val="hlink"/>
                </a:solidFill>
                <a:sym typeface="Symbol" pitchFamily="18" charset="2"/>
              </a:rPr>
              <a:t>E</a:t>
            </a:r>
            <a:r>
              <a:rPr lang="en-US" baseline="-25000">
                <a:solidFill>
                  <a:schemeClr val="hlink"/>
                </a:solidFill>
                <a:sym typeface="Symbol" pitchFamily="18" charset="2"/>
              </a:rPr>
              <a:t>P</a:t>
            </a:r>
          </a:p>
        </p:txBody>
      </p:sp>
      <p:grpSp>
        <p:nvGrpSpPr>
          <p:cNvPr id="2" name="Group 16"/>
          <p:cNvGrpSpPr>
            <a:grpSpLocks/>
          </p:cNvGrpSpPr>
          <p:nvPr/>
        </p:nvGrpSpPr>
        <p:grpSpPr bwMode="auto">
          <a:xfrm>
            <a:off x="1550988" y="4224338"/>
            <a:ext cx="619125" cy="647700"/>
            <a:chOff x="812" y="2201"/>
            <a:chExt cx="390" cy="408"/>
          </a:xfrm>
        </p:grpSpPr>
        <p:sp>
          <p:nvSpPr>
            <p:cNvPr id="70678" name="Line 17"/>
            <p:cNvSpPr>
              <a:spLocks noChangeShapeType="1"/>
            </p:cNvSpPr>
            <p:nvPr/>
          </p:nvSpPr>
          <p:spPr bwMode="auto">
            <a:xfrm flipV="1">
              <a:off x="812" y="2396"/>
              <a:ext cx="213" cy="213"/>
            </a:xfrm>
            <a:prstGeom prst="line">
              <a:avLst/>
            </a:prstGeom>
            <a:noFill/>
            <a:ln w="9525">
              <a:solidFill>
                <a:srgbClr val="FF0000"/>
              </a:solidFill>
              <a:round/>
              <a:headEnd/>
              <a:tailEnd type="triangle" w="med" len="med"/>
            </a:ln>
          </p:spPr>
          <p:txBody>
            <a:bodyPr/>
            <a:lstStyle/>
            <a:p>
              <a:endParaRPr lang="en-US"/>
            </a:p>
          </p:txBody>
        </p:sp>
        <p:sp>
          <p:nvSpPr>
            <p:cNvPr id="70679" name="Text Box 18"/>
            <p:cNvSpPr txBox="1">
              <a:spLocks noChangeArrowheads="1"/>
            </p:cNvSpPr>
            <p:nvPr/>
          </p:nvSpPr>
          <p:spPr bwMode="auto">
            <a:xfrm>
              <a:off x="997" y="2201"/>
              <a:ext cx="205" cy="250"/>
            </a:xfrm>
            <a:prstGeom prst="rect">
              <a:avLst/>
            </a:prstGeom>
            <a:noFill/>
            <a:ln w="9525">
              <a:noFill/>
              <a:miter lim="800000"/>
              <a:headEnd/>
              <a:tailEnd/>
            </a:ln>
          </p:spPr>
          <p:txBody>
            <a:bodyPr wrap="none">
              <a:spAutoFit/>
            </a:bodyPr>
            <a:lstStyle/>
            <a:p>
              <a:r>
                <a:rPr lang="en-US" sz="2000">
                  <a:solidFill>
                    <a:srgbClr val="FF0000"/>
                  </a:solidFill>
                </a:rPr>
                <a:t>0</a:t>
              </a:r>
            </a:p>
          </p:txBody>
        </p:sp>
      </p:grpSp>
      <p:sp>
        <p:nvSpPr>
          <p:cNvPr id="444435" name="Text Box 19"/>
          <p:cNvSpPr txBox="1">
            <a:spLocks noChangeArrowheads="1"/>
          </p:cNvSpPr>
          <p:nvPr/>
        </p:nvSpPr>
        <p:spPr bwMode="auto">
          <a:xfrm>
            <a:off x="1405604" y="4864100"/>
            <a:ext cx="3098800" cy="457200"/>
          </a:xfrm>
          <a:prstGeom prst="rect">
            <a:avLst/>
          </a:prstGeom>
          <a:noFill/>
          <a:ln w="9525">
            <a:noFill/>
            <a:miter lim="800000"/>
            <a:headEnd/>
            <a:tailEnd/>
          </a:ln>
        </p:spPr>
        <p:txBody>
          <a:bodyPr>
            <a:spAutoFit/>
          </a:bodyPr>
          <a:lstStyle/>
          <a:p>
            <a:r>
              <a:rPr lang="en-US" dirty="0">
                <a:solidFill>
                  <a:schemeClr val="hlink"/>
                </a:solidFill>
                <a:sym typeface="Symbol" pitchFamily="18" charset="2"/>
              </a:rPr>
              <a:t>(1/2)</a:t>
            </a:r>
            <a:r>
              <a:rPr lang="en-US" i="1" dirty="0">
                <a:solidFill>
                  <a:schemeClr val="hlink"/>
                </a:solidFill>
              </a:rPr>
              <a:t>mv</a:t>
            </a:r>
            <a:r>
              <a:rPr lang="en-US" baseline="30000" dirty="0">
                <a:solidFill>
                  <a:schemeClr val="hlink"/>
                </a:solidFill>
              </a:rPr>
              <a:t>2</a:t>
            </a:r>
            <a:r>
              <a:rPr lang="en-US" dirty="0">
                <a:solidFill>
                  <a:schemeClr val="hlink"/>
                </a:solidFill>
              </a:rPr>
              <a:t> = </a:t>
            </a:r>
            <a:r>
              <a:rPr lang="en-US" dirty="0">
                <a:solidFill>
                  <a:schemeClr val="hlink"/>
                </a:solidFill>
                <a:sym typeface="Symbol" pitchFamily="18" charset="2"/>
              </a:rPr>
              <a:t>∆</a:t>
            </a:r>
            <a:r>
              <a:rPr lang="en-US" i="1" dirty="0">
                <a:solidFill>
                  <a:schemeClr val="hlink"/>
                </a:solidFill>
                <a:sym typeface="Symbol" pitchFamily="18" charset="2"/>
              </a:rPr>
              <a:t>E</a:t>
            </a:r>
            <a:r>
              <a:rPr lang="en-US" baseline="-25000" dirty="0">
                <a:solidFill>
                  <a:schemeClr val="hlink"/>
                </a:solidFill>
                <a:sym typeface="Symbol" pitchFamily="18" charset="2"/>
              </a:rPr>
              <a:t>P</a:t>
            </a:r>
          </a:p>
        </p:txBody>
      </p:sp>
      <p:sp>
        <p:nvSpPr>
          <p:cNvPr id="444436" name="Text Box 20"/>
          <p:cNvSpPr txBox="1">
            <a:spLocks noChangeArrowheads="1"/>
          </p:cNvSpPr>
          <p:nvPr/>
        </p:nvSpPr>
        <p:spPr bwMode="auto">
          <a:xfrm>
            <a:off x="2309813" y="5241925"/>
            <a:ext cx="2268537" cy="457200"/>
          </a:xfrm>
          <a:prstGeom prst="rect">
            <a:avLst/>
          </a:prstGeom>
          <a:noFill/>
          <a:ln w="9525">
            <a:noFill/>
            <a:miter lim="800000"/>
            <a:headEnd/>
            <a:tailEnd/>
          </a:ln>
        </p:spPr>
        <p:txBody>
          <a:bodyPr>
            <a:spAutoFit/>
          </a:bodyPr>
          <a:lstStyle/>
          <a:p>
            <a:r>
              <a:rPr lang="en-US" i="1">
                <a:solidFill>
                  <a:schemeClr val="hlink"/>
                </a:solidFill>
              </a:rPr>
              <a:t>v</a:t>
            </a:r>
            <a:r>
              <a:rPr lang="en-US" baseline="30000">
                <a:solidFill>
                  <a:schemeClr val="hlink"/>
                </a:solidFill>
              </a:rPr>
              <a:t>2</a:t>
            </a:r>
            <a:r>
              <a:rPr lang="en-US">
                <a:solidFill>
                  <a:schemeClr val="hlink"/>
                </a:solidFill>
              </a:rPr>
              <a:t> = 2 </a:t>
            </a:r>
            <a:r>
              <a:rPr lang="en-US">
                <a:solidFill>
                  <a:schemeClr val="hlink"/>
                </a:solidFill>
                <a:sym typeface="Symbol" pitchFamily="18" charset="2"/>
              </a:rPr>
              <a:t>∆</a:t>
            </a:r>
            <a:r>
              <a:rPr lang="en-US" i="1">
                <a:solidFill>
                  <a:schemeClr val="hlink"/>
                </a:solidFill>
                <a:sym typeface="Symbol" pitchFamily="18" charset="2"/>
              </a:rPr>
              <a:t>E</a:t>
            </a:r>
            <a:r>
              <a:rPr lang="en-US" baseline="-25000">
                <a:solidFill>
                  <a:schemeClr val="hlink"/>
                </a:solidFill>
                <a:sym typeface="Symbol" pitchFamily="18" charset="2"/>
              </a:rPr>
              <a:t>P</a:t>
            </a:r>
            <a:r>
              <a:rPr lang="en-US" i="1" baseline="-25000">
                <a:solidFill>
                  <a:schemeClr val="hlink"/>
                </a:solidFill>
                <a:sym typeface="Symbol" pitchFamily="18" charset="2"/>
              </a:rPr>
              <a:t> </a:t>
            </a:r>
            <a:r>
              <a:rPr lang="en-US" i="1">
                <a:solidFill>
                  <a:schemeClr val="hlink"/>
                </a:solidFill>
                <a:sym typeface="Symbol" pitchFamily="18" charset="2"/>
              </a:rPr>
              <a:t>/ m</a:t>
            </a:r>
          </a:p>
        </p:txBody>
      </p:sp>
      <p:sp>
        <p:nvSpPr>
          <p:cNvPr id="444437" name="Text Box 21"/>
          <p:cNvSpPr txBox="1">
            <a:spLocks noChangeArrowheads="1"/>
          </p:cNvSpPr>
          <p:nvPr/>
        </p:nvSpPr>
        <p:spPr bwMode="auto">
          <a:xfrm>
            <a:off x="2319338" y="5614527"/>
            <a:ext cx="2268537" cy="494751"/>
          </a:xfrm>
          <a:prstGeom prst="rect">
            <a:avLst/>
          </a:prstGeom>
          <a:noFill/>
          <a:ln w="9525">
            <a:noFill/>
            <a:miter lim="800000"/>
            <a:headEnd/>
            <a:tailEnd/>
          </a:ln>
        </p:spPr>
        <p:txBody>
          <a:bodyPr>
            <a:spAutoFit/>
          </a:bodyPr>
          <a:lstStyle/>
          <a:p>
            <a:pPr>
              <a:lnSpc>
                <a:spcPct val="120000"/>
              </a:lnSpc>
              <a:spcAft>
                <a:spcPts val="300"/>
              </a:spcAft>
            </a:pPr>
            <a:r>
              <a:rPr lang="en-US" i="1" dirty="0">
                <a:solidFill>
                  <a:schemeClr val="hlink"/>
                </a:solidFill>
              </a:rPr>
              <a:t>v</a:t>
            </a:r>
            <a:r>
              <a:rPr lang="en-US" baseline="30000" dirty="0">
                <a:solidFill>
                  <a:schemeClr val="hlink"/>
                </a:solidFill>
              </a:rPr>
              <a:t>2</a:t>
            </a:r>
            <a:r>
              <a:rPr lang="en-US" dirty="0">
                <a:solidFill>
                  <a:schemeClr val="hlink"/>
                </a:solidFill>
              </a:rPr>
              <a:t> = 2 </a:t>
            </a:r>
            <a:r>
              <a:rPr lang="en-US" dirty="0">
                <a:solidFill>
                  <a:schemeClr val="hlink"/>
                </a:solidFill>
                <a:sym typeface="Symbol" pitchFamily="18" charset="2"/>
              </a:rPr>
              <a:t>∆</a:t>
            </a:r>
            <a:r>
              <a:rPr lang="en-US" i="1" dirty="0" smtClean="0">
                <a:solidFill>
                  <a:schemeClr val="hlink"/>
                </a:solidFill>
                <a:sym typeface="Symbol" pitchFamily="18" charset="2"/>
              </a:rPr>
              <a:t>V</a:t>
            </a:r>
            <a:r>
              <a:rPr lang="en-US" baseline="-25000" dirty="0" smtClean="0">
                <a:solidFill>
                  <a:schemeClr val="hlink"/>
                </a:solidFill>
                <a:sym typeface="Symbol" pitchFamily="18" charset="2"/>
              </a:rPr>
              <a:t>g</a:t>
            </a:r>
            <a:endParaRPr lang="en-US" i="1" dirty="0">
              <a:solidFill>
                <a:schemeClr val="hlink"/>
              </a:solidFill>
              <a:sym typeface="Symbol" pitchFamily="18" charset="2"/>
            </a:endParaRPr>
          </a:p>
        </p:txBody>
      </p:sp>
      <p:sp>
        <p:nvSpPr>
          <p:cNvPr id="444438" name="Text Box 22"/>
          <p:cNvSpPr txBox="1">
            <a:spLocks noChangeArrowheads="1"/>
          </p:cNvSpPr>
          <p:nvPr/>
        </p:nvSpPr>
        <p:spPr bwMode="auto">
          <a:xfrm>
            <a:off x="2314575" y="6015038"/>
            <a:ext cx="2701925" cy="457200"/>
          </a:xfrm>
          <a:prstGeom prst="rect">
            <a:avLst/>
          </a:prstGeom>
          <a:noFill/>
          <a:ln w="9525">
            <a:noFill/>
            <a:miter lim="800000"/>
            <a:headEnd/>
            <a:tailEnd/>
          </a:ln>
        </p:spPr>
        <p:txBody>
          <a:bodyPr>
            <a:spAutoFit/>
          </a:bodyPr>
          <a:lstStyle/>
          <a:p>
            <a:r>
              <a:rPr lang="en-US" i="1">
                <a:solidFill>
                  <a:schemeClr val="hlink"/>
                </a:solidFill>
              </a:rPr>
              <a:t>v</a:t>
            </a:r>
            <a:r>
              <a:rPr lang="en-US" baseline="30000">
                <a:solidFill>
                  <a:schemeClr val="hlink"/>
                </a:solidFill>
              </a:rPr>
              <a:t>2</a:t>
            </a:r>
            <a:r>
              <a:rPr lang="en-US">
                <a:solidFill>
                  <a:schemeClr val="hlink"/>
                </a:solidFill>
              </a:rPr>
              <a:t> = 2</a:t>
            </a:r>
            <a:r>
              <a:rPr lang="en-US">
                <a:solidFill>
                  <a:schemeClr val="hlink"/>
                </a:solidFill>
                <a:ea typeface="Times New Roman" pitchFamily="18" charset="0"/>
                <a:cs typeface="Courier New" pitchFamily="49" charset="0"/>
                <a:sym typeface="Symbol" pitchFamily="18" charset="2"/>
              </a:rPr>
              <a:t>(</a:t>
            </a:r>
            <a:r>
              <a:rPr lang="en-US">
                <a:solidFill>
                  <a:schemeClr val="hlink"/>
                </a:solidFill>
                <a:sym typeface="Symbol" pitchFamily="18" charset="2"/>
              </a:rPr>
              <a:t>3.210</a:t>
            </a:r>
            <a:r>
              <a:rPr lang="en-US" baseline="30000">
                <a:solidFill>
                  <a:schemeClr val="hlink"/>
                </a:solidFill>
                <a:sym typeface="Symbol" pitchFamily="18" charset="2"/>
              </a:rPr>
              <a:t>7</a:t>
            </a:r>
            <a:r>
              <a:rPr lang="en-US">
                <a:solidFill>
                  <a:schemeClr val="hlink"/>
                </a:solidFill>
                <a:cs typeface="Times New Roman" pitchFamily="18" charset="0"/>
                <a:sym typeface="Symbol" pitchFamily="18" charset="2"/>
              </a:rPr>
              <a:t>)</a:t>
            </a:r>
          </a:p>
        </p:txBody>
      </p:sp>
      <p:sp>
        <p:nvSpPr>
          <p:cNvPr id="444439" name="Text Box 23"/>
          <p:cNvSpPr txBox="1">
            <a:spLocks noChangeArrowheads="1"/>
          </p:cNvSpPr>
          <p:nvPr/>
        </p:nvSpPr>
        <p:spPr bwMode="auto">
          <a:xfrm>
            <a:off x="2427288" y="6400800"/>
            <a:ext cx="2701925" cy="457200"/>
          </a:xfrm>
          <a:prstGeom prst="rect">
            <a:avLst/>
          </a:prstGeom>
          <a:noFill/>
          <a:ln w="9525">
            <a:noFill/>
            <a:miter lim="800000"/>
            <a:headEnd/>
            <a:tailEnd/>
          </a:ln>
        </p:spPr>
        <p:txBody>
          <a:bodyPr>
            <a:spAutoFit/>
          </a:bodyPr>
          <a:lstStyle/>
          <a:p>
            <a:r>
              <a:rPr lang="en-US" i="1">
                <a:solidFill>
                  <a:schemeClr val="hlink"/>
                </a:solidFill>
              </a:rPr>
              <a:t>v</a:t>
            </a:r>
            <a:r>
              <a:rPr lang="en-US">
                <a:solidFill>
                  <a:schemeClr val="hlink"/>
                </a:solidFill>
              </a:rPr>
              <a:t> = 8000 ms</a:t>
            </a:r>
            <a:r>
              <a:rPr lang="en-US" baseline="30000">
                <a:solidFill>
                  <a:schemeClr val="hlink"/>
                </a:solidFill>
              </a:rPr>
              <a:t>-1</a:t>
            </a:r>
            <a:r>
              <a:rPr lang="en-US">
                <a:solidFill>
                  <a:schemeClr val="hlink"/>
                </a:solidFill>
              </a:rPr>
              <a:t>.</a:t>
            </a:r>
            <a:endParaRPr lang="en-US">
              <a:solidFill>
                <a:schemeClr val="hlink"/>
              </a:solidFill>
              <a:ea typeface="Times New Roman" pitchFamily="18" charset="0"/>
              <a:cs typeface="Courier New" pitchFamily="49" charset="0"/>
              <a:sym typeface="Symbol" pitchFamily="18" charset="2"/>
            </a:endParaRPr>
          </a:p>
        </p:txBody>
      </p:sp>
      <p:sp>
        <p:nvSpPr>
          <p:cNvPr id="444440" name="Text Box 24"/>
          <p:cNvSpPr txBox="1">
            <a:spLocks noChangeArrowheads="1"/>
          </p:cNvSpPr>
          <p:nvPr/>
        </p:nvSpPr>
        <p:spPr bwMode="auto">
          <a:xfrm>
            <a:off x="4648200" y="0"/>
            <a:ext cx="4495800" cy="1187450"/>
          </a:xfrm>
          <a:prstGeom prst="rect">
            <a:avLst/>
          </a:prstGeom>
          <a:solidFill>
            <a:srgbClr val="FFFFFF">
              <a:alpha val="36078"/>
            </a:srgbClr>
          </a:solidFill>
          <a:ln w="9525">
            <a:noFill/>
            <a:miter lim="800000"/>
            <a:headEnd/>
            <a:tailEnd/>
          </a:ln>
        </p:spPr>
        <p:txBody>
          <a:bodyPr>
            <a:spAutoFit/>
          </a:bodyPr>
          <a:lstStyle/>
          <a:p>
            <a:r>
              <a:rPr lang="en-US">
                <a:solidFill>
                  <a:schemeClr val="hlink"/>
                </a:solidFill>
                <a:sym typeface="Symbol" pitchFamily="18" charset="2"/>
              </a:rPr>
              <a:t>This solution assumes probe is not in orbit but merely reaches altitude (and returns).</a:t>
            </a:r>
          </a:p>
        </p:txBody>
      </p:sp>
      <p:sp>
        <p:nvSpPr>
          <p:cNvPr id="7067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4447"/>
                                        </p:tgtEl>
                                        <p:attrNameLst>
                                          <p:attrName>style.visibility</p:attrName>
                                        </p:attrNameLst>
                                      </p:cBhvr>
                                      <p:to>
                                        <p:strVal val="visible"/>
                                      </p:to>
                                    </p:set>
                                    <p:anim calcmode="lin" valueType="num">
                                      <p:cBhvr additive="base">
                                        <p:cTn id="7" dur="500" fill="hold"/>
                                        <p:tgtEl>
                                          <p:spTgt spid="444447"/>
                                        </p:tgtEl>
                                        <p:attrNameLst>
                                          <p:attrName>ppt_x</p:attrName>
                                        </p:attrNameLst>
                                      </p:cBhvr>
                                      <p:tavLst>
                                        <p:tav tm="0">
                                          <p:val>
                                            <p:strVal val="#ppt_x"/>
                                          </p:val>
                                        </p:tav>
                                        <p:tav tm="100000">
                                          <p:val>
                                            <p:strVal val="#ppt_x"/>
                                          </p:val>
                                        </p:tav>
                                      </p:tavLst>
                                    </p:anim>
                                    <p:anim calcmode="lin" valueType="num">
                                      <p:cBhvr additive="base">
                                        <p:cTn id="8" dur="500" fill="hold"/>
                                        <p:tgtEl>
                                          <p:spTgt spid="44444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444424"/>
                                        </p:tgtEl>
                                        <p:attrNameLst>
                                          <p:attrName>style.visibility</p:attrName>
                                        </p:attrNameLst>
                                      </p:cBhvr>
                                      <p:to>
                                        <p:strVal val="visible"/>
                                      </p:to>
                                    </p:set>
                                    <p:animEffect transition="in" filter="wipe(left)">
                                      <p:cBhvr>
                                        <p:cTn id="13" dur="1000"/>
                                        <p:tgtEl>
                                          <p:spTgt spid="444424"/>
                                        </p:tgtEl>
                                      </p:cBhvr>
                                    </p:animEffect>
                                  </p:childTnLst>
                                  <p:subTnLst>
                                    <p:audio>
                                      <p:cMediaNode>
                                        <p:cTn display="0" masterRel="sameClick">
                                          <p:stCondLst>
                                            <p:cond evt="begin" delay="0">
                                              <p:tn val="11"/>
                                            </p:cond>
                                          </p:stCondLst>
                                          <p:endCondLst>
                                            <p:cond evt="onStopAudio" delay="0">
                                              <p:tgtEl>
                                                <p:sldTgt/>
                                              </p:tgtEl>
                                            </p:cond>
                                          </p:endCondLst>
                                        </p:cTn>
                                        <p:tgtEl>
                                          <p:sndTgt r:embed="rId5" name="chimes.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2" fill="hold" nodeType="clickEffect">
                                  <p:stCondLst>
                                    <p:cond delay="0"/>
                                  </p:stCondLst>
                                  <p:childTnLst>
                                    <p:set>
                                      <p:cBhvr>
                                        <p:cTn id="17" dur="1" fill="hold">
                                          <p:stCondLst>
                                            <p:cond delay="0"/>
                                          </p:stCondLst>
                                        </p:cTn>
                                        <p:tgtEl>
                                          <p:spTgt spid="444440">
                                            <p:txEl>
                                              <p:pRg st="0" end="0"/>
                                            </p:txEl>
                                          </p:spTgt>
                                        </p:tgtEl>
                                        <p:attrNameLst>
                                          <p:attrName>style.visibility</p:attrName>
                                        </p:attrNameLst>
                                      </p:cBhvr>
                                      <p:to>
                                        <p:strVal val="visible"/>
                                      </p:to>
                                    </p:set>
                                    <p:anim calcmode="lin" valueType="num">
                                      <p:cBhvr additive="base">
                                        <p:cTn id="18" dur="500" fill="hold"/>
                                        <p:tgtEl>
                                          <p:spTgt spid="444440">
                                            <p:txEl>
                                              <p:pRg st="0" end="0"/>
                                            </p:txEl>
                                          </p:spTgt>
                                        </p:tgtEl>
                                        <p:attrNameLst>
                                          <p:attrName>ppt_x</p:attrName>
                                        </p:attrNameLst>
                                      </p:cBhvr>
                                      <p:tavLst>
                                        <p:tav tm="0">
                                          <p:val>
                                            <p:strVal val="1+#ppt_w/2"/>
                                          </p:val>
                                        </p:tav>
                                        <p:tav tm="100000">
                                          <p:val>
                                            <p:strVal val="#ppt_x"/>
                                          </p:val>
                                        </p:tav>
                                      </p:tavLst>
                                    </p:anim>
                                    <p:anim calcmode="lin" valueType="num">
                                      <p:cBhvr additive="base">
                                        <p:cTn id="19" dur="500" fill="hold"/>
                                        <p:tgtEl>
                                          <p:spTgt spid="444440">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2" presetClass="entr" presetSubtype="1" fill="hold" grpId="0" nodeType="clickEffect">
                                  <p:stCondLst>
                                    <p:cond delay="0"/>
                                  </p:stCondLst>
                                  <p:childTnLst>
                                    <p:set>
                                      <p:cBhvr>
                                        <p:cTn id="23" dur="1" fill="hold">
                                          <p:stCondLst>
                                            <p:cond delay="0"/>
                                          </p:stCondLst>
                                        </p:cTn>
                                        <p:tgtEl>
                                          <p:spTgt spid="444425"/>
                                        </p:tgtEl>
                                        <p:attrNameLst>
                                          <p:attrName>style.visibility</p:attrName>
                                        </p:attrNameLst>
                                      </p:cBhvr>
                                      <p:to>
                                        <p:strVal val="visible"/>
                                      </p:to>
                                    </p:set>
                                    <p:animEffect transition="in" filter="wipe(up)">
                                      <p:cBhvr>
                                        <p:cTn id="24" dur="1000"/>
                                        <p:tgtEl>
                                          <p:spTgt spid="444425"/>
                                        </p:tgtEl>
                                      </p:cBhvr>
                                    </p:animEffect>
                                  </p:childTnLst>
                                  <p:subTnLst>
                                    <p:audio>
                                      <p:cMediaNode>
                                        <p:cTn display="0" masterRel="sameClick">
                                          <p:stCondLst>
                                            <p:cond evt="begin" delay="0">
                                              <p:tn val="22"/>
                                            </p:cond>
                                          </p:stCondLst>
                                          <p:endCondLst>
                                            <p:cond evt="onStopAudio" delay="0">
                                              <p:tgtEl>
                                                <p:sldTgt/>
                                              </p:tgtEl>
                                            </p:cond>
                                          </p:endCondLst>
                                        </p:cTn>
                                        <p:tgtEl>
                                          <p:sndTgt r:embed="rId5" name="chimes.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2" fill="hold" grpId="0" nodeType="clickEffect">
                                  <p:stCondLst>
                                    <p:cond delay="0"/>
                                  </p:stCondLst>
                                  <p:childTnLst>
                                    <p:set>
                                      <p:cBhvr>
                                        <p:cTn id="28" dur="1" fill="hold">
                                          <p:stCondLst>
                                            <p:cond delay="0"/>
                                          </p:stCondLst>
                                        </p:cTn>
                                        <p:tgtEl>
                                          <p:spTgt spid="444426"/>
                                        </p:tgtEl>
                                        <p:attrNameLst>
                                          <p:attrName>style.visibility</p:attrName>
                                        </p:attrNameLst>
                                      </p:cBhvr>
                                      <p:to>
                                        <p:strVal val="visible"/>
                                      </p:to>
                                    </p:set>
                                    <p:anim calcmode="lin" valueType="num">
                                      <p:cBhvr additive="base">
                                        <p:cTn id="29" dur="500" fill="hold"/>
                                        <p:tgtEl>
                                          <p:spTgt spid="444426"/>
                                        </p:tgtEl>
                                        <p:attrNameLst>
                                          <p:attrName>ppt_x</p:attrName>
                                        </p:attrNameLst>
                                      </p:cBhvr>
                                      <p:tavLst>
                                        <p:tav tm="0">
                                          <p:val>
                                            <p:strVal val="1+#ppt_w/2"/>
                                          </p:val>
                                        </p:tav>
                                        <p:tav tm="100000">
                                          <p:val>
                                            <p:strVal val="#ppt_x"/>
                                          </p:val>
                                        </p:tav>
                                      </p:tavLst>
                                    </p:anim>
                                    <p:anim calcmode="lin" valueType="num">
                                      <p:cBhvr additive="base">
                                        <p:cTn id="30" dur="500" fill="hold"/>
                                        <p:tgtEl>
                                          <p:spTgt spid="444426"/>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6" name="suction.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2" fill="hold" grpId="0" nodeType="clickEffect">
                                  <p:stCondLst>
                                    <p:cond delay="0"/>
                                  </p:stCondLst>
                                  <p:childTnLst>
                                    <p:set>
                                      <p:cBhvr>
                                        <p:cTn id="34" dur="1" fill="hold">
                                          <p:stCondLst>
                                            <p:cond delay="0"/>
                                          </p:stCondLst>
                                        </p:cTn>
                                        <p:tgtEl>
                                          <p:spTgt spid="444428"/>
                                        </p:tgtEl>
                                        <p:attrNameLst>
                                          <p:attrName>style.visibility</p:attrName>
                                        </p:attrNameLst>
                                      </p:cBhvr>
                                      <p:to>
                                        <p:strVal val="visible"/>
                                      </p:to>
                                    </p:set>
                                    <p:anim calcmode="lin" valueType="num">
                                      <p:cBhvr additive="base">
                                        <p:cTn id="35" dur="500" fill="hold"/>
                                        <p:tgtEl>
                                          <p:spTgt spid="444428"/>
                                        </p:tgtEl>
                                        <p:attrNameLst>
                                          <p:attrName>ppt_x</p:attrName>
                                        </p:attrNameLst>
                                      </p:cBhvr>
                                      <p:tavLst>
                                        <p:tav tm="0">
                                          <p:val>
                                            <p:strVal val="1+#ppt_w/2"/>
                                          </p:val>
                                        </p:tav>
                                        <p:tav tm="100000">
                                          <p:val>
                                            <p:strVal val="#ppt_x"/>
                                          </p:val>
                                        </p:tav>
                                      </p:tavLst>
                                    </p:anim>
                                    <p:anim calcmode="lin" valueType="num">
                                      <p:cBhvr additive="base">
                                        <p:cTn id="36" dur="500" fill="hold"/>
                                        <p:tgtEl>
                                          <p:spTgt spid="444428"/>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6" name="suction.wav"/>
                                        </p:tgtEl>
                                      </p:cMediaNode>
                                    </p:audio>
                                  </p:sub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444427">
                                            <p:txEl>
                                              <p:pRg st="0" end="0"/>
                                            </p:txEl>
                                          </p:spTgt>
                                        </p:tgtEl>
                                        <p:attrNameLst>
                                          <p:attrName>style.visibility</p:attrName>
                                        </p:attrNameLst>
                                      </p:cBhvr>
                                      <p:to>
                                        <p:strVal val="visible"/>
                                      </p:to>
                                    </p:set>
                                    <p:anim calcmode="lin" valueType="num">
                                      <p:cBhvr additive="base">
                                        <p:cTn id="41" dur="500" fill="hold"/>
                                        <p:tgtEl>
                                          <p:spTgt spid="444427">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4442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9"/>
                                            </p:cond>
                                          </p:stCondLst>
                                          <p:endCondLst>
                                            <p:cond evt="onStopAudio" delay="0">
                                              <p:tgtEl>
                                                <p:sldTgt/>
                                              </p:tgtEl>
                                            </p:cond>
                                          </p:endCondLst>
                                        </p:cTn>
                                        <p:tgtEl>
                                          <p:sndTgt r:embed="rId4" name="arrow.wav"/>
                                        </p:tgtEl>
                                      </p:cMediaNode>
                                    </p:audio>
                                  </p:sub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444430">
                                            <p:txEl>
                                              <p:pRg st="0" end="0"/>
                                            </p:txEl>
                                          </p:spTgt>
                                        </p:tgtEl>
                                        <p:attrNameLst>
                                          <p:attrName>style.visibility</p:attrName>
                                        </p:attrNameLst>
                                      </p:cBhvr>
                                      <p:to>
                                        <p:strVal val="visible"/>
                                      </p:to>
                                    </p:set>
                                    <p:anim calcmode="lin" valueType="num">
                                      <p:cBhvr additive="base">
                                        <p:cTn id="47" dur="500" fill="hold"/>
                                        <p:tgtEl>
                                          <p:spTgt spid="44443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44443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5"/>
                                            </p:cond>
                                          </p:stCondLst>
                                          <p:endCondLst>
                                            <p:cond evt="onStopAudio" delay="0">
                                              <p:tgtEl>
                                                <p:sldTgt/>
                                              </p:tgtEl>
                                            </p:cond>
                                          </p:endCondLst>
                                        </p:cTn>
                                        <p:tgtEl>
                                          <p:sndTgt r:embed="rId4" name="arrow.wav"/>
                                        </p:tgtEl>
                                      </p:cMediaNode>
                                    </p:audio>
                                  </p:sub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444431">
                                            <p:txEl>
                                              <p:pRg st="0" end="0"/>
                                            </p:txEl>
                                          </p:spTgt>
                                        </p:tgtEl>
                                        <p:attrNameLst>
                                          <p:attrName>style.visibility</p:attrName>
                                        </p:attrNameLst>
                                      </p:cBhvr>
                                      <p:to>
                                        <p:strVal val="visible"/>
                                      </p:to>
                                    </p:set>
                                    <p:anim calcmode="lin" valueType="num">
                                      <p:cBhvr additive="base">
                                        <p:cTn id="53" dur="500" fill="hold"/>
                                        <p:tgtEl>
                                          <p:spTgt spid="444431">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4443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1"/>
                                            </p:cond>
                                          </p:stCondLst>
                                          <p:endCondLst>
                                            <p:cond evt="onStopAudio" delay="0">
                                              <p:tgtEl>
                                                <p:sldTgt/>
                                              </p:tgtEl>
                                            </p:cond>
                                          </p:endCondLst>
                                        </p:cTn>
                                        <p:tgtEl>
                                          <p:sndTgt r:embed="rId4" name="arrow.wav"/>
                                        </p:tgtEl>
                                      </p:cMediaNode>
                                    </p:audio>
                                  </p:subTnLst>
                                </p:cTn>
                              </p:par>
                            </p:childTnLst>
                          </p:cTn>
                        </p:par>
                      </p:childTnLst>
                    </p:cTn>
                  </p:par>
                  <p:par>
                    <p:cTn id="55" fill="hold">
                      <p:stCondLst>
                        <p:cond delay="indefinite"/>
                      </p:stCondLst>
                      <p:childTnLst>
                        <p:par>
                          <p:cTn id="56" fill="hold">
                            <p:stCondLst>
                              <p:cond delay="0"/>
                            </p:stCondLst>
                            <p:childTnLst>
                              <p:par>
                                <p:cTn id="57" presetID="22" presetClass="entr" presetSubtype="4" fill="hold" nodeType="clickEffect">
                                  <p:stCondLst>
                                    <p:cond delay="0"/>
                                  </p:stCondLst>
                                  <p:childTnLst>
                                    <p:set>
                                      <p:cBhvr>
                                        <p:cTn id="58" dur="1" fill="hold">
                                          <p:stCondLst>
                                            <p:cond delay="0"/>
                                          </p:stCondLst>
                                        </p:cTn>
                                        <p:tgtEl>
                                          <p:spTgt spid="2"/>
                                        </p:tgtEl>
                                        <p:attrNameLst>
                                          <p:attrName>style.visibility</p:attrName>
                                        </p:attrNameLst>
                                      </p:cBhvr>
                                      <p:to>
                                        <p:strVal val="visible"/>
                                      </p:to>
                                    </p:set>
                                    <p:animEffect transition="in" filter="wipe(down)">
                                      <p:cBhvr>
                                        <p:cTn id="59" dur="500"/>
                                        <p:tgtEl>
                                          <p:spTgt spid="2"/>
                                        </p:tgtEl>
                                      </p:cBhvr>
                                    </p:animEffect>
                                  </p:childTnLst>
                                  <p:subTnLst>
                                    <p:audio>
                                      <p:cMediaNode>
                                        <p:cTn display="0" masterRel="sameClick">
                                          <p:stCondLst>
                                            <p:cond evt="begin" delay="0">
                                              <p:tn val="57"/>
                                            </p:cond>
                                          </p:stCondLst>
                                          <p:endCondLst>
                                            <p:cond evt="onStopAudio" delay="0">
                                              <p:tgtEl>
                                                <p:sldTgt/>
                                              </p:tgtEl>
                                            </p:cond>
                                          </p:endCondLst>
                                        </p:cTn>
                                        <p:tgtEl>
                                          <p:sndTgt r:embed="rId7" name="cashreg.wav"/>
                                        </p:tgtEl>
                                      </p:cMediaNode>
                                    </p:audio>
                                  </p:subTnLst>
                                </p:cTn>
                              </p:par>
                            </p:childTnLst>
                          </p:cTn>
                        </p:par>
                      </p:childTnLst>
                    </p:cTn>
                  </p:par>
                  <p:par>
                    <p:cTn id="60" fill="hold">
                      <p:stCondLst>
                        <p:cond delay="indefinite"/>
                      </p:stCondLst>
                      <p:childTnLst>
                        <p:par>
                          <p:cTn id="61" fill="hold">
                            <p:stCondLst>
                              <p:cond delay="0"/>
                            </p:stCondLst>
                            <p:childTnLst>
                              <p:par>
                                <p:cTn id="62" presetID="2" presetClass="entr" presetSubtype="4" fill="hold" nodeType="clickEffect">
                                  <p:stCondLst>
                                    <p:cond delay="0"/>
                                  </p:stCondLst>
                                  <p:childTnLst>
                                    <p:set>
                                      <p:cBhvr>
                                        <p:cTn id="63" dur="1" fill="hold">
                                          <p:stCondLst>
                                            <p:cond delay="0"/>
                                          </p:stCondLst>
                                        </p:cTn>
                                        <p:tgtEl>
                                          <p:spTgt spid="444435">
                                            <p:txEl>
                                              <p:pRg st="0" end="0"/>
                                            </p:txEl>
                                          </p:spTgt>
                                        </p:tgtEl>
                                        <p:attrNameLst>
                                          <p:attrName>style.visibility</p:attrName>
                                        </p:attrNameLst>
                                      </p:cBhvr>
                                      <p:to>
                                        <p:strVal val="visible"/>
                                      </p:to>
                                    </p:set>
                                    <p:anim calcmode="lin" valueType="num">
                                      <p:cBhvr additive="base">
                                        <p:cTn id="64" dur="500" fill="hold"/>
                                        <p:tgtEl>
                                          <p:spTgt spid="444435">
                                            <p:txEl>
                                              <p:pRg st="0" end="0"/>
                                            </p:txEl>
                                          </p:spTgt>
                                        </p:tgtEl>
                                        <p:attrNameLst>
                                          <p:attrName>ppt_x</p:attrName>
                                        </p:attrNameLst>
                                      </p:cBhvr>
                                      <p:tavLst>
                                        <p:tav tm="0">
                                          <p:val>
                                            <p:strVal val="#ppt_x"/>
                                          </p:val>
                                        </p:tav>
                                        <p:tav tm="100000">
                                          <p:val>
                                            <p:strVal val="#ppt_x"/>
                                          </p:val>
                                        </p:tav>
                                      </p:tavLst>
                                    </p:anim>
                                    <p:anim calcmode="lin" valueType="num">
                                      <p:cBhvr additive="base">
                                        <p:cTn id="65" dur="500" fill="hold"/>
                                        <p:tgtEl>
                                          <p:spTgt spid="44443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2"/>
                                            </p:cond>
                                          </p:stCondLst>
                                          <p:endCondLst>
                                            <p:cond evt="onStopAudio" delay="0">
                                              <p:tgtEl>
                                                <p:sldTgt/>
                                              </p:tgtEl>
                                            </p:cond>
                                          </p:endCondLst>
                                        </p:cTn>
                                        <p:tgtEl>
                                          <p:sndTgt r:embed="rId4" name="arrow.wav"/>
                                        </p:tgtEl>
                                      </p:cMediaNode>
                                    </p:audio>
                                  </p:sub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444436">
                                            <p:txEl>
                                              <p:pRg st="0" end="0"/>
                                            </p:txEl>
                                          </p:spTgt>
                                        </p:tgtEl>
                                        <p:attrNameLst>
                                          <p:attrName>style.visibility</p:attrName>
                                        </p:attrNameLst>
                                      </p:cBhvr>
                                      <p:to>
                                        <p:strVal val="visible"/>
                                      </p:to>
                                    </p:set>
                                    <p:anim calcmode="lin" valueType="num">
                                      <p:cBhvr additive="base">
                                        <p:cTn id="70" dur="500" fill="hold"/>
                                        <p:tgtEl>
                                          <p:spTgt spid="444436">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443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8"/>
                                            </p:cond>
                                          </p:stCondLst>
                                          <p:endCondLst>
                                            <p:cond evt="onStopAudio" delay="0">
                                              <p:tgtEl>
                                                <p:sldTgt/>
                                              </p:tgtEl>
                                            </p:cond>
                                          </p:endCondLst>
                                        </p:cTn>
                                        <p:tgtEl>
                                          <p:sndTgt r:embed="rId4" name="arrow.wav"/>
                                        </p:tgtEl>
                                      </p:cMediaNode>
                                    </p:audio>
                                  </p:subTnLst>
                                </p:cTn>
                              </p:par>
                            </p:childTnLst>
                          </p:cTn>
                        </p:par>
                      </p:childTnLst>
                    </p:cTn>
                  </p:par>
                  <p:par>
                    <p:cTn id="72" fill="hold">
                      <p:stCondLst>
                        <p:cond delay="indefinite"/>
                      </p:stCondLst>
                      <p:childTnLst>
                        <p:par>
                          <p:cTn id="73" fill="hold">
                            <p:stCondLst>
                              <p:cond delay="0"/>
                            </p:stCondLst>
                            <p:childTnLst>
                              <p:par>
                                <p:cTn id="74" presetID="2" presetClass="entr" presetSubtype="4" fill="hold" nodeType="clickEffect">
                                  <p:stCondLst>
                                    <p:cond delay="0"/>
                                  </p:stCondLst>
                                  <p:childTnLst>
                                    <p:set>
                                      <p:cBhvr>
                                        <p:cTn id="75" dur="1" fill="hold">
                                          <p:stCondLst>
                                            <p:cond delay="0"/>
                                          </p:stCondLst>
                                        </p:cTn>
                                        <p:tgtEl>
                                          <p:spTgt spid="444437">
                                            <p:txEl>
                                              <p:pRg st="0" end="0"/>
                                            </p:txEl>
                                          </p:spTgt>
                                        </p:tgtEl>
                                        <p:attrNameLst>
                                          <p:attrName>style.visibility</p:attrName>
                                        </p:attrNameLst>
                                      </p:cBhvr>
                                      <p:to>
                                        <p:strVal val="visible"/>
                                      </p:to>
                                    </p:set>
                                    <p:anim calcmode="lin" valueType="num">
                                      <p:cBhvr additive="base">
                                        <p:cTn id="76" dur="500" fill="hold"/>
                                        <p:tgtEl>
                                          <p:spTgt spid="444437">
                                            <p:txEl>
                                              <p:pRg st="0" end="0"/>
                                            </p:txEl>
                                          </p:spTgt>
                                        </p:tgtEl>
                                        <p:attrNameLst>
                                          <p:attrName>ppt_x</p:attrName>
                                        </p:attrNameLst>
                                      </p:cBhvr>
                                      <p:tavLst>
                                        <p:tav tm="0">
                                          <p:val>
                                            <p:strVal val="#ppt_x"/>
                                          </p:val>
                                        </p:tav>
                                        <p:tav tm="100000">
                                          <p:val>
                                            <p:strVal val="#ppt_x"/>
                                          </p:val>
                                        </p:tav>
                                      </p:tavLst>
                                    </p:anim>
                                    <p:anim calcmode="lin" valueType="num">
                                      <p:cBhvr additive="base">
                                        <p:cTn id="77" dur="500" fill="hold"/>
                                        <p:tgtEl>
                                          <p:spTgt spid="44443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4"/>
                                            </p:cond>
                                          </p:stCondLst>
                                          <p:endCondLst>
                                            <p:cond evt="onStopAudio" delay="0">
                                              <p:tgtEl>
                                                <p:sldTgt/>
                                              </p:tgtEl>
                                            </p:cond>
                                          </p:endCondLst>
                                        </p:cTn>
                                        <p:tgtEl>
                                          <p:sndTgt r:embed="rId4" name="arrow.wav"/>
                                        </p:tgtEl>
                                      </p:cMediaNode>
                                    </p:audio>
                                  </p:subTnLst>
                                </p:cTn>
                              </p:par>
                            </p:childTnLst>
                          </p:cTn>
                        </p:par>
                      </p:childTnLst>
                    </p:cTn>
                  </p:par>
                  <p:par>
                    <p:cTn id="78" fill="hold">
                      <p:stCondLst>
                        <p:cond delay="indefinite"/>
                      </p:stCondLst>
                      <p:childTnLst>
                        <p:par>
                          <p:cTn id="79" fill="hold">
                            <p:stCondLst>
                              <p:cond delay="0"/>
                            </p:stCondLst>
                            <p:childTnLst>
                              <p:par>
                                <p:cTn id="80" presetID="2" presetClass="entr" presetSubtype="4" fill="hold" nodeType="clickEffect">
                                  <p:stCondLst>
                                    <p:cond delay="0"/>
                                  </p:stCondLst>
                                  <p:childTnLst>
                                    <p:set>
                                      <p:cBhvr>
                                        <p:cTn id="81" dur="1" fill="hold">
                                          <p:stCondLst>
                                            <p:cond delay="0"/>
                                          </p:stCondLst>
                                        </p:cTn>
                                        <p:tgtEl>
                                          <p:spTgt spid="444438">
                                            <p:txEl>
                                              <p:pRg st="0" end="0"/>
                                            </p:txEl>
                                          </p:spTgt>
                                        </p:tgtEl>
                                        <p:attrNameLst>
                                          <p:attrName>style.visibility</p:attrName>
                                        </p:attrNameLst>
                                      </p:cBhvr>
                                      <p:to>
                                        <p:strVal val="visible"/>
                                      </p:to>
                                    </p:set>
                                    <p:anim calcmode="lin" valueType="num">
                                      <p:cBhvr additive="base">
                                        <p:cTn id="82" dur="500" fill="hold"/>
                                        <p:tgtEl>
                                          <p:spTgt spid="444438">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44443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0"/>
                                            </p:cond>
                                          </p:stCondLst>
                                          <p:endCondLst>
                                            <p:cond evt="onStopAudio" delay="0">
                                              <p:tgtEl>
                                                <p:sldTgt/>
                                              </p:tgtEl>
                                            </p:cond>
                                          </p:endCondLst>
                                        </p:cTn>
                                        <p:tgtEl>
                                          <p:sndTgt r:embed="rId4" name="arrow.wav"/>
                                        </p:tgtEl>
                                      </p:cMediaNode>
                                    </p:audio>
                                  </p:subTnLst>
                                </p:cTn>
                              </p:par>
                            </p:childTnLst>
                          </p:cTn>
                        </p:par>
                      </p:childTnLst>
                    </p:cTn>
                  </p:par>
                  <p:par>
                    <p:cTn id="84" fill="hold">
                      <p:stCondLst>
                        <p:cond delay="indefinite"/>
                      </p:stCondLst>
                      <p:childTnLst>
                        <p:par>
                          <p:cTn id="85" fill="hold">
                            <p:stCondLst>
                              <p:cond delay="0"/>
                            </p:stCondLst>
                            <p:childTnLst>
                              <p:par>
                                <p:cTn id="86" presetID="2" presetClass="entr" presetSubtype="4" fill="hold" nodeType="clickEffect">
                                  <p:stCondLst>
                                    <p:cond delay="0"/>
                                  </p:stCondLst>
                                  <p:childTnLst>
                                    <p:set>
                                      <p:cBhvr>
                                        <p:cTn id="87" dur="1" fill="hold">
                                          <p:stCondLst>
                                            <p:cond delay="0"/>
                                          </p:stCondLst>
                                        </p:cTn>
                                        <p:tgtEl>
                                          <p:spTgt spid="444439">
                                            <p:txEl>
                                              <p:pRg st="0" end="0"/>
                                            </p:txEl>
                                          </p:spTgt>
                                        </p:tgtEl>
                                        <p:attrNameLst>
                                          <p:attrName>style.visibility</p:attrName>
                                        </p:attrNameLst>
                                      </p:cBhvr>
                                      <p:to>
                                        <p:strVal val="visible"/>
                                      </p:to>
                                    </p:set>
                                    <p:anim calcmode="lin" valueType="num">
                                      <p:cBhvr additive="base">
                                        <p:cTn id="88" dur="500" fill="hold"/>
                                        <p:tgtEl>
                                          <p:spTgt spid="444439">
                                            <p:txEl>
                                              <p:pRg st="0" end="0"/>
                                            </p:txEl>
                                          </p:spTgt>
                                        </p:tgtEl>
                                        <p:attrNameLst>
                                          <p:attrName>ppt_x</p:attrName>
                                        </p:attrNameLst>
                                      </p:cBhvr>
                                      <p:tavLst>
                                        <p:tav tm="0">
                                          <p:val>
                                            <p:strVal val="#ppt_x"/>
                                          </p:val>
                                        </p:tav>
                                        <p:tav tm="100000">
                                          <p:val>
                                            <p:strVal val="#ppt_x"/>
                                          </p:val>
                                        </p:tav>
                                      </p:tavLst>
                                    </p:anim>
                                    <p:anim calcmode="lin" valueType="num">
                                      <p:cBhvr additive="base">
                                        <p:cTn id="89" dur="500" fill="hold"/>
                                        <p:tgtEl>
                                          <p:spTgt spid="44443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4424" grpId="0" animBg="1"/>
      <p:bldP spid="444425" grpId="0" animBg="1"/>
      <p:bldP spid="444426" grpId="0" animBg="1"/>
      <p:bldP spid="444428"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8" name="Rectangle 4"/>
          <p:cNvSpPr>
            <a:spLocks noChangeArrowheads="1"/>
          </p:cNvSpPr>
          <p:nvPr/>
        </p:nvSpPr>
        <p:spPr bwMode="auto">
          <a:xfrm>
            <a:off x="682625" y="4891088"/>
            <a:ext cx="7764463" cy="1962150"/>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Both forces are governed by an inverse square law.</a:t>
            </a:r>
          </a:p>
          <a:p>
            <a:pPr eaLnBrk="0" hangingPunct="0"/>
            <a:r>
              <a:rPr lang="en-US" dirty="0">
                <a:sym typeface="Symbol" pitchFamily="18" charset="2"/>
              </a:rPr>
              <a:t>Mass and charge are the corresponding physical </a:t>
            </a:r>
            <a:r>
              <a:rPr lang="en-US" dirty="0" smtClean="0">
                <a:sym typeface="Symbol" pitchFamily="18" charset="2"/>
              </a:rPr>
              <a:t>quantities that create their fields in space.</a:t>
            </a:r>
            <a:endParaRPr lang="en-US" dirty="0">
              <a:sym typeface="Symbol" pitchFamily="18" charset="2"/>
            </a:endParaRPr>
          </a:p>
          <a:p>
            <a:pPr eaLnBrk="0" hangingPunct="0"/>
            <a:r>
              <a:rPr lang="en-US" dirty="0">
                <a:sym typeface="Symbol" pitchFamily="18" charset="2"/>
              </a:rPr>
              <a:t>Potential and potential gradient are symmetric also.</a:t>
            </a:r>
          </a:p>
        </p:txBody>
      </p:sp>
      <p:sp>
        <p:nvSpPr>
          <p:cNvPr id="251906" name="Rectangle 2"/>
          <p:cNvSpPr>
            <a:spLocks noChangeArrowheads="1"/>
          </p:cNvSpPr>
          <p:nvPr/>
        </p:nvSpPr>
        <p:spPr bwMode="auto">
          <a:xfrm>
            <a:off x="685800" y="1338263"/>
            <a:ext cx="7772400" cy="3554412"/>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and potential energy </a:t>
            </a:r>
            <a:r>
              <a:rPr lang="en-US" altLang="en-US">
                <a:solidFill>
                  <a:schemeClr val="accent2"/>
                </a:solidFill>
              </a:rPr>
              <a:t>– electrostatic</a:t>
            </a:r>
            <a:endParaRPr lang="en-US" sz="2000">
              <a:solidFill>
                <a:srgbClr val="000000"/>
              </a:solidFill>
              <a:latin typeface="Courier New" pitchFamily="49" charset="0"/>
              <a:ea typeface="Calibri" pitchFamily="34" charset="0"/>
              <a:cs typeface="Times New Roman" pitchFamily="18" charset="0"/>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You are probably asking                                           yourself why we are spending                                       so much time on fields.</a:t>
            </a: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The reason is simple:                                          Gravitational and electrostatic                                        fields expose the symmetries                                               in the physical world that are                                              so intriguing to scientists.</a:t>
            </a:r>
          </a:p>
        </p:txBody>
      </p:sp>
      <p:sp>
        <p:nvSpPr>
          <p:cNvPr id="71684"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251924" name="Picture 20"/>
          <p:cNvPicPr>
            <a:picLocks noChangeAspect="1" noChangeArrowheads="1"/>
          </p:cNvPicPr>
          <p:nvPr/>
        </p:nvPicPr>
        <p:blipFill>
          <a:blip r:embed="rId6" cstate="print"/>
          <a:srcRect/>
          <a:stretch>
            <a:fillRect/>
          </a:stretch>
        </p:blipFill>
        <p:spPr bwMode="auto">
          <a:xfrm>
            <a:off x="5133975" y="1814513"/>
            <a:ext cx="3286125" cy="3028950"/>
          </a:xfrm>
          <a:prstGeom prst="rect">
            <a:avLst/>
          </a:prstGeom>
          <a:ln>
            <a:noFill/>
          </a:ln>
          <a:effectLst>
            <a:outerShdw blurRad="292100" dist="139700" dir="2700000" algn="tl" rotWithShape="0">
              <a:srgbClr val="333333">
                <a:alpha val="65000"/>
              </a:srgbClr>
            </a:outerShdw>
          </a:effectLst>
        </p:spPr>
      </p:pic>
      <p:sp>
        <p:nvSpPr>
          <p:cNvPr id="251910" name="Rectangle 6"/>
          <p:cNvSpPr>
            <a:spLocks noChangeArrowheads="1"/>
          </p:cNvSpPr>
          <p:nvPr/>
        </p:nvSpPr>
        <p:spPr bwMode="auto">
          <a:xfrm>
            <a:off x="6116638" y="4421188"/>
            <a:ext cx="274637" cy="246062"/>
          </a:xfrm>
          <a:prstGeom prst="rect">
            <a:avLst/>
          </a:prstGeom>
          <a:solidFill>
            <a:srgbClr val="FF6600">
              <a:alpha val="34901"/>
            </a:srgbClr>
          </a:solidFill>
          <a:ln w="9525">
            <a:noFill/>
            <a:miter lim="800000"/>
            <a:headEnd/>
            <a:tailEnd/>
          </a:ln>
        </p:spPr>
        <p:txBody>
          <a:bodyPr wrap="none" anchor="ctr"/>
          <a:lstStyle/>
          <a:p>
            <a:endParaRPr lang="en-US"/>
          </a:p>
        </p:txBody>
      </p:sp>
      <p:sp>
        <p:nvSpPr>
          <p:cNvPr id="251911" name="Rectangle 7"/>
          <p:cNvSpPr>
            <a:spLocks noChangeArrowheads="1"/>
          </p:cNvSpPr>
          <p:nvPr/>
        </p:nvSpPr>
        <p:spPr bwMode="auto">
          <a:xfrm>
            <a:off x="7766050" y="4422775"/>
            <a:ext cx="274638" cy="246063"/>
          </a:xfrm>
          <a:prstGeom prst="rect">
            <a:avLst/>
          </a:prstGeom>
          <a:solidFill>
            <a:srgbClr val="FF6600">
              <a:alpha val="34901"/>
            </a:srgbClr>
          </a:solidFill>
          <a:ln w="9525">
            <a:noFill/>
            <a:miter lim="800000"/>
            <a:headEnd/>
            <a:tailEnd/>
          </a:ln>
        </p:spPr>
        <p:txBody>
          <a:bodyPr wrap="none" anchor="ctr"/>
          <a:lstStyle/>
          <a:p>
            <a:endParaRPr lang="en-US"/>
          </a:p>
        </p:txBody>
      </p:sp>
      <p:sp>
        <p:nvSpPr>
          <p:cNvPr id="251912" name="Rectangle 8"/>
          <p:cNvSpPr>
            <a:spLocks noChangeArrowheads="1"/>
          </p:cNvSpPr>
          <p:nvPr/>
        </p:nvSpPr>
        <p:spPr bwMode="auto">
          <a:xfrm>
            <a:off x="6010275" y="4159250"/>
            <a:ext cx="479425" cy="246063"/>
          </a:xfrm>
          <a:prstGeom prst="rect">
            <a:avLst/>
          </a:prstGeom>
          <a:solidFill>
            <a:srgbClr val="009900">
              <a:alpha val="34901"/>
            </a:srgbClr>
          </a:solidFill>
          <a:ln w="9525">
            <a:noFill/>
            <a:miter lim="800000"/>
            <a:headEnd/>
            <a:tailEnd/>
          </a:ln>
        </p:spPr>
        <p:txBody>
          <a:bodyPr wrap="none" anchor="ctr"/>
          <a:lstStyle/>
          <a:p>
            <a:endParaRPr lang="en-US"/>
          </a:p>
        </p:txBody>
      </p:sp>
      <p:sp>
        <p:nvSpPr>
          <p:cNvPr id="251913" name="Rectangle 9"/>
          <p:cNvSpPr>
            <a:spLocks noChangeArrowheads="1"/>
          </p:cNvSpPr>
          <p:nvPr/>
        </p:nvSpPr>
        <p:spPr bwMode="auto">
          <a:xfrm>
            <a:off x="7696200" y="4184650"/>
            <a:ext cx="406400" cy="220663"/>
          </a:xfrm>
          <a:prstGeom prst="rect">
            <a:avLst/>
          </a:prstGeom>
          <a:solidFill>
            <a:srgbClr val="009900">
              <a:alpha val="34901"/>
            </a:srgbClr>
          </a:solidFill>
          <a:ln w="9525">
            <a:noFill/>
            <a:miter lim="800000"/>
            <a:headEnd/>
            <a:tailEnd/>
          </a:ln>
        </p:spPr>
        <p:txBody>
          <a:bodyPr wrap="none" anchor="ctr"/>
          <a:lstStyle/>
          <a:p>
            <a:endParaRPr lang="en-US"/>
          </a:p>
        </p:txBody>
      </p:sp>
      <p:sp>
        <p:nvSpPr>
          <p:cNvPr id="251914" name="Rectangle 10"/>
          <p:cNvSpPr>
            <a:spLocks noChangeArrowheads="1"/>
          </p:cNvSpPr>
          <p:nvPr/>
        </p:nvSpPr>
        <p:spPr bwMode="auto">
          <a:xfrm>
            <a:off x="6507163" y="3454400"/>
            <a:ext cx="300037" cy="220663"/>
          </a:xfrm>
          <a:prstGeom prst="rect">
            <a:avLst/>
          </a:prstGeom>
          <a:solidFill>
            <a:srgbClr val="009900">
              <a:alpha val="34901"/>
            </a:srgbClr>
          </a:solidFill>
          <a:ln w="9525">
            <a:noFill/>
            <a:miter lim="800000"/>
            <a:headEnd/>
            <a:tailEnd/>
          </a:ln>
        </p:spPr>
        <p:txBody>
          <a:bodyPr wrap="none" anchor="ctr"/>
          <a:lstStyle/>
          <a:p>
            <a:endParaRPr lang="en-US"/>
          </a:p>
        </p:txBody>
      </p:sp>
      <p:sp>
        <p:nvSpPr>
          <p:cNvPr id="251915" name="Rectangle 11"/>
          <p:cNvSpPr>
            <a:spLocks noChangeArrowheads="1"/>
          </p:cNvSpPr>
          <p:nvPr/>
        </p:nvSpPr>
        <p:spPr bwMode="auto">
          <a:xfrm>
            <a:off x="7966075" y="3454400"/>
            <a:ext cx="360363" cy="220663"/>
          </a:xfrm>
          <a:prstGeom prst="rect">
            <a:avLst/>
          </a:prstGeom>
          <a:solidFill>
            <a:srgbClr val="009900">
              <a:alpha val="34901"/>
            </a:srgbClr>
          </a:solidFill>
          <a:ln w="9525">
            <a:noFill/>
            <a:miter lim="800000"/>
            <a:headEnd/>
            <a:tailEnd/>
          </a:ln>
        </p:spPr>
        <p:txBody>
          <a:bodyPr wrap="none" anchor="ctr"/>
          <a:lstStyle/>
          <a:p>
            <a:endParaRPr lang="en-US"/>
          </a:p>
        </p:txBody>
      </p:sp>
      <p:sp>
        <p:nvSpPr>
          <p:cNvPr id="251916" name="Rectangle 12"/>
          <p:cNvSpPr>
            <a:spLocks noChangeArrowheads="1"/>
          </p:cNvSpPr>
          <p:nvPr/>
        </p:nvSpPr>
        <p:spPr bwMode="auto">
          <a:xfrm>
            <a:off x="5646738" y="3600450"/>
            <a:ext cx="155575" cy="220663"/>
          </a:xfrm>
          <a:prstGeom prst="rect">
            <a:avLst/>
          </a:prstGeom>
          <a:solidFill>
            <a:srgbClr val="009900">
              <a:alpha val="34901"/>
            </a:srgbClr>
          </a:solidFill>
          <a:ln w="9525">
            <a:noFill/>
            <a:miter lim="800000"/>
            <a:headEnd/>
            <a:tailEnd/>
          </a:ln>
        </p:spPr>
        <p:txBody>
          <a:bodyPr wrap="none" anchor="ctr"/>
          <a:lstStyle/>
          <a:p>
            <a:endParaRPr lang="en-US"/>
          </a:p>
        </p:txBody>
      </p:sp>
      <p:sp>
        <p:nvSpPr>
          <p:cNvPr id="251917" name="Rectangle 13"/>
          <p:cNvSpPr>
            <a:spLocks noChangeArrowheads="1"/>
          </p:cNvSpPr>
          <p:nvPr/>
        </p:nvSpPr>
        <p:spPr bwMode="auto">
          <a:xfrm>
            <a:off x="7331075" y="3602038"/>
            <a:ext cx="155575" cy="220662"/>
          </a:xfrm>
          <a:prstGeom prst="rect">
            <a:avLst/>
          </a:prstGeom>
          <a:solidFill>
            <a:srgbClr val="009900">
              <a:alpha val="34901"/>
            </a:srgbClr>
          </a:solidFill>
          <a:ln w="9525">
            <a:noFill/>
            <a:miter lim="800000"/>
            <a:headEnd/>
            <a:tailEnd/>
          </a:ln>
        </p:spPr>
        <p:txBody>
          <a:bodyPr wrap="none" anchor="ctr"/>
          <a:lstStyle/>
          <a:p>
            <a:endParaRPr lang="en-US"/>
          </a:p>
        </p:txBody>
      </p:sp>
      <p:sp>
        <p:nvSpPr>
          <p:cNvPr id="14" name="Rectangle 10"/>
          <p:cNvSpPr>
            <a:spLocks noChangeArrowheads="1"/>
          </p:cNvSpPr>
          <p:nvPr/>
        </p:nvSpPr>
        <p:spPr bwMode="auto">
          <a:xfrm>
            <a:off x="6120580" y="1910736"/>
            <a:ext cx="294967" cy="522748"/>
          </a:xfrm>
          <a:prstGeom prst="rect">
            <a:avLst/>
          </a:prstGeom>
          <a:solidFill>
            <a:srgbClr val="7030A0">
              <a:alpha val="34901"/>
            </a:srgbClr>
          </a:solidFill>
          <a:ln w="9525">
            <a:noFill/>
            <a:miter lim="800000"/>
            <a:headEnd/>
            <a:tailEnd/>
          </a:ln>
        </p:spPr>
        <p:txBody>
          <a:bodyPr wrap="none" anchor="ctr"/>
          <a:lstStyle/>
          <a:p>
            <a:endParaRPr lang="en-US"/>
          </a:p>
        </p:txBody>
      </p:sp>
      <p:sp>
        <p:nvSpPr>
          <p:cNvPr id="15" name="Rectangle 11"/>
          <p:cNvSpPr>
            <a:spLocks noChangeArrowheads="1"/>
          </p:cNvSpPr>
          <p:nvPr/>
        </p:nvSpPr>
        <p:spPr bwMode="auto">
          <a:xfrm>
            <a:off x="7676024" y="1910736"/>
            <a:ext cx="302854" cy="522748"/>
          </a:xfrm>
          <a:prstGeom prst="rect">
            <a:avLst/>
          </a:prstGeom>
          <a:solidFill>
            <a:srgbClr val="7030A0">
              <a:alpha val="34901"/>
            </a:srgbClr>
          </a:solidFill>
          <a:ln w="9525">
            <a:noFill/>
            <a:miter lim="800000"/>
            <a:headEnd/>
            <a:tailEnd/>
          </a:ln>
        </p:spPr>
        <p:txBody>
          <a:bodyPr wrap="none" anchor="ctr"/>
          <a:lstStyle/>
          <a:p>
            <a:endParaRPr lang="en-US"/>
          </a:p>
        </p:txBody>
      </p:sp>
      <p:sp>
        <p:nvSpPr>
          <p:cNvPr id="16" name="Rectangle 10"/>
          <p:cNvSpPr>
            <a:spLocks noChangeArrowheads="1"/>
          </p:cNvSpPr>
          <p:nvPr/>
        </p:nvSpPr>
        <p:spPr bwMode="auto">
          <a:xfrm>
            <a:off x="5919019" y="2653071"/>
            <a:ext cx="496529" cy="522748"/>
          </a:xfrm>
          <a:prstGeom prst="rect">
            <a:avLst/>
          </a:prstGeom>
          <a:solidFill>
            <a:srgbClr val="FFC000">
              <a:alpha val="34901"/>
            </a:srgbClr>
          </a:solidFill>
          <a:ln w="9525">
            <a:noFill/>
            <a:miter lim="800000"/>
            <a:headEnd/>
            <a:tailEnd/>
          </a:ln>
        </p:spPr>
        <p:txBody>
          <a:bodyPr wrap="none" anchor="ctr"/>
          <a:lstStyle/>
          <a:p>
            <a:endParaRPr lang="en-US"/>
          </a:p>
        </p:txBody>
      </p:sp>
      <p:sp>
        <p:nvSpPr>
          <p:cNvPr id="17" name="Rectangle 11"/>
          <p:cNvSpPr>
            <a:spLocks noChangeArrowheads="1"/>
          </p:cNvSpPr>
          <p:nvPr/>
        </p:nvSpPr>
        <p:spPr bwMode="auto">
          <a:xfrm>
            <a:off x="7548202" y="2653071"/>
            <a:ext cx="509805" cy="522748"/>
          </a:xfrm>
          <a:prstGeom prst="rect">
            <a:avLst/>
          </a:prstGeom>
          <a:solidFill>
            <a:srgbClr val="FFC000">
              <a:alpha val="3490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anim calcmode="lin" valueType="num">
                                      <p:cBhvr additive="base">
                                        <p:cTn id="7" dur="500" fill="hold"/>
                                        <p:tgtEl>
                                          <p:spTgt spid="25190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19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1906">
                                            <p:txEl>
                                              <p:pRg st="1" end="1"/>
                                            </p:txEl>
                                          </p:spTgt>
                                        </p:tgtEl>
                                        <p:attrNameLst>
                                          <p:attrName>style.visibility</p:attrName>
                                        </p:attrNameLst>
                                      </p:cBhvr>
                                      <p:to>
                                        <p:strVal val="visible"/>
                                      </p:to>
                                    </p:set>
                                    <p:anim calcmode="lin" valueType="num">
                                      <p:cBhvr additive="base">
                                        <p:cTn id="13" dur="500" fill="hold"/>
                                        <p:tgtEl>
                                          <p:spTgt spid="251906">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19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53" presetClass="entr" presetSubtype="0" fill="hold" nodeType="withEffect">
                                  <p:stCondLst>
                                    <p:cond delay="0"/>
                                  </p:stCondLst>
                                  <p:childTnLst>
                                    <p:set>
                                      <p:cBhvr>
                                        <p:cTn id="16" dur="1" fill="hold">
                                          <p:stCondLst>
                                            <p:cond delay="0"/>
                                          </p:stCondLst>
                                        </p:cTn>
                                        <p:tgtEl>
                                          <p:spTgt spid="251924"/>
                                        </p:tgtEl>
                                        <p:attrNameLst>
                                          <p:attrName>style.visibility</p:attrName>
                                        </p:attrNameLst>
                                      </p:cBhvr>
                                      <p:to>
                                        <p:strVal val="visible"/>
                                      </p:to>
                                    </p:set>
                                    <p:anim calcmode="lin" valueType="num">
                                      <p:cBhvr>
                                        <p:cTn id="17" dur="500" fill="hold"/>
                                        <p:tgtEl>
                                          <p:spTgt spid="251924"/>
                                        </p:tgtEl>
                                        <p:attrNameLst>
                                          <p:attrName>ppt_w</p:attrName>
                                        </p:attrNameLst>
                                      </p:cBhvr>
                                      <p:tavLst>
                                        <p:tav tm="0">
                                          <p:val>
                                            <p:fltVal val="0"/>
                                          </p:val>
                                        </p:tav>
                                        <p:tav tm="100000">
                                          <p:val>
                                            <p:strVal val="#ppt_w"/>
                                          </p:val>
                                        </p:tav>
                                      </p:tavLst>
                                    </p:anim>
                                    <p:anim calcmode="lin" valueType="num">
                                      <p:cBhvr>
                                        <p:cTn id="18" dur="500" fill="hold"/>
                                        <p:tgtEl>
                                          <p:spTgt spid="251924"/>
                                        </p:tgtEl>
                                        <p:attrNameLst>
                                          <p:attrName>ppt_h</p:attrName>
                                        </p:attrNameLst>
                                      </p:cBhvr>
                                      <p:tavLst>
                                        <p:tav tm="0">
                                          <p:val>
                                            <p:fltVal val="0"/>
                                          </p:val>
                                        </p:tav>
                                        <p:tav tm="100000">
                                          <p:val>
                                            <p:strVal val="#ppt_h"/>
                                          </p:val>
                                        </p:tav>
                                      </p:tavLst>
                                    </p:anim>
                                    <p:animEffect transition="in" filter="fade">
                                      <p:cBhvr>
                                        <p:cTn id="19" dur="500"/>
                                        <p:tgtEl>
                                          <p:spTgt spid="251924"/>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51906">
                                            <p:txEl>
                                              <p:pRg st="2" end="2"/>
                                            </p:txEl>
                                          </p:spTgt>
                                        </p:tgtEl>
                                        <p:attrNameLst>
                                          <p:attrName>style.visibility</p:attrName>
                                        </p:attrNameLst>
                                      </p:cBhvr>
                                      <p:to>
                                        <p:strVal val="visible"/>
                                      </p:to>
                                    </p:set>
                                    <p:anim calcmode="lin" valueType="num">
                                      <p:cBhvr additive="base">
                                        <p:cTn id="24" dur="500" fill="hold"/>
                                        <p:tgtEl>
                                          <p:spTgt spid="251906">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519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51908">
                                            <p:txEl>
                                              <p:pRg st="1" end="1"/>
                                            </p:txEl>
                                          </p:spTgt>
                                        </p:tgtEl>
                                        <p:attrNameLst>
                                          <p:attrName>style.visibility</p:attrName>
                                        </p:attrNameLst>
                                      </p:cBhvr>
                                      <p:to>
                                        <p:strVal val="visible"/>
                                      </p:to>
                                    </p:set>
                                    <p:anim calcmode="lin" valueType="num">
                                      <p:cBhvr additive="base">
                                        <p:cTn id="30" dur="500" fill="hold"/>
                                        <p:tgtEl>
                                          <p:spTgt spid="251908">
                                            <p:txEl>
                                              <p:pRg st="1" end="1"/>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5190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par>
                          <p:cTn id="32" fill="hold">
                            <p:stCondLst>
                              <p:cond delay="500"/>
                            </p:stCondLst>
                            <p:childTnLst>
                              <p:par>
                                <p:cTn id="33" presetID="53" presetClass="entr" presetSubtype="0" fill="hold" grpId="0" nodeType="afterEffect">
                                  <p:stCondLst>
                                    <p:cond delay="0"/>
                                  </p:stCondLst>
                                  <p:childTnLst>
                                    <p:set>
                                      <p:cBhvr>
                                        <p:cTn id="34" dur="1" fill="hold">
                                          <p:stCondLst>
                                            <p:cond delay="0"/>
                                          </p:stCondLst>
                                        </p:cTn>
                                        <p:tgtEl>
                                          <p:spTgt spid="251910"/>
                                        </p:tgtEl>
                                        <p:attrNameLst>
                                          <p:attrName>style.visibility</p:attrName>
                                        </p:attrNameLst>
                                      </p:cBhvr>
                                      <p:to>
                                        <p:strVal val="visible"/>
                                      </p:to>
                                    </p:set>
                                    <p:anim calcmode="lin" valueType="num">
                                      <p:cBhvr>
                                        <p:cTn id="35" dur="500" fill="hold"/>
                                        <p:tgtEl>
                                          <p:spTgt spid="251910"/>
                                        </p:tgtEl>
                                        <p:attrNameLst>
                                          <p:attrName>ppt_w</p:attrName>
                                        </p:attrNameLst>
                                      </p:cBhvr>
                                      <p:tavLst>
                                        <p:tav tm="0">
                                          <p:val>
                                            <p:fltVal val="0"/>
                                          </p:val>
                                        </p:tav>
                                        <p:tav tm="100000">
                                          <p:val>
                                            <p:strVal val="#ppt_w"/>
                                          </p:val>
                                        </p:tav>
                                      </p:tavLst>
                                    </p:anim>
                                    <p:anim calcmode="lin" valueType="num">
                                      <p:cBhvr>
                                        <p:cTn id="36" dur="500" fill="hold"/>
                                        <p:tgtEl>
                                          <p:spTgt spid="251910"/>
                                        </p:tgtEl>
                                        <p:attrNameLst>
                                          <p:attrName>ppt_h</p:attrName>
                                        </p:attrNameLst>
                                      </p:cBhvr>
                                      <p:tavLst>
                                        <p:tav tm="0">
                                          <p:val>
                                            <p:fltVal val="0"/>
                                          </p:val>
                                        </p:tav>
                                        <p:tav tm="100000">
                                          <p:val>
                                            <p:strVal val="#ppt_h"/>
                                          </p:val>
                                        </p:tav>
                                      </p:tavLst>
                                    </p:anim>
                                    <p:animEffect transition="in" filter="fade">
                                      <p:cBhvr>
                                        <p:cTn id="37" dur="500"/>
                                        <p:tgtEl>
                                          <p:spTgt spid="251910"/>
                                        </p:tgtEl>
                                      </p:cBhvr>
                                    </p:animEffect>
                                  </p:childTnLst>
                                  <p:subTnLst>
                                    <p:audio>
                                      <p:cMediaNode>
                                        <p:cTn display="0" masterRel="sameClick">
                                          <p:stCondLst>
                                            <p:cond evt="begin" delay="0">
                                              <p:tn val="33"/>
                                            </p:cond>
                                          </p:stCondLst>
                                          <p:endCondLst>
                                            <p:cond evt="onStopAudio" delay="0">
                                              <p:tgtEl>
                                                <p:sldTgt/>
                                              </p:tgtEl>
                                            </p:cond>
                                          </p:endCondLst>
                                        </p:cTn>
                                        <p:tgtEl>
                                          <p:sndTgt r:embed="rId5" name="cashreg.wav"/>
                                        </p:tgtEl>
                                      </p:cMediaNode>
                                    </p:audio>
                                  </p:subTnLst>
                                </p:cTn>
                              </p:par>
                            </p:childTnLst>
                          </p:cTn>
                        </p:par>
                        <p:par>
                          <p:cTn id="38" fill="hold">
                            <p:stCondLst>
                              <p:cond delay="1000"/>
                            </p:stCondLst>
                            <p:childTnLst>
                              <p:par>
                                <p:cTn id="39" presetID="53" presetClass="entr" presetSubtype="0" fill="hold" grpId="0" nodeType="afterEffect">
                                  <p:stCondLst>
                                    <p:cond delay="0"/>
                                  </p:stCondLst>
                                  <p:childTnLst>
                                    <p:set>
                                      <p:cBhvr>
                                        <p:cTn id="40" dur="1" fill="hold">
                                          <p:stCondLst>
                                            <p:cond delay="0"/>
                                          </p:stCondLst>
                                        </p:cTn>
                                        <p:tgtEl>
                                          <p:spTgt spid="251911"/>
                                        </p:tgtEl>
                                        <p:attrNameLst>
                                          <p:attrName>style.visibility</p:attrName>
                                        </p:attrNameLst>
                                      </p:cBhvr>
                                      <p:to>
                                        <p:strVal val="visible"/>
                                      </p:to>
                                    </p:set>
                                    <p:anim calcmode="lin" valueType="num">
                                      <p:cBhvr>
                                        <p:cTn id="41" dur="500" fill="hold"/>
                                        <p:tgtEl>
                                          <p:spTgt spid="251911"/>
                                        </p:tgtEl>
                                        <p:attrNameLst>
                                          <p:attrName>ppt_w</p:attrName>
                                        </p:attrNameLst>
                                      </p:cBhvr>
                                      <p:tavLst>
                                        <p:tav tm="0">
                                          <p:val>
                                            <p:fltVal val="0"/>
                                          </p:val>
                                        </p:tav>
                                        <p:tav tm="100000">
                                          <p:val>
                                            <p:strVal val="#ppt_w"/>
                                          </p:val>
                                        </p:tav>
                                      </p:tavLst>
                                    </p:anim>
                                    <p:anim calcmode="lin" valueType="num">
                                      <p:cBhvr>
                                        <p:cTn id="42" dur="500" fill="hold"/>
                                        <p:tgtEl>
                                          <p:spTgt spid="251911"/>
                                        </p:tgtEl>
                                        <p:attrNameLst>
                                          <p:attrName>ppt_h</p:attrName>
                                        </p:attrNameLst>
                                      </p:cBhvr>
                                      <p:tavLst>
                                        <p:tav tm="0">
                                          <p:val>
                                            <p:fltVal val="0"/>
                                          </p:val>
                                        </p:tav>
                                        <p:tav tm="100000">
                                          <p:val>
                                            <p:strVal val="#ppt_h"/>
                                          </p:val>
                                        </p:tav>
                                      </p:tavLst>
                                    </p:anim>
                                    <p:animEffect transition="in" filter="fade">
                                      <p:cBhvr>
                                        <p:cTn id="43" dur="500"/>
                                        <p:tgtEl>
                                          <p:spTgt spid="251911"/>
                                        </p:tgtEl>
                                      </p:cBhvr>
                                    </p:animEffect>
                                  </p:childTnLst>
                                  <p:subTnLst>
                                    <p:audio>
                                      <p:cMediaNode>
                                        <p:cTn display="0" masterRel="sameClick">
                                          <p:stCondLst>
                                            <p:cond evt="begin" delay="0">
                                              <p:tn val="39"/>
                                            </p:cond>
                                          </p:stCondLst>
                                          <p:endCondLst>
                                            <p:cond evt="onStopAudio" delay="0">
                                              <p:tgtEl>
                                                <p:sldTgt/>
                                              </p:tgtEl>
                                            </p:cond>
                                          </p:endCondLst>
                                        </p:cTn>
                                        <p:tgtEl>
                                          <p:sndTgt r:embed="rId5"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51908">
                                            <p:txEl>
                                              <p:pRg st="2" end="2"/>
                                            </p:txEl>
                                          </p:spTgt>
                                        </p:tgtEl>
                                        <p:attrNameLst>
                                          <p:attrName>style.visibility</p:attrName>
                                        </p:attrNameLst>
                                      </p:cBhvr>
                                      <p:to>
                                        <p:strVal val="visible"/>
                                      </p:to>
                                    </p:set>
                                    <p:anim calcmode="lin" valueType="num">
                                      <p:cBhvr additive="base">
                                        <p:cTn id="48" dur="500" fill="hold"/>
                                        <p:tgtEl>
                                          <p:spTgt spid="251908">
                                            <p:txEl>
                                              <p:pRg st="2" end="2"/>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5190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par>
                          <p:cTn id="50" fill="hold">
                            <p:stCondLst>
                              <p:cond delay="500"/>
                            </p:stCondLst>
                            <p:childTnLst>
                              <p:par>
                                <p:cTn id="51" presetID="53" presetClass="entr" presetSubtype="0" fill="hold" grpId="0" nodeType="afterEffect">
                                  <p:stCondLst>
                                    <p:cond delay="0"/>
                                  </p:stCondLst>
                                  <p:childTnLst>
                                    <p:set>
                                      <p:cBhvr>
                                        <p:cTn id="52" dur="1" fill="hold">
                                          <p:stCondLst>
                                            <p:cond delay="0"/>
                                          </p:stCondLst>
                                        </p:cTn>
                                        <p:tgtEl>
                                          <p:spTgt spid="251912"/>
                                        </p:tgtEl>
                                        <p:attrNameLst>
                                          <p:attrName>style.visibility</p:attrName>
                                        </p:attrNameLst>
                                      </p:cBhvr>
                                      <p:to>
                                        <p:strVal val="visible"/>
                                      </p:to>
                                    </p:set>
                                    <p:anim calcmode="lin" valueType="num">
                                      <p:cBhvr>
                                        <p:cTn id="53" dur="500" fill="hold"/>
                                        <p:tgtEl>
                                          <p:spTgt spid="251912"/>
                                        </p:tgtEl>
                                        <p:attrNameLst>
                                          <p:attrName>ppt_w</p:attrName>
                                        </p:attrNameLst>
                                      </p:cBhvr>
                                      <p:tavLst>
                                        <p:tav tm="0">
                                          <p:val>
                                            <p:fltVal val="0"/>
                                          </p:val>
                                        </p:tav>
                                        <p:tav tm="100000">
                                          <p:val>
                                            <p:strVal val="#ppt_w"/>
                                          </p:val>
                                        </p:tav>
                                      </p:tavLst>
                                    </p:anim>
                                    <p:anim calcmode="lin" valueType="num">
                                      <p:cBhvr>
                                        <p:cTn id="54" dur="500" fill="hold"/>
                                        <p:tgtEl>
                                          <p:spTgt spid="251912"/>
                                        </p:tgtEl>
                                        <p:attrNameLst>
                                          <p:attrName>ppt_h</p:attrName>
                                        </p:attrNameLst>
                                      </p:cBhvr>
                                      <p:tavLst>
                                        <p:tav tm="0">
                                          <p:val>
                                            <p:fltVal val="0"/>
                                          </p:val>
                                        </p:tav>
                                        <p:tav tm="100000">
                                          <p:val>
                                            <p:strVal val="#ppt_h"/>
                                          </p:val>
                                        </p:tav>
                                      </p:tavLst>
                                    </p:anim>
                                    <p:animEffect transition="in" filter="fade">
                                      <p:cBhvr>
                                        <p:cTn id="55" dur="500"/>
                                        <p:tgtEl>
                                          <p:spTgt spid="251912"/>
                                        </p:tgtEl>
                                      </p:cBhvr>
                                    </p:animEffect>
                                  </p:childTnLst>
                                  <p:subTnLst>
                                    <p:audio>
                                      <p:cMediaNode>
                                        <p:cTn display="0" masterRel="sameClick">
                                          <p:stCondLst>
                                            <p:cond evt="begin" delay="0">
                                              <p:tn val="51"/>
                                            </p:cond>
                                          </p:stCondLst>
                                          <p:endCondLst>
                                            <p:cond evt="onStopAudio" delay="0">
                                              <p:tgtEl>
                                                <p:sldTgt/>
                                              </p:tgtEl>
                                            </p:cond>
                                          </p:endCondLst>
                                        </p:cTn>
                                        <p:tgtEl>
                                          <p:sndTgt r:embed="rId5" name="cashreg.wav"/>
                                        </p:tgtEl>
                                      </p:cMediaNode>
                                    </p:audio>
                                  </p:subTnLst>
                                </p:cTn>
                              </p:par>
                            </p:childTnLst>
                          </p:cTn>
                        </p:par>
                        <p:par>
                          <p:cTn id="56" fill="hold">
                            <p:stCondLst>
                              <p:cond delay="1000"/>
                            </p:stCondLst>
                            <p:childTnLst>
                              <p:par>
                                <p:cTn id="57" presetID="53" presetClass="entr" presetSubtype="0" fill="hold" grpId="0" nodeType="afterEffect">
                                  <p:stCondLst>
                                    <p:cond delay="0"/>
                                  </p:stCondLst>
                                  <p:childTnLst>
                                    <p:set>
                                      <p:cBhvr>
                                        <p:cTn id="58" dur="1" fill="hold">
                                          <p:stCondLst>
                                            <p:cond delay="0"/>
                                          </p:stCondLst>
                                        </p:cTn>
                                        <p:tgtEl>
                                          <p:spTgt spid="251913"/>
                                        </p:tgtEl>
                                        <p:attrNameLst>
                                          <p:attrName>style.visibility</p:attrName>
                                        </p:attrNameLst>
                                      </p:cBhvr>
                                      <p:to>
                                        <p:strVal val="visible"/>
                                      </p:to>
                                    </p:set>
                                    <p:anim calcmode="lin" valueType="num">
                                      <p:cBhvr>
                                        <p:cTn id="59" dur="500" fill="hold"/>
                                        <p:tgtEl>
                                          <p:spTgt spid="251913"/>
                                        </p:tgtEl>
                                        <p:attrNameLst>
                                          <p:attrName>ppt_w</p:attrName>
                                        </p:attrNameLst>
                                      </p:cBhvr>
                                      <p:tavLst>
                                        <p:tav tm="0">
                                          <p:val>
                                            <p:fltVal val="0"/>
                                          </p:val>
                                        </p:tav>
                                        <p:tav tm="100000">
                                          <p:val>
                                            <p:strVal val="#ppt_w"/>
                                          </p:val>
                                        </p:tav>
                                      </p:tavLst>
                                    </p:anim>
                                    <p:anim calcmode="lin" valueType="num">
                                      <p:cBhvr>
                                        <p:cTn id="60" dur="500" fill="hold"/>
                                        <p:tgtEl>
                                          <p:spTgt spid="251913"/>
                                        </p:tgtEl>
                                        <p:attrNameLst>
                                          <p:attrName>ppt_h</p:attrName>
                                        </p:attrNameLst>
                                      </p:cBhvr>
                                      <p:tavLst>
                                        <p:tav tm="0">
                                          <p:val>
                                            <p:fltVal val="0"/>
                                          </p:val>
                                        </p:tav>
                                        <p:tav tm="100000">
                                          <p:val>
                                            <p:strVal val="#ppt_h"/>
                                          </p:val>
                                        </p:tav>
                                      </p:tavLst>
                                    </p:anim>
                                    <p:animEffect transition="in" filter="fade">
                                      <p:cBhvr>
                                        <p:cTn id="61" dur="500"/>
                                        <p:tgtEl>
                                          <p:spTgt spid="251913"/>
                                        </p:tgtEl>
                                      </p:cBhvr>
                                    </p:animEffect>
                                  </p:childTnLst>
                                  <p:subTnLst>
                                    <p:audio>
                                      <p:cMediaNode>
                                        <p:cTn display="0" masterRel="sameClick">
                                          <p:stCondLst>
                                            <p:cond evt="begin" delay="0">
                                              <p:tn val="57"/>
                                            </p:cond>
                                          </p:stCondLst>
                                          <p:endCondLst>
                                            <p:cond evt="onStopAudio" delay="0">
                                              <p:tgtEl>
                                                <p:sldTgt/>
                                              </p:tgtEl>
                                            </p:cond>
                                          </p:endCondLst>
                                        </p:cTn>
                                        <p:tgtEl>
                                          <p:sndTgt r:embed="rId5" name="cashreg.wav"/>
                                        </p:tgtEl>
                                      </p:cMediaNode>
                                    </p:audio>
                                  </p:subTnLst>
                                </p:cTn>
                              </p:par>
                            </p:childTnLst>
                          </p:cTn>
                        </p:par>
                        <p:par>
                          <p:cTn id="62" fill="hold">
                            <p:stCondLst>
                              <p:cond delay="1500"/>
                            </p:stCondLst>
                            <p:childTnLst>
                              <p:par>
                                <p:cTn id="63" presetID="53" presetClass="entr" presetSubtype="0" fill="hold" grpId="0" nodeType="afterEffect">
                                  <p:stCondLst>
                                    <p:cond delay="0"/>
                                  </p:stCondLst>
                                  <p:childTnLst>
                                    <p:set>
                                      <p:cBhvr>
                                        <p:cTn id="64" dur="1" fill="hold">
                                          <p:stCondLst>
                                            <p:cond delay="0"/>
                                          </p:stCondLst>
                                        </p:cTn>
                                        <p:tgtEl>
                                          <p:spTgt spid="251914"/>
                                        </p:tgtEl>
                                        <p:attrNameLst>
                                          <p:attrName>style.visibility</p:attrName>
                                        </p:attrNameLst>
                                      </p:cBhvr>
                                      <p:to>
                                        <p:strVal val="visible"/>
                                      </p:to>
                                    </p:set>
                                    <p:anim calcmode="lin" valueType="num">
                                      <p:cBhvr>
                                        <p:cTn id="65" dur="500" fill="hold"/>
                                        <p:tgtEl>
                                          <p:spTgt spid="251914"/>
                                        </p:tgtEl>
                                        <p:attrNameLst>
                                          <p:attrName>ppt_w</p:attrName>
                                        </p:attrNameLst>
                                      </p:cBhvr>
                                      <p:tavLst>
                                        <p:tav tm="0">
                                          <p:val>
                                            <p:fltVal val="0"/>
                                          </p:val>
                                        </p:tav>
                                        <p:tav tm="100000">
                                          <p:val>
                                            <p:strVal val="#ppt_w"/>
                                          </p:val>
                                        </p:tav>
                                      </p:tavLst>
                                    </p:anim>
                                    <p:anim calcmode="lin" valueType="num">
                                      <p:cBhvr>
                                        <p:cTn id="66" dur="500" fill="hold"/>
                                        <p:tgtEl>
                                          <p:spTgt spid="251914"/>
                                        </p:tgtEl>
                                        <p:attrNameLst>
                                          <p:attrName>ppt_h</p:attrName>
                                        </p:attrNameLst>
                                      </p:cBhvr>
                                      <p:tavLst>
                                        <p:tav tm="0">
                                          <p:val>
                                            <p:fltVal val="0"/>
                                          </p:val>
                                        </p:tav>
                                        <p:tav tm="100000">
                                          <p:val>
                                            <p:strVal val="#ppt_h"/>
                                          </p:val>
                                        </p:tav>
                                      </p:tavLst>
                                    </p:anim>
                                    <p:animEffect transition="in" filter="fade">
                                      <p:cBhvr>
                                        <p:cTn id="67" dur="500"/>
                                        <p:tgtEl>
                                          <p:spTgt spid="251914"/>
                                        </p:tgtEl>
                                      </p:cBhvr>
                                    </p:animEffect>
                                  </p:childTnLst>
                                  <p:subTnLst>
                                    <p:audio>
                                      <p:cMediaNode>
                                        <p:cTn display="0" masterRel="sameClick">
                                          <p:stCondLst>
                                            <p:cond evt="begin" delay="0">
                                              <p:tn val="63"/>
                                            </p:cond>
                                          </p:stCondLst>
                                          <p:endCondLst>
                                            <p:cond evt="onStopAudio" delay="0">
                                              <p:tgtEl>
                                                <p:sldTgt/>
                                              </p:tgtEl>
                                            </p:cond>
                                          </p:endCondLst>
                                        </p:cTn>
                                        <p:tgtEl>
                                          <p:sndTgt r:embed="rId5" name="cashreg.wav"/>
                                        </p:tgtEl>
                                      </p:cMediaNode>
                                    </p:audio>
                                  </p:subTnLst>
                                </p:cTn>
                              </p:par>
                            </p:childTnLst>
                          </p:cTn>
                        </p:par>
                        <p:par>
                          <p:cTn id="68" fill="hold">
                            <p:stCondLst>
                              <p:cond delay="2000"/>
                            </p:stCondLst>
                            <p:childTnLst>
                              <p:par>
                                <p:cTn id="69" presetID="53" presetClass="entr" presetSubtype="0" fill="hold" grpId="0" nodeType="afterEffect">
                                  <p:stCondLst>
                                    <p:cond delay="0"/>
                                  </p:stCondLst>
                                  <p:childTnLst>
                                    <p:set>
                                      <p:cBhvr>
                                        <p:cTn id="70" dur="1" fill="hold">
                                          <p:stCondLst>
                                            <p:cond delay="0"/>
                                          </p:stCondLst>
                                        </p:cTn>
                                        <p:tgtEl>
                                          <p:spTgt spid="251915"/>
                                        </p:tgtEl>
                                        <p:attrNameLst>
                                          <p:attrName>style.visibility</p:attrName>
                                        </p:attrNameLst>
                                      </p:cBhvr>
                                      <p:to>
                                        <p:strVal val="visible"/>
                                      </p:to>
                                    </p:set>
                                    <p:anim calcmode="lin" valueType="num">
                                      <p:cBhvr>
                                        <p:cTn id="71" dur="500" fill="hold"/>
                                        <p:tgtEl>
                                          <p:spTgt spid="251915"/>
                                        </p:tgtEl>
                                        <p:attrNameLst>
                                          <p:attrName>ppt_w</p:attrName>
                                        </p:attrNameLst>
                                      </p:cBhvr>
                                      <p:tavLst>
                                        <p:tav tm="0">
                                          <p:val>
                                            <p:fltVal val="0"/>
                                          </p:val>
                                        </p:tav>
                                        <p:tav tm="100000">
                                          <p:val>
                                            <p:strVal val="#ppt_w"/>
                                          </p:val>
                                        </p:tav>
                                      </p:tavLst>
                                    </p:anim>
                                    <p:anim calcmode="lin" valueType="num">
                                      <p:cBhvr>
                                        <p:cTn id="72" dur="500" fill="hold"/>
                                        <p:tgtEl>
                                          <p:spTgt spid="251915"/>
                                        </p:tgtEl>
                                        <p:attrNameLst>
                                          <p:attrName>ppt_h</p:attrName>
                                        </p:attrNameLst>
                                      </p:cBhvr>
                                      <p:tavLst>
                                        <p:tav tm="0">
                                          <p:val>
                                            <p:fltVal val="0"/>
                                          </p:val>
                                        </p:tav>
                                        <p:tav tm="100000">
                                          <p:val>
                                            <p:strVal val="#ppt_h"/>
                                          </p:val>
                                        </p:tav>
                                      </p:tavLst>
                                    </p:anim>
                                    <p:animEffect transition="in" filter="fade">
                                      <p:cBhvr>
                                        <p:cTn id="73" dur="500"/>
                                        <p:tgtEl>
                                          <p:spTgt spid="251915"/>
                                        </p:tgtEl>
                                      </p:cBhvr>
                                    </p:animEffect>
                                  </p:childTnLst>
                                  <p:subTnLst>
                                    <p:audio>
                                      <p:cMediaNode>
                                        <p:cTn display="0" masterRel="sameClick">
                                          <p:stCondLst>
                                            <p:cond evt="begin" delay="0">
                                              <p:tn val="69"/>
                                            </p:cond>
                                          </p:stCondLst>
                                          <p:endCondLst>
                                            <p:cond evt="onStopAudio" delay="0">
                                              <p:tgtEl>
                                                <p:sldTgt/>
                                              </p:tgtEl>
                                            </p:cond>
                                          </p:endCondLst>
                                        </p:cTn>
                                        <p:tgtEl>
                                          <p:sndTgt r:embed="rId5" name="cashreg.wav"/>
                                        </p:tgtEl>
                                      </p:cMediaNode>
                                    </p:audio>
                                  </p:subTnLst>
                                </p:cTn>
                              </p:par>
                            </p:childTnLst>
                          </p:cTn>
                        </p:par>
                        <p:par>
                          <p:cTn id="74" fill="hold">
                            <p:stCondLst>
                              <p:cond delay="2500"/>
                            </p:stCondLst>
                            <p:childTnLst>
                              <p:par>
                                <p:cTn id="75" presetID="53" presetClass="entr" presetSubtype="0" fill="hold" grpId="0" nodeType="afterEffect">
                                  <p:stCondLst>
                                    <p:cond delay="0"/>
                                  </p:stCondLst>
                                  <p:childTnLst>
                                    <p:set>
                                      <p:cBhvr>
                                        <p:cTn id="76" dur="1" fill="hold">
                                          <p:stCondLst>
                                            <p:cond delay="0"/>
                                          </p:stCondLst>
                                        </p:cTn>
                                        <p:tgtEl>
                                          <p:spTgt spid="251916"/>
                                        </p:tgtEl>
                                        <p:attrNameLst>
                                          <p:attrName>style.visibility</p:attrName>
                                        </p:attrNameLst>
                                      </p:cBhvr>
                                      <p:to>
                                        <p:strVal val="visible"/>
                                      </p:to>
                                    </p:set>
                                    <p:anim calcmode="lin" valueType="num">
                                      <p:cBhvr>
                                        <p:cTn id="77" dur="500" fill="hold"/>
                                        <p:tgtEl>
                                          <p:spTgt spid="251916"/>
                                        </p:tgtEl>
                                        <p:attrNameLst>
                                          <p:attrName>ppt_w</p:attrName>
                                        </p:attrNameLst>
                                      </p:cBhvr>
                                      <p:tavLst>
                                        <p:tav tm="0">
                                          <p:val>
                                            <p:fltVal val="0"/>
                                          </p:val>
                                        </p:tav>
                                        <p:tav tm="100000">
                                          <p:val>
                                            <p:strVal val="#ppt_w"/>
                                          </p:val>
                                        </p:tav>
                                      </p:tavLst>
                                    </p:anim>
                                    <p:anim calcmode="lin" valueType="num">
                                      <p:cBhvr>
                                        <p:cTn id="78" dur="500" fill="hold"/>
                                        <p:tgtEl>
                                          <p:spTgt spid="251916"/>
                                        </p:tgtEl>
                                        <p:attrNameLst>
                                          <p:attrName>ppt_h</p:attrName>
                                        </p:attrNameLst>
                                      </p:cBhvr>
                                      <p:tavLst>
                                        <p:tav tm="0">
                                          <p:val>
                                            <p:fltVal val="0"/>
                                          </p:val>
                                        </p:tav>
                                        <p:tav tm="100000">
                                          <p:val>
                                            <p:strVal val="#ppt_h"/>
                                          </p:val>
                                        </p:tav>
                                      </p:tavLst>
                                    </p:anim>
                                    <p:animEffect transition="in" filter="fade">
                                      <p:cBhvr>
                                        <p:cTn id="79" dur="500"/>
                                        <p:tgtEl>
                                          <p:spTgt spid="251916"/>
                                        </p:tgtEl>
                                      </p:cBhvr>
                                    </p:animEffect>
                                  </p:childTnLst>
                                  <p:subTnLst>
                                    <p:audio>
                                      <p:cMediaNode>
                                        <p:cTn display="0" masterRel="sameClick">
                                          <p:stCondLst>
                                            <p:cond evt="begin" delay="0">
                                              <p:tn val="75"/>
                                            </p:cond>
                                          </p:stCondLst>
                                          <p:endCondLst>
                                            <p:cond evt="onStopAudio" delay="0">
                                              <p:tgtEl>
                                                <p:sldTgt/>
                                              </p:tgtEl>
                                            </p:cond>
                                          </p:endCondLst>
                                        </p:cTn>
                                        <p:tgtEl>
                                          <p:sndTgt r:embed="rId5" name="cashreg.wav"/>
                                        </p:tgtEl>
                                      </p:cMediaNode>
                                    </p:audio>
                                  </p:subTnLst>
                                </p:cTn>
                              </p:par>
                            </p:childTnLst>
                          </p:cTn>
                        </p:par>
                        <p:par>
                          <p:cTn id="80" fill="hold">
                            <p:stCondLst>
                              <p:cond delay="3000"/>
                            </p:stCondLst>
                            <p:childTnLst>
                              <p:par>
                                <p:cTn id="81" presetID="53" presetClass="entr" presetSubtype="0" fill="hold" grpId="0" nodeType="afterEffect">
                                  <p:stCondLst>
                                    <p:cond delay="0"/>
                                  </p:stCondLst>
                                  <p:childTnLst>
                                    <p:set>
                                      <p:cBhvr>
                                        <p:cTn id="82" dur="1" fill="hold">
                                          <p:stCondLst>
                                            <p:cond delay="0"/>
                                          </p:stCondLst>
                                        </p:cTn>
                                        <p:tgtEl>
                                          <p:spTgt spid="251917"/>
                                        </p:tgtEl>
                                        <p:attrNameLst>
                                          <p:attrName>style.visibility</p:attrName>
                                        </p:attrNameLst>
                                      </p:cBhvr>
                                      <p:to>
                                        <p:strVal val="visible"/>
                                      </p:to>
                                    </p:set>
                                    <p:anim calcmode="lin" valueType="num">
                                      <p:cBhvr>
                                        <p:cTn id="83" dur="500" fill="hold"/>
                                        <p:tgtEl>
                                          <p:spTgt spid="251917"/>
                                        </p:tgtEl>
                                        <p:attrNameLst>
                                          <p:attrName>ppt_w</p:attrName>
                                        </p:attrNameLst>
                                      </p:cBhvr>
                                      <p:tavLst>
                                        <p:tav tm="0">
                                          <p:val>
                                            <p:fltVal val="0"/>
                                          </p:val>
                                        </p:tav>
                                        <p:tav tm="100000">
                                          <p:val>
                                            <p:strVal val="#ppt_w"/>
                                          </p:val>
                                        </p:tav>
                                      </p:tavLst>
                                    </p:anim>
                                    <p:anim calcmode="lin" valueType="num">
                                      <p:cBhvr>
                                        <p:cTn id="84" dur="500" fill="hold"/>
                                        <p:tgtEl>
                                          <p:spTgt spid="251917"/>
                                        </p:tgtEl>
                                        <p:attrNameLst>
                                          <p:attrName>ppt_h</p:attrName>
                                        </p:attrNameLst>
                                      </p:cBhvr>
                                      <p:tavLst>
                                        <p:tav tm="0">
                                          <p:val>
                                            <p:fltVal val="0"/>
                                          </p:val>
                                        </p:tav>
                                        <p:tav tm="100000">
                                          <p:val>
                                            <p:strVal val="#ppt_h"/>
                                          </p:val>
                                        </p:tav>
                                      </p:tavLst>
                                    </p:anim>
                                    <p:animEffect transition="in" filter="fade">
                                      <p:cBhvr>
                                        <p:cTn id="85" dur="500"/>
                                        <p:tgtEl>
                                          <p:spTgt spid="251917"/>
                                        </p:tgtEl>
                                      </p:cBhvr>
                                    </p:animEffect>
                                  </p:childTnLst>
                                  <p:subTnLst>
                                    <p:audio>
                                      <p:cMediaNode>
                                        <p:cTn display="0" masterRel="sameClick">
                                          <p:stCondLst>
                                            <p:cond evt="begin" delay="0">
                                              <p:tn val="81"/>
                                            </p:cond>
                                          </p:stCondLst>
                                          <p:endCondLst>
                                            <p:cond evt="onStopAudio" delay="0">
                                              <p:tgtEl>
                                                <p:sldTgt/>
                                              </p:tgtEl>
                                            </p:cond>
                                          </p:endCondLst>
                                        </p:cTn>
                                        <p:tgtEl>
                                          <p:sndTgt r:embed="rId5" name="cashreg.wav"/>
                                        </p:tgtEl>
                                      </p:cMediaNode>
                                    </p:audio>
                                  </p:subTnLst>
                                </p:cTn>
                              </p:par>
                            </p:childTnLst>
                          </p:cTn>
                        </p:par>
                      </p:childTnLst>
                    </p:cTn>
                  </p:par>
                  <p:par>
                    <p:cTn id="86" fill="hold">
                      <p:stCondLst>
                        <p:cond delay="indefinite"/>
                      </p:stCondLst>
                      <p:childTnLst>
                        <p:par>
                          <p:cTn id="87" fill="hold">
                            <p:stCondLst>
                              <p:cond delay="0"/>
                            </p:stCondLst>
                            <p:childTnLst>
                              <p:par>
                                <p:cTn id="88" presetID="2" presetClass="entr" presetSubtype="4" fill="hold" nodeType="clickEffect">
                                  <p:stCondLst>
                                    <p:cond delay="0"/>
                                  </p:stCondLst>
                                  <p:childTnLst>
                                    <p:set>
                                      <p:cBhvr>
                                        <p:cTn id="89" dur="1" fill="hold">
                                          <p:stCondLst>
                                            <p:cond delay="0"/>
                                          </p:stCondLst>
                                        </p:cTn>
                                        <p:tgtEl>
                                          <p:spTgt spid="251908">
                                            <p:txEl>
                                              <p:pRg st="3" end="3"/>
                                            </p:txEl>
                                          </p:spTgt>
                                        </p:tgtEl>
                                        <p:attrNameLst>
                                          <p:attrName>style.visibility</p:attrName>
                                        </p:attrNameLst>
                                      </p:cBhvr>
                                      <p:to>
                                        <p:strVal val="visible"/>
                                      </p:to>
                                    </p:set>
                                    <p:anim calcmode="lin" valueType="num">
                                      <p:cBhvr additive="base">
                                        <p:cTn id="90" dur="500" fill="hold"/>
                                        <p:tgtEl>
                                          <p:spTgt spid="251908">
                                            <p:txEl>
                                              <p:pRg st="3" end="3"/>
                                            </p:txEl>
                                          </p:spTgt>
                                        </p:tgtEl>
                                        <p:attrNameLst>
                                          <p:attrName>ppt_x</p:attrName>
                                        </p:attrNameLst>
                                      </p:cBhvr>
                                      <p:tavLst>
                                        <p:tav tm="0">
                                          <p:val>
                                            <p:strVal val="#ppt_x"/>
                                          </p:val>
                                        </p:tav>
                                        <p:tav tm="100000">
                                          <p:val>
                                            <p:strVal val="#ppt_x"/>
                                          </p:val>
                                        </p:tav>
                                      </p:tavLst>
                                    </p:anim>
                                    <p:anim calcmode="lin" valueType="num">
                                      <p:cBhvr additive="base">
                                        <p:cTn id="91" dur="500" fill="hold"/>
                                        <p:tgtEl>
                                          <p:spTgt spid="25190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88"/>
                                            </p:cond>
                                          </p:stCondLst>
                                          <p:endCondLst>
                                            <p:cond evt="onStopAudio" delay="0">
                                              <p:tgtEl>
                                                <p:sldTgt/>
                                              </p:tgtEl>
                                            </p:cond>
                                          </p:endCondLst>
                                        </p:cTn>
                                        <p:tgtEl>
                                          <p:sndTgt r:embed="rId4" name="arrow.wav"/>
                                        </p:tgtEl>
                                      </p:cMediaNode>
                                    </p:audio>
                                  </p:subTnLst>
                                </p:cTn>
                              </p:par>
                            </p:childTnLst>
                          </p:cTn>
                        </p:par>
                        <p:par>
                          <p:cTn id="92" fill="hold">
                            <p:stCondLst>
                              <p:cond delay="500"/>
                            </p:stCondLst>
                            <p:childTnLst>
                              <p:par>
                                <p:cTn id="93" presetID="53" presetClass="entr" presetSubtype="0"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subTnLst>
                                    <p:audio>
                                      <p:cMediaNode>
                                        <p:cTn display="0" masterRel="sameClick">
                                          <p:stCondLst>
                                            <p:cond evt="begin" delay="0">
                                              <p:tn val="93"/>
                                            </p:cond>
                                          </p:stCondLst>
                                          <p:endCondLst>
                                            <p:cond evt="onStopAudio" delay="0">
                                              <p:tgtEl>
                                                <p:sldTgt/>
                                              </p:tgtEl>
                                            </p:cond>
                                          </p:endCondLst>
                                        </p:cTn>
                                        <p:tgtEl>
                                          <p:sndTgt r:embed="rId5" name="cashreg.wav"/>
                                        </p:tgtEl>
                                      </p:cMediaNode>
                                    </p:audio>
                                  </p:subTnLst>
                                </p:cTn>
                              </p:par>
                            </p:childTnLst>
                          </p:cTn>
                        </p:par>
                        <p:par>
                          <p:cTn id="98" fill="hold">
                            <p:stCondLst>
                              <p:cond delay="1000"/>
                            </p:stCondLst>
                            <p:childTnLst>
                              <p:par>
                                <p:cTn id="99" presetID="53" presetClass="entr" presetSubtype="0"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500" fill="hold"/>
                                        <p:tgtEl>
                                          <p:spTgt spid="15"/>
                                        </p:tgtEl>
                                        <p:attrNameLst>
                                          <p:attrName>ppt_w</p:attrName>
                                        </p:attrNameLst>
                                      </p:cBhvr>
                                      <p:tavLst>
                                        <p:tav tm="0">
                                          <p:val>
                                            <p:fltVal val="0"/>
                                          </p:val>
                                        </p:tav>
                                        <p:tav tm="100000">
                                          <p:val>
                                            <p:strVal val="#ppt_w"/>
                                          </p:val>
                                        </p:tav>
                                      </p:tavLst>
                                    </p:anim>
                                    <p:anim calcmode="lin" valueType="num">
                                      <p:cBhvr>
                                        <p:cTn id="102" dur="500" fill="hold"/>
                                        <p:tgtEl>
                                          <p:spTgt spid="15"/>
                                        </p:tgtEl>
                                        <p:attrNameLst>
                                          <p:attrName>ppt_h</p:attrName>
                                        </p:attrNameLst>
                                      </p:cBhvr>
                                      <p:tavLst>
                                        <p:tav tm="0">
                                          <p:val>
                                            <p:fltVal val="0"/>
                                          </p:val>
                                        </p:tav>
                                        <p:tav tm="100000">
                                          <p:val>
                                            <p:strVal val="#ppt_h"/>
                                          </p:val>
                                        </p:tav>
                                      </p:tavLst>
                                    </p:anim>
                                    <p:animEffect transition="in" filter="fade">
                                      <p:cBhvr>
                                        <p:cTn id="103" dur="500"/>
                                        <p:tgtEl>
                                          <p:spTgt spid="15"/>
                                        </p:tgtEl>
                                      </p:cBhvr>
                                    </p:animEffect>
                                  </p:childTnLst>
                                  <p:subTnLst>
                                    <p:audio>
                                      <p:cMediaNode>
                                        <p:cTn display="0" masterRel="sameClick">
                                          <p:stCondLst>
                                            <p:cond evt="begin" delay="0">
                                              <p:tn val="99"/>
                                            </p:cond>
                                          </p:stCondLst>
                                          <p:endCondLst>
                                            <p:cond evt="onStopAudio" delay="0">
                                              <p:tgtEl>
                                                <p:sldTgt/>
                                              </p:tgtEl>
                                            </p:cond>
                                          </p:endCondLst>
                                        </p:cTn>
                                        <p:tgtEl>
                                          <p:sndTgt r:embed="rId5" name="cashreg.wav"/>
                                        </p:tgtEl>
                                      </p:cMediaNode>
                                    </p:audio>
                                  </p:subTnLst>
                                </p:cTn>
                              </p:par>
                            </p:childTnLst>
                          </p:cTn>
                        </p:par>
                        <p:par>
                          <p:cTn id="104" fill="hold">
                            <p:stCondLst>
                              <p:cond delay="1500"/>
                            </p:stCondLst>
                            <p:childTnLst>
                              <p:par>
                                <p:cTn id="105" presetID="53" presetClass="entr" presetSubtype="0"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 calcmode="lin" valueType="num">
                                      <p:cBhvr>
                                        <p:cTn id="107" dur="500" fill="hold"/>
                                        <p:tgtEl>
                                          <p:spTgt spid="16"/>
                                        </p:tgtEl>
                                        <p:attrNameLst>
                                          <p:attrName>ppt_w</p:attrName>
                                        </p:attrNameLst>
                                      </p:cBhvr>
                                      <p:tavLst>
                                        <p:tav tm="0">
                                          <p:val>
                                            <p:fltVal val="0"/>
                                          </p:val>
                                        </p:tav>
                                        <p:tav tm="100000">
                                          <p:val>
                                            <p:strVal val="#ppt_w"/>
                                          </p:val>
                                        </p:tav>
                                      </p:tavLst>
                                    </p:anim>
                                    <p:anim calcmode="lin" valueType="num">
                                      <p:cBhvr>
                                        <p:cTn id="108" dur="500" fill="hold"/>
                                        <p:tgtEl>
                                          <p:spTgt spid="16"/>
                                        </p:tgtEl>
                                        <p:attrNameLst>
                                          <p:attrName>ppt_h</p:attrName>
                                        </p:attrNameLst>
                                      </p:cBhvr>
                                      <p:tavLst>
                                        <p:tav tm="0">
                                          <p:val>
                                            <p:fltVal val="0"/>
                                          </p:val>
                                        </p:tav>
                                        <p:tav tm="100000">
                                          <p:val>
                                            <p:strVal val="#ppt_h"/>
                                          </p:val>
                                        </p:tav>
                                      </p:tavLst>
                                    </p:anim>
                                    <p:animEffect transition="in" filter="fade">
                                      <p:cBhvr>
                                        <p:cTn id="109" dur="500"/>
                                        <p:tgtEl>
                                          <p:spTgt spid="16"/>
                                        </p:tgtEl>
                                      </p:cBhvr>
                                    </p:animEffect>
                                  </p:childTnLst>
                                  <p:subTnLst>
                                    <p:audio>
                                      <p:cMediaNode>
                                        <p:cTn display="0" masterRel="sameClick">
                                          <p:stCondLst>
                                            <p:cond evt="begin" delay="0">
                                              <p:tn val="105"/>
                                            </p:cond>
                                          </p:stCondLst>
                                          <p:endCondLst>
                                            <p:cond evt="onStopAudio" delay="0">
                                              <p:tgtEl>
                                                <p:sldTgt/>
                                              </p:tgtEl>
                                            </p:cond>
                                          </p:endCondLst>
                                        </p:cTn>
                                        <p:tgtEl>
                                          <p:sndTgt r:embed="rId5" name="cashreg.wav"/>
                                        </p:tgtEl>
                                      </p:cMediaNode>
                                    </p:audio>
                                  </p:subTnLst>
                                </p:cTn>
                              </p:par>
                            </p:childTnLst>
                          </p:cTn>
                        </p:par>
                        <p:par>
                          <p:cTn id="110" fill="hold">
                            <p:stCondLst>
                              <p:cond delay="2000"/>
                            </p:stCondLst>
                            <p:childTnLst>
                              <p:par>
                                <p:cTn id="111" presetID="53" presetClass="entr" presetSubtype="0" fill="hold" grpId="0"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500" fill="hold"/>
                                        <p:tgtEl>
                                          <p:spTgt spid="17"/>
                                        </p:tgtEl>
                                        <p:attrNameLst>
                                          <p:attrName>ppt_w</p:attrName>
                                        </p:attrNameLst>
                                      </p:cBhvr>
                                      <p:tavLst>
                                        <p:tav tm="0">
                                          <p:val>
                                            <p:fltVal val="0"/>
                                          </p:val>
                                        </p:tav>
                                        <p:tav tm="100000">
                                          <p:val>
                                            <p:strVal val="#ppt_w"/>
                                          </p:val>
                                        </p:tav>
                                      </p:tavLst>
                                    </p:anim>
                                    <p:anim calcmode="lin" valueType="num">
                                      <p:cBhvr>
                                        <p:cTn id="114" dur="500" fill="hold"/>
                                        <p:tgtEl>
                                          <p:spTgt spid="17"/>
                                        </p:tgtEl>
                                        <p:attrNameLst>
                                          <p:attrName>ppt_h</p:attrName>
                                        </p:attrNameLst>
                                      </p:cBhvr>
                                      <p:tavLst>
                                        <p:tav tm="0">
                                          <p:val>
                                            <p:fltVal val="0"/>
                                          </p:val>
                                        </p:tav>
                                        <p:tav tm="100000">
                                          <p:val>
                                            <p:strVal val="#ppt_h"/>
                                          </p:val>
                                        </p:tav>
                                      </p:tavLst>
                                    </p:anim>
                                    <p:animEffect transition="in" filter="fade">
                                      <p:cBhvr>
                                        <p:cTn id="115" dur="500"/>
                                        <p:tgtEl>
                                          <p:spTgt spid="17"/>
                                        </p:tgtEl>
                                      </p:cBhvr>
                                    </p:animEffect>
                                  </p:childTnLst>
                                  <p:subTnLst>
                                    <p:audio>
                                      <p:cMediaNode>
                                        <p:cTn display="0" masterRel="sameClick">
                                          <p:stCondLst>
                                            <p:cond evt="begin" delay="0">
                                              <p:tn val="11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1910" grpId="0" animBg="1"/>
      <p:bldP spid="251911" grpId="0" animBg="1"/>
      <p:bldP spid="251912" grpId="0" animBg="1"/>
      <p:bldP spid="251913" grpId="0" animBg="1"/>
      <p:bldP spid="251914" grpId="0" animBg="1"/>
      <p:bldP spid="251915" grpId="0" animBg="1"/>
      <p:bldP spid="251916" grpId="0" animBg="1"/>
      <p:bldP spid="251917" grpId="0" animBg="1"/>
      <p:bldP spid="14" grpId="0" animBg="1"/>
      <p:bldP spid="15" grpId="0" animBg="1"/>
      <p:bldP spid="1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7" name="Rectangle 3"/>
          <p:cNvSpPr>
            <a:spLocks noChangeArrowheads="1"/>
          </p:cNvSpPr>
          <p:nvPr/>
        </p:nvSpPr>
        <p:spPr bwMode="auto">
          <a:xfrm>
            <a:off x="685800" y="1339850"/>
            <a:ext cx="7772400" cy="3355975"/>
          </a:xfrm>
          <a:prstGeom prst="rect">
            <a:avLst/>
          </a:prstGeom>
          <a:solidFill>
            <a:srgbClr val="EAEAEA"/>
          </a:solidFill>
          <a:ln w="9525">
            <a:noFill/>
            <a:miter lim="800000"/>
            <a:headEnd/>
            <a:tailEnd/>
          </a:ln>
        </p:spPr>
        <p:txBody>
          <a:bodyPr/>
          <a:lstStyle/>
          <a:p>
            <a:pPr marL="633413" indent="-633413"/>
            <a:r>
              <a:rPr lang="en-US" altLang="en-US" b="1">
                <a:solidFill>
                  <a:srgbClr val="000000"/>
                </a:solidFill>
              </a:rPr>
              <a:t>Aims: </a:t>
            </a:r>
            <a:endParaRPr lang="en-US" altLang="en-US">
              <a:solidFill>
                <a:srgbClr val="000000"/>
              </a:solidFill>
            </a:endParaRPr>
          </a:p>
          <a:p>
            <a:pPr marL="633413" indent="-633413"/>
            <a:r>
              <a:rPr lang="en-US" altLang="en-US">
                <a:solidFill>
                  <a:srgbClr val="000000"/>
                </a:solidFill>
              </a:rPr>
              <a:t>• </a:t>
            </a:r>
            <a:r>
              <a:rPr lang="en-US" altLang="en-US" b="1">
                <a:solidFill>
                  <a:srgbClr val="000000"/>
                </a:solidFill>
              </a:rPr>
              <a:t>Aim 2: </a:t>
            </a:r>
            <a:r>
              <a:rPr lang="en-US" altLang="en-US">
                <a:solidFill>
                  <a:srgbClr val="000000"/>
                </a:solidFill>
              </a:rPr>
              <a:t>Newton’s law of gravitation and Coulomb’s law form part of the structure known as “classical physics”. This body of knowledge has provided the methods and tools of analysis up to the advent of the theory of relativity and the quantum theory. </a:t>
            </a:r>
          </a:p>
          <a:p>
            <a:pPr marL="633413" indent="-633413"/>
            <a:r>
              <a:rPr lang="en-US" altLang="en-US">
                <a:solidFill>
                  <a:srgbClr val="000000"/>
                </a:solidFill>
              </a:rPr>
              <a:t>• </a:t>
            </a:r>
            <a:r>
              <a:rPr lang="en-US" altLang="en-US" b="1">
                <a:solidFill>
                  <a:srgbClr val="000000"/>
                </a:solidFill>
              </a:rPr>
              <a:t>Aim 4: </a:t>
            </a:r>
            <a:r>
              <a:rPr lang="en-US" altLang="en-US">
                <a:solidFill>
                  <a:srgbClr val="000000"/>
                </a:solidFill>
              </a:rPr>
              <a:t>the theories of gravitation and electrostatic interactions allows for a great synthesis in the description of a large number of phenomena</a:t>
            </a:r>
            <a:r>
              <a:rPr lang="en-US" altLang="en-US" b="1">
                <a:solidFill>
                  <a:srgbClr val="000000"/>
                </a:solidFill>
              </a:rPr>
              <a:t> </a:t>
            </a:r>
          </a:p>
        </p:txBody>
      </p:sp>
      <p:sp>
        <p:nvSpPr>
          <p:cNvPr id="8195" name="Rectangle 118"/>
          <p:cNvSpPr>
            <a:spLocks noGrp="1" noChangeArrowheads="1"/>
          </p:cNvSpPr>
          <p:nvPr>
            <p:ph type="ctrTitle" idx="4294967295"/>
          </p:nvPr>
        </p:nvSpPr>
        <p:spPr>
          <a:xfrm>
            <a:off x="685800" y="409575"/>
            <a:ext cx="7772400" cy="896938"/>
          </a:xfrm>
        </p:spPr>
        <p:txBody>
          <a:bodyPr/>
          <a:lstStyle/>
          <a:p>
            <a:pPr algn="l" eaLnBrk="1" hangingPunct="1"/>
            <a:r>
              <a:rPr lang="en-US" altLang="en-US" sz="2800" b="1" smtClean="0"/>
              <a:t>Topic 10: Fields - AHL</a:t>
            </a:r>
            <a:br>
              <a:rPr lang="en-US" altLang="en-US" sz="2800" b="1" smtClean="0"/>
            </a:br>
            <a:r>
              <a:rPr lang="en-US" altLang="en-US" sz="2800" smtClean="0">
                <a:solidFill>
                  <a:schemeClr val="tx1"/>
                </a:solidFill>
              </a:rPr>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3187">
                                            <p:txEl>
                                              <p:pRg st="0" end="0"/>
                                            </p:txEl>
                                          </p:spTgt>
                                        </p:tgtEl>
                                        <p:attrNameLst>
                                          <p:attrName>style.visibility</p:attrName>
                                        </p:attrNameLst>
                                      </p:cBhvr>
                                      <p:to>
                                        <p:strVal val="visible"/>
                                      </p:to>
                                    </p:set>
                                    <p:anim calcmode="lin" valueType="num">
                                      <p:cBhvr additive="base">
                                        <p:cTn id="7" dur="5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31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3187">
                                            <p:txEl>
                                              <p:pRg st="1" end="1"/>
                                            </p:txEl>
                                          </p:spTgt>
                                        </p:tgtEl>
                                        <p:attrNameLst>
                                          <p:attrName>style.visibility</p:attrName>
                                        </p:attrNameLst>
                                      </p:cBhvr>
                                      <p:to>
                                        <p:strVal val="visible"/>
                                      </p:to>
                                    </p:set>
                                    <p:anim calcmode="lin" valueType="num">
                                      <p:cBhvr additive="base">
                                        <p:cTn id="13" dur="500" fill="hold"/>
                                        <p:tgtEl>
                                          <p:spTgt spid="931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31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3187">
                                            <p:txEl>
                                              <p:pRg st="2" end="2"/>
                                            </p:txEl>
                                          </p:spTgt>
                                        </p:tgtEl>
                                        <p:attrNameLst>
                                          <p:attrName>style.visibility</p:attrName>
                                        </p:attrNameLst>
                                      </p:cBhvr>
                                      <p:to>
                                        <p:strVal val="visible"/>
                                      </p:to>
                                    </p:set>
                                    <p:anim calcmode="lin" valueType="num">
                                      <p:cBhvr additive="base">
                                        <p:cTn id="19" dur="500" fill="hold"/>
                                        <p:tgtEl>
                                          <p:spTgt spid="931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31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ChangeArrowheads="1"/>
          </p:cNvSpPr>
          <p:nvPr/>
        </p:nvSpPr>
        <p:spPr bwMode="auto">
          <a:xfrm>
            <a:off x="682625" y="5661025"/>
            <a:ext cx="7777163" cy="119697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actual proof is beyond the scope of this course.</a:t>
            </a:r>
          </a:p>
          <a:p>
            <a:pPr eaLnBrk="0" hangingPunct="0"/>
            <a:r>
              <a:rPr lang="en-US">
                <a:sym typeface="Symbol" pitchFamily="18" charset="2"/>
              </a:rPr>
              <a:t>You need integral calculus…</a:t>
            </a:r>
          </a:p>
        </p:txBody>
      </p:sp>
      <p:sp>
        <p:nvSpPr>
          <p:cNvPr id="456707" name="Rectangle 3"/>
          <p:cNvSpPr>
            <a:spLocks noChangeArrowheads="1"/>
          </p:cNvSpPr>
          <p:nvPr/>
        </p:nvSpPr>
        <p:spPr bwMode="auto">
          <a:xfrm>
            <a:off x="685800" y="1338263"/>
            <a:ext cx="7772400" cy="4379912"/>
          </a:xfrm>
          <a:prstGeom prst="rect">
            <a:avLst/>
          </a:prstGeom>
          <a:solidFill>
            <a:srgbClr val="EAEAEA"/>
          </a:solidFill>
          <a:ln w="9525">
            <a:noFill/>
            <a:miter lim="800000"/>
            <a:headEnd/>
            <a:tailEnd/>
          </a:ln>
        </p:spPr>
        <p:txBody>
          <a:bodyPr/>
          <a:lstStyle/>
          <a:p>
            <a:r>
              <a:rPr lang="en-US" altLang="en-US" i="1">
                <a:solidFill>
                  <a:schemeClr val="accent2"/>
                </a:solidFill>
              </a:rPr>
              <a:t>Potential and potential energy </a:t>
            </a:r>
            <a:r>
              <a:rPr lang="en-US" altLang="en-US">
                <a:solidFill>
                  <a:schemeClr val="accent2"/>
                </a:solidFill>
              </a:rPr>
              <a:t>– electrostatic</a:t>
            </a:r>
            <a:endParaRPr lang="en-US" altLang="en-US" i="1">
              <a:solidFill>
                <a:schemeClr val="accent2"/>
              </a:solidFill>
            </a:endParaRPr>
          </a:p>
          <a:p>
            <a:r>
              <a:rPr lang="en-US">
                <a:solidFill>
                  <a:srgbClr val="000000"/>
                </a:solidFill>
                <a:ea typeface="Calibri" pitchFamily="34" charset="0"/>
                <a:cs typeface="Times New Roman" pitchFamily="18" charset="0"/>
                <a:sym typeface="Symbol" pitchFamily="18" charset="2"/>
              </a:rPr>
              <a:t>Think of potential energy as the </a:t>
            </a:r>
            <a:r>
              <a:rPr lang="en-US">
                <a:solidFill>
                  <a:srgbClr val="000000"/>
                </a:solidFill>
                <a:ea typeface="Calibri" pitchFamily="34" charset="0"/>
                <a:cs typeface="Times New Roman" pitchFamily="18" charset="0"/>
              </a:rPr>
              <a:t>capacity to do work.</a:t>
            </a:r>
          </a:p>
          <a:p>
            <a:r>
              <a:rPr lang="en-US">
                <a:solidFill>
                  <a:srgbClr val="000000"/>
                </a:solidFill>
                <a:ea typeface="Calibri" pitchFamily="34" charset="0"/>
                <a:cs typeface="Times New Roman" pitchFamily="18" charset="0"/>
                <a:sym typeface="Symbol" pitchFamily="18" charset="2"/>
              </a:rPr>
              <a:t>And work is a force times a displacement.</a:t>
            </a:r>
            <a:r>
              <a:rPr lang="en-US">
                <a:solidFill>
                  <a:srgbClr val="000000"/>
                </a:solidFill>
                <a:ea typeface="Calibri" pitchFamily="34" charset="0"/>
                <a:cs typeface="Times New Roman" pitchFamily="18" charset="0"/>
              </a:rPr>
              <a:t> </a:t>
            </a:r>
          </a:p>
          <a:p>
            <a:endParaRPr lang="en-US">
              <a:solidFill>
                <a:srgbClr val="000000"/>
              </a:solidFill>
              <a:ea typeface="Calibri" pitchFamily="34" charset="0"/>
              <a:cs typeface="Times New Roman" pitchFamily="18" charset="0"/>
            </a:endParaRPr>
          </a:p>
          <a:p>
            <a:pPr>
              <a:spcBef>
                <a:spcPct val="50000"/>
              </a:spcBef>
            </a:pPr>
            <a:r>
              <a:rPr lang="en-US">
                <a:solidFill>
                  <a:srgbClr val="000000"/>
                </a:solidFill>
                <a:ea typeface="Calibri" pitchFamily="34" charset="0"/>
                <a:cs typeface="Times New Roman" pitchFamily="18" charset="0"/>
                <a:sym typeface="Symbol" pitchFamily="18" charset="2"/>
              </a:rPr>
              <a:t>Recall the electrostatic force from Coulomb:</a:t>
            </a:r>
          </a:p>
          <a:p>
            <a:pPr eaLnBrk="0" hangingPunct="0">
              <a:spcBef>
                <a:spcPct val="20000"/>
              </a:spcBef>
            </a:pPr>
            <a:endParaRPr lang="en-US">
              <a:solidFill>
                <a:srgbClr val="000000"/>
              </a:solidFill>
              <a:ea typeface="Calibri" pitchFamily="34" charset="0"/>
              <a:cs typeface="Times New Roman" pitchFamily="18" charset="0"/>
              <a:sym typeface="Symbol" pitchFamily="18" charset="2"/>
            </a:endParaRPr>
          </a:p>
          <a:p>
            <a:pPr eaLnBrk="0" hangingPunct="0">
              <a:spcBef>
                <a:spcPct val="20000"/>
              </a:spcBef>
            </a:pPr>
            <a:endParaRPr lang="en-US">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If we multiply the above force by a distance </a:t>
            </a:r>
            <a:r>
              <a:rPr lang="en-US" i="1">
                <a:solidFill>
                  <a:srgbClr val="000000"/>
                </a:solidFill>
                <a:ea typeface="Calibri" pitchFamily="34" charset="0"/>
                <a:cs typeface="Times New Roman" pitchFamily="18" charset="0"/>
                <a:sym typeface="Symbol" pitchFamily="18" charset="2"/>
              </a:rPr>
              <a:t>r</a:t>
            </a:r>
            <a:r>
              <a:rPr lang="en-US">
                <a:solidFill>
                  <a:srgbClr val="000000"/>
                </a:solidFill>
                <a:ea typeface="Calibri" pitchFamily="34" charset="0"/>
                <a:cs typeface="Times New Roman" pitchFamily="18" charset="0"/>
                <a:sym typeface="Symbol" pitchFamily="18" charset="2"/>
              </a:rPr>
              <a:t> we get</a:t>
            </a:r>
          </a:p>
        </p:txBody>
      </p:sp>
      <p:sp>
        <p:nvSpPr>
          <p:cNvPr id="7270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27"/>
          <p:cNvGrpSpPr>
            <a:grpSpLocks/>
          </p:cNvGrpSpPr>
          <p:nvPr/>
        </p:nvGrpSpPr>
        <p:grpSpPr bwMode="auto">
          <a:xfrm>
            <a:off x="847725" y="2524125"/>
            <a:ext cx="7464425" cy="461963"/>
            <a:chOff x="510" y="1414"/>
            <a:chExt cx="4702" cy="291"/>
          </a:xfrm>
        </p:grpSpPr>
        <p:sp>
          <p:nvSpPr>
            <p:cNvPr id="72721" name="Rectangle 5"/>
            <p:cNvSpPr>
              <a:spLocks noChangeArrowheads="1"/>
            </p:cNvSpPr>
            <p:nvPr/>
          </p:nvSpPr>
          <p:spPr bwMode="auto">
            <a:xfrm>
              <a:off x="592" y="1433"/>
              <a:ext cx="1340" cy="202"/>
            </a:xfrm>
            <a:prstGeom prst="rect">
              <a:avLst/>
            </a:prstGeom>
            <a:noFill/>
            <a:ln w="9525">
              <a:noFill/>
              <a:miter lim="800000"/>
              <a:headEnd/>
              <a:tailEnd/>
            </a:ln>
          </p:spPr>
          <p:txBody>
            <a:bodyPr/>
            <a:lstStyle/>
            <a:p>
              <a:pPr eaLnBrk="0" hangingPunct="0">
                <a:lnSpc>
                  <a:spcPct val="90000"/>
                </a:lnSpc>
                <a:spcBef>
                  <a:spcPct val="20000"/>
                </a:spcBef>
              </a:pPr>
              <a:r>
                <a:rPr lang="en-US" i="1">
                  <a:cs typeface="Courier New" pitchFamily="49" charset="0"/>
                  <a:sym typeface="Symbol" pitchFamily="18" charset="2"/>
                </a:rPr>
                <a:t>W</a:t>
              </a:r>
              <a:r>
                <a:rPr lang="en-US">
                  <a:sym typeface="Symbol" pitchFamily="18" charset="2"/>
                </a:rPr>
                <a:t> = </a:t>
              </a:r>
              <a:r>
                <a:rPr lang="en-US" i="1">
                  <a:sym typeface="Symbol" pitchFamily="18" charset="2"/>
                </a:rPr>
                <a:t>Fd</a:t>
              </a:r>
              <a:r>
                <a:rPr lang="en-US" i="1" baseline="-25000">
                  <a:sym typeface="Symbol" pitchFamily="18" charset="2"/>
                </a:rPr>
                <a:t> </a:t>
              </a:r>
              <a:r>
                <a:rPr lang="en-US">
                  <a:sym typeface="Symbol" pitchFamily="18" charset="2"/>
                </a:rPr>
                <a:t>cos</a:t>
              </a:r>
              <a:r>
                <a:rPr lang="en-US" baseline="-25000">
                  <a:sym typeface="Symbol" pitchFamily="18" charset="2"/>
                </a:rPr>
                <a:t> </a:t>
              </a:r>
              <a:r>
                <a:rPr lang="en-US">
                  <a:sym typeface="Symbol" pitchFamily="18" charset="2"/>
                </a:rPr>
                <a:t></a:t>
              </a:r>
              <a:endParaRPr lang="en-US">
                <a:cs typeface="Courier New" pitchFamily="49" charset="0"/>
                <a:sym typeface="Symbol" pitchFamily="18" charset="2"/>
              </a:endParaRPr>
            </a:p>
          </p:txBody>
        </p:sp>
        <p:sp>
          <p:nvSpPr>
            <p:cNvPr id="72722" name="Text Box 6"/>
            <p:cNvSpPr txBox="1">
              <a:spLocks noChangeArrowheads="1"/>
            </p:cNvSpPr>
            <p:nvPr/>
          </p:nvSpPr>
          <p:spPr bwMode="auto">
            <a:xfrm>
              <a:off x="3844" y="1414"/>
              <a:ext cx="136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work definition</a:t>
              </a:r>
            </a:p>
          </p:txBody>
        </p:sp>
        <p:sp>
          <p:nvSpPr>
            <p:cNvPr id="72723" name="Rectangle 7"/>
            <p:cNvSpPr>
              <a:spLocks noChangeArrowheads="1"/>
            </p:cNvSpPr>
            <p:nvPr/>
          </p:nvSpPr>
          <p:spPr bwMode="auto">
            <a:xfrm>
              <a:off x="510" y="1416"/>
              <a:ext cx="4701" cy="289"/>
            </a:xfrm>
            <a:prstGeom prst="rect">
              <a:avLst/>
            </a:prstGeom>
            <a:noFill/>
            <a:ln w="12700">
              <a:solidFill>
                <a:schemeClr val="tx1"/>
              </a:solidFill>
              <a:miter lim="800000"/>
              <a:headEnd/>
              <a:tailEnd/>
            </a:ln>
          </p:spPr>
          <p:txBody>
            <a:bodyPr wrap="none" anchor="ctr"/>
            <a:lstStyle/>
            <a:p>
              <a:endParaRPr lang="en-US"/>
            </a:p>
          </p:txBody>
        </p:sp>
        <p:sp>
          <p:nvSpPr>
            <p:cNvPr id="72724" name="Rectangle 8"/>
            <p:cNvSpPr>
              <a:spLocks noChangeArrowheads="1"/>
            </p:cNvSpPr>
            <p:nvPr/>
          </p:nvSpPr>
          <p:spPr bwMode="auto">
            <a:xfrm>
              <a:off x="1460" y="1449"/>
              <a:ext cx="2427" cy="216"/>
            </a:xfrm>
            <a:prstGeom prst="rect">
              <a:avLst/>
            </a:prstGeom>
            <a:noFill/>
            <a:ln w="9525">
              <a:noFill/>
              <a:miter lim="800000"/>
              <a:headEnd/>
              <a:tailEnd/>
            </a:ln>
          </p:spPr>
          <p:txBody>
            <a:bodyPr/>
            <a:lstStyle/>
            <a:p>
              <a:pPr algn="r" eaLnBrk="0" hangingPunct="0">
                <a:lnSpc>
                  <a:spcPct val="90000"/>
                </a:lnSpc>
                <a:spcBef>
                  <a:spcPct val="20000"/>
                </a:spcBef>
              </a:pPr>
              <a:r>
                <a:rPr lang="en-US" sz="2000">
                  <a:solidFill>
                    <a:schemeClr val="hlink"/>
                  </a:solidFill>
                  <a:sym typeface="Symbol" pitchFamily="18" charset="2"/>
                </a:rPr>
                <a:t>( is </a:t>
              </a:r>
              <a:r>
                <a:rPr lang="en-US" sz="2000">
                  <a:solidFill>
                    <a:schemeClr val="hlink"/>
                  </a:solidFill>
                  <a:cs typeface="Courier New" pitchFamily="49" charset="0"/>
                  <a:sym typeface="Symbol" pitchFamily="18" charset="2"/>
                </a:rPr>
                <a:t>angle between </a:t>
              </a:r>
              <a:r>
                <a:rPr lang="en-US" sz="2000" i="1">
                  <a:solidFill>
                    <a:schemeClr val="hlink"/>
                  </a:solidFill>
                  <a:cs typeface="Courier New" pitchFamily="49" charset="0"/>
                  <a:sym typeface="Symbol" pitchFamily="18" charset="2"/>
                </a:rPr>
                <a:t>F </a:t>
              </a:r>
              <a:r>
                <a:rPr lang="en-US" sz="2000">
                  <a:solidFill>
                    <a:schemeClr val="hlink"/>
                  </a:solidFill>
                  <a:cs typeface="Courier New" pitchFamily="49" charset="0"/>
                  <a:sym typeface="Symbol" pitchFamily="18" charset="2"/>
                </a:rPr>
                <a:t>and </a:t>
              </a:r>
              <a:r>
                <a:rPr lang="en-US" sz="2000" i="1">
                  <a:solidFill>
                    <a:schemeClr val="hlink"/>
                  </a:solidFill>
                  <a:cs typeface="Courier New" pitchFamily="49" charset="0"/>
                  <a:sym typeface="Symbol" pitchFamily="18" charset="2"/>
                </a:rPr>
                <a:t>d</a:t>
              </a:r>
              <a:r>
                <a:rPr lang="en-US" sz="2000">
                  <a:solidFill>
                    <a:schemeClr val="hlink"/>
                  </a:solidFill>
                  <a:cs typeface="Courier New" pitchFamily="49" charset="0"/>
                  <a:sym typeface="Symbol" pitchFamily="18" charset="2"/>
                </a:rPr>
                <a:t>)</a:t>
              </a:r>
              <a:endParaRPr lang="en-US" sz="2000" baseline="30000">
                <a:solidFill>
                  <a:schemeClr val="hlink"/>
                </a:solidFill>
                <a:cs typeface="Courier New" pitchFamily="49" charset="0"/>
                <a:sym typeface="Symbol" pitchFamily="18" charset="2"/>
              </a:endParaRPr>
            </a:p>
          </p:txBody>
        </p:sp>
      </p:grpSp>
      <p:grpSp>
        <p:nvGrpSpPr>
          <p:cNvPr id="3" name="Group 14"/>
          <p:cNvGrpSpPr>
            <a:grpSpLocks/>
          </p:cNvGrpSpPr>
          <p:nvPr/>
        </p:nvGrpSpPr>
        <p:grpSpPr bwMode="auto">
          <a:xfrm>
            <a:off x="847725" y="3465513"/>
            <a:ext cx="7464425" cy="823912"/>
            <a:chOff x="510" y="3230"/>
            <a:chExt cx="4702" cy="519"/>
          </a:xfrm>
        </p:grpSpPr>
        <p:sp>
          <p:nvSpPr>
            <p:cNvPr id="72717" name="Rectangle 5"/>
            <p:cNvSpPr>
              <a:spLocks noChangeArrowheads="1"/>
            </p:cNvSpPr>
            <p:nvPr/>
          </p:nvSpPr>
          <p:spPr bwMode="auto">
            <a:xfrm>
              <a:off x="592" y="3243"/>
              <a:ext cx="1744" cy="260"/>
            </a:xfrm>
            <a:prstGeom prst="rect">
              <a:avLst/>
            </a:prstGeom>
            <a:noFill/>
            <a:ln w="9525">
              <a:noFill/>
              <a:miter lim="800000"/>
              <a:headEnd/>
              <a:tailEnd/>
            </a:ln>
          </p:spPr>
          <p:txBody>
            <a:bodyPr/>
            <a:lstStyle/>
            <a:p>
              <a:pPr>
                <a:lnSpc>
                  <a:spcPct val="90000"/>
                </a:lnSpc>
                <a:spcBef>
                  <a:spcPct val="20000"/>
                </a:spcBef>
              </a:pPr>
              <a:r>
                <a:rPr lang="en-US" i="1">
                  <a:sym typeface="Symbol" pitchFamily="18" charset="2"/>
                </a:rPr>
                <a:t>F</a:t>
              </a:r>
              <a:r>
                <a:rPr lang="en-US" baseline="-25000">
                  <a:sym typeface="Symbol" pitchFamily="18" charset="2"/>
                </a:rPr>
                <a:t>E</a:t>
              </a:r>
              <a:r>
                <a:rPr lang="en-US">
                  <a:sym typeface="Symbol" pitchFamily="18" charset="2"/>
                </a:rPr>
                <a:t> = </a:t>
              </a:r>
              <a:r>
                <a:rPr lang="en-US" i="1">
                  <a:sym typeface="Symbol" pitchFamily="18" charset="2"/>
                </a:rPr>
                <a:t>kq</a:t>
              </a:r>
              <a:r>
                <a:rPr lang="en-US" baseline="-25000">
                  <a:sym typeface="Symbol" pitchFamily="18" charset="2"/>
                </a:rPr>
                <a:t>1</a:t>
              </a:r>
              <a:r>
                <a:rPr lang="en-US" i="1">
                  <a:sym typeface="Symbol" pitchFamily="18" charset="2"/>
                </a:rPr>
                <a:t>q</a:t>
              </a:r>
              <a:r>
                <a:rPr lang="en-US" baseline="-25000">
                  <a:sym typeface="Symbol" pitchFamily="18" charset="2"/>
                </a:rPr>
                <a:t>2 </a:t>
              </a:r>
              <a:r>
                <a:rPr lang="en-US" i="1">
                  <a:sym typeface="Symbol" pitchFamily="18" charset="2"/>
                </a:rPr>
                <a:t>/</a:t>
              </a:r>
              <a:r>
                <a:rPr lang="en-US">
                  <a:sym typeface="Symbol" pitchFamily="18" charset="2"/>
                </a:rPr>
                <a:t> </a:t>
              </a:r>
              <a:r>
                <a:rPr lang="en-US" i="1">
                  <a:sym typeface="Symbol" pitchFamily="18" charset="2"/>
                </a:rPr>
                <a:t>r</a:t>
              </a:r>
              <a:r>
                <a:rPr lang="en-US" baseline="30000">
                  <a:sym typeface="Symbol" pitchFamily="18" charset="2"/>
                </a:rPr>
                <a:t> 2</a:t>
              </a:r>
            </a:p>
          </p:txBody>
        </p:sp>
        <p:sp>
          <p:nvSpPr>
            <p:cNvPr id="72718" name="Text Box 6"/>
            <p:cNvSpPr txBox="1">
              <a:spLocks noChangeArrowheads="1"/>
            </p:cNvSpPr>
            <p:nvPr/>
          </p:nvSpPr>
          <p:spPr bwMode="auto">
            <a:xfrm>
              <a:off x="3924" y="3230"/>
              <a:ext cx="1288"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Coulombs law</a:t>
              </a:r>
            </a:p>
          </p:txBody>
        </p:sp>
        <p:sp>
          <p:nvSpPr>
            <p:cNvPr id="72719" name="Rectangle 7"/>
            <p:cNvSpPr>
              <a:spLocks noChangeArrowheads="1"/>
            </p:cNvSpPr>
            <p:nvPr/>
          </p:nvSpPr>
          <p:spPr bwMode="auto">
            <a:xfrm>
              <a:off x="510" y="3232"/>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72720" name="Rectangle 8"/>
            <p:cNvSpPr>
              <a:spLocks noChangeArrowheads="1"/>
            </p:cNvSpPr>
            <p:nvPr/>
          </p:nvSpPr>
          <p:spPr bwMode="auto">
            <a:xfrm>
              <a:off x="914" y="3487"/>
              <a:ext cx="3035" cy="202"/>
            </a:xfrm>
            <a:prstGeom prst="rect">
              <a:avLst/>
            </a:prstGeom>
            <a:noFill/>
            <a:ln w="9525">
              <a:noFill/>
              <a:miter lim="800000"/>
              <a:headEnd/>
              <a:tailEnd/>
            </a:ln>
          </p:spPr>
          <p:txBody>
            <a:bodyPr/>
            <a:lstStyle/>
            <a:p>
              <a:pPr>
                <a:lnSpc>
                  <a:spcPct val="90000"/>
                </a:lnSpc>
                <a:spcBef>
                  <a:spcPct val="20000"/>
                </a:spcBef>
              </a:pPr>
              <a:r>
                <a:rPr lang="en-US" sz="2000" i="1">
                  <a:solidFill>
                    <a:schemeClr val="hlink"/>
                  </a:solidFill>
                  <a:sym typeface="Symbol" pitchFamily="18" charset="2"/>
                </a:rPr>
                <a:t>where k</a:t>
              </a:r>
              <a:r>
                <a:rPr lang="en-US" sz="2000">
                  <a:solidFill>
                    <a:schemeClr val="hlink"/>
                  </a:solidFill>
                  <a:sym typeface="Symbol" pitchFamily="18" charset="2"/>
                </a:rPr>
                <a:t> = </a:t>
              </a:r>
              <a:r>
                <a:rPr lang="en-US" sz="2000">
                  <a:solidFill>
                    <a:schemeClr val="hlink"/>
                  </a:solidFill>
                  <a:cs typeface="Courier New" pitchFamily="49" charset="0"/>
                  <a:sym typeface="Symbol" pitchFamily="18" charset="2"/>
                </a:rPr>
                <a:t>8.99×10</a:t>
              </a:r>
              <a:r>
                <a:rPr lang="en-US" sz="2000" baseline="30000">
                  <a:solidFill>
                    <a:schemeClr val="hlink"/>
                  </a:solidFill>
                  <a:cs typeface="Courier New" pitchFamily="49" charset="0"/>
                  <a:sym typeface="Symbol" pitchFamily="18" charset="2"/>
                </a:rPr>
                <a:t>9</a:t>
              </a:r>
              <a:r>
                <a:rPr lang="en-US" sz="2000">
                  <a:solidFill>
                    <a:schemeClr val="hlink"/>
                  </a:solidFill>
                  <a:cs typeface="Courier New" pitchFamily="49" charset="0"/>
                  <a:sym typeface="Symbol" pitchFamily="18" charset="2"/>
                </a:rPr>
                <a:t> N</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m</a:t>
              </a:r>
              <a:r>
                <a:rPr lang="en-US" sz="2000" baseline="30000">
                  <a:solidFill>
                    <a:schemeClr val="hlink"/>
                  </a:solidFill>
                  <a:cs typeface="Courier New" pitchFamily="49" charset="0"/>
                  <a:sym typeface="Symbol" pitchFamily="18" charset="2"/>
                </a:rPr>
                <a:t>2</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C</a:t>
              </a:r>
              <a:r>
                <a:rPr lang="en-US" sz="2000" baseline="30000">
                  <a:solidFill>
                    <a:schemeClr val="hlink"/>
                  </a:solidFill>
                  <a:cs typeface="Courier New" pitchFamily="49" charset="0"/>
                  <a:sym typeface="Symbol" pitchFamily="18" charset="2"/>
                </a:rPr>
                <a:t>−2</a:t>
              </a:r>
            </a:p>
          </p:txBody>
        </p:sp>
      </p:grpSp>
      <p:grpSp>
        <p:nvGrpSpPr>
          <p:cNvPr id="4" name="Group 15"/>
          <p:cNvGrpSpPr>
            <a:grpSpLocks/>
          </p:cNvGrpSpPr>
          <p:nvPr/>
        </p:nvGrpSpPr>
        <p:grpSpPr bwMode="auto">
          <a:xfrm>
            <a:off x="844550" y="4764088"/>
            <a:ext cx="7464425" cy="823912"/>
            <a:chOff x="532" y="2777"/>
            <a:chExt cx="4702" cy="519"/>
          </a:xfrm>
        </p:grpSpPr>
        <p:sp>
          <p:nvSpPr>
            <p:cNvPr id="72713" name="Rectangle 5"/>
            <p:cNvSpPr>
              <a:spLocks noChangeArrowheads="1"/>
            </p:cNvSpPr>
            <p:nvPr/>
          </p:nvSpPr>
          <p:spPr bwMode="auto">
            <a:xfrm>
              <a:off x="614" y="2790"/>
              <a:ext cx="1744" cy="260"/>
            </a:xfrm>
            <a:prstGeom prst="rect">
              <a:avLst/>
            </a:prstGeom>
            <a:noFill/>
            <a:ln w="9525">
              <a:noFill/>
              <a:miter lim="800000"/>
              <a:headEnd/>
              <a:tailEnd/>
            </a:ln>
          </p:spPr>
          <p:txBody>
            <a:bodyPr/>
            <a:lstStyle/>
            <a:p>
              <a:pPr>
                <a:lnSpc>
                  <a:spcPct val="90000"/>
                </a:lnSpc>
                <a:spcBef>
                  <a:spcPct val="20000"/>
                </a:spcBef>
              </a:pP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kq</a:t>
              </a:r>
              <a:r>
                <a:rPr lang="en-US" baseline="-25000">
                  <a:sym typeface="Symbol" pitchFamily="18" charset="2"/>
                </a:rPr>
                <a:t>1</a:t>
              </a:r>
              <a:r>
                <a:rPr lang="en-US" i="1">
                  <a:sym typeface="Symbol" pitchFamily="18" charset="2"/>
                </a:rPr>
                <a:t>q</a:t>
              </a:r>
              <a:r>
                <a:rPr lang="en-US" baseline="-25000">
                  <a:sym typeface="Symbol" pitchFamily="18" charset="2"/>
                </a:rPr>
                <a:t>2 </a:t>
              </a:r>
              <a:r>
                <a:rPr lang="en-US" i="1">
                  <a:sym typeface="Symbol" pitchFamily="18" charset="2"/>
                </a:rPr>
                <a:t>/</a:t>
              </a:r>
              <a:r>
                <a:rPr lang="en-US">
                  <a:sym typeface="Symbol" pitchFamily="18" charset="2"/>
                </a:rPr>
                <a:t> </a:t>
              </a:r>
              <a:r>
                <a:rPr lang="en-US" i="1">
                  <a:sym typeface="Symbol" pitchFamily="18" charset="2"/>
                </a:rPr>
                <a:t>r</a:t>
              </a:r>
              <a:r>
                <a:rPr lang="en-US" baseline="30000">
                  <a:sym typeface="Symbol" pitchFamily="18" charset="2"/>
                </a:rPr>
                <a:t> </a:t>
              </a:r>
            </a:p>
          </p:txBody>
        </p:sp>
        <p:sp>
          <p:nvSpPr>
            <p:cNvPr id="72714" name="Text Box 6"/>
            <p:cNvSpPr txBox="1">
              <a:spLocks noChangeArrowheads="1"/>
            </p:cNvSpPr>
            <p:nvPr/>
          </p:nvSpPr>
          <p:spPr bwMode="auto">
            <a:xfrm>
              <a:off x="3704" y="2777"/>
              <a:ext cx="15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electrostatic potential energy</a:t>
              </a:r>
            </a:p>
          </p:txBody>
        </p:sp>
        <p:sp>
          <p:nvSpPr>
            <p:cNvPr id="72715" name="Rectangle 7"/>
            <p:cNvSpPr>
              <a:spLocks noChangeArrowheads="1"/>
            </p:cNvSpPr>
            <p:nvPr/>
          </p:nvSpPr>
          <p:spPr bwMode="auto">
            <a:xfrm>
              <a:off x="532" y="2779"/>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72716" name="Rectangle 8"/>
            <p:cNvSpPr>
              <a:spLocks noChangeArrowheads="1"/>
            </p:cNvSpPr>
            <p:nvPr/>
          </p:nvSpPr>
          <p:spPr bwMode="auto">
            <a:xfrm>
              <a:off x="936" y="3034"/>
              <a:ext cx="3035" cy="202"/>
            </a:xfrm>
            <a:prstGeom prst="rect">
              <a:avLst/>
            </a:prstGeom>
            <a:noFill/>
            <a:ln w="9525">
              <a:noFill/>
              <a:miter lim="800000"/>
              <a:headEnd/>
              <a:tailEnd/>
            </a:ln>
          </p:spPr>
          <p:txBody>
            <a:bodyPr/>
            <a:lstStyle/>
            <a:p>
              <a:pPr>
                <a:lnSpc>
                  <a:spcPct val="90000"/>
                </a:lnSpc>
                <a:spcBef>
                  <a:spcPct val="20000"/>
                </a:spcBef>
              </a:pPr>
              <a:r>
                <a:rPr lang="en-US" sz="2000" i="1">
                  <a:solidFill>
                    <a:schemeClr val="hlink"/>
                  </a:solidFill>
                  <a:sym typeface="Symbol" pitchFamily="18" charset="2"/>
                </a:rPr>
                <a:t>where k</a:t>
              </a:r>
              <a:r>
                <a:rPr lang="en-US" sz="2000">
                  <a:solidFill>
                    <a:schemeClr val="hlink"/>
                  </a:solidFill>
                  <a:sym typeface="Symbol" pitchFamily="18" charset="2"/>
                </a:rPr>
                <a:t> = </a:t>
              </a:r>
              <a:r>
                <a:rPr lang="en-US" sz="2000">
                  <a:solidFill>
                    <a:schemeClr val="hlink"/>
                  </a:solidFill>
                  <a:cs typeface="Courier New" pitchFamily="49" charset="0"/>
                  <a:sym typeface="Symbol" pitchFamily="18" charset="2"/>
                </a:rPr>
                <a:t>8.99×10</a:t>
              </a:r>
              <a:r>
                <a:rPr lang="en-US" sz="2000" baseline="30000">
                  <a:solidFill>
                    <a:schemeClr val="hlink"/>
                  </a:solidFill>
                  <a:cs typeface="Courier New" pitchFamily="49" charset="0"/>
                  <a:sym typeface="Symbol" pitchFamily="18" charset="2"/>
                </a:rPr>
                <a:t>9</a:t>
              </a:r>
              <a:r>
                <a:rPr lang="en-US" sz="2000">
                  <a:solidFill>
                    <a:schemeClr val="hlink"/>
                  </a:solidFill>
                  <a:cs typeface="Courier New" pitchFamily="49" charset="0"/>
                  <a:sym typeface="Symbol" pitchFamily="18" charset="2"/>
                </a:rPr>
                <a:t> N</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m</a:t>
              </a:r>
              <a:r>
                <a:rPr lang="en-US" sz="2000" baseline="30000">
                  <a:solidFill>
                    <a:schemeClr val="hlink"/>
                  </a:solidFill>
                  <a:cs typeface="Courier New" pitchFamily="49" charset="0"/>
                  <a:sym typeface="Symbol" pitchFamily="18" charset="2"/>
                </a:rPr>
                <a:t>2</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C</a:t>
              </a:r>
              <a:r>
                <a:rPr lang="en-US" sz="2000" baseline="30000">
                  <a:solidFill>
                    <a:schemeClr val="hlink"/>
                  </a:solidFill>
                  <a:cs typeface="Courier New" pitchFamily="49" charset="0"/>
                  <a:sym typeface="Symbol" pitchFamily="18" charset="2"/>
                </a:rPr>
                <a:t>−2</a:t>
              </a:r>
            </a:p>
          </p:txBody>
        </p:sp>
      </p:grpSp>
      <p:sp>
        <p:nvSpPr>
          <p:cNvPr id="456725" name="Rectangle 21"/>
          <p:cNvSpPr>
            <a:spLocks noChangeArrowheads="1"/>
          </p:cNvSpPr>
          <p:nvPr/>
        </p:nvSpPr>
        <p:spPr bwMode="auto">
          <a:xfrm>
            <a:off x="1681163" y="2554288"/>
            <a:ext cx="412750" cy="360362"/>
          </a:xfrm>
          <a:prstGeom prst="rect">
            <a:avLst/>
          </a:prstGeom>
          <a:solidFill>
            <a:srgbClr val="FF3300">
              <a:alpha val="3490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6707">
                                            <p:txEl>
                                              <p:pRg st="1" end="1"/>
                                            </p:txEl>
                                          </p:spTgt>
                                        </p:tgtEl>
                                        <p:attrNameLst>
                                          <p:attrName>style.visibility</p:attrName>
                                        </p:attrNameLst>
                                      </p:cBhvr>
                                      <p:to>
                                        <p:strVal val="visible"/>
                                      </p:to>
                                    </p:set>
                                    <p:anim calcmode="lin" valueType="num">
                                      <p:cBhvr additive="base">
                                        <p:cTn id="7" dur="500" fill="hold"/>
                                        <p:tgtEl>
                                          <p:spTgt spid="45670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670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56707">
                                            <p:txEl>
                                              <p:pRg st="2" end="2"/>
                                            </p:txEl>
                                          </p:spTgt>
                                        </p:tgtEl>
                                        <p:attrNameLst>
                                          <p:attrName>style.visibility</p:attrName>
                                        </p:attrNameLst>
                                      </p:cBhvr>
                                      <p:to>
                                        <p:strVal val="visible"/>
                                      </p:to>
                                    </p:set>
                                    <p:anim calcmode="lin" valueType="num">
                                      <p:cBhvr additive="base">
                                        <p:cTn id="13" dur="500" fill="hold"/>
                                        <p:tgtEl>
                                          <p:spTgt spid="45670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670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456707">
                                            <p:txEl>
                                              <p:pRg st="4" end="4"/>
                                            </p:txEl>
                                          </p:spTgt>
                                        </p:tgtEl>
                                        <p:attrNameLst>
                                          <p:attrName>style.visibility</p:attrName>
                                        </p:attrNameLst>
                                      </p:cBhvr>
                                      <p:to>
                                        <p:strVal val="visible"/>
                                      </p:to>
                                    </p:set>
                                    <p:anim calcmode="lin" valueType="num">
                                      <p:cBhvr additive="base">
                                        <p:cTn id="26" dur="500" fill="hold"/>
                                        <p:tgtEl>
                                          <p:spTgt spid="456707">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456707">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53" presetClass="entr" presetSubtype="0"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500" fill="hold"/>
                                        <p:tgtEl>
                                          <p:spTgt spid="3"/>
                                        </p:tgtEl>
                                        <p:attrNameLst>
                                          <p:attrName>ppt_w</p:attrName>
                                        </p:attrNameLst>
                                      </p:cBhvr>
                                      <p:tavLst>
                                        <p:tav tm="0">
                                          <p:val>
                                            <p:fltVal val="0"/>
                                          </p:val>
                                        </p:tav>
                                        <p:tav tm="100000">
                                          <p:val>
                                            <p:strVal val="#ppt_w"/>
                                          </p:val>
                                        </p:tav>
                                      </p:tavLst>
                                    </p:anim>
                                    <p:anim calcmode="lin" valueType="num">
                                      <p:cBhvr>
                                        <p:cTn id="33" dur="500" fill="hold"/>
                                        <p:tgtEl>
                                          <p:spTgt spid="3"/>
                                        </p:tgtEl>
                                        <p:attrNameLst>
                                          <p:attrName>ppt_h</p:attrName>
                                        </p:attrNameLst>
                                      </p:cBhvr>
                                      <p:tavLst>
                                        <p:tav tm="0">
                                          <p:val>
                                            <p:fltVal val="0"/>
                                          </p:val>
                                        </p:tav>
                                        <p:tav tm="100000">
                                          <p:val>
                                            <p:strVal val="#ppt_h"/>
                                          </p:val>
                                        </p:tav>
                                      </p:tavLst>
                                    </p:anim>
                                    <p:animEffect transition="in" filter="fade">
                                      <p:cBhvr>
                                        <p:cTn id="34" dur="500"/>
                                        <p:tgtEl>
                                          <p:spTgt spid="3"/>
                                        </p:tgtEl>
                                      </p:cBhvr>
                                    </p:animEffect>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456707">
                                            <p:txEl>
                                              <p:pRg st="7" end="7"/>
                                            </p:txEl>
                                          </p:spTgt>
                                        </p:tgtEl>
                                        <p:attrNameLst>
                                          <p:attrName>style.visibility</p:attrName>
                                        </p:attrNameLst>
                                      </p:cBhvr>
                                      <p:to>
                                        <p:strVal val="visible"/>
                                      </p:to>
                                    </p:set>
                                    <p:anim calcmode="lin" valueType="num">
                                      <p:cBhvr additive="base">
                                        <p:cTn id="39" dur="500" fill="hold"/>
                                        <p:tgtEl>
                                          <p:spTgt spid="456707">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456707">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7"/>
                                            </p:cond>
                                          </p:stCondLst>
                                          <p:endCondLst>
                                            <p:cond evt="onStopAudio" delay="0">
                                              <p:tgtEl>
                                                <p:sldTgt/>
                                              </p:tgtEl>
                                            </p:cond>
                                          </p:endCondLst>
                                        </p:cTn>
                                        <p:tgtEl>
                                          <p:sndTgt r:embed="rId4" name="arrow.wav"/>
                                        </p:tgtEl>
                                      </p:cMediaNode>
                                    </p:audio>
                                  </p:sub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56725"/>
                                        </p:tgtEl>
                                        <p:attrNameLst>
                                          <p:attrName>style.visibility</p:attrName>
                                        </p:attrNameLst>
                                      </p:cBhvr>
                                      <p:to>
                                        <p:strVal val="visible"/>
                                      </p:to>
                                    </p:set>
                                    <p:animEffect transition="in" filter="wipe(left)">
                                      <p:cBhvr>
                                        <p:cTn id="44" dur="500"/>
                                        <p:tgtEl>
                                          <p:spTgt spid="456725"/>
                                        </p:tgtEl>
                                      </p:cBhvr>
                                    </p:animEffect>
                                  </p:childTnLst>
                                  <p:subTnLst>
                                    <p:audio>
                                      <p:cMediaNode>
                                        <p:cTn display="0" masterRel="sameClick">
                                          <p:stCondLst>
                                            <p:cond evt="begin" delay="0">
                                              <p:tn val="42"/>
                                            </p:cond>
                                          </p:stCondLst>
                                          <p:endCondLst>
                                            <p:cond evt="onStopAudio" delay="0">
                                              <p:tgtEl>
                                                <p:sldTgt/>
                                              </p:tgtEl>
                                            </p:cond>
                                          </p:endCondLst>
                                        </p:cTn>
                                        <p:tgtEl>
                                          <p:sndTgt r:embed="rId5" name="cashreg.wav"/>
                                        </p:tgtEl>
                                      </p:cMediaNode>
                                    </p:audio>
                                  </p:sub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456706">
                                            <p:txEl>
                                              <p:pRg st="1" end="1"/>
                                            </p:txEl>
                                          </p:spTgt>
                                        </p:tgtEl>
                                        <p:attrNameLst>
                                          <p:attrName>style.visibility</p:attrName>
                                        </p:attrNameLst>
                                      </p:cBhvr>
                                      <p:to>
                                        <p:strVal val="visible"/>
                                      </p:to>
                                    </p:set>
                                    <p:anim calcmode="lin" valueType="num">
                                      <p:cBhvr additive="base">
                                        <p:cTn id="56" dur="500" fill="hold"/>
                                        <p:tgtEl>
                                          <p:spTgt spid="456706">
                                            <p:txEl>
                                              <p:pRg st="1" end="1"/>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45670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4"/>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456706">
                                            <p:txEl>
                                              <p:pRg st="2" end="2"/>
                                            </p:txEl>
                                          </p:spTgt>
                                        </p:tgtEl>
                                        <p:attrNameLst>
                                          <p:attrName>style.visibility</p:attrName>
                                        </p:attrNameLst>
                                      </p:cBhvr>
                                      <p:to>
                                        <p:strVal val="visible"/>
                                      </p:to>
                                    </p:set>
                                    <p:anim calcmode="lin" valueType="num">
                                      <p:cBhvr additive="base">
                                        <p:cTn id="62" dur="500" fill="hold"/>
                                        <p:tgtEl>
                                          <p:spTgt spid="456706">
                                            <p:txEl>
                                              <p:pRg st="2" end="2"/>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45670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6725"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1" name="Rectangle 11"/>
          <p:cNvSpPr>
            <a:spLocks noChangeArrowheads="1"/>
          </p:cNvSpPr>
          <p:nvPr/>
        </p:nvSpPr>
        <p:spPr bwMode="auto">
          <a:xfrm>
            <a:off x="674688" y="3967163"/>
            <a:ext cx="7772400" cy="2562225"/>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Find the electric potential energy between two protons located 3.010</a:t>
            </a:r>
            <a:r>
              <a:rPr lang="en-US" baseline="30000">
                <a:sym typeface="Symbol" pitchFamily="18" charset="2"/>
              </a:rPr>
              <a:t>-10</a:t>
            </a:r>
            <a:r>
              <a:rPr lang="en-US">
                <a:sym typeface="Symbol" pitchFamily="18" charset="2"/>
              </a:rPr>
              <a:t> meters apart.</a:t>
            </a:r>
          </a:p>
          <a:p>
            <a:pPr eaLnBrk="0" hangingPunct="0">
              <a:spcBef>
                <a:spcPct val="20000"/>
              </a:spcBef>
            </a:pPr>
            <a:r>
              <a:rPr lang="en-US">
                <a:sym typeface="Symbol" pitchFamily="18" charset="2"/>
              </a:rPr>
              <a:t>SOLUTION: Use </a:t>
            </a:r>
            <a:r>
              <a:rPr lang="en-US" i="1">
                <a:sym typeface="Symbol" pitchFamily="18" charset="2"/>
              </a:rPr>
              <a:t>q</a:t>
            </a:r>
            <a:r>
              <a:rPr lang="en-US" baseline="-25000">
                <a:sym typeface="Symbol" pitchFamily="18" charset="2"/>
              </a:rPr>
              <a:t>1</a:t>
            </a:r>
            <a:r>
              <a:rPr lang="en-US">
                <a:sym typeface="Symbol" pitchFamily="18" charset="2"/>
              </a:rPr>
              <a:t> = </a:t>
            </a:r>
            <a:r>
              <a:rPr lang="en-US" i="1">
                <a:sym typeface="Symbol" pitchFamily="18" charset="2"/>
              </a:rPr>
              <a:t>q</a:t>
            </a:r>
            <a:r>
              <a:rPr lang="en-US" baseline="-25000">
                <a:sym typeface="Symbol" pitchFamily="18" charset="2"/>
              </a:rPr>
              <a:t>2</a:t>
            </a:r>
            <a:r>
              <a:rPr lang="en-US">
                <a:sym typeface="Symbol" pitchFamily="18" charset="2"/>
              </a:rPr>
              <a:t> = 1.6010</a:t>
            </a:r>
            <a:r>
              <a:rPr lang="en-US" baseline="30000">
                <a:sym typeface="Symbol" pitchFamily="18" charset="2"/>
              </a:rPr>
              <a:t>-19</a:t>
            </a:r>
            <a:r>
              <a:rPr lang="en-US">
                <a:sym typeface="Symbol" pitchFamily="18" charset="2"/>
              </a:rPr>
              <a:t> C. Then</a:t>
            </a:r>
          </a:p>
          <a:p>
            <a:pPr eaLnBrk="0" hangingPunct="0">
              <a:spcBef>
                <a:spcPct val="20000"/>
              </a:spcBef>
            </a:pPr>
            <a:r>
              <a:rPr lang="en-US" i="1">
                <a:solidFill>
                  <a:srgbClr val="000000"/>
                </a:solidFill>
                <a:cs typeface="Courier New" pitchFamily="49" charset="0"/>
              </a:rPr>
              <a:t>                E</a:t>
            </a:r>
            <a:r>
              <a:rPr lang="en-US" baseline="-25000">
                <a:solidFill>
                  <a:srgbClr val="000000"/>
                </a:solidFill>
                <a:cs typeface="Courier New" pitchFamily="49" charset="0"/>
              </a:rPr>
              <a:t>P</a:t>
            </a:r>
            <a:r>
              <a:rPr lang="en-US">
                <a:sym typeface="Symbol" pitchFamily="18" charset="2"/>
              </a:rPr>
              <a:t> 	= </a:t>
            </a:r>
            <a:r>
              <a:rPr lang="en-US" i="1">
                <a:solidFill>
                  <a:srgbClr val="000000"/>
                </a:solidFill>
                <a:cs typeface="Times New Roman" pitchFamily="18" charset="0"/>
              </a:rPr>
              <a:t>kq</a:t>
            </a:r>
            <a:r>
              <a:rPr lang="en-US" baseline="-25000">
                <a:solidFill>
                  <a:srgbClr val="000000"/>
                </a:solidFill>
                <a:cs typeface="Times New Roman" pitchFamily="18" charset="0"/>
              </a:rPr>
              <a:t>1</a:t>
            </a:r>
            <a:r>
              <a:rPr lang="en-US" i="1">
                <a:solidFill>
                  <a:srgbClr val="000000"/>
                </a:solidFill>
                <a:cs typeface="Times New Roman" pitchFamily="18" charset="0"/>
              </a:rPr>
              <a:t>q</a:t>
            </a:r>
            <a:r>
              <a:rPr lang="en-US" baseline="-25000">
                <a:solidFill>
                  <a:srgbClr val="000000"/>
                </a:solidFill>
                <a:cs typeface="Times New Roman" pitchFamily="18" charset="0"/>
              </a:rPr>
              <a:t>2 </a:t>
            </a:r>
            <a:r>
              <a:rPr lang="en-US" i="1">
                <a:solidFill>
                  <a:srgbClr val="000000"/>
                </a:solidFill>
                <a:cs typeface="Times New Roman" pitchFamily="18" charset="0"/>
              </a:rPr>
              <a:t>/ r</a:t>
            </a:r>
            <a:r>
              <a:rPr lang="en-US">
                <a:solidFill>
                  <a:srgbClr val="000000"/>
                </a:solidFill>
                <a:cs typeface="Times New Roman" pitchFamily="18" charset="0"/>
              </a:rPr>
              <a:t> </a:t>
            </a:r>
          </a:p>
          <a:p>
            <a:pPr eaLnBrk="0" hangingPunct="0">
              <a:spcBef>
                <a:spcPct val="20000"/>
              </a:spcBef>
            </a:pPr>
            <a:r>
              <a:rPr lang="en-US">
                <a:solidFill>
                  <a:srgbClr val="000000"/>
                </a:solidFill>
                <a:cs typeface="Times New Roman" pitchFamily="18" charset="0"/>
              </a:rPr>
              <a:t>           </a:t>
            </a:r>
            <a:r>
              <a:rPr lang="en-US" baseline="-25000">
                <a:solidFill>
                  <a:srgbClr val="000000"/>
                </a:solidFill>
                <a:cs typeface="Times New Roman" pitchFamily="18" charset="0"/>
              </a:rPr>
              <a:t> 	</a:t>
            </a:r>
            <a:r>
              <a:rPr lang="en-US">
                <a:solidFill>
                  <a:srgbClr val="000000"/>
                </a:solidFill>
                <a:cs typeface="Times New Roman" pitchFamily="18" charset="0"/>
              </a:rPr>
              <a:t>= (</a:t>
            </a:r>
            <a:r>
              <a:rPr lang="en-US">
                <a:sym typeface="Symbol" pitchFamily="18" charset="2"/>
              </a:rPr>
              <a:t>8.9910</a:t>
            </a:r>
            <a:r>
              <a:rPr lang="en-US" baseline="30000">
                <a:sym typeface="Symbol" pitchFamily="18" charset="2"/>
              </a:rPr>
              <a:t>9</a:t>
            </a:r>
            <a:r>
              <a:rPr lang="en-US">
                <a:sym typeface="Symbol" pitchFamily="18" charset="2"/>
              </a:rPr>
              <a:t>)(1.6010</a:t>
            </a:r>
            <a:r>
              <a:rPr lang="en-US" baseline="30000">
                <a:sym typeface="Symbol" pitchFamily="18" charset="2"/>
              </a:rPr>
              <a:t>-19</a:t>
            </a:r>
            <a:r>
              <a:rPr lang="en-US">
                <a:sym typeface="Symbol" pitchFamily="18" charset="2"/>
              </a:rPr>
              <a:t>)</a:t>
            </a:r>
            <a:r>
              <a:rPr lang="en-US" baseline="30000">
                <a:sym typeface="Symbol" pitchFamily="18" charset="2"/>
              </a:rPr>
              <a:t>2 </a:t>
            </a:r>
            <a:r>
              <a:rPr lang="en-US" i="1">
                <a:sym typeface="Symbol" pitchFamily="18" charset="2"/>
              </a:rPr>
              <a:t>/</a:t>
            </a:r>
            <a:r>
              <a:rPr lang="en-US">
                <a:sym typeface="Symbol" pitchFamily="18" charset="2"/>
              </a:rPr>
              <a:t> 3.010</a:t>
            </a:r>
            <a:r>
              <a:rPr lang="en-US" baseline="30000">
                <a:sym typeface="Symbol" pitchFamily="18" charset="2"/>
              </a:rPr>
              <a:t>-10</a:t>
            </a:r>
            <a:endParaRPr lang="en-US">
              <a:sym typeface="Symbol" pitchFamily="18" charset="2"/>
            </a:endParaRPr>
          </a:p>
          <a:p>
            <a:pPr eaLnBrk="0" hangingPunct="0">
              <a:spcBef>
                <a:spcPct val="20000"/>
              </a:spcBef>
            </a:pPr>
            <a:r>
              <a:rPr lang="en-US">
                <a:sym typeface="Symbol" pitchFamily="18" charset="2"/>
              </a:rPr>
              <a:t>           </a:t>
            </a:r>
            <a:r>
              <a:rPr lang="en-US" baseline="-25000">
                <a:sym typeface="Symbol" pitchFamily="18" charset="2"/>
              </a:rPr>
              <a:t> 	</a:t>
            </a:r>
            <a:r>
              <a:rPr lang="en-US">
                <a:sym typeface="Symbol" pitchFamily="18" charset="2"/>
              </a:rPr>
              <a:t>= 7.710</a:t>
            </a:r>
            <a:r>
              <a:rPr lang="en-US" baseline="30000">
                <a:sym typeface="Symbol" pitchFamily="18" charset="2"/>
              </a:rPr>
              <a:t>-19</a:t>
            </a:r>
            <a:r>
              <a:rPr lang="en-US">
                <a:sym typeface="Symbol" pitchFamily="18" charset="2"/>
              </a:rPr>
              <a:t> J.</a:t>
            </a:r>
            <a:endParaRPr lang="en-US" baseline="30000">
              <a:sym typeface="Symbol" pitchFamily="18" charset="2"/>
            </a:endParaRPr>
          </a:p>
        </p:txBody>
      </p:sp>
      <p:sp>
        <p:nvSpPr>
          <p:cNvPr id="256002" name="Rectangle 2"/>
          <p:cNvSpPr>
            <a:spLocks noChangeArrowheads="1"/>
          </p:cNvSpPr>
          <p:nvPr/>
        </p:nvSpPr>
        <p:spPr bwMode="auto">
          <a:xfrm>
            <a:off x="685800" y="1338263"/>
            <a:ext cx="7772400" cy="26543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and potential energy </a:t>
            </a:r>
            <a:r>
              <a:rPr lang="en-US" altLang="en-US">
                <a:solidFill>
                  <a:schemeClr val="accent2"/>
                </a:solidFill>
              </a:rPr>
              <a:t>– electrostatic</a:t>
            </a:r>
            <a:r>
              <a:rPr lang="en-US" altLang="en-US" i="1">
                <a:solidFill>
                  <a:schemeClr val="accent2"/>
                </a:solidFill>
              </a:rPr>
              <a:t> </a:t>
            </a:r>
            <a:r>
              <a:rPr lang="en-US" sz="2000">
                <a:solidFill>
                  <a:srgbClr val="000000"/>
                </a:solidFill>
                <a:latin typeface="Courier New" pitchFamily="49" charset="0"/>
                <a:ea typeface="Calibri" pitchFamily="34" charset="0"/>
                <a:cs typeface="Times New Roman" pitchFamily="18" charset="0"/>
              </a:rPr>
              <a:t>	</a:t>
            </a:r>
          </a:p>
          <a:p>
            <a:pPr eaLnBrk="0" hangingPunct="0">
              <a:spcBef>
                <a:spcPct val="20000"/>
              </a:spcBef>
            </a:pPr>
            <a:endParaRPr lang="en-US" sz="2000">
              <a:solidFill>
                <a:srgbClr val="000000"/>
              </a:solidFill>
              <a:latin typeface="Courier New" pitchFamily="49" charset="0"/>
              <a:ea typeface="Calibri" pitchFamily="34" charset="0"/>
              <a:cs typeface="Times New Roman" pitchFamily="18" charset="0"/>
              <a:sym typeface="Symbol" pitchFamily="18" charset="2"/>
            </a:endParaRPr>
          </a:p>
          <a:p>
            <a:pPr eaLnBrk="0" hangingPunct="0">
              <a:spcBef>
                <a:spcPct val="20000"/>
              </a:spcBef>
            </a:pPr>
            <a:endParaRPr lang="en-US" sz="2000">
              <a:solidFill>
                <a:srgbClr val="000000"/>
              </a:solidFill>
              <a:latin typeface="Courier New" pitchFamily="49" charset="0"/>
              <a:ea typeface="Calibri" pitchFamily="34" charset="0"/>
              <a:cs typeface="Times New Roman" pitchFamily="18" charset="0"/>
              <a:sym typeface="Symbol" pitchFamily="18" charset="2"/>
            </a:endParaRPr>
          </a:p>
          <a:p>
            <a:pPr eaLnBrk="0" hangingPunct="0">
              <a:spcBef>
                <a:spcPct val="20000"/>
              </a:spcBef>
            </a:pPr>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Since at </a:t>
            </a:r>
            <a:r>
              <a:rPr lang="en-US" i="1">
                <a:solidFill>
                  <a:srgbClr val="000000"/>
                </a:solidFill>
                <a:ea typeface="Calibri" pitchFamily="34" charset="0"/>
                <a:cs typeface="Times New Roman" pitchFamily="18" charset="0"/>
              </a:rPr>
              <a:t>r</a:t>
            </a:r>
            <a:r>
              <a:rPr lang="en-US">
                <a:solidFill>
                  <a:srgbClr val="000000"/>
                </a:solidFill>
                <a:ea typeface="Calibri" pitchFamily="34" charset="0"/>
                <a:cs typeface="Times New Roman" pitchFamily="18" charset="0"/>
              </a:rPr>
              <a:t> = </a:t>
            </a:r>
            <a:r>
              <a:rPr lang="en-US">
                <a:solidFill>
                  <a:srgbClr val="000000"/>
                </a:solidFill>
                <a:ea typeface="Calibri" pitchFamily="34" charset="0"/>
                <a:cs typeface="Times New Roman" pitchFamily="18" charset="0"/>
                <a:sym typeface="Symbol" pitchFamily="18" charset="2"/>
              </a:rPr>
              <a:t> the force is zero, we can dispense with the </a:t>
            </a:r>
            <a:r>
              <a:rPr lang="en-US">
                <a:sym typeface="Symbol" pitchFamily="18" charset="2"/>
              </a:rPr>
              <a:t>∆</a:t>
            </a:r>
            <a:r>
              <a:rPr lang="en-US" i="1">
                <a:solidFill>
                  <a:srgbClr val="000000"/>
                </a:solidFill>
                <a:sym typeface="Symbol" pitchFamily="18" charset="2"/>
              </a:rPr>
              <a:t>E</a:t>
            </a:r>
            <a:r>
              <a:rPr lang="en-US" baseline="-25000">
                <a:solidFill>
                  <a:srgbClr val="000000"/>
                </a:solidFill>
                <a:sym typeface="Symbol" pitchFamily="18" charset="2"/>
              </a:rPr>
              <a:t>P</a:t>
            </a:r>
            <a:r>
              <a:rPr lang="en-US">
                <a:solidFill>
                  <a:srgbClr val="000000"/>
                </a:solidFill>
                <a:sym typeface="Symbol" pitchFamily="18" charset="2"/>
              </a:rPr>
              <a:t>, just as we did with the gravitational force, and consider the potential energy </a:t>
            </a:r>
            <a:r>
              <a:rPr lang="en-US" i="1">
                <a:solidFill>
                  <a:srgbClr val="000000"/>
                </a:solidFill>
                <a:sym typeface="Symbol" pitchFamily="18" charset="2"/>
              </a:rPr>
              <a:t>E</a:t>
            </a:r>
            <a:r>
              <a:rPr lang="en-US" baseline="-25000">
                <a:solidFill>
                  <a:srgbClr val="000000"/>
                </a:solidFill>
                <a:sym typeface="Symbol" pitchFamily="18" charset="2"/>
              </a:rPr>
              <a:t>P</a:t>
            </a:r>
            <a:r>
              <a:rPr lang="en-US" i="1">
                <a:solidFill>
                  <a:srgbClr val="000000"/>
                </a:solidFill>
                <a:sym typeface="Symbol" pitchFamily="18" charset="2"/>
              </a:rPr>
              <a:t> </a:t>
            </a:r>
            <a:r>
              <a:rPr lang="en-US">
                <a:solidFill>
                  <a:srgbClr val="000000"/>
                </a:solidFill>
                <a:sym typeface="Symbol" pitchFamily="18" charset="2"/>
              </a:rPr>
              <a:t>at each point in space as absolute.</a:t>
            </a:r>
          </a:p>
        </p:txBody>
      </p:sp>
      <p:sp>
        <p:nvSpPr>
          <p:cNvPr id="7373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14"/>
          <p:cNvGrpSpPr>
            <a:grpSpLocks/>
          </p:cNvGrpSpPr>
          <p:nvPr/>
        </p:nvGrpSpPr>
        <p:grpSpPr bwMode="auto">
          <a:xfrm>
            <a:off x="844550" y="1768475"/>
            <a:ext cx="7464425" cy="823913"/>
            <a:chOff x="532" y="2777"/>
            <a:chExt cx="4702" cy="519"/>
          </a:xfrm>
        </p:grpSpPr>
        <p:sp>
          <p:nvSpPr>
            <p:cNvPr id="73734" name="Rectangle 5"/>
            <p:cNvSpPr>
              <a:spLocks noChangeArrowheads="1"/>
            </p:cNvSpPr>
            <p:nvPr/>
          </p:nvSpPr>
          <p:spPr bwMode="auto">
            <a:xfrm>
              <a:off x="614" y="2790"/>
              <a:ext cx="1744" cy="260"/>
            </a:xfrm>
            <a:prstGeom prst="rect">
              <a:avLst/>
            </a:prstGeom>
            <a:noFill/>
            <a:ln w="9525">
              <a:noFill/>
              <a:miter lim="800000"/>
              <a:headEnd/>
              <a:tailEnd/>
            </a:ln>
          </p:spPr>
          <p:txBody>
            <a:bodyPr/>
            <a:lstStyle/>
            <a:p>
              <a:pPr>
                <a:lnSpc>
                  <a:spcPct val="90000"/>
                </a:lnSpc>
                <a:spcBef>
                  <a:spcPct val="20000"/>
                </a:spcBef>
              </a:pP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kq</a:t>
              </a:r>
              <a:r>
                <a:rPr lang="en-US" baseline="-25000">
                  <a:sym typeface="Symbol" pitchFamily="18" charset="2"/>
                </a:rPr>
                <a:t>1</a:t>
              </a:r>
              <a:r>
                <a:rPr lang="en-US" i="1">
                  <a:sym typeface="Symbol" pitchFamily="18" charset="2"/>
                </a:rPr>
                <a:t>q</a:t>
              </a:r>
              <a:r>
                <a:rPr lang="en-US" baseline="-25000">
                  <a:sym typeface="Symbol" pitchFamily="18" charset="2"/>
                </a:rPr>
                <a:t>2 </a:t>
              </a:r>
              <a:r>
                <a:rPr lang="en-US" i="1">
                  <a:sym typeface="Symbol" pitchFamily="18" charset="2"/>
                </a:rPr>
                <a:t>/</a:t>
              </a:r>
              <a:r>
                <a:rPr lang="en-US">
                  <a:sym typeface="Symbol" pitchFamily="18" charset="2"/>
                </a:rPr>
                <a:t> </a:t>
              </a:r>
              <a:r>
                <a:rPr lang="en-US" i="1">
                  <a:sym typeface="Symbol" pitchFamily="18" charset="2"/>
                </a:rPr>
                <a:t>r</a:t>
              </a:r>
              <a:r>
                <a:rPr lang="en-US" baseline="30000">
                  <a:sym typeface="Symbol" pitchFamily="18" charset="2"/>
                </a:rPr>
                <a:t> </a:t>
              </a:r>
            </a:p>
          </p:txBody>
        </p:sp>
        <p:sp>
          <p:nvSpPr>
            <p:cNvPr id="73735" name="Text Box 6"/>
            <p:cNvSpPr txBox="1">
              <a:spLocks noChangeArrowheads="1"/>
            </p:cNvSpPr>
            <p:nvPr/>
          </p:nvSpPr>
          <p:spPr bwMode="auto">
            <a:xfrm>
              <a:off x="3704" y="2777"/>
              <a:ext cx="15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electrostatic potential energy</a:t>
              </a:r>
            </a:p>
          </p:txBody>
        </p:sp>
        <p:sp>
          <p:nvSpPr>
            <p:cNvPr id="73736" name="Rectangle 7"/>
            <p:cNvSpPr>
              <a:spLocks noChangeArrowheads="1"/>
            </p:cNvSpPr>
            <p:nvPr/>
          </p:nvSpPr>
          <p:spPr bwMode="auto">
            <a:xfrm>
              <a:off x="532" y="2779"/>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73737" name="Rectangle 8"/>
            <p:cNvSpPr>
              <a:spLocks noChangeArrowheads="1"/>
            </p:cNvSpPr>
            <p:nvPr/>
          </p:nvSpPr>
          <p:spPr bwMode="auto">
            <a:xfrm>
              <a:off x="936" y="3034"/>
              <a:ext cx="3035" cy="202"/>
            </a:xfrm>
            <a:prstGeom prst="rect">
              <a:avLst/>
            </a:prstGeom>
            <a:noFill/>
            <a:ln w="9525">
              <a:noFill/>
              <a:miter lim="800000"/>
              <a:headEnd/>
              <a:tailEnd/>
            </a:ln>
          </p:spPr>
          <p:txBody>
            <a:bodyPr/>
            <a:lstStyle/>
            <a:p>
              <a:pPr>
                <a:lnSpc>
                  <a:spcPct val="90000"/>
                </a:lnSpc>
                <a:spcBef>
                  <a:spcPct val="20000"/>
                </a:spcBef>
              </a:pPr>
              <a:r>
                <a:rPr lang="en-US" sz="2000" i="1">
                  <a:solidFill>
                    <a:schemeClr val="hlink"/>
                  </a:solidFill>
                  <a:sym typeface="Symbol" pitchFamily="18" charset="2"/>
                </a:rPr>
                <a:t>where k</a:t>
              </a:r>
              <a:r>
                <a:rPr lang="en-US" sz="2000">
                  <a:solidFill>
                    <a:schemeClr val="hlink"/>
                  </a:solidFill>
                  <a:sym typeface="Symbol" pitchFamily="18" charset="2"/>
                </a:rPr>
                <a:t> = </a:t>
              </a:r>
              <a:r>
                <a:rPr lang="en-US" sz="2000">
                  <a:solidFill>
                    <a:schemeClr val="hlink"/>
                  </a:solidFill>
                  <a:cs typeface="Courier New" pitchFamily="49" charset="0"/>
                  <a:sym typeface="Symbol" pitchFamily="18" charset="2"/>
                </a:rPr>
                <a:t>8.99×10</a:t>
              </a:r>
              <a:r>
                <a:rPr lang="en-US" sz="2000" baseline="30000">
                  <a:solidFill>
                    <a:schemeClr val="hlink"/>
                  </a:solidFill>
                  <a:cs typeface="Courier New" pitchFamily="49" charset="0"/>
                  <a:sym typeface="Symbol" pitchFamily="18" charset="2"/>
                </a:rPr>
                <a:t>9</a:t>
              </a:r>
              <a:r>
                <a:rPr lang="en-US" sz="2000">
                  <a:solidFill>
                    <a:schemeClr val="hlink"/>
                  </a:solidFill>
                  <a:cs typeface="Courier New" pitchFamily="49" charset="0"/>
                  <a:sym typeface="Symbol" pitchFamily="18" charset="2"/>
                </a:rPr>
                <a:t> N</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m</a:t>
              </a:r>
              <a:r>
                <a:rPr lang="en-US" sz="2000" baseline="30000">
                  <a:solidFill>
                    <a:schemeClr val="hlink"/>
                  </a:solidFill>
                  <a:cs typeface="Courier New" pitchFamily="49" charset="0"/>
                  <a:sym typeface="Symbol" pitchFamily="18" charset="2"/>
                </a:rPr>
                <a:t>2</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C</a:t>
              </a:r>
              <a:r>
                <a:rPr lang="en-US" sz="2000" baseline="30000">
                  <a:solidFill>
                    <a:schemeClr val="hlink"/>
                  </a:solidFill>
                  <a:cs typeface="Courier New" pitchFamily="49" charset="0"/>
                  <a:sym typeface="Symbol" pitchFamily="18" charset="2"/>
                </a:rPr>
                <a:t>−2</a:t>
              </a:r>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56002">
                                            <p:txEl>
                                              <p:pRg st="3" end="3"/>
                                            </p:txEl>
                                          </p:spTgt>
                                        </p:tgtEl>
                                        <p:attrNameLst>
                                          <p:attrName>style.visibility</p:attrName>
                                        </p:attrNameLst>
                                      </p:cBhvr>
                                      <p:to>
                                        <p:strVal val="visible"/>
                                      </p:to>
                                    </p:set>
                                    <p:anim calcmode="lin" valueType="num">
                                      <p:cBhvr additive="base">
                                        <p:cTn id="14" dur="500" fill="hold"/>
                                        <p:tgtEl>
                                          <p:spTgt spid="256002">
                                            <p:txEl>
                                              <p:pRg st="3" end="3"/>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5600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56011">
                                            <p:txEl>
                                              <p:pRg st="0" end="0"/>
                                            </p:txEl>
                                          </p:spTgt>
                                        </p:tgtEl>
                                        <p:attrNameLst>
                                          <p:attrName>style.visibility</p:attrName>
                                        </p:attrNameLst>
                                      </p:cBhvr>
                                      <p:to>
                                        <p:strVal val="visible"/>
                                      </p:to>
                                    </p:set>
                                    <p:anim calcmode="lin" valueType="num">
                                      <p:cBhvr additive="base">
                                        <p:cTn id="20" dur="500" fill="hold"/>
                                        <p:tgtEl>
                                          <p:spTgt spid="256011">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5601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6011">
                                            <p:txEl>
                                              <p:pRg st="1" end="1"/>
                                            </p:txEl>
                                          </p:spTgt>
                                        </p:tgtEl>
                                        <p:attrNameLst>
                                          <p:attrName>style.visibility</p:attrName>
                                        </p:attrNameLst>
                                      </p:cBhvr>
                                      <p:to>
                                        <p:strVal val="visible"/>
                                      </p:to>
                                    </p:set>
                                    <p:anim calcmode="lin" valueType="num">
                                      <p:cBhvr additive="base">
                                        <p:cTn id="26" dur="500" fill="hold"/>
                                        <p:tgtEl>
                                          <p:spTgt spid="256011">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56011">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56011">
                                            <p:txEl>
                                              <p:pRg st="2" end="2"/>
                                            </p:txEl>
                                          </p:spTgt>
                                        </p:tgtEl>
                                        <p:attrNameLst>
                                          <p:attrName>style.visibility</p:attrName>
                                        </p:attrNameLst>
                                      </p:cBhvr>
                                      <p:to>
                                        <p:strVal val="visible"/>
                                      </p:to>
                                    </p:set>
                                    <p:anim calcmode="lin" valueType="num">
                                      <p:cBhvr additive="base">
                                        <p:cTn id="32" dur="500" fill="hold"/>
                                        <p:tgtEl>
                                          <p:spTgt spid="256011">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56011">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56011">
                                            <p:txEl>
                                              <p:pRg st="3" end="3"/>
                                            </p:txEl>
                                          </p:spTgt>
                                        </p:tgtEl>
                                        <p:attrNameLst>
                                          <p:attrName>style.visibility</p:attrName>
                                        </p:attrNameLst>
                                      </p:cBhvr>
                                      <p:to>
                                        <p:strVal val="visible"/>
                                      </p:to>
                                    </p:set>
                                    <p:anim calcmode="lin" valueType="num">
                                      <p:cBhvr additive="base">
                                        <p:cTn id="38" dur="500" fill="hold"/>
                                        <p:tgtEl>
                                          <p:spTgt spid="256011">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56011">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56011">
                                            <p:txEl>
                                              <p:pRg st="4" end="4"/>
                                            </p:txEl>
                                          </p:spTgt>
                                        </p:tgtEl>
                                        <p:attrNameLst>
                                          <p:attrName>style.visibility</p:attrName>
                                        </p:attrNameLst>
                                      </p:cBhvr>
                                      <p:to>
                                        <p:strVal val="visible"/>
                                      </p:to>
                                    </p:set>
                                    <p:anim calcmode="lin" valueType="num">
                                      <p:cBhvr additive="base">
                                        <p:cTn id="44" dur="500" fill="hold"/>
                                        <p:tgtEl>
                                          <p:spTgt spid="256011">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56011">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73" name="Rectangle 25"/>
          <p:cNvSpPr>
            <a:spLocks noChangeArrowheads="1"/>
          </p:cNvSpPr>
          <p:nvPr/>
        </p:nvSpPr>
        <p:spPr bwMode="auto">
          <a:xfrm>
            <a:off x="682625" y="5046663"/>
            <a:ext cx="7764463" cy="1547812"/>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As we noted in the gravitational potential section of this slide show, you can now see why the potential is called that </a:t>
            </a:r>
            <a:r>
              <a:rPr lang="en-US" dirty="0" smtClean="0">
                <a:sym typeface="Symbol" pitchFamily="18" charset="2"/>
              </a:rPr>
              <a:t>- </a:t>
            </a:r>
            <a:r>
              <a:rPr lang="en-US" dirty="0">
                <a:sym typeface="Symbol" pitchFamily="18" charset="2"/>
              </a:rPr>
              <a:t>it is derived from potential energy.</a:t>
            </a:r>
            <a:endParaRPr lang="en-US" dirty="0">
              <a:solidFill>
                <a:srgbClr val="000000"/>
              </a:solidFill>
              <a:cs typeface="Courier New" pitchFamily="49" charset="0"/>
              <a:sym typeface="Symbol" pitchFamily="18" charset="2"/>
            </a:endParaRPr>
          </a:p>
        </p:txBody>
      </p:sp>
      <p:sp>
        <p:nvSpPr>
          <p:cNvPr id="258050" name="Rectangle 2"/>
          <p:cNvSpPr>
            <a:spLocks noChangeArrowheads="1"/>
          </p:cNvSpPr>
          <p:nvPr/>
        </p:nvSpPr>
        <p:spPr bwMode="auto">
          <a:xfrm>
            <a:off x="685800" y="1338263"/>
            <a:ext cx="7772400" cy="3741737"/>
          </a:xfrm>
          <a:prstGeom prst="rect">
            <a:avLst/>
          </a:prstGeom>
          <a:solidFill>
            <a:srgbClr val="EAEAEA"/>
          </a:solidFill>
          <a:ln w="9525">
            <a:noFill/>
            <a:miter lim="800000"/>
            <a:headEnd/>
            <a:tailEnd/>
          </a:ln>
        </p:spPr>
        <p:txBody>
          <a:bodyPr/>
          <a:lstStyle/>
          <a:p>
            <a:pPr eaLnBrk="0" hangingPunct="0">
              <a:spcBef>
                <a:spcPct val="20000"/>
              </a:spcBef>
            </a:pPr>
            <a:r>
              <a:rPr lang="en-US" altLang="en-US" i="1" dirty="0">
                <a:solidFill>
                  <a:schemeClr val="accent2"/>
                </a:solidFill>
              </a:rPr>
              <a:t>Potential and potential energy </a:t>
            </a:r>
            <a:r>
              <a:rPr lang="en-US" altLang="en-US" dirty="0">
                <a:solidFill>
                  <a:schemeClr val="accent2"/>
                </a:solidFill>
              </a:rPr>
              <a:t>– electrostatic</a:t>
            </a:r>
            <a:r>
              <a:rPr lang="en-US" sz="2000" dirty="0">
                <a:solidFill>
                  <a:srgbClr val="000000"/>
                </a:solidFill>
                <a:latin typeface="Courier New" pitchFamily="49" charset="0"/>
                <a:ea typeface="Calibri" pitchFamily="34" charset="0"/>
                <a:cs typeface="Times New Roman" pitchFamily="18" charset="0"/>
              </a:rPr>
              <a:t> 	</a:t>
            </a:r>
          </a:p>
          <a:p>
            <a:pPr eaLnBrk="0" hangingPunct="0">
              <a:spcBef>
                <a:spcPct val="20000"/>
              </a:spcBef>
            </a:pPr>
            <a:r>
              <a:rPr lang="en-US" dirty="0">
                <a:ea typeface="Calibri" pitchFamily="34" charset="0"/>
                <a:cs typeface="Times New Roman" pitchFamily="18" charset="0"/>
                <a:sym typeface="Symbol" pitchFamily="18" charset="2"/>
              </a:rPr>
              <a:t>The technical definition is: </a:t>
            </a:r>
            <a:r>
              <a:rPr lang="en-US" dirty="0">
                <a:cs typeface="Courier New" pitchFamily="49" charset="0"/>
              </a:rPr>
              <a:t>The work done by the electrostatic field in bringing a small charge from infinity to that point is called the </a:t>
            </a:r>
            <a:r>
              <a:rPr lang="en-US" b="1" dirty="0">
                <a:cs typeface="Courier New" pitchFamily="49" charset="0"/>
              </a:rPr>
              <a:t>electrostatic potential energy</a:t>
            </a:r>
            <a:r>
              <a:rPr lang="en-US" dirty="0">
                <a:cs typeface="Courier New" pitchFamily="49" charset="0"/>
              </a:rPr>
              <a:t>.</a:t>
            </a:r>
            <a:r>
              <a:rPr lang="en-US" dirty="0">
                <a:sym typeface="Symbol" pitchFamily="18" charset="2"/>
              </a:rPr>
              <a:t> </a:t>
            </a:r>
          </a:p>
          <a:p>
            <a:pPr eaLnBrk="0" hangingPunct="0">
              <a:spcBef>
                <a:spcPct val="20000"/>
              </a:spcBef>
            </a:pPr>
            <a:r>
              <a:rPr lang="en-US" dirty="0">
                <a:solidFill>
                  <a:srgbClr val="000000"/>
                </a:solidFill>
                <a:sym typeface="Symbol" pitchFamily="18" charset="2"/>
              </a:rPr>
              <a:t>We now define </a:t>
            </a:r>
            <a:r>
              <a:rPr lang="en-US" b="1" dirty="0">
                <a:solidFill>
                  <a:srgbClr val="000000"/>
                </a:solidFill>
                <a:sym typeface="Symbol" pitchFamily="18" charset="2"/>
              </a:rPr>
              <a:t>electrostatic potential</a:t>
            </a:r>
            <a:r>
              <a:rPr lang="en-US" dirty="0">
                <a:solidFill>
                  <a:srgbClr val="000000"/>
                </a:solidFill>
                <a:sym typeface="Symbol" pitchFamily="18" charset="2"/>
              </a:rPr>
              <a:t> </a:t>
            </a:r>
            <a:r>
              <a:rPr lang="en-US" i="1" dirty="0" err="1" smtClean="0">
                <a:solidFill>
                  <a:srgbClr val="000000"/>
                </a:solidFill>
                <a:sym typeface="Symbol" pitchFamily="18" charset="2"/>
              </a:rPr>
              <a:t>V</a:t>
            </a:r>
            <a:r>
              <a:rPr lang="en-US" baseline="-25000" dirty="0" err="1" smtClean="0">
                <a:solidFill>
                  <a:srgbClr val="000000"/>
                </a:solidFill>
                <a:sym typeface="Symbol" pitchFamily="18" charset="2"/>
              </a:rPr>
              <a:t>e</a:t>
            </a:r>
            <a:r>
              <a:rPr lang="en-US" i="1" dirty="0" smtClean="0">
                <a:solidFill>
                  <a:srgbClr val="000000"/>
                </a:solidFill>
                <a:sym typeface="Symbol" pitchFamily="18" charset="2"/>
              </a:rPr>
              <a:t> </a:t>
            </a:r>
            <a:r>
              <a:rPr lang="en-US" dirty="0" smtClean="0">
                <a:solidFill>
                  <a:srgbClr val="000000"/>
                </a:solidFill>
                <a:sym typeface="Symbol" pitchFamily="18" charset="2"/>
              </a:rPr>
              <a:t>as </a:t>
            </a:r>
            <a:r>
              <a:rPr lang="en-US" dirty="0">
                <a:solidFill>
                  <a:srgbClr val="000000"/>
                </a:solidFill>
                <a:sym typeface="Symbol" pitchFamily="18" charset="2"/>
              </a:rPr>
              <a:t>electrostatic potential energy per unit charge:</a:t>
            </a:r>
          </a:p>
          <a:p>
            <a:pPr eaLnBrk="0" hangingPunct="0">
              <a:spcBef>
                <a:spcPct val="20000"/>
              </a:spcBef>
            </a:pPr>
            <a:endParaRPr lang="en-US" dirty="0">
              <a:solidFill>
                <a:srgbClr val="000000"/>
              </a:solidFill>
              <a:cs typeface="Times New Roman" pitchFamily="18" charset="0"/>
            </a:endParaRPr>
          </a:p>
        </p:txBody>
      </p:sp>
      <p:sp>
        <p:nvSpPr>
          <p:cNvPr id="7475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20"/>
          <p:cNvGrpSpPr>
            <a:grpSpLocks/>
          </p:cNvGrpSpPr>
          <p:nvPr/>
        </p:nvGrpSpPr>
        <p:grpSpPr bwMode="auto">
          <a:xfrm>
            <a:off x="812800" y="4149061"/>
            <a:ext cx="7464425" cy="833438"/>
            <a:chOff x="512" y="2551"/>
            <a:chExt cx="4702" cy="525"/>
          </a:xfrm>
        </p:grpSpPr>
        <p:sp>
          <p:nvSpPr>
            <p:cNvPr id="74759" name="Rectangle 21"/>
            <p:cNvSpPr>
              <a:spLocks noChangeArrowheads="1"/>
            </p:cNvSpPr>
            <p:nvPr/>
          </p:nvSpPr>
          <p:spPr bwMode="auto">
            <a:xfrm>
              <a:off x="594" y="2562"/>
              <a:ext cx="2431" cy="202"/>
            </a:xfrm>
            <a:prstGeom prst="rect">
              <a:avLst/>
            </a:prstGeom>
            <a:noFill/>
            <a:ln w="9525">
              <a:noFill/>
              <a:miter lim="800000"/>
              <a:headEnd/>
              <a:tailEnd/>
            </a:ln>
          </p:spPr>
          <p:txBody>
            <a:bodyPr/>
            <a:lstStyle/>
            <a:p>
              <a:pPr eaLnBrk="0" hangingPunct="0">
                <a:lnSpc>
                  <a:spcPct val="90000"/>
                </a:lnSpc>
                <a:spcBef>
                  <a:spcPct val="20000"/>
                </a:spcBef>
              </a:pPr>
              <a:r>
                <a:rPr lang="en-US">
                  <a:sym typeface="Symbol" pitchFamily="18" charset="2"/>
                </a:rPr>
                <a:t>∆</a:t>
              </a:r>
              <a:r>
                <a:rPr lang="en-US" i="1">
                  <a:sym typeface="Symbol" pitchFamily="18" charset="2"/>
                </a:rPr>
                <a:t>V</a:t>
              </a:r>
              <a:r>
                <a:rPr lang="en-US" baseline="-25000">
                  <a:sym typeface="Symbol" pitchFamily="18" charset="2"/>
                </a:rPr>
                <a:t>e</a:t>
              </a:r>
              <a:r>
                <a:rPr lang="en-US">
                  <a:sym typeface="Symbol" pitchFamily="18" charset="2"/>
                </a:rPr>
                <a:t> = </a:t>
              </a:r>
              <a:r>
                <a:rPr lang="en-US">
                  <a:solidFill>
                    <a:srgbClr val="000000"/>
                  </a:solidFill>
                  <a:ea typeface="Times New Roman" pitchFamily="18" charset="0"/>
                  <a:cs typeface="Courier New" pitchFamily="49" charset="0"/>
                  <a:sym typeface="Symbol" pitchFamily="18" charset="2"/>
                </a:rPr>
                <a:t>∆</a:t>
              </a:r>
              <a:r>
                <a:rPr lang="en-US" i="1">
                  <a:sym typeface="Symbol" pitchFamily="18" charset="2"/>
                </a:rPr>
                <a:t>E</a:t>
              </a:r>
              <a:r>
                <a:rPr lang="en-US" baseline="-25000">
                  <a:sym typeface="Symbol" pitchFamily="18" charset="2"/>
                </a:rPr>
                <a:t>P</a:t>
              </a:r>
              <a:r>
                <a:rPr lang="en-US" i="1" baseline="-25000">
                  <a:sym typeface="Symbol" pitchFamily="18" charset="2"/>
                </a:rPr>
                <a:t> </a:t>
              </a:r>
              <a:r>
                <a:rPr lang="en-US" i="1">
                  <a:sym typeface="Symbol" pitchFamily="18" charset="2"/>
                </a:rPr>
                <a:t>/</a:t>
              </a:r>
              <a:r>
                <a:rPr lang="en-US">
                  <a:sym typeface="Symbol" pitchFamily="18" charset="2"/>
                </a:rPr>
                <a:t> </a:t>
              </a:r>
              <a:r>
                <a:rPr lang="en-US" i="1">
                  <a:sym typeface="Symbol" pitchFamily="18" charset="2"/>
                </a:rPr>
                <a:t>q</a:t>
              </a:r>
            </a:p>
          </p:txBody>
        </p:sp>
        <p:sp>
          <p:nvSpPr>
            <p:cNvPr id="74760" name="Text Box 22"/>
            <p:cNvSpPr txBox="1">
              <a:spLocks noChangeArrowheads="1"/>
            </p:cNvSpPr>
            <p:nvPr/>
          </p:nvSpPr>
          <p:spPr bwMode="auto">
            <a:xfrm>
              <a:off x="3984" y="2558"/>
              <a:ext cx="12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electrostatic potential </a:t>
              </a:r>
            </a:p>
          </p:txBody>
        </p:sp>
        <p:sp>
          <p:nvSpPr>
            <p:cNvPr id="74761" name="Rectangle 23"/>
            <p:cNvSpPr>
              <a:spLocks noChangeArrowheads="1"/>
            </p:cNvSpPr>
            <p:nvPr/>
          </p:nvSpPr>
          <p:spPr bwMode="auto">
            <a:xfrm>
              <a:off x="512" y="2551"/>
              <a:ext cx="4701" cy="518"/>
            </a:xfrm>
            <a:prstGeom prst="rect">
              <a:avLst/>
            </a:prstGeom>
            <a:noFill/>
            <a:ln w="12700">
              <a:solidFill>
                <a:schemeClr val="tx1"/>
              </a:solidFill>
              <a:miter lim="800000"/>
              <a:headEnd/>
              <a:tailEnd/>
            </a:ln>
          </p:spPr>
          <p:txBody>
            <a:bodyPr wrap="none" anchor="ctr"/>
            <a:lstStyle/>
            <a:p>
              <a:endParaRPr lang="en-US"/>
            </a:p>
          </p:txBody>
        </p:sp>
        <p:sp>
          <p:nvSpPr>
            <p:cNvPr id="74762" name="Rectangle 24"/>
            <p:cNvSpPr>
              <a:spLocks noChangeArrowheads="1"/>
            </p:cNvSpPr>
            <p:nvPr/>
          </p:nvSpPr>
          <p:spPr bwMode="auto">
            <a:xfrm>
              <a:off x="708" y="2791"/>
              <a:ext cx="2431" cy="202"/>
            </a:xfrm>
            <a:prstGeom prst="rect">
              <a:avLst/>
            </a:prstGeom>
            <a:noFill/>
            <a:ln w="9525">
              <a:noFill/>
              <a:miter lim="800000"/>
              <a:headEnd/>
              <a:tailEnd/>
            </a:ln>
          </p:spPr>
          <p:txBody>
            <a:bodyPr/>
            <a:lstStyle/>
            <a:p>
              <a:pPr eaLnBrk="0" hangingPunct="0">
                <a:lnSpc>
                  <a:spcPct val="90000"/>
                </a:lnSpc>
                <a:spcBef>
                  <a:spcPct val="20000"/>
                </a:spcBef>
              </a:pPr>
              <a:r>
                <a:rPr lang="en-US" i="1">
                  <a:sym typeface="Symbol" pitchFamily="18" charset="2"/>
                </a:rPr>
                <a:t>V</a:t>
              </a:r>
              <a:r>
                <a:rPr lang="en-US" baseline="-25000">
                  <a:sym typeface="Symbol" pitchFamily="18" charset="2"/>
                </a:rPr>
                <a:t>e</a:t>
              </a:r>
              <a:r>
                <a:rPr lang="en-US">
                  <a:sym typeface="Symbol" pitchFamily="18" charset="2"/>
                </a:rPr>
                <a:t> = </a:t>
              </a:r>
              <a:r>
                <a:rPr lang="en-US" i="1">
                  <a:sym typeface="Symbol" pitchFamily="18" charset="2"/>
                </a:rPr>
                <a:t>kq /</a:t>
              </a:r>
              <a:r>
                <a:rPr lang="en-US">
                  <a:sym typeface="Symbol" pitchFamily="18" charset="2"/>
                </a:rPr>
                <a:t> </a:t>
              </a:r>
              <a:r>
                <a:rPr lang="en-US" i="1">
                  <a:sym typeface="Symbol" pitchFamily="18" charset="2"/>
                </a:rPr>
                <a:t>r</a:t>
              </a:r>
            </a:p>
          </p:txBody>
        </p:sp>
      </p:grpSp>
      <p:sp>
        <p:nvSpPr>
          <p:cNvPr id="258074" name="Text Box 26"/>
          <p:cNvSpPr txBox="1">
            <a:spLocks noChangeArrowheads="1"/>
          </p:cNvSpPr>
          <p:nvPr/>
        </p:nvSpPr>
        <p:spPr bwMode="auto">
          <a:xfrm>
            <a:off x="4724400" y="0"/>
            <a:ext cx="4419600" cy="1311275"/>
          </a:xfrm>
          <a:prstGeom prst="rect">
            <a:avLst/>
          </a:prstGeom>
          <a:solidFill>
            <a:srgbClr val="FFFFFF">
              <a:alpha val="36078"/>
            </a:srgbClr>
          </a:solidFill>
          <a:ln w="9525">
            <a:noFill/>
            <a:miter lim="800000"/>
            <a:headEnd/>
            <a:tailEnd/>
          </a:ln>
        </p:spPr>
        <p:txBody>
          <a:bodyPr>
            <a:spAutoFit/>
          </a:bodyPr>
          <a:lstStyle/>
          <a:p>
            <a:r>
              <a:rPr lang="en-US" sz="2000" dirty="0">
                <a:solidFill>
                  <a:schemeClr val="hlink"/>
                </a:solidFill>
                <a:sym typeface="Symbol" pitchFamily="18" charset="2"/>
              </a:rPr>
              <a:t>Note that electrostatic </a:t>
            </a:r>
            <a:r>
              <a:rPr lang="en-US" sz="2000" i="1" dirty="0">
                <a:solidFill>
                  <a:schemeClr val="hlink"/>
                </a:solidFill>
                <a:sym typeface="Symbol" pitchFamily="18" charset="2"/>
              </a:rPr>
              <a:t>E</a:t>
            </a:r>
            <a:r>
              <a:rPr lang="en-US" sz="2000" baseline="-25000" dirty="0">
                <a:solidFill>
                  <a:schemeClr val="hlink"/>
                </a:solidFill>
                <a:sym typeface="Symbol" pitchFamily="18" charset="2"/>
              </a:rPr>
              <a:t>P</a:t>
            </a:r>
            <a:r>
              <a:rPr lang="en-US" sz="2000" dirty="0">
                <a:solidFill>
                  <a:schemeClr val="hlink"/>
                </a:solidFill>
                <a:sym typeface="Symbol" pitchFamily="18" charset="2"/>
              </a:rPr>
              <a:t> and the </a:t>
            </a:r>
            <a:r>
              <a:rPr lang="en-US" sz="2000" i="1" dirty="0" err="1">
                <a:solidFill>
                  <a:schemeClr val="hlink"/>
                </a:solidFill>
                <a:sym typeface="Symbol" pitchFamily="18" charset="2"/>
              </a:rPr>
              <a:t>V</a:t>
            </a:r>
            <a:r>
              <a:rPr lang="en-US" sz="2000" baseline="-25000" dirty="0" err="1">
                <a:solidFill>
                  <a:schemeClr val="hlink"/>
                </a:solidFill>
                <a:sym typeface="Symbol" pitchFamily="18" charset="2"/>
              </a:rPr>
              <a:t>e</a:t>
            </a:r>
            <a:r>
              <a:rPr lang="en-US" sz="2000" baseline="-25000" dirty="0">
                <a:solidFill>
                  <a:schemeClr val="hlink"/>
                </a:solidFill>
                <a:sym typeface="Symbol" pitchFamily="18" charset="2"/>
              </a:rPr>
              <a:t> </a:t>
            </a:r>
            <a:r>
              <a:rPr lang="en-US" sz="2000" dirty="0">
                <a:solidFill>
                  <a:schemeClr val="hlink"/>
                </a:solidFill>
                <a:sym typeface="Symbol" pitchFamily="18" charset="2"/>
              </a:rPr>
              <a:t>don’t have (-) signs, as did the gravitational forms. Instead, they “inherit” their signs from the charges.</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58050">
                                            <p:txEl>
                                              <p:pRg st="1" end="1"/>
                                            </p:txEl>
                                          </p:spTgt>
                                        </p:tgtEl>
                                        <p:attrNameLst>
                                          <p:attrName>style.visibility</p:attrName>
                                        </p:attrNameLst>
                                      </p:cBhvr>
                                      <p:to>
                                        <p:strVal val="visible"/>
                                      </p:to>
                                    </p:set>
                                    <p:anim calcmode="lin" valueType="num">
                                      <p:cBhvr additive="base">
                                        <p:cTn id="7" dur="500" fill="hold"/>
                                        <p:tgtEl>
                                          <p:spTgt spid="25805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5805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58050">
                                            <p:txEl>
                                              <p:pRg st="2" end="2"/>
                                            </p:txEl>
                                          </p:spTgt>
                                        </p:tgtEl>
                                        <p:attrNameLst>
                                          <p:attrName>style.visibility</p:attrName>
                                        </p:attrNameLst>
                                      </p:cBhvr>
                                      <p:to>
                                        <p:strVal val="visible"/>
                                      </p:to>
                                    </p:set>
                                    <p:anim calcmode="lin" valueType="num">
                                      <p:cBhvr additive="base">
                                        <p:cTn id="13" dur="500" fill="hold"/>
                                        <p:tgtEl>
                                          <p:spTgt spid="258050">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5805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58073">
                                            <p:txEl>
                                              <p:pRg st="1" end="1"/>
                                            </p:txEl>
                                          </p:spTgt>
                                        </p:tgtEl>
                                        <p:attrNameLst>
                                          <p:attrName>style.visibility</p:attrName>
                                        </p:attrNameLst>
                                      </p:cBhvr>
                                      <p:to>
                                        <p:strVal val="visible"/>
                                      </p:to>
                                    </p:set>
                                    <p:anim calcmode="lin" valueType="num">
                                      <p:cBhvr additive="base">
                                        <p:cTn id="26" dur="500" fill="hold"/>
                                        <p:tgtEl>
                                          <p:spTgt spid="25807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5807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2" fill="hold" nodeType="clickEffect">
                                  <p:stCondLst>
                                    <p:cond delay="0"/>
                                  </p:stCondLst>
                                  <p:childTnLst>
                                    <p:set>
                                      <p:cBhvr>
                                        <p:cTn id="31" dur="1" fill="hold">
                                          <p:stCondLst>
                                            <p:cond delay="0"/>
                                          </p:stCondLst>
                                        </p:cTn>
                                        <p:tgtEl>
                                          <p:spTgt spid="258074">
                                            <p:txEl>
                                              <p:pRg st="0" end="0"/>
                                            </p:txEl>
                                          </p:spTgt>
                                        </p:tgtEl>
                                        <p:attrNameLst>
                                          <p:attrName>style.visibility</p:attrName>
                                        </p:attrNameLst>
                                      </p:cBhvr>
                                      <p:to>
                                        <p:strVal val="visible"/>
                                      </p:to>
                                    </p:set>
                                    <p:anim calcmode="lin" valueType="num">
                                      <p:cBhvr additive="base">
                                        <p:cTn id="32" dur="500" fill="hold"/>
                                        <p:tgtEl>
                                          <p:spTgt spid="258074">
                                            <p:txEl>
                                              <p:pRg st="0" end="0"/>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258074">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53" name="Rectangle 9"/>
          <p:cNvSpPr>
            <a:spLocks noChangeArrowheads="1"/>
          </p:cNvSpPr>
          <p:nvPr/>
        </p:nvSpPr>
        <p:spPr bwMode="auto">
          <a:xfrm>
            <a:off x="685800" y="1700213"/>
            <a:ext cx="7772400" cy="5157787"/>
          </a:xfrm>
          <a:prstGeom prst="rect">
            <a:avLst/>
          </a:prstGeom>
          <a:solidFill>
            <a:srgbClr val="CCFFCC"/>
          </a:solidFill>
          <a:ln w="9525">
            <a:noFill/>
            <a:miter lim="800000"/>
            <a:headEnd/>
            <a:tailEnd/>
          </a:ln>
        </p:spPr>
        <p:txBody>
          <a:bodyPr/>
          <a:lstStyle/>
          <a:p>
            <a:r>
              <a:rPr lang="en-US"/>
              <a:t>PRACTICE: Find the electric potential at a point P located 4.5</a:t>
            </a:r>
            <a:r>
              <a:rPr lang="en-US">
                <a:sym typeface="Symbol" pitchFamily="18" charset="2"/>
              </a:rPr>
              <a:t>10</a:t>
            </a:r>
            <a:r>
              <a:rPr lang="en-US" baseline="30000">
                <a:sym typeface="Symbol" pitchFamily="18" charset="2"/>
              </a:rPr>
              <a:t>-10</a:t>
            </a:r>
            <a:r>
              <a:rPr lang="en-US">
                <a:sym typeface="Symbol" pitchFamily="18" charset="2"/>
              </a:rPr>
              <a:t> m from a proton.</a:t>
            </a:r>
          </a:p>
          <a:p>
            <a:r>
              <a:rPr lang="en-US">
                <a:sym typeface="Symbol" pitchFamily="18" charset="2"/>
              </a:rPr>
              <a:t>SOLUTION: </a:t>
            </a:r>
            <a:r>
              <a:rPr lang="en-US" i="1">
                <a:sym typeface="Symbol" pitchFamily="18" charset="2"/>
              </a:rPr>
              <a:t>q</a:t>
            </a:r>
            <a:r>
              <a:rPr lang="en-US">
                <a:sym typeface="Symbol" pitchFamily="18" charset="2"/>
              </a:rPr>
              <a:t> = 1.610</a:t>
            </a:r>
            <a:r>
              <a:rPr lang="en-US" baseline="30000">
                <a:sym typeface="Symbol" pitchFamily="18" charset="2"/>
              </a:rPr>
              <a:t>-19</a:t>
            </a:r>
            <a:r>
              <a:rPr lang="en-US">
                <a:sym typeface="Symbol" pitchFamily="18" charset="2"/>
              </a:rPr>
              <a:t> C so that</a:t>
            </a:r>
          </a:p>
          <a:p>
            <a:r>
              <a:rPr lang="en-US" i="1">
                <a:sym typeface="Symbol" pitchFamily="18" charset="2"/>
              </a:rPr>
              <a:t>      V</a:t>
            </a:r>
            <a:r>
              <a:rPr lang="en-US" baseline="-25000">
                <a:sym typeface="Symbol" pitchFamily="18" charset="2"/>
              </a:rPr>
              <a:t>e</a:t>
            </a:r>
            <a:r>
              <a:rPr lang="en-US">
                <a:sym typeface="Symbol" pitchFamily="18" charset="2"/>
              </a:rPr>
              <a:t> 	= </a:t>
            </a:r>
            <a:r>
              <a:rPr lang="en-US" i="1">
                <a:solidFill>
                  <a:srgbClr val="000000"/>
                </a:solidFill>
                <a:sym typeface="Symbol" pitchFamily="18" charset="2"/>
              </a:rPr>
              <a:t>kq / r</a:t>
            </a:r>
          </a:p>
          <a:p>
            <a:r>
              <a:rPr lang="en-US" i="1">
                <a:sym typeface="Symbol" pitchFamily="18" charset="2"/>
              </a:rPr>
              <a:t>        </a:t>
            </a:r>
            <a:r>
              <a:rPr lang="en-US">
                <a:sym typeface="Symbol" pitchFamily="18" charset="2"/>
              </a:rPr>
              <a:t> 	= </a:t>
            </a:r>
            <a:r>
              <a:rPr lang="en-US">
                <a:solidFill>
                  <a:srgbClr val="000000"/>
                </a:solidFill>
                <a:sym typeface="Symbol" pitchFamily="18" charset="2"/>
              </a:rPr>
              <a:t>(</a:t>
            </a:r>
            <a:r>
              <a:rPr lang="en-US">
                <a:sym typeface="Symbol" pitchFamily="18" charset="2"/>
              </a:rPr>
              <a:t>8.9910</a:t>
            </a:r>
            <a:r>
              <a:rPr lang="en-US" baseline="30000">
                <a:sym typeface="Symbol" pitchFamily="18" charset="2"/>
              </a:rPr>
              <a:t>9</a:t>
            </a:r>
            <a:r>
              <a:rPr lang="en-US">
                <a:solidFill>
                  <a:srgbClr val="000000"/>
                </a:solidFill>
                <a:sym typeface="Symbol" pitchFamily="18" charset="2"/>
              </a:rPr>
              <a:t>)(</a:t>
            </a:r>
            <a:r>
              <a:rPr lang="en-US">
                <a:sym typeface="Symbol" pitchFamily="18" charset="2"/>
              </a:rPr>
              <a:t>1.610</a:t>
            </a:r>
            <a:r>
              <a:rPr lang="en-US" baseline="30000">
                <a:sym typeface="Symbol" pitchFamily="18" charset="2"/>
              </a:rPr>
              <a:t>-19</a:t>
            </a:r>
            <a:r>
              <a:rPr lang="en-US">
                <a:solidFill>
                  <a:srgbClr val="000000"/>
                </a:solidFill>
                <a:sym typeface="Symbol" pitchFamily="18" charset="2"/>
              </a:rPr>
              <a:t>) </a:t>
            </a:r>
            <a:r>
              <a:rPr lang="en-US" i="1">
                <a:solidFill>
                  <a:srgbClr val="000000"/>
                </a:solidFill>
                <a:sym typeface="Symbol" pitchFamily="18" charset="2"/>
              </a:rPr>
              <a:t>/ </a:t>
            </a:r>
            <a:r>
              <a:rPr lang="en-US">
                <a:solidFill>
                  <a:srgbClr val="000000"/>
                </a:solidFill>
                <a:sym typeface="Symbol" pitchFamily="18" charset="2"/>
              </a:rPr>
              <a:t>(</a:t>
            </a:r>
            <a:r>
              <a:rPr lang="en-US"/>
              <a:t>4.5</a:t>
            </a:r>
            <a:r>
              <a:rPr lang="en-US">
                <a:sym typeface="Symbol" pitchFamily="18" charset="2"/>
              </a:rPr>
              <a:t>10</a:t>
            </a:r>
            <a:r>
              <a:rPr lang="en-US" baseline="30000">
                <a:sym typeface="Symbol" pitchFamily="18" charset="2"/>
              </a:rPr>
              <a:t>-10</a:t>
            </a:r>
            <a:r>
              <a:rPr lang="en-US">
                <a:solidFill>
                  <a:srgbClr val="000000"/>
                </a:solidFill>
                <a:sym typeface="Symbol" pitchFamily="18" charset="2"/>
              </a:rPr>
              <a:t>)</a:t>
            </a:r>
          </a:p>
          <a:p>
            <a:r>
              <a:rPr lang="en-US">
                <a:solidFill>
                  <a:srgbClr val="000000"/>
                </a:solidFill>
                <a:sym typeface="Symbol" pitchFamily="18" charset="2"/>
              </a:rPr>
              <a:t>         	= 3.2 J</a:t>
            </a:r>
            <a:r>
              <a:rPr lang="en-US" baseline="-25000">
                <a:solidFill>
                  <a:srgbClr val="000000"/>
                </a:solidFill>
                <a:sym typeface="Symbol" pitchFamily="18" charset="2"/>
              </a:rPr>
              <a:t> </a:t>
            </a:r>
            <a:r>
              <a:rPr lang="en-US">
                <a:solidFill>
                  <a:srgbClr val="000000"/>
                </a:solidFill>
                <a:sym typeface="Symbol" pitchFamily="18" charset="2"/>
              </a:rPr>
              <a:t>C</a:t>
            </a:r>
            <a:r>
              <a:rPr lang="en-US" baseline="30000">
                <a:solidFill>
                  <a:srgbClr val="000000"/>
                </a:solidFill>
                <a:sym typeface="Symbol" pitchFamily="18" charset="2"/>
              </a:rPr>
              <a:t>-1</a:t>
            </a:r>
            <a:r>
              <a:rPr lang="en-US">
                <a:solidFill>
                  <a:srgbClr val="000000"/>
                </a:solidFill>
                <a:sym typeface="Symbol" pitchFamily="18" charset="2"/>
              </a:rPr>
              <a:t>       (</a:t>
            </a:r>
            <a:r>
              <a:rPr lang="en-US">
                <a:solidFill>
                  <a:schemeClr val="hlink"/>
                </a:solidFill>
                <a:sym typeface="Symbol" pitchFamily="18" charset="2"/>
              </a:rPr>
              <a:t>which is 3.2 V</a:t>
            </a:r>
            <a:r>
              <a:rPr lang="en-US">
                <a:solidFill>
                  <a:srgbClr val="000000"/>
                </a:solidFill>
                <a:sym typeface="Symbol" pitchFamily="18" charset="2"/>
              </a:rPr>
              <a:t>)</a:t>
            </a:r>
          </a:p>
          <a:p>
            <a:endParaRPr lang="en-US"/>
          </a:p>
          <a:p>
            <a:r>
              <a:rPr lang="en-US"/>
              <a:t>PRACTICE: If we place an electron at P what will be the electric potential energy stored in the proton-electron combo?</a:t>
            </a:r>
          </a:p>
          <a:p>
            <a:r>
              <a:rPr lang="en-US"/>
              <a:t>SOLUTION: From </a:t>
            </a:r>
            <a:r>
              <a:rPr lang="en-US">
                <a:solidFill>
                  <a:srgbClr val="000000"/>
                </a:solidFill>
                <a:ea typeface="Times New Roman" pitchFamily="18" charset="0"/>
                <a:cs typeface="Courier New" pitchFamily="49" charset="0"/>
                <a:sym typeface="Symbol" pitchFamily="18" charset="2"/>
              </a:rPr>
              <a:t>∆</a:t>
            </a:r>
            <a:r>
              <a:rPr lang="en-US" i="1">
                <a:sym typeface="Symbol" pitchFamily="18" charset="2"/>
              </a:rPr>
              <a:t>V</a:t>
            </a:r>
            <a:r>
              <a:rPr lang="en-US" baseline="-25000">
                <a:sym typeface="Symbol" pitchFamily="18" charset="2"/>
              </a:rPr>
              <a:t>e</a:t>
            </a:r>
            <a:r>
              <a:rPr lang="en-US">
                <a:sym typeface="Symbol" pitchFamily="18" charset="2"/>
              </a:rPr>
              <a:t> = </a:t>
            </a:r>
            <a:r>
              <a:rPr lang="en-US">
                <a:solidFill>
                  <a:srgbClr val="000000"/>
                </a:solidFill>
                <a:cs typeface="Times New Roman" pitchFamily="18" charset="0"/>
                <a:sym typeface="Symbol" pitchFamily="18" charset="2"/>
              </a:rPr>
              <a:t>∆</a:t>
            </a:r>
            <a:r>
              <a:rPr lang="en-US" i="1">
                <a:sym typeface="Symbol" pitchFamily="18" charset="2"/>
              </a:rPr>
              <a:t>E</a:t>
            </a:r>
            <a:r>
              <a:rPr lang="en-US" baseline="-25000">
                <a:sym typeface="Symbol" pitchFamily="18" charset="2"/>
              </a:rPr>
              <a:t>P</a:t>
            </a:r>
            <a:r>
              <a:rPr lang="en-US" i="1" baseline="-25000">
                <a:sym typeface="Symbol" pitchFamily="18" charset="2"/>
              </a:rPr>
              <a:t> </a:t>
            </a:r>
            <a:r>
              <a:rPr lang="en-US" i="1">
                <a:sym typeface="Symbol" pitchFamily="18" charset="2"/>
              </a:rPr>
              <a:t>/</a:t>
            </a:r>
            <a:r>
              <a:rPr lang="en-US">
                <a:sym typeface="Symbol" pitchFamily="18" charset="2"/>
              </a:rPr>
              <a:t> </a:t>
            </a:r>
            <a:r>
              <a:rPr lang="en-US" i="1">
                <a:sym typeface="Symbol" pitchFamily="18" charset="2"/>
              </a:rPr>
              <a:t>q</a:t>
            </a:r>
            <a:r>
              <a:rPr lang="en-US">
                <a:sym typeface="Symbol" pitchFamily="18" charset="2"/>
              </a:rPr>
              <a:t> we see that</a:t>
            </a:r>
            <a:endParaRPr lang="en-US">
              <a:solidFill>
                <a:srgbClr val="000000"/>
              </a:solidFill>
              <a:sym typeface="Symbol" pitchFamily="18" charset="2"/>
            </a:endParaRPr>
          </a:p>
          <a:p>
            <a:r>
              <a:rPr lang="en-US">
                <a:solidFill>
                  <a:srgbClr val="000000"/>
                </a:solidFill>
                <a:cs typeface="Times New Roman" pitchFamily="18" charset="0"/>
                <a:sym typeface="Symbol" pitchFamily="18" charset="2"/>
              </a:rPr>
              <a:t>   ∆</a:t>
            </a:r>
            <a:r>
              <a:rPr lang="en-US" i="1">
                <a:sym typeface="Symbol" pitchFamily="18" charset="2"/>
              </a:rPr>
              <a:t>E</a:t>
            </a:r>
            <a:r>
              <a:rPr lang="en-US" baseline="-25000">
                <a:sym typeface="Symbol" pitchFamily="18" charset="2"/>
              </a:rPr>
              <a:t>P</a:t>
            </a:r>
            <a:r>
              <a:rPr lang="en-US">
                <a:sym typeface="Symbol" pitchFamily="18" charset="2"/>
              </a:rPr>
              <a:t>	= </a:t>
            </a:r>
            <a:r>
              <a:rPr lang="en-US" i="1">
                <a:solidFill>
                  <a:srgbClr val="000000"/>
                </a:solidFill>
                <a:sym typeface="Symbol" pitchFamily="18" charset="2"/>
              </a:rPr>
              <a:t>q</a:t>
            </a:r>
            <a:r>
              <a:rPr lang="en-US">
                <a:solidFill>
                  <a:srgbClr val="000000"/>
                </a:solidFill>
                <a:sym typeface="Symbol" pitchFamily="18" charset="2"/>
              </a:rPr>
              <a:t>∆</a:t>
            </a:r>
            <a:r>
              <a:rPr lang="en-US" i="1">
                <a:sym typeface="Symbol" pitchFamily="18" charset="2"/>
              </a:rPr>
              <a:t>V</a:t>
            </a:r>
            <a:r>
              <a:rPr lang="en-US" baseline="-25000">
                <a:sym typeface="Symbol" pitchFamily="18" charset="2"/>
              </a:rPr>
              <a:t>e</a:t>
            </a:r>
            <a:r>
              <a:rPr lang="en-US">
                <a:sym typeface="Symbol" pitchFamily="18" charset="2"/>
              </a:rPr>
              <a:t> </a:t>
            </a:r>
          </a:p>
          <a:p>
            <a:r>
              <a:rPr lang="en-US">
                <a:sym typeface="Symbol" pitchFamily="18" charset="2"/>
              </a:rPr>
              <a:t>      	= (-1.610</a:t>
            </a:r>
            <a:r>
              <a:rPr lang="en-US" baseline="30000">
                <a:sym typeface="Symbol" pitchFamily="18" charset="2"/>
              </a:rPr>
              <a:t>-19</a:t>
            </a:r>
            <a:r>
              <a:rPr lang="en-US">
                <a:sym typeface="Symbol" pitchFamily="18" charset="2"/>
              </a:rPr>
              <a:t>)(3.2)</a:t>
            </a:r>
          </a:p>
          <a:p>
            <a:r>
              <a:rPr lang="en-US">
                <a:sym typeface="Symbol" pitchFamily="18" charset="2"/>
              </a:rPr>
              <a:t>	= 5.110</a:t>
            </a:r>
            <a:r>
              <a:rPr lang="en-US" baseline="30000">
                <a:sym typeface="Symbol" pitchFamily="18" charset="2"/>
              </a:rPr>
              <a:t>-19</a:t>
            </a:r>
            <a:r>
              <a:rPr lang="en-US">
                <a:sym typeface="Symbol" pitchFamily="18" charset="2"/>
              </a:rPr>
              <a:t> J (</a:t>
            </a:r>
            <a:r>
              <a:rPr lang="en-US">
                <a:solidFill>
                  <a:schemeClr val="hlink"/>
                </a:solidFill>
                <a:sym typeface="Symbol" pitchFamily="18" charset="2"/>
              </a:rPr>
              <a:t>which is 3.2 eV</a:t>
            </a:r>
            <a:r>
              <a:rPr lang="en-US">
                <a:sym typeface="Symbol" pitchFamily="18" charset="2"/>
              </a:rPr>
              <a:t>)</a:t>
            </a:r>
            <a:endParaRPr lang="en-US" baseline="30000">
              <a:sym typeface="Symbol" pitchFamily="18" charset="2"/>
            </a:endParaRPr>
          </a:p>
        </p:txBody>
      </p:sp>
      <p:sp>
        <p:nvSpPr>
          <p:cNvPr id="75779" name="Rectangle 2"/>
          <p:cNvSpPr>
            <a:spLocks noChangeArrowheads="1"/>
          </p:cNvSpPr>
          <p:nvPr/>
        </p:nvSpPr>
        <p:spPr bwMode="auto">
          <a:xfrm>
            <a:off x="685800" y="1338263"/>
            <a:ext cx="7772400" cy="419100"/>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and potential energy </a:t>
            </a:r>
            <a:r>
              <a:rPr lang="en-US" altLang="en-US">
                <a:solidFill>
                  <a:schemeClr val="accent2"/>
                </a:solidFill>
              </a:rPr>
              <a:t>– electrostatic</a:t>
            </a:r>
            <a:endParaRPr lang="en-US">
              <a:solidFill>
                <a:schemeClr val="accent2"/>
              </a:solidFill>
            </a:endParaRPr>
          </a:p>
        </p:txBody>
      </p:sp>
      <p:sp>
        <p:nvSpPr>
          <p:cNvPr id="7578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2153">
                                            <p:txEl>
                                              <p:pRg st="0" end="0"/>
                                            </p:txEl>
                                          </p:spTgt>
                                        </p:tgtEl>
                                        <p:attrNameLst>
                                          <p:attrName>style.visibility</p:attrName>
                                        </p:attrNameLst>
                                      </p:cBhvr>
                                      <p:to>
                                        <p:strVal val="visible"/>
                                      </p:to>
                                    </p:set>
                                    <p:anim calcmode="lin" valueType="num">
                                      <p:cBhvr additive="base">
                                        <p:cTn id="7" dur="500" fill="hold"/>
                                        <p:tgtEl>
                                          <p:spTgt spid="26215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215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2153">
                                            <p:txEl>
                                              <p:pRg st="1" end="1"/>
                                            </p:txEl>
                                          </p:spTgt>
                                        </p:tgtEl>
                                        <p:attrNameLst>
                                          <p:attrName>style.visibility</p:attrName>
                                        </p:attrNameLst>
                                      </p:cBhvr>
                                      <p:to>
                                        <p:strVal val="visible"/>
                                      </p:to>
                                    </p:set>
                                    <p:anim calcmode="lin" valueType="num">
                                      <p:cBhvr additive="base">
                                        <p:cTn id="13" dur="500" fill="hold"/>
                                        <p:tgtEl>
                                          <p:spTgt spid="26215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2153">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2153">
                                            <p:txEl>
                                              <p:pRg st="2" end="2"/>
                                            </p:txEl>
                                          </p:spTgt>
                                        </p:tgtEl>
                                        <p:attrNameLst>
                                          <p:attrName>style.visibility</p:attrName>
                                        </p:attrNameLst>
                                      </p:cBhvr>
                                      <p:to>
                                        <p:strVal val="visible"/>
                                      </p:to>
                                    </p:set>
                                    <p:anim calcmode="lin" valueType="num">
                                      <p:cBhvr additive="base">
                                        <p:cTn id="19" dur="500" fill="hold"/>
                                        <p:tgtEl>
                                          <p:spTgt spid="2621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2153">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62153">
                                            <p:txEl>
                                              <p:pRg st="3" end="3"/>
                                            </p:txEl>
                                          </p:spTgt>
                                        </p:tgtEl>
                                        <p:attrNameLst>
                                          <p:attrName>style.visibility</p:attrName>
                                        </p:attrNameLst>
                                      </p:cBhvr>
                                      <p:to>
                                        <p:strVal val="visible"/>
                                      </p:to>
                                    </p:set>
                                    <p:anim calcmode="lin" valueType="num">
                                      <p:cBhvr additive="base">
                                        <p:cTn id="25" dur="500" fill="hold"/>
                                        <p:tgtEl>
                                          <p:spTgt spid="26215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62153">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62153">
                                            <p:txEl>
                                              <p:pRg st="4" end="4"/>
                                            </p:txEl>
                                          </p:spTgt>
                                        </p:tgtEl>
                                        <p:attrNameLst>
                                          <p:attrName>style.visibility</p:attrName>
                                        </p:attrNameLst>
                                      </p:cBhvr>
                                      <p:to>
                                        <p:strVal val="visible"/>
                                      </p:to>
                                    </p:set>
                                    <p:anim calcmode="lin" valueType="num">
                                      <p:cBhvr additive="base">
                                        <p:cTn id="31" dur="500" fill="hold"/>
                                        <p:tgtEl>
                                          <p:spTgt spid="26215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62153">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2153">
                                            <p:txEl>
                                              <p:pRg st="6" end="6"/>
                                            </p:txEl>
                                          </p:spTgt>
                                        </p:tgtEl>
                                        <p:attrNameLst>
                                          <p:attrName>style.visibility</p:attrName>
                                        </p:attrNameLst>
                                      </p:cBhvr>
                                      <p:to>
                                        <p:strVal val="visible"/>
                                      </p:to>
                                    </p:set>
                                    <p:anim calcmode="lin" valueType="num">
                                      <p:cBhvr additive="base">
                                        <p:cTn id="37" dur="500" fill="hold"/>
                                        <p:tgtEl>
                                          <p:spTgt spid="26215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62153">
                                            <p:txEl>
                                              <p:pRg st="6" end="6"/>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62153">
                                            <p:txEl>
                                              <p:pRg st="7" end="7"/>
                                            </p:txEl>
                                          </p:spTgt>
                                        </p:tgtEl>
                                        <p:attrNameLst>
                                          <p:attrName>style.visibility</p:attrName>
                                        </p:attrNameLst>
                                      </p:cBhvr>
                                      <p:to>
                                        <p:strVal val="visible"/>
                                      </p:to>
                                    </p:set>
                                    <p:anim calcmode="lin" valueType="num">
                                      <p:cBhvr additive="base">
                                        <p:cTn id="43" dur="500" fill="hold"/>
                                        <p:tgtEl>
                                          <p:spTgt spid="26215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62153">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62153">
                                            <p:txEl>
                                              <p:pRg st="8" end="8"/>
                                            </p:txEl>
                                          </p:spTgt>
                                        </p:tgtEl>
                                        <p:attrNameLst>
                                          <p:attrName>style.visibility</p:attrName>
                                        </p:attrNameLst>
                                      </p:cBhvr>
                                      <p:to>
                                        <p:strVal val="visible"/>
                                      </p:to>
                                    </p:set>
                                    <p:anim calcmode="lin" valueType="num">
                                      <p:cBhvr additive="base">
                                        <p:cTn id="49" dur="500" fill="hold"/>
                                        <p:tgtEl>
                                          <p:spTgt spid="262153">
                                            <p:txEl>
                                              <p:pRg st="8" end="8"/>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62153">
                                            <p:txEl>
                                              <p:pRg st="8" end="8"/>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62153">
                                            <p:txEl>
                                              <p:pRg st="9" end="9"/>
                                            </p:txEl>
                                          </p:spTgt>
                                        </p:tgtEl>
                                        <p:attrNameLst>
                                          <p:attrName>style.visibility</p:attrName>
                                        </p:attrNameLst>
                                      </p:cBhvr>
                                      <p:to>
                                        <p:strVal val="visible"/>
                                      </p:to>
                                    </p:set>
                                    <p:anim calcmode="lin" valueType="num">
                                      <p:cBhvr additive="base">
                                        <p:cTn id="55" dur="500" fill="hold"/>
                                        <p:tgtEl>
                                          <p:spTgt spid="262153">
                                            <p:txEl>
                                              <p:pRg st="9" end="9"/>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62153">
                                            <p:txEl>
                                              <p:pRg st="9" end="9"/>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262153">
                                            <p:txEl>
                                              <p:pRg st="10" end="10"/>
                                            </p:txEl>
                                          </p:spTgt>
                                        </p:tgtEl>
                                        <p:attrNameLst>
                                          <p:attrName>style.visibility</p:attrName>
                                        </p:attrNameLst>
                                      </p:cBhvr>
                                      <p:to>
                                        <p:strVal val="visible"/>
                                      </p:to>
                                    </p:set>
                                    <p:anim calcmode="lin" valueType="num">
                                      <p:cBhvr additive="base">
                                        <p:cTn id="61" dur="500" fill="hold"/>
                                        <p:tgtEl>
                                          <p:spTgt spid="262153">
                                            <p:txEl>
                                              <p:pRg st="10" end="10"/>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262153">
                                            <p:txEl>
                                              <p:pRg st="10" end="1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2" name="Rectangle 4"/>
          <p:cNvSpPr>
            <a:spLocks noChangeArrowheads="1"/>
          </p:cNvSpPr>
          <p:nvPr/>
        </p:nvSpPr>
        <p:spPr bwMode="auto">
          <a:xfrm>
            <a:off x="674688" y="2876550"/>
            <a:ext cx="7772400" cy="3981450"/>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Find the electric potential at the                 center of the circle of protons shown. The                    radius of the circle is the size of a small                     nucleus, or 3.010</a:t>
            </a:r>
            <a:r>
              <a:rPr lang="en-US" baseline="30000">
                <a:sym typeface="Symbol" pitchFamily="18" charset="2"/>
              </a:rPr>
              <a:t>-15</a:t>
            </a:r>
            <a:r>
              <a:rPr lang="en-US">
                <a:sym typeface="Symbol" pitchFamily="18" charset="2"/>
              </a:rPr>
              <a:t> m.</a:t>
            </a:r>
          </a:p>
          <a:p>
            <a:pPr eaLnBrk="0" hangingPunct="0">
              <a:spcBef>
                <a:spcPct val="20000"/>
              </a:spcBef>
            </a:pPr>
            <a:r>
              <a:rPr lang="en-US">
                <a:sym typeface="Symbol" pitchFamily="18" charset="2"/>
              </a:rPr>
              <a:t>SOLUTION: Because potential is a scalar, it doesn’t matter how the charges are arranged on the circle.</a:t>
            </a:r>
          </a:p>
          <a:p>
            <a:pPr eaLnBrk="0" hangingPunct="0">
              <a:spcBef>
                <a:spcPct val="20000"/>
              </a:spcBef>
            </a:pPr>
            <a:r>
              <a:rPr lang="en-US">
                <a:sym typeface="Symbol" pitchFamily="18" charset="2"/>
              </a:rPr>
              <a:t>For each proton </a:t>
            </a:r>
            <a:r>
              <a:rPr lang="en-US" i="1">
                <a:sym typeface="Symbol" pitchFamily="18" charset="2"/>
              </a:rPr>
              <a:t>r</a:t>
            </a:r>
            <a:r>
              <a:rPr lang="en-US">
                <a:sym typeface="Symbol" pitchFamily="18" charset="2"/>
              </a:rPr>
              <a:t> = 3.010</a:t>
            </a:r>
            <a:r>
              <a:rPr lang="en-US" baseline="30000">
                <a:sym typeface="Symbol" pitchFamily="18" charset="2"/>
              </a:rPr>
              <a:t>-15</a:t>
            </a:r>
            <a:r>
              <a:rPr lang="en-US">
                <a:sym typeface="Symbol" pitchFamily="18" charset="2"/>
              </a:rPr>
              <a:t> m. Then each charge contributes </a:t>
            </a:r>
            <a:r>
              <a:rPr lang="en-US" i="1">
                <a:sym typeface="Symbol" pitchFamily="18" charset="2"/>
              </a:rPr>
              <a:t>V</a:t>
            </a:r>
            <a:r>
              <a:rPr lang="en-US" baseline="-25000">
                <a:sym typeface="Symbol" pitchFamily="18" charset="2"/>
              </a:rPr>
              <a:t>e</a:t>
            </a:r>
            <a:r>
              <a:rPr lang="en-US">
                <a:sym typeface="Symbol" pitchFamily="18" charset="2"/>
              </a:rPr>
              <a:t> = </a:t>
            </a:r>
            <a:r>
              <a:rPr lang="en-US" i="1">
                <a:sym typeface="Symbol" pitchFamily="18" charset="2"/>
              </a:rPr>
              <a:t>kq /</a:t>
            </a:r>
            <a:r>
              <a:rPr lang="en-US">
                <a:sym typeface="Symbol" pitchFamily="18" charset="2"/>
              </a:rPr>
              <a:t> </a:t>
            </a:r>
            <a:r>
              <a:rPr lang="en-US" i="1">
                <a:sym typeface="Symbol" pitchFamily="18" charset="2"/>
              </a:rPr>
              <a:t>r</a:t>
            </a:r>
            <a:r>
              <a:rPr lang="en-US">
                <a:sym typeface="Symbol" pitchFamily="18" charset="2"/>
              </a:rPr>
              <a:t> so that</a:t>
            </a:r>
          </a:p>
          <a:p>
            <a:pPr eaLnBrk="0" hangingPunct="0">
              <a:spcBef>
                <a:spcPct val="20000"/>
              </a:spcBef>
            </a:pPr>
            <a:r>
              <a:rPr lang="en-US" i="1">
                <a:sym typeface="Symbol" pitchFamily="18" charset="2"/>
              </a:rPr>
              <a:t>                 V</a:t>
            </a:r>
            <a:r>
              <a:rPr lang="en-US" baseline="-25000">
                <a:sym typeface="Symbol" pitchFamily="18" charset="2"/>
              </a:rPr>
              <a:t>e</a:t>
            </a:r>
            <a:r>
              <a:rPr lang="en-US">
                <a:sym typeface="Symbol" pitchFamily="18" charset="2"/>
              </a:rPr>
              <a:t>	= 4(9.010</a:t>
            </a:r>
            <a:r>
              <a:rPr lang="en-US" baseline="30000">
                <a:sym typeface="Symbol" pitchFamily="18" charset="2"/>
              </a:rPr>
              <a:t>9</a:t>
            </a:r>
            <a:r>
              <a:rPr lang="en-US">
                <a:sym typeface="Symbol" pitchFamily="18" charset="2"/>
              </a:rPr>
              <a:t>)(1.610</a:t>
            </a:r>
            <a:r>
              <a:rPr lang="en-US" baseline="30000">
                <a:sym typeface="Symbol" pitchFamily="18" charset="2"/>
              </a:rPr>
              <a:t>-19</a:t>
            </a:r>
            <a:r>
              <a:rPr lang="en-US">
                <a:sym typeface="Symbol" pitchFamily="18" charset="2"/>
              </a:rPr>
              <a:t>) </a:t>
            </a:r>
            <a:r>
              <a:rPr lang="en-US" i="1">
                <a:sym typeface="Symbol" pitchFamily="18" charset="2"/>
              </a:rPr>
              <a:t>/</a:t>
            </a:r>
            <a:r>
              <a:rPr lang="en-US">
                <a:sym typeface="Symbol" pitchFamily="18" charset="2"/>
              </a:rPr>
              <a:t> 3.010</a:t>
            </a:r>
            <a:r>
              <a:rPr lang="en-US" baseline="30000">
                <a:sym typeface="Symbol" pitchFamily="18" charset="2"/>
              </a:rPr>
              <a:t>-15</a:t>
            </a:r>
            <a:r>
              <a:rPr lang="en-US">
                <a:sym typeface="Symbol" pitchFamily="18" charset="2"/>
              </a:rPr>
              <a:t> </a:t>
            </a:r>
          </a:p>
          <a:p>
            <a:pPr eaLnBrk="0" hangingPunct="0">
              <a:spcBef>
                <a:spcPct val="20000"/>
              </a:spcBef>
            </a:pPr>
            <a:r>
              <a:rPr lang="en-US">
                <a:sym typeface="Symbol" pitchFamily="18" charset="2"/>
              </a:rPr>
              <a:t>          		= 1.910</a:t>
            </a:r>
            <a:r>
              <a:rPr lang="en-US" baseline="30000">
                <a:sym typeface="Symbol" pitchFamily="18" charset="2"/>
              </a:rPr>
              <a:t>6</a:t>
            </a:r>
            <a:r>
              <a:rPr lang="en-US">
                <a:sym typeface="Symbol" pitchFamily="18" charset="2"/>
              </a:rPr>
              <a:t> N</a:t>
            </a:r>
            <a:r>
              <a:rPr lang="en-US" baseline="-25000">
                <a:sym typeface="Symbol" pitchFamily="18" charset="2"/>
              </a:rPr>
              <a:t> </a:t>
            </a:r>
            <a:r>
              <a:rPr lang="en-US">
                <a:sym typeface="Symbol" pitchFamily="18" charset="2"/>
              </a:rPr>
              <a:t>C</a:t>
            </a:r>
            <a:r>
              <a:rPr lang="en-US" baseline="30000">
                <a:sym typeface="Symbol" pitchFamily="18" charset="2"/>
              </a:rPr>
              <a:t>-1       </a:t>
            </a:r>
            <a:r>
              <a:rPr lang="en-US">
                <a:sym typeface="Symbol" pitchFamily="18" charset="2"/>
              </a:rPr>
              <a:t>(</a:t>
            </a:r>
            <a:r>
              <a:rPr lang="en-US">
                <a:solidFill>
                  <a:schemeClr val="hlink"/>
                </a:solidFill>
                <a:sym typeface="Symbol" pitchFamily="18" charset="2"/>
              </a:rPr>
              <a:t>or 1.910</a:t>
            </a:r>
            <a:r>
              <a:rPr lang="en-US" baseline="30000">
                <a:solidFill>
                  <a:schemeClr val="hlink"/>
                </a:solidFill>
                <a:sym typeface="Symbol" pitchFamily="18" charset="2"/>
              </a:rPr>
              <a:t>6</a:t>
            </a:r>
            <a:r>
              <a:rPr lang="en-US">
                <a:solidFill>
                  <a:schemeClr val="hlink"/>
                </a:solidFill>
                <a:sym typeface="Symbol" pitchFamily="18" charset="2"/>
              </a:rPr>
              <a:t> V</a:t>
            </a:r>
            <a:r>
              <a:rPr lang="en-US">
                <a:sym typeface="Symbol" pitchFamily="18" charset="2"/>
              </a:rPr>
              <a:t>).</a:t>
            </a:r>
          </a:p>
        </p:txBody>
      </p:sp>
      <p:sp>
        <p:nvSpPr>
          <p:cNvPr id="268290" name="Rectangle 2"/>
          <p:cNvSpPr>
            <a:spLocks noChangeArrowheads="1"/>
          </p:cNvSpPr>
          <p:nvPr/>
        </p:nvSpPr>
        <p:spPr bwMode="auto">
          <a:xfrm>
            <a:off x="685800" y="1338263"/>
            <a:ext cx="7772400" cy="1546225"/>
          </a:xfrm>
          <a:prstGeom prst="rect">
            <a:avLst/>
          </a:prstGeom>
          <a:solidFill>
            <a:srgbClr val="EAEAEA"/>
          </a:solidFill>
          <a:ln w="9525">
            <a:noFill/>
            <a:miter lim="800000"/>
            <a:headEnd/>
            <a:tailEnd/>
          </a:ln>
        </p:spPr>
        <p:txBody>
          <a:bodyPr/>
          <a:lstStyle/>
          <a:p>
            <a:r>
              <a:rPr lang="en-US" altLang="en-US" i="1">
                <a:solidFill>
                  <a:schemeClr val="accent2"/>
                </a:solidFill>
              </a:rPr>
              <a:t>Potential and potential energy </a:t>
            </a:r>
            <a:r>
              <a:rPr lang="en-US" altLang="en-US">
                <a:solidFill>
                  <a:schemeClr val="accent2"/>
                </a:solidFill>
              </a:rPr>
              <a:t>– electrostatic</a:t>
            </a:r>
            <a:r>
              <a:rPr 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solidFill>
                  <a:srgbClr val="000000"/>
                </a:solidFill>
                <a:ea typeface="Calibri" pitchFamily="34" charset="0"/>
                <a:cs typeface="Times New Roman" pitchFamily="18" charset="0"/>
                <a:sym typeface="Symbol" pitchFamily="18" charset="2"/>
              </a:rPr>
              <a:t>Since electric potential is a scalar, finding the electric potential due to more than one point charge is a simple additive process.</a:t>
            </a:r>
          </a:p>
        </p:txBody>
      </p:sp>
      <p:grpSp>
        <p:nvGrpSpPr>
          <p:cNvPr id="2" name="Group 5"/>
          <p:cNvGrpSpPr>
            <a:grpSpLocks/>
          </p:cNvGrpSpPr>
          <p:nvPr/>
        </p:nvGrpSpPr>
        <p:grpSpPr bwMode="auto">
          <a:xfrm>
            <a:off x="7485063" y="2560638"/>
            <a:ext cx="1408112" cy="1517650"/>
            <a:chOff x="4403" y="1947"/>
            <a:chExt cx="887" cy="956"/>
          </a:xfrm>
        </p:grpSpPr>
        <p:sp>
          <p:nvSpPr>
            <p:cNvPr id="268294" name="Oval 6"/>
            <p:cNvSpPr>
              <a:spLocks noChangeArrowheads="1"/>
            </p:cNvSpPr>
            <p:nvPr/>
          </p:nvSpPr>
          <p:spPr bwMode="auto">
            <a:xfrm>
              <a:off x="4768" y="194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8295" name="Oval 7"/>
            <p:cNvSpPr>
              <a:spLocks noChangeArrowheads="1"/>
            </p:cNvSpPr>
            <p:nvPr/>
          </p:nvSpPr>
          <p:spPr bwMode="auto">
            <a:xfrm>
              <a:off x="4450" y="2085"/>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8296" name="Oval 8"/>
            <p:cNvSpPr>
              <a:spLocks noChangeArrowheads="1"/>
            </p:cNvSpPr>
            <p:nvPr/>
          </p:nvSpPr>
          <p:spPr bwMode="auto">
            <a:xfrm>
              <a:off x="4483" y="271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68297" name="Oval 9"/>
            <p:cNvSpPr>
              <a:spLocks noChangeArrowheads="1"/>
            </p:cNvSpPr>
            <p:nvPr/>
          </p:nvSpPr>
          <p:spPr bwMode="auto">
            <a:xfrm>
              <a:off x="5128" y="266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6816" name="Oval 10"/>
            <p:cNvSpPr>
              <a:spLocks noChangeArrowheads="1"/>
            </p:cNvSpPr>
            <p:nvPr/>
          </p:nvSpPr>
          <p:spPr bwMode="auto">
            <a:xfrm>
              <a:off x="4403" y="2016"/>
              <a:ext cx="887" cy="887"/>
            </a:xfrm>
            <a:prstGeom prst="ellipse">
              <a:avLst/>
            </a:prstGeom>
            <a:noFill/>
            <a:ln w="9525">
              <a:solidFill>
                <a:schemeClr val="tx1"/>
              </a:solidFill>
              <a:prstDash val="dash"/>
              <a:round/>
              <a:headEnd/>
              <a:tailEnd/>
            </a:ln>
          </p:spPr>
          <p:txBody>
            <a:bodyPr wrap="none" anchor="ctr"/>
            <a:lstStyle/>
            <a:p>
              <a:endParaRPr lang="en-US"/>
            </a:p>
          </p:txBody>
        </p:sp>
      </p:grpSp>
      <p:grpSp>
        <p:nvGrpSpPr>
          <p:cNvPr id="3" name="Group 11"/>
          <p:cNvGrpSpPr>
            <a:grpSpLocks/>
          </p:cNvGrpSpPr>
          <p:nvPr/>
        </p:nvGrpSpPr>
        <p:grpSpPr bwMode="auto">
          <a:xfrm>
            <a:off x="8067675" y="3263900"/>
            <a:ext cx="239713" cy="228600"/>
            <a:chOff x="3699" y="152"/>
            <a:chExt cx="151" cy="144"/>
          </a:xfrm>
        </p:grpSpPr>
        <p:sp>
          <p:nvSpPr>
            <p:cNvPr id="76810" name="Line 12"/>
            <p:cNvSpPr>
              <a:spLocks noChangeShapeType="1"/>
            </p:cNvSpPr>
            <p:nvPr/>
          </p:nvSpPr>
          <p:spPr bwMode="auto">
            <a:xfrm>
              <a:off x="3699" y="152"/>
              <a:ext cx="144" cy="144"/>
            </a:xfrm>
            <a:prstGeom prst="line">
              <a:avLst/>
            </a:prstGeom>
            <a:noFill/>
            <a:ln w="9525">
              <a:solidFill>
                <a:srgbClr val="FF0000"/>
              </a:solidFill>
              <a:round/>
              <a:headEnd/>
              <a:tailEnd/>
            </a:ln>
          </p:spPr>
          <p:txBody>
            <a:bodyPr/>
            <a:lstStyle/>
            <a:p>
              <a:endParaRPr lang="en-US"/>
            </a:p>
          </p:txBody>
        </p:sp>
        <p:sp>
          <p:nvSpPr>
            <p:cNvPr id="76811" name="Line 13"/>
            <p:cNvSpPr>
              <a:spLocks noChangeShapeType="1"/>
            </p:cNvSpPr>
            <p:nvPr/>
          </p:nvSpPr>
          <p:spPr bwMode="auto">
            <a:xfrm flipH="1">
              <a:off x="3706" y="152"/>
              <a:ext cx="144" cy="144"/>
            </a:xfrm>
            <a:prstGeom prst="line">
              <a:avLst/>
            </a:prstGeom>
            <a:noFill/>
            <a:ln w="9525">
              <a:solidFill>
                <a:srgbClr val="FF0000"/>
              </a:solidFill>
              <a:round/>
              <a:headEnd/>
              <a:tailEnd/>
            </a:ln>
          </p:spPr>
          <p:txBody>
            <a:bodyPr/>
            <a:lstStyle/>
            <a:p>
              <a:endParaRPr lang="en-US"/>
            </a:p>
          </p:txBody>
        </p:sp>
      </p:grpSp>
      <p:grpSp>
        <p:nvGrpSpPr>
          <p:cNvPr id="4" name="Group 14"/>
          <p:cNvGrpSpPr>
            <a:grpSpLocks/>
          </p:cNvGrpSpPr>
          <p:nvPr/>
        </p:nvGrpSpPr>
        <p:grpSpPr bwMode="auto">
          <a:xfrm>
            <a:off x="8096250" y="2671763"/>
            <a:ext cx="336550" cy="709612"/>
            <a:chOff x="4884" y="1993"/>
            <a:chExt cx="212" cy="447"/>
          </a:xfrm>
        </p:grpSpPr>
        <p:sp>
          <p:nvSpPr>
            <p:cNvPr id="76808" name="Line 15"/>
            <p:cNvSpPr>
              <a:spLocks noChangeShapeType="1"/>
            </p:cNvSpPr>
            <p:nvPr/>
          </p:nvSpPr>
          <p:spPr bwMode="auto">
            <a:xfrm flipV="1">
              <a:off x="4934" y="1993"/>
              <a:ext cx="0" cy="447"/>
            </a:xfrm>
            <a:prstGeom prst="line">
              <a:avLst/>
            </a:prstGeom>
            <a:noFill/>
            <a:ln w="19050">
              <a:solidFill>
                <a:srgbClr val="FF0000"/>
              </a:solidFill>
              <a:round/>
              <a:headEnd/>
              <a:tailEnd type="triangle" w="med" len="med"/>
            </a:ln>
          </p:spPr>
          <p:txBody>
            <a:bodyPr/>
            <a:lstStyle/>
            <a:p>
              <a:endParaRPr lang="en-US"/>
            </a:p>
          </p:txBody>
        </p:sp>
        <p:sp>
          <p:nvSpPr>
            <p:cNvPr id="76809" name="Text Box 16"/>
            <p:cNvSpPr txBox="1">
              <a:spLocks noChangeArrowheads="1"/>
            </p:cNvSpPr>
            <p:nvPr/>
          </p:nvSpPr>
          <p:spPr bwMode="auto">
            <a:xfrm>
              <a:off x="4884" y="2088"/>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r</a:t>
              </a:r>
            </a:p>
          </p:txBody>
        </p:sp>
      </p:grpSp>
      <p:sp>
        <p:nvSpPr>
          <p:cNvPr id="7680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8290">
                                            <p:txEl>
                                              <p:pRg st="1" end="1"/>
                                            </p:txEl>
                                          </p:spTgt>
                                        </p:tgtEl>
                                        <p:attrNameLst>
                                          <p:attrName>style.visibility</p:attrName>
                                        </p:attrNameLst>
                                      </p:cBhvr>
                                      <p:to>
                                        <p:strVal val="visible"/>
                                      </p:to>
                                    </p:set>
                                    <p:anim calcmode="lin" valueType="num">
                                      <p:cBhvr additive="base">
                                        <p:cTn id="7" dur="500" fill="hold"/>
                                        <p:tgtEl>
                                          <p:spTgt spid="26829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829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8292">
                                            <p:txEl>
                                              <p:pRg st="0" end="0"/>
                                            </p:txEl>
                                          </p:spTgt>
                                        </p:tgtEl>
                                        <p:attrNameLst>
                                          <p:attrName>style.visibility</p:attrName>
                                        </p:attrNameLst>
                                      </p:cBhvr>
                                      <p:to>
                                        <p:strVal val="visible"/>
                                      </p:to>
                                    </p:set>
                                    <p:anim calcmode="lin" valueType="num">
                                      <p:cBhvr additive="base">
                                        <p:cTn id="13" dur="500" fill="hold"/>
                                        <p:tgtEl>
                                          <p:spTgt spid="268292">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829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par>
                          <p:cTn id="15" fill="hold">
                            <p:stCondLst>
                              <p:cond delay="500"/>
                            </p:stCondLst>
                            <p:childTnLst>
                              <p:par>
                                <p:cTn id="16" presetID="2" presetClass="entr" presetSubtype="8"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2000" fill="hold"/>
                                        <p:tgtEl>
                                          <p:spTgt spid="2"/>
                                        </p:tgtEl>
                                        <p:attrNameLst>
                                          <p:attrName>ppt_x</p:attrName>
                                        </p:attrNameLst>
                                      </p:cBhvr>
                                      <p:tavLst>
                                        <p:tav tm="0">
                                          <p:val>
                                            <p:strVal val="0-#ppt_w/2"/>
                                          </p:val>
                                        </p:tav>
                                        <p:tav tm="100000">
                                          <p:val>
                                            <p:strVal val="#ppt_x"/>
                                          </p:val>
                                        </p:tav>
                                      </p:tavLst>
                                    </p:anim>
                                    <p:anim calcmode="lin" valueType="num">
                                      <p:cBhvr additive="base">
                                        <p:cTn id="19" dur="2000" fill="hold"/>
                                        <p:tgtEl>
                                          <p:spTgt spid="2"/>
                                        </p:tgtEl>
                                        <p:attrNameLst>
                                          <p:attrName>ppt_y</p:attrName>
                                        </p:attrNameLst>
                                      </p:cBhvr>
                                      <p:tavLst>
                                        <p:tav tm="0">
                                          <p:val>
                                            <p:strVal val="#ppt_y"/>
                                          </p:val>
                                        </p:tav>
                                        <p:tav tm="100000">
                                          <p:val>
                                            <p:strVal val="#ppt_y"/>
                                          </p:val>
                                        </p:tav>
                                      </p:tavLst>
                                    </p:anim>
                                  </p:childTnLst>
                                </p:cTn>
                              </p:par>
                              <p:par>
                                <p:cTn id="20" presetID="8" presetClass="emph" presetSubtype="0" fill="hold" nodeType="withEffect">
                                  <p:stCondLst>
                                    <p:cond delay="0"/>
                                  </p:stCondLst>
                                  <p:childTnLst>
                                    <p:animRot by="21600000">
                                      <p:cBhvr>
                                        <p:cTn id="21" dur="2000" fill="hold"/>
                                        <p:tgtEl>
                                          <p:spTgt spid="2"/>
                                        </p:tgtEl>
                                        <p:attrNameLst>
                                          <p:attrName>r</p:attrName>
                                        </p:attrNameLst>
                                      </p:cBhvr>
                                    </p:animRot>
                                  </p:childTnLst>
                                </p:cTn>
                              </p:par>
                            </p:childTnLst>
                          </p:cTn>
                        </p:par>
                      </p:childTnLst>
                    </p:cTn>
                  </p:par>
                  <p:par>
                    <p:cTn id="22" fill="hold">
                      <p:stCondLst>
                        <p:cond delay="indefinite"/>
                      </p:stCondLst>
                      <p:childTnLst>
                        <p:par>
                          <p:cTn id="23" fill="hold">
                            <p:stCondLst>
                              <p:cond delay="0"/>
                            </p:stCondLst>
                            <p:childTnLst>
                              <p:par>
                                <p:cTn id="24" presetID="2" presetClass="entr" presetSubtype="8"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0-#ppt_w/2"/>
                                          </p:val>
                                        </p:tav>
                                        <p:tav tm="100000">
                                          <p:val>
                                            <p:strVal val="#ppt_x"/>
                                          </p:val>
                                        </p:tav>
                                      </p:tavLst>
                                    </p:anim>
                                    <p:anim calcmode="lin" valueType="num">
                                      <p:cBhvr additive="base">
                                        <p:cTn id="27" dur="500" fill="hold"/>
                                        <p:tgtEl>
                                          <p:spTgt spid="3"/>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5" name="whoosh.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8292">
                                            <p:txEl>
                                              <p:pRg st="1" end="1"/>
                                            </p:txEl>
                                          </p:spTgt>
                                        </p:tgtEl>
                                        <p:attrNameLst>
                                          <p:attrName>style.visibility</p:attrName>
                                        </p:attrNameLst>
                                      </p:cBhvr>
                                      <p:to>
                                        <p:strVal val="visible"/>
                                      </p:to>
                                    </p:set>
                                    <p:anim calcmode="lin" valueType="num">
                                      <p:cBhvr additive="base">
                                        <p:cTn id="32" dur="500" fill="hold"/>
                                        <p:tgtEl>
                                          <p:spTgt spid="268292">
                                            <p:txEl>
                                              <p:pRg st="1" end="1"/>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829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68292">
                                            <p:txEl>
                                              <p:pRg st="2" end="2"/>
                                            </p:txEl>
                                          </p:spTgt>
                                        </p:tgtEl>
                                        <p:attrNameLst>
                                          <p:attrName>style.visibility</p:attrName>
                                        </p:attrNameLst>
                                      </p:cBhvr>
                                      <p:to>
                                        <p:strVal val="visible"/>
                                      </p:to>
                                    </p:set>
                                    <p:anim calcmode="lin" valueType="num">
                                      <p:cBhvr additive="base">
                                        <p:cTn id="38" dur="500" fill="hold"/>
                                        <p:tgtEl>
                                          <p:spTgt spid="268292">
                                            <p:txEl>
                                              <p:pRg st="2" end="2"/>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6829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par>
                          <p:cTn id="40" fill="hold">
                            <p:stCondLst>
                              <p:cond delay="500"/>
                            </p:stCondLst>
                            <p:childTnLst>
                              <p:par>
                                <p:cTn id="41" presetID="22" presetClass="entr" presetSubtype="4" fill="hold" nodeType="after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wipe(down)">
                                      <p:cBhvr>
                                        <p:cTn id="43" dur="500"/>
                                        <p:tgtEl>
                                          <p:spTgt spid="4"/>
                                        </p:tgtEl>
                                      </p:cBhvr>
                                    </p:animEffect>
                                  </p:childTnLst>
                                  <p:subTnLst>
                                    <p:audio>
                                      <p:cMediaNode>
                                        <p:cTn display="0" masterRel="sameClick">
                                          <p:stCondLst>
                                            <p:cond evt="begin" delay="0">
                                              <p:tn val="41"/>
                                            </p:cond>
                                          </p:stCondLst>
                                          <p:endCondLst>
                                            <p:cond evt="onStopAudio" delay="0">
                                              <p:tgtEl>
                                                <p:sldTgt/>
                                              </p:tgtEl>
                                            </p:cond>
                                          </p:endCondLst>
                                        </p:cTn>
                                        <p:tgtEl>
                                          <p:sndTgt r:embed="rId6" name="cashreg.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68292">
                                            <p:txEl>
                                              <p:pRg st="3" end="3"/>
                                            </p:txEl>
                                          </p:spTgt>
                                        </p:tgtEl>
                                        <p:attrNameLst>
                                          <p:attrName>style.visibility</p:attrName>
                                        </p:attrNameLst>
                                      </p:cBhvr>
                                      <p:to>
                                        <p:strVal val="visible"/>
                                      </p:to>
                                    </p:set>
                                    <p:anim calcmode="lin" valueType="num">
                                      <p:cBhvr additive="base">
                                        <p:cTn id="48" dur="500" fill="hold"/>
                                        <p:tgtEl>
                                          <p:spTgt spid="268292">
                                            <p:txEl>
                                              <p:pRg st="3" end="3"/>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68292">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68292">
                                            <p:txEl>
                                              <p:pRg st="4" end="4"/>
                                            </p:txEl>
                                          </p:spTgt>
                                        </p:tgtEl>
                                        <p:attrNameLst>
                                          <p:attrName>style.visibility</p:attrName>
                                        </p:attrNameLst>
                                      </p:cBhvr>
                                      <p:to>
                                        <p:strVal val="visible"/>
                                      </p:to>
                                    </p:set>
                                    <p:anim calcmode="lin" valueType="num">
                                      <p:cBhvr additive="base">
                                        <p:cTn id="54" dur="500" fill="hold"/>
                                        <p:tgtEl>
                                          <p:spTgt spid="268292">
                                            <p:txEl>
                                              <p:pRg st="4" end="4"/>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6829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84" name="Rectangle 48"/>
          <p:cNvSpPr>
            <a:spLocks noChangeArrowheads="1"/>
          </p:cNvSpPr>
          <p:nvPr/>
        </p:nvSpPr>
        <p:spPr bwMode="auto">
          <a:xfrm>
            <a:off x="682625" y="6102350"/>
            <a:ext cx="7764463" cy="755650"/>
          </a:xfrm>
          <a:prstGeom prst="rect">
            <a:avLst/>
          </a:prstGeom>
          <a:solidFill>
            <a:srgbClr val="FFCCCC"/>
          </a:solidFill>
          <a:ln w="9525">
            <a:noFill/>
            <a:miter lim="800000"/>
            <a:headEnd/>
            <a:tailEnd/>
          </a:ln>
        </p:spPr>
        <p:txBody>
          <a:bodyPr/>
          <a:lstStyle/>
          <a:p>
            <a:pPr eaLnBrk="0" hangingPunct="0">
              <a:lnSpc>
                <a:spcPct val="95000"/>
              </a:lnSpc>
            </a:pPr>
            <a:r>
              <a:rPr lang="en-US" b="1" i="1"/>
              <a:t>FYI</a:t>
            </a:r>
          </a:p>
          <a:p>
            <a:pPr eaLnBrk="0" hangingPunct="0">
              <a:lnSpc>
                <a:spcPct val="95000"/>
              </a:lnSpc>
            </a:pPr>
            <a:r>
              <a:rPr lang="en-US" b="1">
                <a:sym typeface="Symbol" pitchFamily="18" charset="2"/>
              </a:rPr>
              <a:t></a:t>
            </a:r>
            <a:r>
              <a:rPr lang="en-US">
                <a:sym typeface="Symbol" pitchFamily="18" charset="2"/>
              </a:rPr>
              <a:t>What is the significance of this number?</a:t>
            </a:r>
          </a:p>
        </p:txBody>
      </p:sp>
      <p:sp>
        <p:nvSpPr>
          <p:cNvPr id="270340" name="Rectangle 4"/>
          <p:cNvSpPr>
            <a:spLocks noChangeArrowheads="1"/>
          </p:cNvSpPr>
          <p:nvPr/>
        </p:nvSpPr>
        <p:spPr bwMode="auto">
          <a:xfrm>
            <a:off x="674688" y="2865438"/>
            <a:ext cx="7772400" cy="3259137"/>
          </a:xfrm>
          <a:prstGeom prst="rect">
            <a:avLst/>
          </a:prstGeom>
          <a:solidFill>
            <a:srgbClr val="FFFFCC"/>
          </a:solidFill>
          <a:ln w="9525">
            <a:noFill/>
            <a:miter lim="800000"/>
            <a:headEnd/>
            <a:tailEnd/>
          </a:ln>
        </p:spPr>
        <p:txBody>
          <a:bodyPr/>
          <a:lstStyle/>
          <a:p>
            <a:pPr eaLnBrk="0" hangingPunct="0">
              <a:spcBef>
                <a:spcPct val="15000"/>
              </a:spcBef>
            </a:pPr>
            <a:r>
              <a:rPr lang="en-US" dirty="0">
                <a:sym typeface="Symbol" pitchFamily="18" charset="2"/>
              </a:rPr>
              <a:t>EXAMPLE: Find the change in electric potential         energy (in </a:t>
            </a:r>
            <a:r>
              <a:rPr lang="en-US" dirty="0" err="1">
                <a:sym typeface="Symbol" pitchFamily="18" charset="2"/>
              </a:rPr>
              <a:t>MeV</a:t>
            </a:r>
            <a:r>
              <a:rPr lang="en-US" dirty="0">
                <a:sym typeface="Symbol" pitchFamily="18" charset="2"/>
              </a:rPr>
              <a:t>) in moving a proton from infinity               to the center of the previous nucleus. </a:t>
            </a:r>
          </a:p>
          <a:p>
            <a:pPr eaLnBrk="0" hangingPunct="0">
              <a:spcBef>
                <a:spcPct val="15000"/>
              </a:spcBef>
            </a:pPr>
            <a:r>
              <a:rPr lang="en-US" dirty="0">
                <a:sym typeface="Symbol" pitchFamily="18" charset="2"/>
              </a:rPr>
              <a:t>SOLUTION: Use </a:t>
            </a:r>
            <a:r>
              <a:rPr lang="en-US" dirty="0">
                <a:solidFill>
                  <a:srgbClr val="000000"/>
                </a:solidFill>
                <a:ea typeface="Times New Roman" pitchFamily="18" charset="0"/>
                <a:cs typeface="Courier New" pitchFamily="49" charset="0"/>
                <a:sym typeface="Symbol" pitchFamily="18" charset="2"/>
              </a:rPr>
              <a:t>∆</a:t>
            </a:r>
            <a:r>
              <a:rPr lang="en-US" i="1" dirty="0" err="1">
                <a:sym typeface="Symbol" pitchFamily="18" charset="2"/>
              </a:rPr>
              <a:t>V</a:t>
            </a:r>
            <a:r>
              <a:rPr lang="en-US" baseline="-25000" dirty="0" err="1">
                <a:sym typeface="Symbol" pitchFamily="18" charset="2"/>
              </a:rPr>
              <a:t>e</a:t>
            </a:r>
            <a:r>
              <a:rPr lang="en-US" dirty="0">
                <a:sym typeface="Symbol" pitchFamily="18" charset="2"/>
              </a:rPr>
              <a:t> = </a:t>
            </a:r>
            <a:r>
              <a:rPr lang="en-US" dirty="0">
                <a:solidFill>
                  <a:srgbClr val="000000"/>
                </a:solidFill>
                <a:cs typeface="Times New Roman" pitchFamily="18" charset="0"/>
                <a:sym typeface="Symbol" pitchFamily="18" charset="2"/>
              </a:rPr>
              <a:t>∆</a:t>
            </a:r>
            <a:r>
              <a:rPr lang="en-US" i="1" dirty="0" smtClean="0">
                <a:sym typeface="Symbol" pitchFamily="18" charset="2"/>
              </a:rPr>
              <a:t>E</a:t>
            </a:r>
            <a:r>
              <a:rPr lang="en-US" baseline="-25000" dirty="0" smtClean="0">
                <a:sym typeface="Symbol" pitchFamily="18" charset="2"/>
              </a:rPr>
              <a:t>P </a:t>
            </a:r>
            <a:r>
              <a:rPr lang="en-US" i="1" baseline="-25000" dirty="0" smtClean="0">
                <a:sym typeface="Symbol" pitchFamily="18" charset="2"/>
              </a:rPr>
              <a:t> </a:t>
            </a:r>
            <a:r>
              <a:rPr lang="en-US" i="1" dirty="0" smtClean="0">
                <a:sym typeface="Symbol" pitchFamily="18" charset="2"/>
              </a:rPr>
              <a:t>/</a:t>
            </a:r>
            <a:r>
              <a:rPr lang="en-US" dirty="0" smtClean="0">
                <a:sym typeface="Symbol" pitchFamily="18" charset="2"/>
              </a:rPr>
              <a:t> </a:t>
            </a:r>
            <a:r>
              <a:rPr lang="en-US" i="1" dirty="0">
                <a:sym typeface="Symbol" pitchFamily="18" charset="2"/>
              </a:rPr>
              <a:t>q</a:t>
            </a:r>
            <a:r>
              <a:rPr lang="en-US" dirty="0">
                <a:sym typeface="Symbol" pitchFamily="18" charset="2"/>
              </a:rPr>
              <a:t> and </a:t>
            </a:r>
            <a:r>
              <a:rPr lang="en-US" i="1" dirty="0">
                <a:sym typeface="Symbol" pitchFamily="18" charset="2"/>
              </a:rPr>
              <a:t>V</a:t>
            </a:r>
            <a:r>
              <a:rPr lang="en-US" baseline="-25000" dirty="0">
                <a:sym typeface="Symbol" pitchFamily="18" charset="2"/>
              </a:rPr>
              <a:t></a:t>
            </a:r>
            <a:r>
              <a:rPr lang="en-US" dirty="0">
                <a:sym typeface="Symbol" pitchFamily="18" charset="2"/>
              </a:rPr>
              <a:t> = 0:</a:t>
            </a:r>
            <a:endParaRPr lang="en-US" baseline="-25000" dirty="0">
              <a:sym typeface="Symbol" pitchFamily="18" charset="2"/>
            </a:endParaRPr>
          </a:p>
          <a:p>
            <a:pPr algn="ctr" eaLnBrk="0" hangingPunct="0">
              <a:spcBef>
                <a:spcPct val="15000"/>
              </a:spcBef>
            </a:pPr>
            <a:r>
              <a:rPr lang="en-US" dirty="0">
                <a:solidFill>
                  <a:srgbClr val="000000"/>
                </a:solidFill>
                <a:cs typeface="Times New Roman" pitchFamily="18" charset="0"/>
                <a:sym typeface="Symbol" pitchFamily="18" charset="2"/>
              </a:rPr>
              <a:t>∆</a:t>
            </a:r>
            <a:r>
              <a:rPr lang="en-US" i="1" dirty="0">
                <a:sym typeface="Symbol" pitchFamily="18" charset="2"/>
              </a:rPr>
              <a:t>E</a:t>
            </a:r>
            <a:r>
              <a:rPr lang="en-US" baseline="-25000" dirty="0">
                <a:sym typeface="Symbol" pitchFamily="18" charset="2"/>
              </a:rPr>
              <a:t>P</a:t>
            </a:r>
            <a:r>
              <a:rPr lang="en-US" dirty="0">
                <a:sym typeface="Symbol" pitchFamily="18" charset="2"/>
              </a:rPr>
              <a:t> = </a:t>
            </a:r>
            <a:r>
              <a:rPr lang="en-US" i="1" dirty="0" err="1">
                <a:sym typeface="Symbol" pitchFamily="18" charset="2"/>
              </a:rPr>
              <a:t>q</a:t>
            </a:r>
            <a:r>
              <a:rPr lang="en-US" dirty="0" err="1">
                <a:solidFill>
                  <a:srgbClr val="000000"/>
                </a:solidFill>
                <a:cs typeface="Times New Roman" pitchFamily="18" charset="0"/>
                <a:sym typeface="Symbol" pitchFamily="18" charset="2"/>
              </a:rPr>
              <a:t>∆</a:t>
            </a:r>
            <a:r>
              <a:rPr lang="en-US" i="1" dirty="0" err="1">
                <a:sym typeface="Symbol" pitchFamily="18" charset="2"/>
              </a:rPr>
              <a:t>V</a:t>
            </a:r>
            <a:r>
              <a:rPr lang="en-US" baseline="-25000" dirty="0" err="1">
                <a:sym typeface="Symbol" pitchFamily="18" charset="2"/>
              </a:rPr>
              <a:t>e</a:t>
            </a:r>
            <a:r>
              <a:rPr lang="en-US" i="1" dirty="0">
                <a:sym typeface="Symbol" pitchFamily="18" charset="2"/>
              </a:rPr>
              <a:t> </a:t>
            </a:r>
            <a:r>
              <a:rPr lang="en-US" dirty="0">
                <a:sym typeface="Symbol" pitchFamily="18" charset="2"/>
              </a:rPr>
              <a:t>= (1.610</a:t>
            </a:r>
            <a:r>
              <a:rPr lang="en-US" baseline="30000" dirty="0">
                <a:sym typeface="Symbol" pitchFamily="18" charset="2"/>
              </a:rPr>
              <a:t>-19</a:t>
            </a:r>
            <a:r>
              <a:rPr lang="en-US" dirty="0">
                <a:sym typeface="Symbol" pitchFamily="18" charset="2"/>
              </a:rPr>
              <a:t>)(1.910</a:t>
            </a:r>
            <a:r>
              <a:rPr lang="en-US" baseline="30000" dirty="0">
                <a:sym typeface="Symbol" pitchFamily="18" charset="2"/>
              </a:rPr>
              <a:t>6</a:t>
            </a:r>
            <a:r>
              <a:rPr lang="en-US" dirty="0">
                <a:sym typeface="Symbol" pitchFamily="18" charset="2"/>
              </a:rPr>
              <a:t>) = 3.0 10</a:t>
            </a:r>
            <a:r>
              <a:rPr lang="en-US" baseline="30000" dirty="0">
                <a:sym typeface="Symbol" pitchFamily="18" charset="2"/>
              </a:rPr>
              <a:t>-13 </a:t>
            </a:r>
            <a:r>
              <a:rPr lang="en-US" dirty="0">
                <a:sym typeface="Symbol" pitchFamily="18" charset="2"/>
              </a:rPr>
              <a:t>J.</a:t>
            </a:r>
          </a:p>
          <a:p>
            <a:pPr eaLnBrk="0" hangingPunct="0">
              <a:spcBef>
                <a:spcPct val="15000"/>
              </a:spcBef>
            </a:pPr>
            <a:r>
              <a:rPr lang="en-US" dirty="0">
                <a:sym typeface="Symbol" pitchFamily="18" charset="2"/>
              </a:rPr>
              <a:t>Converting to </a:t>
            </a:r>
            <a:r>
              <a:rPr lang="en-US" dirty="0" err="1">
                <a:sym typeface="Symbol" pitchFamily="18" charset="2"/>
              </a:rPr>
              <a:t>eV</a:t>
            </a:r>
            <a:r>
              <a:rPr lang="en-US" dirty="0">
                <a:sym typeface="Symbol" pitchFamily="18" charset="2"/>
              </a:rPr>
              <a:t> we have</a:t>
            </a:r>
          </a:p>
          <a:p>
            <a:pPr eaLnBrk="0" hangingPunct="0">
              <a:spcBef>
                <a:spcPct val="15000"/>
              </a:spcBef>
            </a:pPr>
            <a:r>
              <a:rPr lang="en-US" dirty="0">
                <a:solidFill>
                  <a:srgbClr val="000000"/>
                </a:solidFill>
                <a:cs typeface="Times New Roman" pitchFamily="18" charset="0"/>
                <a:sym typeface="Symbol" pitchFamily="18" charset="2"/>
              </a:rPr>
              <a:t>	    ∆</a:t>
            </a:r>
            <a:r>
              <a:rPr lang="en-US" i="1" dirty="0">
                <a:sym typeface="Symbol" pitchFamily="18" charset="2"/>
              </a:rPr>
              <a:t>E</a:t>
            </a:r>
            <a:r>
              <a:rPr lang="en-US" baseline="-25000" dirty="0">
                <a:sym typeface="Symbol" pitchFamily="18" charset="2"/>
              </a:rPr>
              <a:t>P</a:t>
            </a:r>
            <a:r>
              <a:rPr lang="en-US" dirty="0">
                <a:sym typeface="Symbol" pitchFamily="18" charset="2"/>
              </a:rPr>
              <a:t>	= (3.0 10</a:t>
            </a:r>
            <a:r>
              <a:rPr lang="en-US" baseline="30000" dirty="0">
                <a:sym typeface="Symbol" pitchFamily="18" charset="2"/>
              </a:rPr>
              <a:t>-13 </a:t>
            </a:r>
            <a:r>
              <a:rPr lang="en-US" dirty="0">
                <a:sym typeface="Symbol" pitchFamily="18" charset="2"/>
              </a:rPr>
              <a:t>J)(1 </a:t>
            </a:r>
            <a:r>
              <a:rPr lang="en-US" dirty="0" err="1">
                <a:sym typeface="Symbol" pitchFamily="18" charset="2"/>
              </a:rPr>
              <a:t>eV</a:t>
            </a:r>
            <a:r>
              <a:rPr lang="en-US" dirty="0">
                <a:sym typeface="Symbol" pitchFamily="18" charset="2"/>
              </a:rPr>
              <a:t> / 1.6 10</a:t>
            </a:r>
            <a:r>
              <a:rPr lang="en-US" baseline="30000" dirty="0">
                <a:sym typeface="Symbol" pitchFamily="18" charset="2"/>
              </a:rPr>
              <a:t>-19 </a:t>
            </a:r>
            <a:r>
              <a:rPr lang="en-US" dirty="0">
                <a:sym typeface="Symbol" pitchFamily="18" charset="2"/>
              </a:rPr>
              <a:t>J)</a:t>
            </a:r>
          </a:p>
          <a:p>
            <a:pPr eaLnBrk="0" hangingPunct="0">
              <a:spcBef>
                <a:spcPct val="15000"/>
              </a:spcBef>
            </a:pPr>
            <a:r>
              <a:rPr lang="en-US" dirty="0">
                <a:sym typeface="Symbol" pitchFamily="18" charset="2"/>
              </a:rPr>
              <a:t>          </a:t>
            </a:r>
            <a:r>
              <a:rPr lang="en-US" baseline="-25000" dirty="0">
                <a:sym typeface="Symbol" pitchFamily="18" charset="2"/>
              </a:rPr>
              <a:t>      	</a:t>
            </a:r>
            <a:r>
              <a:rPr lang="en-US" dirty="0">
                <a:sym typeface="Symbol" pitchFamily="18" charset="2"/>
              </a:rPr>
              <a:t>= 1.910</a:t>
            </a:r>
            <a:r>
              <a:rPr lang="en-US" baseline="30000" dirty="0">
                <a:sym typeface="Symbol" pitchFamily="18" charset="2"/>
              </a:rPr>
              <a:t>6</a:t>
            </a:r>
            <a:r>
              <a:rPr lang="en-US" dirty="0">
                <a:sym typeface="Symbol" pitchFamily="18" charset="2"/>
              </a:rPr>
              <a:t> </a:t>
            </a:r>
            <a:r>
              <a:rPr lang="en-US" dirty="0" err="1">
                <a:sym typeface="Symbol" pitchFamily="18" charset="2"/>
              </a:rPr>
              <a:t>eV</a:t>
            </a:r>
            <a:r>
              <a:rPr lang="en-US" dirty="0">
                <a:sym typeface="Symbol" pitchFamily="18" charset="2"/>
              </a:rPr>
              <a:t> = 1.9 </a:t>
            </a:r>
            <a:r>
              <a:rPr lang="en-US" dirty="0" err="1">
                <a:sym typeface="Symbol" pitchFamily="18" charset="2"/>
              </a:rPr>
              <a:t>MeV</a:t>
            </a:r>
            <a:r>
              <a:rPr lang="en-US" dirty="0">
                <a:sym typeface="Symbol" pitchFamily="18" charset="2"/>
              </a:rPr>
              <a:t>.</a:t>
            </a:r>
          </a:p>
        </p:txBody>
      </p:sp>
      <p:sp>
        <p:nvSpPr>
          <p:cNvPr id="20" name="Oval 10"/>
          <p:cNvSpPr>
            <a:spLocks noChangeArrowheads="1"/>
          </p:cNvSpPr>
          <p:nvPr/>
        </p:nvSpPr>
        <p:spPr bwMode="auto">
          <a:xfrm>
            <a:off x="8029524" y="3199273"/>
            <a:ext cx="325437" cy="325438"/>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782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77829" name="Rectangle 21"/>
          <p:cNvSpPr>
            <a:spLocks noChangeArrowheads="1"/>
          </p:cNvSpPr>
          <p:nvPr/>
        </p:nvSpPr>
        <p:spPr bwMode="auto">
          <a:xfrm>
            <a:off x="685800" y="1338263"/>
            <a:ext cx="7772400" cy="1546225"/>
          </a:xfrm>
          <a:prstGeom prst="rect">
            <a:avLst/>
          </a:prstGeom>
          <a:solidFill>
            <a:srgbClr val="EAEAEA"/>
          </a:solidFill>
          <a:ln w="9525">
            <a:noFill/>
            <a:miter lim="800000"/>
            <a:headEnd/>
            <a:tailEnd/>
          </a:ln>
        </p:spPr>
        <p:txBody>
          <a:bodyPr/>
          <a:lstStyle/>
          <a:p>
            <a:r>
              <a:rPr lang="en-US" altLang="en-US" i="1">
                <a:solidFill>
                  <a:schemeClr val="accent2"/>
                </a:solidFill>
              </a:rPr>
              <a:t>Potential and potential energy </a:t>
            </a:r>
            <a:r>
              <a:rPr lang="en-US" altLang="en-US">
                <a:solidFill>
                  <a:schemeClr val="accent2"/>
                </a:solidFill>
              </a:rPr>
              <a:t>– electrostatic</a:t>
            </a:r>
            <a:r>
              <a:rPr 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solidFill>
                  <a:srgbClr val="000000"/>
                </a:solidFill>
                <a:ea typeface="Calibri" pitchFamily="34" charset="0"/>
                <a:cs typeface="Times New Roman" pitchFamily="18" charset="0"/>
                <a:sym typeface="Symbol" pitchFamily="18" charset="2"/>
              </a:rPr>
              <a:t>Since electric potential is a scalar, finding the electric potential due to more than one point charge is a simple additive process.</a:t>
            </a:r>
          </a:p>
        </p:txBody>
      </p:sp>
      <p:grpSp>
        <p:nvGrpSpPr>
          <p:cNvPr id="77830" name="Group 47"/>
          <p:cNvGrpSpPr>
            <a:grpSpLocks/>
          </p:cNvGrpSpPr>
          <p:nvPr/>
        </p:nvGrpSpPr>
        <p:grpSpPr bwMode="auto">
          <a:xfrm>
            <a:off x="7485063" y="2560638"/>
            <a:ext cx="1408112" cy="1517650"/>
            <a:chOff x="4715" y="1613"/>
            <a:chExt cx="887" cy="956"/>
          </a:xfrm>
        </p:grpSpPr>
        <p:grpSp>
          <p:nvGrpSpPr>
            <p:cNvPr id="77832" name="Group 35"/>
            <p:cNvGrpSpPr>
              <a:grpSpLocks/>
            </p:cNvGrpSpPr>
            <p:nvPr/>
          </p:nvGrpSpPr>
          <p:grpSpPr bwMode="auto">
            <a:xfrm>
              <a:off x="4715" y="1613"/>
              <a:ext cx="887" cy="956"/>
              <a:chOff x="4403" y="1947"/>
              <a:chExt cx="887" cy="956"/>
            </a:xfrm>
          </p:grpSpPr>
          <p:sp>
            <p:nvSpPr>
              <p:cNvPr id="270372" name="Oval 36"/>
              <p:cNvSpPr>
                <a:spLocks noChangeArrowheads="1"/>
              </p:cNvSpPr>
              <p:nvPr/>
            </p:nvSpPr>
            <p:spPr bwMode="auto">
              <a:xfrm>
                <a:off x="4768" y="194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70373" name="Oval 37"/>
              <p:cNvSpPr>
                <a:spLocks noChangeArrowheads="1"/>
              </p:cNvSpPr>
              <p:nvPr/>
            </p:nvSpPr>
            <p:spPr bwMode="auto">
              <a:xfrm>
                <a:off x="4450" y="2085"/>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70374" name="Oval 38"/>
              <p:cNvSpPr>
                <a:spLocks noChangeArrowheads="1"/>
              </p:cNvSpPr>
              <p:nvPr/>
            </p:nvSpPr>
            <p:spPr bwMode="auto">
              <a:xfrm>
                <a:off x="4483" y="2717"/>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270375" name="Oval 39"/>
              <p:cNvSpPr>
                <a:spLocks noChangeArrowheads="1"/>
              </p:cNvSpPr>
              <p:nvPr/>
            </p:nvSpPr>
            <p:spPr bwMode="auto">
              <a:xfrm>
                <a:off x="5128" y="2664"/>
                <a:ext cx="144" cy="144"/>
              </a:xfrm>
              <a:prstGeom prst="ellipse">
                <a:avLst/>
              </a:prstGeom>
              <a:gradFill rotWithShape="1">
                <a:gsLst>
                  <a:gs pos="0">
                    <a:schemeClr val="accent1"/>
                  </a:gs>
                  <a:gs pos="100000">
                    <a:schemeClr val="accent1">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77843" name="Oval 40"/>
              <p:cNvSpPr>
                <a:spLocks noChangeArrowheads="1"/>
              </p:cNvSpPr>
              <p:nvPr/>
            </p:nvSpPr>
            <p:spPr bwMode="auto">
              <a:xfrm>
                <a:off x="4403" y="2016"/>
                <a:ext cx="887" cy="887"/>
              </a:xfrm>
              <a:prstGeom prst="ellipse">
                <a:avLst/>
              </a:prstGeom>
              <a:noFill/>
              <a:ln w="9525">
                <a:solidFill>
                  <a:schemeClr val="tx1"/>
                </a:solidFill>
                <a:prstDash val="dash"/>
                <a:round/>
                <a:headEnd/>
                <a:tailEnd/>
              </a:ln>
            </p:spPr>
            <p:txBody>
              <a:bodyPr wrap="none" anchor="ctr"/>
              <a:lstStyle/>
              <a:p>
                <a:endParaRPr lang="en-US"/>
              </a:p>
            </p:txBody>
          </p:sp>
        </p:grpSp>
        <p:grpSp>
          <p:nvGrpSpPr>
            <p:cNvPr id="77833" name="Group 41"/>
            <p:cNvGrpSpPr>
              <a:grpSpLocks/>
            </p:cNvGrpSpPr>
            <p:nvPr/>
          </p:nvGrpSpPr>
          <p:grpSpPr bwMode="auto">
            <a:xfrm>
              <a:off x="5082" y="2056"/>
              <a:ext cx="151" cy="144"/>
              <a:chOff x="3699" y="152"/>
              <a:chExt cx="151" cy="144"/>
            </a:xfrm>
          </p:grpSpPr>
          <p:sp>
            <p:nvSpPr>
              <p:cNvPr id="77837" name="Line 42"/>
              <p:cNvSpPr>
                <a:spLocks noChangeShapeType="1"/>
              </p:cNvSpPr>
              <p:nvPr/>
            </p:nvSpPr>
            <p:spPr bwMode="auto">
              <a:xfrm>
                <a:off x="3699" y="152"/>
                <a:ext cx="144" cy="144"/>
              </a:xfrm>
              <a:prstGeom prst="line">
                <a:avLst/>
              </a:prstGeom>
              <a:noFill/>
              <a:ln w="9525">
                <a:solidFill>
                  <a:srgbClr val="FF0000"/>
                </a:solidFill>
                <a:round/>
                <a:headEnd/>
                <a:tailEnd/>
              </a:ln>
            </p:spPr>
            <p:txBody>
              <a:bodyPr/>
              <a:lstStyle/>
              <a:p>
                <a:endParaRPr lang="en-US"/>
              </a:p>
            </p:txBody>
          </p:sp>
          <p:sp>
            <p:nvSpPr>
              <p:cNvPr id="77838" name="Line 43"/>
              <p:cNvSpPr>
                <a:spLocks noChangeShapeType="1"/>
              </p:cNvSpPr>
              <p:nvPr/>
            </p:nvSpPr>
            <p:spPr bwMode="auto">
              <a:xfrm flipH="1">
                <a:off x="3706" y="152"/>
                <a:ext cx="144" cy="144"/>
              </a:xfrm>
              <a:prstGeom prst="line">
                <a:avLst/>
              </a:prstGeom>
              <a:noFill/>
              <a:ln w="9525">
                <a:solidFill>
                  <a:srgbClr val="FF0000"/>
                </a:solidFill>
                <a:round/>
                <a:headEnd/>
                <a:tailEnd/>
              </a:ln>
            </p:spPr>
            <p:txBody>
              <a:bodyPr/>
              <a:lstStyle/>
              <a:p>
                <a:endParaRPr lang="en-US"/>
              </a:p>
            </p:txBody>
          </p:sp>
        </p:grpSp>
        <p:grpSp>
          <p:nvGrpSpPr>
            <p:cNvPr id="77834" name="Group 44"/>
            <p:cNvGrpSpPr>
              <a:grpSpLocks/>
            </p:cNvGrpSpPr>
            <p:nvPr/>
          </p:nvGrpSpPr>
          <p:grpSpPr bwMode="auto">
            <a:xfrm>
              <a:off x="5100" y="1683"/>
              <a:ext cx="212" cy="447"/>
              <a:chOff x="4884" y="1993"/>
              <a:chExt cx="212" cy="447"/>
            </a:xfrm>
          </p:grpSpPr>
          <p:sp>
            <p:nvSpPr>
              <p:cNvPr id="77835" name="Line 45"/>
              <p:cNvSpPr>
                <a:spLocks noChangeShapeType="1"/>
              </p:cNvSpPr>
              <p:nvPr/>
            </p:nvSpPr>
            <p:spPr bwMode="auto">
              <a:xfrm flipV="1">
                <a:off x="4934" y="1993"/>
                <a:ext cx="0" cy="447"/>
              </a:xfrm>
              <a:prstGeom prst="line">
                <a:avLst/>
              </a:prstGeom>
              <a:noFill/>
              <a:ln w="19050">
                <a:solidFill>
                  <a:srgbClr val="FF0000"/>
                </a:solidFill>
                <a:round/>
                <a:headEnd/>
                <a:tailEnd type="triangle" w="med" len="med"/>
              </a:ln>
            </p:spPr>
            <p:txBody>
              <a:bodyPr/>
              <a:lstStyle/>
              <a:p>
                <a:endParaRPr lang="en-US"/>
              </a:p>
            </p:txBody>
          </p:sp>
          <p:sp>
            <p:nvSpPr>
              <p:cNvPr id="77836" name="Text Box 46"/>
              <p:cNvSpPr txBox="1">
                <a:spLocks noChangeArrowheads="1"/>
              </p:cNvSpPr>
              <p:nvPr/>
            </p:nvSpPr>
            <p:spPr bwMode="auto">
              <a:xfrm>
                <a:off x="4884" y="2088"/>
                <a:ext cx="212" cy="250"/>
              </a:xfrm>
              <a:prstGeom prst="rect">
                <a:avLst/>
              </a:prstGeom>
              <a:noFill/>
              <a:ln w="9525">
                <a:noFill/>
                <a:miter lim="800000"/>
                <a:headEnd/>
                <a:tailEnd/>
              </a:ln>
            </p:spPr>
            <p:txBody>
              <a:bodyPr wrap="none">
                <a:spAutoFit/>
              </a:bodyPr>
              <a:lstStyle/>
              <a:p>
                <a:r>
                  <a:rPr lang="en-US" sz="2000" b="1" i="1">
                    <a:solidFill>
                      <a:srgbClr val="FF0000"/>
                    </a:solidFill>
                    <a:latin typeface="Courier New" pitchFamily="49" charset="0"/>
                  </a:rPr>
                  <a:t>r</a:t>
                </a:r>
              </a:p>
            </p:txBody>
          </p:sp>
        </p:grpSp>
      </p:grpSp>
      <p:sp>
        <p:nvSpPr>
          <p:cNvPr id="270385" name="Text Box 49"/>
          <p:cNvSpPr txBox="1">
            <a:spLocks noChangeArrowheads="1"/>
          </p:cNvSpPr>
          <p:nvPr/>
        </p:nvSpPr>
        <p:spPr bwMode="auto">
          <a:xfrm>
            <a:off x="4800600" y="0"/>
            <a:ext cx="4343400" cy="1187450"/>
          </a:xfrm>
          <a:prstGeom prst="rect">
            <a:avLst/>
          </a:prstGeom>
          <a:solidFill>
            <a:srgbClr val="FFFFFF">
              <a:alpha val="36078"/>
            </a:srgbClr>
          </a:solidFill>
          <a:ln w="9525">
            <a:noFill/>
            <a:miter lim="800000"/>
            <a:headEnd/>
            <a:tailEnd/>
          </a:ln>
        </p:spPr>
        <p:txBody>
          <a:bodyPr>
            <a:spAutoFit/>
          </a:bodyPr>
          <a:lstStyle/>
          <a:p>
            <a:r>
              <a:rPr lang="en-US">
                <a:solidFill>
                  <a:schemeClr val="hlink"/>
                </a:solidFill>
                <a:sym typeface="Symbol" pitchFamily="18" charset="2"/>
              </a:rPr>
              <a:t>Recall alpha decay, where alpha particles were released with energies of this order.</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0340">
                                            <p:txEl>
                                              <p:pRg st="0" end="0"/>
                                            </p:txEl>
                                          </p:spTgt>
                                        </p:tgtEl>
                                        <p:attrNameLst>
                                          <p:attrName>style.visibility</p:attrName>
                                        </p:attrNameLst>
                                      </p:cBhvr>
                                      <p:to>
                                        <p:strVal val="visible"/>
                                      </p:to>
                                    </p:set>
                                    <p:anim calcmode="lin" valueType="num">
                                      <p:cBhvr additive="base">
                                        <p:cTn id="7" dur="500" fill="hold"/>
                                        <p:tgtEl>
                                          <p:spTgt spid="27034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034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additive="base">
                                        <p:cTn id="12" dur="5000" fill="hold"/>
                                        <p:tgtEl>
                                          <p:spTgt spid="20"/>
                                        </p:tgtEl>
                                        <p:attrNameLst>
                                          <p:attrName>ppt_x</p:attrName>
                                        </p:attrNameLst>
                                      </p:cBhvr>
                                      <p:tavLst>
                                        <p:tav tm="0">
                                          <p:val>
                                            <p:strVal val="#ppt_x"/>
                                          </p:val>
                                        </p:tav>
                                        <p:tav tm="100000">
                                          <p:val>
                                            <p:strVal val="#ppt_x"/>
                                          </p:val>
                                        </p:tav>
                                      </p:tavLst>
                                    </p:anim>
                                    <p:anim calcmode="lin" valueType="num">
                                      <p:cBhvr additive="base">
                                        <p:cTn id="13" dur="5000" fill="hold"/>
                                        <p:tgtEl>
                                          <p:spTgt spid="2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0"/>
                                            </p:cond>
                                          </p:stCondLst>
                                          <p:endCondLst>
                                            <p:cond evt="onStopAudio" delay="0">
                                              <p:tgtEl>
                                                <p:sldTgt/>
                                              </p:tgtEl>
                                            </p:cond>
                                          </p:endCondLst>
                                        </p:cTn>
                                        <p:tgtEl>
                                          <p:sndTgt r:embed="rId5" name="push.wav"/>
                                        </p:tgtEl>
                                      </p:cMediaNode>
                                    </p:audio>
                                  </p:sub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270340">
                                            <p:txEl>
                                              <p:pRg st="1" end="1"/>
                                            </p:txEl>
                                          </p:spTgt>
                                        </p:tgtEl>
                                        <p:attrNameLst>
                                          <p:attrName>style.visibility</p:attrName>
                                        </p:attrNameLst>
                                      </p:cBhvr>
                                      <p:to>
                                        <p:strVal val="visible"/>
                                      </p:to>
                                    </p:set>
                                    <p:anim calcmode="lin" valueType="num">
                                      <p:cBhvr additive="base">
                                        <p:cTn id="18" dur="500" fill="hold"/>
                                        <p:tgtEl>
                                          <p:spTgt spid="270340">
                                            <p:txEl>
                                              <p:pRg st="1" end="1"/>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270340">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6"/>
                                            </p:cond>
                                          </p:stCondLst>
                                          <p:endCondLst>
                                            <p:cond evt="onStopAudio" delay="0">
                                              <p:tgtEl>
                                                <p:sldTgt/>
                                              </p:tgtEl>
                                            </p:cond>
                                          </p:endCondLst>
                                        </p:cTn>
                                        <p:tgtEl>
                                          <p:sndTgt r:embed="rId4" name="arrow.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270340">
                                            <p:txEl>
                                              <p:pRg st="2" end="2"/>
                                            </p:txEl>
                                          </p:spTgt>
                                        </p:tgtEl>
                                        <p:attrNameLst>
                                          <p:attrName>style.visibility</p:attrName>
                                        </p:attrNameLst>
                                      </p:cBhvr>
                                      <p:to>
                                        <p:strVal val="visible"/>
                                      </p:to>
                                    </p:set>
                                    <p:anim calcmode="lin" valueType="num">
                                      <p:cBhvr additive="base">
                                        <p:cTn id="24" dur="500" fill="hold"/>
                                        <p:tgtEl>
                                          <p:spTgt spid="270340">
                                            <p:txEl>
                                              <p:pRg st="2" end="2"/>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270340">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arrow.wav"/>
                                        </p:tgtEl>
                                      </p:cMediaNode>
                                    </p:audio>
                                  </p:sub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270340">
                                            <p:txEl>
                                              <p:pRg st="3" end="3"/>
                                            </p:txEl>
                                          </p:spTgt>
                                        </p:tgtEl>
                                        <p:attrNameLst>
                                          <p:attrName>style.visibility</p:attrName>
                                        </p:attrNameLst>
                                      </p:cBhvr>
                                      <p:to>
                                        <p:strVal val="visible"/>
                                      </p:to>
                                    </p:set>
                                    <p:anim calcmode="lin" valueType="num">
                                      <p:cBhvr additive="base">
                                        <p:cTn id="30" dur="500" fill="hold"/>
                                        <p:tgtEl>
                                          <p:spTgt spid="270340">
                                            <p:txEl>
                                              <p:pRg st="3" end="3"/>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70340">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8"/>
                                            </p:cond>
                                          </p:stCondLst>
                                          <p:endCondLst>
                                            <p:cond evt="onStopAudio" delay="0">
                                              <p:tgtEl>
                                                <p:sldTgt/>
                                              </p:tgtEl>
                                            </p:cond>
                                          </p:endCondLst>
                                        </p:cTn>
                                        <p:tgtEl>
                                          <p:sndTgt r:embed="rId4" name="arrow.wav"/>
                                        </p:tgtEl>
                                      </p:cMediaNode>
                                    </p:audio>
                                  </p:sub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270340">
                                            <p:txEl>
                                              <p:pRg st="4" end="4"/>
                                            </p:txEl>
                                          </p:spTgt>
                                        </p:tgtEl>
                                        <p:attrNameLst>
                                          <p:attrName>style.visibility</p:attrName>
                                        </p:attrNameLst>
                                      </p:cBhvr>
                                      <p:to>
                                        <p:strVal val="visible"/>
                                      </p:to>
                                    </p:set>
                                    <p:anim calcmode="lin" valueType="num">
                                      <p:cBhvr additive="base">
                                        <p:cTn id="36" dur="500" fill="hold"/>
                                        <p:tgtEl>
                                          <p:spTgt spid="270340">
                                            <p:txEl>
                                              <p:pRg st="4" end="4"/>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270340">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4"/>
                                            </p:cond>
                                          </p:stCondLst>
                                          <p:endCondLst>
                                            <p:cond evt="onStopAudio" delay="0">
                                              <p:tgtEl>
                                                <p:sldTgt/>
                                              </p:tgtEl>
                                            </p:cond>
                                          </p:endCondLst>
                                        </p:cTn>
                                        <p:tgtEl>
                                          <p:sndTgt r:embed="rId4" name="arrow.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270340">
                                            <p:txEl>
                                              <p:pRg st="5" end="5"/>
                                            </p:txEl>
                                          </p:spTgt>
                                        </p:tgtEl>
                                        <p:attrNameLst>
                                          <p:attrName>style.visibility</p:attrName>
                                        </p:attrNameLst>
                                      </p:cBhvr>
                                      <p:to>
                                        <p:strVal val="visible"/>
                                      </p:to>
                                    </p:set>
                                    <p:anim calcmode="lin" valueType="num">
                                      <p:cBhvr additive="base">
                                        <p:cTn id="42" dur="500" fill="hold"/>
                                        <p:tgtEl>
                                          <p:spTgt spid="270340">
                                            <p:txEl>
                                              <p:pRg st="5" end="5"/>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270340">
                                            <p:txEl>
                                              <p:pRg st="5" end="5"/>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270384">
                                            <p:txEl>
                                              <p:pRg st="1" end="1"/>
                                            </p:txEl>
                                          </p:spTgt>
                                        </p:tgtEl>
                                        <p:attrNameLst>
                                          <p:attrName>style.visibility</p:attrName>
                                        </p:attrNameLst>
                                      </p:cBhvr>
                                      <p:to>
                                        <p:strVal val="visible"/>
                                      </p:to>
                                    </p:set>
                                    <p:anim calcmode="lin" valueType="num">
                                      <p:cBhvr additive="base">
                                        <p:cTn id="48" dur="500" fill="hold"/>
                                        <p:tgtEl>
                                          <p:spTgt spid="270384">
                                            <p:txEl>
                                              <p:pRg st="1" end="1"/>
                                            </p:txEl>
                                          </p:spTgt>
                                        </p:tgtEl>
                                        <p:attrNameLst>
                                          <p:attrName>ppt_x</p:attrName>
                                        </p:attrNameLst>
                                      </p:cBhvr>
                                      <p:tavLst>
                                        <p:tav tm="0">
                                          <p:val>
                                            <p:strVal val="#ppt_x"/>
                                          </p:val>
                                        </p:tav>
                                        <p:tav tm="100000">
                                          <p:val>
                                            <p:strVal val="#ppt_x"/>
                                          </p:val>
                                        </p:tav>
                                      </p:tavLst>
                                    </p:anim>
                                    <p:anim calcmode="lin" valueType="num">
                                      <p:cBhvr additive="base">
                                        <p:cTn id="49" dur="500" fill="hold"/>
                                        <p:tgtEl>
                                          <p:spTgt spid="27038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6"/>
                                            </p:cond>
                                          </p:stCondLst>
                                          <p:endCondLst>
                                            <p:cond evt="onStopAudio" delay="0">
                                              <p:tgtEl>
                                                <p:sldTgt/>
                                              </p:tgtEl>
                                            </p:cond>
                                          </p:endCondLst>
                                        </p:cTn>
                                        <p:tgtEl>
                                          <p:sndTgt r:embed="rId4" name="arrow.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2" fill="hold" nodeType="clickEffect">
                                  <p:stCondLst>
                                    <p:cond delay="0"/>
                                  </p:stCondLst>
                                  <p:childTnLst>
                                    <p:set>
                                      <p:cBhvr>
                                        <p:cTn id="53" dur="1" fill="hold">
                                          <p:stCondLst>
                                            <p:cond delay="0"/>
                                          </p:stCondLst>
                                        </p:cTn>
                                        <p:tgtEl>
                                          <p:spTgt spid="270385">
                                            <p:txEl>
                                              <p:pRg st="0" end="0"/>
                                            </p:txEl>
                                          </p:spTgt>
                                        </p:tgtEl>
                                        <p:attrNameLst>
                                          <p:attrName>style.visibility</p:attrName>
                                        </p:attrNameLst>
                                      </p:cBhvr>
                                      <p:to>
                                        <p:strVal val="visible"/>
                                      </p:to>
                                    </p:set>
                                    <p:anim calcmode="lin" valueType="num">
                                      <p:cBhvr additive="base">
                                        <p:cTn id="54" dur="500" fill="hold"/>
                                        <p:tgtEl>
                                          <p:spTgt spid="270385">
                                            <p:txEl>
                                              <p:pRg st="0" end="0"/>
                                            </p:txEl>
                                          </p:spTgt>
                                        </p:tgtEl>
                                        <p:attrNameLst>
                                          <p:attrName>ppt_x</p:attrName>
                                        </p:attrNameLst>
                                      </p:cBhvr>
                                      <p:tavLst>
                                        <p:tav tm="0">
                                          <p:val>
                                            <p:strVal val="1+#ppt_w/2"/>
                                          </p:val>
                                        </p:tav>
                                        <p:tav tm="100000">
                                          <p:val>
                                            <p:strVal val="#ppt_x"/>
                                          </p:val>
                                        </p:tav>
                                      </p:tavLst>
                                    </p:anim>
                                    <p:anim calcmode="lin" valueType="num">
                                      <p:cBhvr additive="base">
                                        <p:cTn id="55" dur="500" fill="hold"/>
                                        <p:tgtEl>
                                          <p:spTgt spid="27038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204" name="Rectangle 12"/>
          <p:cNvSpPr>
            <a:spLocks noChangeArrowheads="1"/>
          </p:cNvSpPr>
          <p:nvPr/>
        </p:nvSpPr>
        <p:spPr bwMode="auto">
          <a:xfrm>
            <a:off x="692150" y="5553075"/>
            <a:ext cx="7764463" cy="119062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In the US we speak of the gradient as the slope.</a:t>
            </a:r>
          </a:p>
          <a:p>
            <a:pPr eaLnBrk="0" hangingPunct="0"/>
            <a:r>
              <a:rPr lang="en-US" b="1">
                <a:sym typeface="Symbol" pitchFamily="18" charset="2"/>
              </a:rPr>
              <a:t></a:t>
            </a:r>
            <a:r>
              <a:rPr lang="en-US">
                <a:sym typeface="Symbol" pitchFamily="18" charset="2"/>
              </a:rPr>
              <a:t>In IB we use the term </a:t>
            </a:r>
            <a:r>
              <a:rPr lang="en-US" i="1">
                <a:sym typeface="Symbol" pitchFamily="18" charset="2"/>
              </a:rPr>
              <a:t>gradient</a:t>
            </a:r>
            <a:r>
              <a:rPr lang="en-US">
                <a:sym typeface="Symbol" pitchFamily="18" charset="2"/>
              </a:rPr>
              <a:t> exclusively.</a:t>
            </a:r>
          </a:p>
        </p:txBody>
      </p:sp>
      <p:sp>
        <p:nvSpPr>
          <p:cNvPr id="264194" name="Rectangle 2"/>
          <p:cNvSpPr>
            <a:spLocks noChangeArrowheads="1"/>
          </p:cNvSpPr>
          <p:nvPr/>
        </p:nvSpPr>
        <p:spPr bwMode="auto">
          <a:xfrm>
            <a:off x="685800" y="1338263"/>
            <a:ext cx="7772400" cy="4251325"/>
          </a:xfrm>
          <a:prstGeom prst="rect">
            <a:avLst/>
          </a:prstGeom>
          <a:solidFill>
            <a:srgbClr val="EAEAEA"/>
          </a:solidFill>
          <a:ln w="9525">
            <a:noFill/>
            <a:miter lim="800000"/>
            <a:headEnd/>
            <a:tailEnd/>
          </a:ln>
        </p:spPr>
        <p:txBody>
          <a:bodyPr/>
          <a:lstStyle/>
          <a:p>
            <a:r>
              <a:rPr lang="en-US" altLang="en-US" i="1">
                <a:solidFill>
                  <a:schemeClr val="accent2"/>
                </a:solidFill>
              </a:rPr>
              <a:t>Potential gradient </a:t>
            </a:r>
            <a:r>
              <a:rPr lang="en-US" altLang="en-US">
                <a:solidFill>
                  <a:schemeClr val="accent2"/>
                </a:solidFill>
              </a:rPr>
              <a:t>– electrostatic</a:t>
            </a:r>
            <a:r>
              <a:rPr lang="en-US" sz="2000">
                <a:solidFill>
                  <a:srgbClr val="000000"/>
                </a:solidFill>
                <a:latin typeface="Courier New" pitchFamily="49" charset="0"/>
                <a:ea typeface="Calibri" pitchFamily="34" charset="0"/>
                <a:cs typeface="Times New Roman" pitchFamily="18" charset="0"/>
                <a:sym typeface="Symbol" pitchFamily="18" charset="2"/>
              </a:rPr>
              <a:t> </a:t>
            </a:r>
          </a:p>
          <a:p>
            <a:r>
              <a:rPr lang="en-US">
                <a:solidFill>
                  <a:srgbClr val="000000"/>
                </a:solidFill>
                <a:ea typeface="Calibri" pitchFamily="34" charset="0"/>
                <a:cs typeface="Times New Roman" pitchFamily="18" charset="0"/>
                <a:sym typeface="Symbol" pitchFamily="18" charset="2"/>
              </a:rPr>
              <a:t></a:t>
            </a:r>
            <a:r>
              <a:rPr lang="en-US">
                <a:solidFill>
                  <a:srgbClr val="000000"/>
                </a:solidFill>
                <a:ea typeface="Calibri" pitchFamily="34" charset="0"/>
                <a:cs typeface="Times New Roman" pitchFamily="18" charset="0"/>
              </a:rPr>
              <a:t>The </a:t>
            </a:r>
            <a:r>
              <a:rPr lang="en-US" i="1">
                <a:solidFill>
                  <a:srgbClr val="000000"/>
                </a:solidFill>
                <a:ea typeface="Calibri" pitchFamily="34" charset="0"/>
                <a:cs typeface="Times New Roman" pitchFamily="18" charset="0"/>
              </a:rPr>
              <a:t>electric potential gradient</a:t>
            </a:r>
            <a:r>
              <a:rPr lang="en-US">
                <a:solidFill>
                  <a:srgbClr val="000000"/>
                </a:solidFill>
                <a:ea typeface="Calibri" pitchFamily="34" charset="0"/>
                <a:cs typeface="Times New Roman" pitchFamily="18" charset="0"/>
              </a:rPr>
              <a:t> is the change in electric potential per unit distance. Thus the EPG = </a:t>
            </a:r>
            <a:r>
              <a:rPr lang="en-US">
                <a:solidFill>
                  <a:srgbClr val="000000"/>
                </a:solidFill>
                <a:ea typeface="Times New Roman" pitchFamily="18" charset="0"/>
                <a:cs typeface="Courier New" pitchFamily="49" charset="0"/>
              </a:rPr>
              <a:t>∆</a:t>
            </a:r>
            <a:r>
              <a:rPr lang="en-US" i="1">
                <a:solidFill>
                  <a:srgbClr val="000000"/>
                </a:solidFill>
                <a:ea typeface="Times New Roman" pitchFamily="18" charset="0"/>
                <a:cs typeface="Courier New" pitchFamily="49" charset="0"/>
              </a:rPr>
              <a:t>V</a:t>
            </a:r>
            <a:r>
              <a:rPr lang="en-US" baseline="-25000">
                <a:solidFill>
                  <a:srgbClr val="000000"/>
                </a:solidFill>
                <a:ea typeface="Times New Roman" pitchFamily="18" charset="0"/>
                <a:cs typeface="Courier New" pitchFamily="49" charset="0"/>
              </a:rPr>
              <a:t>e</a:t>
            </a:r>
            <a:r>
              <a:rPr lang="en-US" i="1">
                <a:solidFill>
                  <a:srgbClr val="000000"/>
                </a:solidFill>
                <a:ea typeface="Times New Roman" pitchFamily="18" charset="0"/>
                <a:cs typeface="Courier New" pitchFamily="49" charset="0"/>
              </a:rPr>
              <a:t> / </a:t>
            </a:r>
            <a:r>
              <a:rPr lang="en-US">
                <a:solidFill>
                  <a:srgbClr val="000000"/>
                </a:solidFill>
                <a:ea typeface="Times New Roman" pitchFamily="18" charset="0"/>
                <a:cs typeface="Courier New" pitchFamily="49" charset="0"/>
              </a:rPr>
              <a:t>∆</a:t>
            </a:r>
            <a:r>
              <a:rPr lang="en-US" i="1">
                <a:solidFill>
                  <a:srgbClr val="000000"/>
                </a:solidFill>
                <a:ea typeface="Times New Roman" pitchFamily="18" charset="0"/>
                <a:cs typeface="Courier New" pitchFamily="49" charset="0"/>
              </a:rPr>
              <a:t>r</a:t>
            </a:r>
            <a:r>
              <a:rPr lang="en-US">
                <a:solidFill>
                  <a:srgbClr val="000000"/>
                </a:solidFill>
                <a:ea typeface="Times New Roman" pitchFamily="18" charset="0"/>
                <a:cs typeface="Courier New" pitchFamily="49" charset="0"/>
              </a:rPr>
              <a:t>.</a:t>
            </a: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Recall the relationship between the gravitational potential gradient and the gravitational field strength </a:t>
            </a:r>
            <a:r>
              <a:rPr lang="en-US" i="1">
                <a:solidFill>
                  <a:srgbClr val="000000"/>
                </a:solidFill>
                <a:cs typeface="Times New Roman" pitchFamily="18" charset="0"/>
              </a:rPr>
              <a:t>g</a:t>
            </a:r>
            <a:r>
              <a:rPr lang="en-US">
                <a:solidFill>
                  <a:srgbClr val="000000"/>
                </a:solidFill>
                <a:cs typeface="Times New Roman" pitchFamily="18" charset="0"/>
              </a:rPr>
              <a:t>:</a:t>
            </a:r>
          </a:p>
          <a:p>
            <a:pPr eaLnBrk="0" hangingPunct="0">
              <a:spcBef>
                <a:spcPct val="20000"/>
              </a:spcBef>
            </a:pPr>
            <a:endParaRPr lang="en-US">
              <a:solidFill>
                <a:srgbClr val="000000"/>
              </a:solidFill>
              <a:cs typeface="Times New Roman" pitchFamily="18" charset="0"/>
            </a:endParaRPr>
          </a:p>
          <a:p>
            <a:pPr eaLnBrk="0" hangingPunct="0">
              <a:spcBef>
                <a:spcPct val="20000"/>
              </a:spcBef>
            </a:pPr>
            <a:r>
              <a:rPr lang="en-US">
                <a:solidFill>
                  <a:srgbClr val="000000"/>
                </a:solidFill>
                <a:cs typeface="Times New Roman" pitchFamily="18" charset="0"/>
                <a:sym typeface="Symbol" pitchFamily="18" charset="2"/>
              </a:rPr>
              <a:t></a:t>
            </a:r>
            <a:r>
              <a:rPr lang="en-US">
                <a:solidFill>
                  <a:srgbClr val="000000"/>
                </a:solidFill>
                <a:cs typeface="Times New Roman" pitchFamily="18" charset="0"/>
              </a:rPr>
              <a:t>Without proof we state that the relationship between the electric potential gradient and the electric field strength is the same:	</a:t>
            </a:r>
          </a:p>
        </p:txBody>
      </p:sp>
      <p:sp>
        <p:nvSpPr>
          <p:cNvPr id="788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15"/>
          <p:cNvGrpSpPr>
            <a:grpSpLocks/>
          </p:cNvGrpSpPr>
          <p:nvPr/>
        </p:nvGrpSpPr>
        <p:grpSpPr bwMode="auto">
          <a:xfrm>
            <a:off x="847725" y="3330575"/>
            <a:ext cx="7464425" cy="487363"/>
            <a:chOff x="510" y="1966"/>
            <a:chExt cx="4702" cy="307"/>
          </a:xfrm>
        </p:grpSpPr>
        <p:sp>
          <p:nvSpPr>
            <p:cNvPr id="78858" name="Rectangle 16"/>
            <p:cNvSpPr>
              <a:spLocks noChangeArrowheads="1"/>
            </p:cNvSpPr>
            <p:nvPr/>
          </p:nvSpPr>
          <p:spPr bwMode="auto">
            <a:xfrm>
              <a:off x="592" y="1966"/>
              <a:ext cx="3007" cy="202"/>
            </a:xfrm>
            <a:prstGeom prst="rect">
              <a:avLst/>
            </a:prstGeom>
            <a:noFill/>
            <a:ln w="9525">
              <a:noFill/>
              <a:miter lim="800000"/>
              <a:headEnd/>
              <a:tailEnd/>
            </a:ln>
          </p:spPr>
          <p:txBody>
            <a:bodyPr/>
            <a:lstStyle/>
            <a:p>
              <a:pPr eaLnBrk="0" hangingPunct="0">
                <a:lnSpc>
                  <a:spcPct val="90000"/>
                </a:lnSpc>
                <a:spcBef>
                  <a:spcPct val="20000"/>
                </a:spcBef>
              </a:pPr>
              <a:r>
                <a:rPr lang="en-US" i="1">
                  <a:cs typeface="Courier New" pitchFamily="49" charset="0"/>
                  <a:sym typeface="Symbol" pitchFamily="18" charset="2"/>
                </a:rPr>
                <a:t>g</a:t>
              </a:r>
              <a:r>
                <a:rPr lang="en-US">
                  <a:sym typeface="Symbol" pitchFamily="18" charset="2"/>
                </a:rPr>
                <a:t> = </a:t>
              </a:r>
              <a:r>
                <a:rPr lang="en-US">
                  <a:solidFill>
                    <a:srgbClr val="000000"/>
                  </a:solidFill>
                  <a:cs typeface="Times New Roman" pitchFamily="18" charset="0"/>
                  <a:sym typeface="Symbol" pitchFamily="18" charset="2"/>
                </a:rPr>
                <a:t>–</a:t>
              </a:r>
              <a:r>
                <a:rPr lang="en-US">
                  <a:solidFill>
                    <a:srgbClr val="000000"/>
                  </a:solidFill>
                  <a:sym typeface="Symbol" pitchFamily="18" charset="2"/>
                </a:rPr>
                <a:t>∆</a:t>
              </a:r>
              <a:r>
                <a:rPr lang="en-US" i="1">
                  <a:cs typeface="Courier New" pitchFamily="49" charset="0"/>
                  <a:sym typeface="Symbol" pitchFamily="18" charset="2"/>
                </a:rPr>
                <a:t>V</a:t>
              </a:r>
              <a:r>
                <a:rPr lang="en-US" baseline="-25000">
                  <a:cs typeface="Courier New" pitchFamily="49" charset="0"/>
                  <a:sym typeface="Symbol" pitchFamily="18" charset="2"/>
                </a:rPr>
                <a:t>g</a:t>
              </a:r>
              <a:r>
                <a:rPr lang="en-US" i="1">
                  <a:cs typeface="Courier New" pitchFamily="49" charset="0"/>
                  <a:sym typeface="Symbol" pitchFamily="18" charset="2"/>
                </a:rPr>
                <a:t> / </a:t>
              </a:r>
              <a:r>
                <a:rPr lang="en-US">
                  <a:solidFill>
                    <a:srgbClr val="000000"/>
                  </a:solidFill>
                  <a:sym typeface="Symbol" pitchFamily="18" charset="2"/>
                </a:rPr>
                <a:t>∆</a:t>
              </a:r>
              <a:r>
                <a:rPr lang="en-US" i="1">
                  <a:cs typeface="Courier New" pitchFamily="49" charset="0"/>
                  <a:sym typeface="Symbol" pitchFamily="18" charset="2"/>
                </a:rPr>
                <a:t>r</a:t>
              </a:r>
            </a:p>
          </p:txBody>
        </p:sp>
        <p:sp>
          <p:nvSpPr>
            <p:cNvPr id="78859" name="Text Box 17"/>
            <p:cNvSpPr txBox="1">
              <a:spLocks noChangeArrowheads="1"/>
            </p:cNvSpPr>
            <p:nvPr/>
          </p:nvSpPr>
          <p:spPr bwMode="auto">
            <a:xfrm>
              <a:off x="2504" y="1985"/>
              <a:ext cx="270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gradient</a:t>
              </a:r>
            </a:p>
          </p:txBody>
        </p:sp>
        <p:sp>
          <p:nvSpPr>
            <p:cNvPr id="78860" name="Rectangle 18"/>
            <p:cNvSpPr>
              <a:spLocks noChangeArrowheads="1"/>
            </p:cNvSpPr>
            <p:nvPr/>
          </p:nvSpPr>
          <p:spPr bwMode="auto">
            <a:xfrm>
              <a:off x="510" y="1987"/>
              <a:ext cx="4701" cy="286"/>
            </a:xfrm>
            <a:prstGeom prst="rect">
              <a:avLst/>
            </a:prstGeom>
            <a:noFill/>
            <a:ln w="12700">
              <a:solidFill>
                <a:schemeClr val="tx1"/>
              </a:solidFill>
              <a:miter lim="800000"/>
              <a:headEnd/>
              <a:tailEnd/>
            </a:ln>
          </p:spPr>
          <p:txBody>
            <a:bodyPr wrap="none" anchor="ctr"/>
            <a:lstStyle/>
            <a:p>
              <a:endParaRPr lang="en-US"/>
            </a:p>
          </p:txBody>
        </p:sp>
      </p:grpSp>
      <p:grpSp>
        <p:nvGrpSpPr>
          <p:cNvPr id="3" name="Group 19"/>
          <p:cNvGrpSpPr>
            <a:grpSpLocks/>
          </p:cNvGrpSpPr>
          <p:nvPr/>
        </p:nvGrpSpPr>
        <p:grpSpPr bwMode="auto">
          <a:xfrm>
            <a:off x="847725" y="4921250"/>
            <a:ext cx="7464425" cy="487363"/>
            <a:chOff x="510" y="1966"/>
            <a:chExt cx="4702" cy="307"/>
          </a:xfrm>
        </p:grpSpPr>
        <p:sp>
          <p:nvSpPr>
            <p:cNvPr id="78855" name="Rectangle 20"/>
            <p:cNvSpPr>
              <a:spLocks noChangeArrowheads="1"/>
            </p:cNvSpPr>
            <p:nvPr/>
          </p:nvSpPr>
          <p:spPr bwMode="auto">
            <a:xfrm>
              <a:off x="592" y="1966"/>
              <a:ext cx="3007" cy="202"/>
            </a:xfrm>
            <a:prstGeom prst="rect">
              <a:avLst/>
            </a:prstGeom>
            <a:noFill/>
            <a:ln w="9525">
              <a:noFill/>
              <a:miter lim="800000"/>
              <a:headEnd/>
              <a:tailEnd/>
            </a:ln>
          </p:spPr>
          <p:txBody>
            <a:bodyPr/>
            <a:lstStyle/>
            <a:p>
              <a:pPr eaLnBrk="0" hangingPunct="0">
                <a:lnSpc>
                  <a:spcPct val="90000"/>
                </a:lnSpc>
                <a:spcBef>
                  <a:spcPct val="20000"/>
                </a:spcBef>
              </a:pPr>
              <a:r>
                <a:rPr lang="en-US" i="1">
                  <a:cs typeface="Courier New" pitchFamily="49" charset="0"/>
                  <a:sym typeface="Symbol" pitchFamily="18" charset="2"/>
                </a:rPr>
                <a:t>E</a:t>
              </a:r>
              <a:r>
                <a:rPr lang="en-US">
                  <a:sym typeface="Symbol" pitchFamily="18" charset="2"/>
                </a:rPr>
                <a:t> = </a:t>
              </a:r>
              <a:r>
                <a:rPr lang="en-US">
                  <a:solidFill>
                    <a:srgbClr val="000000"/>
                  </a:solidFill>
                  <a:cs typeface="Times New Roman" pitchFamily="18" charset="0"/>
                  <a:sym typeface="Symbol" pitchFamily="18" charset="2"/>
                </a:rPr>
                <a:t>–</a:t>
              </a:r>
              <a:r>
                <a:rPr lang="en-US">
                  <a:solidFill>
                    <a:srgbClr val="000000"/>
                  </a:solidFill>
                  <a:sym typeface="Symbol" pitchFamily="18" charset="2"/>
                </a:rPr>
                <a:t>∆</a:t>
              </a:r>
              <a:r>
                <a:rPr lang="en-US" i="1">
                  <a:cs typeface="Courier New" pitchFamily="49" charset="0"/>
                  <a:sym typeface="Symbol" pitchFamily="18" charset="2"/>
                </a:rPr>
                <a:t>V</a:t>
              </a:r>
              <a:r>
                <a:rPr lang="en-US" baseline="-25000">
                  <a:cs typeface="Courier New" pitchFamily="49" charset="0"/>
                  <a:sym typeface="Symbol" pitchFamily="18" charset="2"/>
                </a:rPr>
                <a:t>e</a:t>
              </a:r>
              <a:r>
                <a:rPr lang="en-US" i="1">
                  <a:cs typeface="Courier New" pitchFamily="49" charset="0"/>
                  <a:sym typeface="Symbol" pitchFamily="18" charset="2"/>
                </a:rPr>
                <a:t> / </a:t>
              </a:r>
              <a:r>
                <a:rPr lang="en-US">
                  <a:solidFill>
                    <a:srgbClr val="000000"/>
                  </a:solidFill>
                  <a:sym typeface="Symbol" pitchFamily="18" charset="2"/>
                </a:rPr>
                <a:t>∆</a:t>
              </a:r>
              <a:r>
                <a:rPr lang="en-US" i="1">
                  <a:cs typeface="Courier New" pitchFamily="49" charset="0"/>
                  <a:sym typeface="Symbol" pitchFamily="18" charset="2"/>
                </a:rPr>
                <a:t>r</a:t>
              </a:r>
            </a:p>
          </p:txBody>
        </p:sp>
        <p:sp>
          <p:nvSpPr>
            <p:cNvPr id="78856" name="Text Box 21"/>
            <p:cNvSpPr txBox="1">
              <a:spLocks noChangeArrowheads="1"/>
            </p:cNvSpPr>
            <p:nvPr/>
          </p:nvSpPr>
          <p:spPr bwMode="auto">
            <a:xfrm>
              <a:off x="2504" y="1985"/>
              <a:ext cx="270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electrostatic potential gradient</a:t>
              </a:r>
            </a:p>
          </p:txBody>
        </p:sp>
        <p:sp>
          <p:nvSpPr>
            <p:cNvPr id="78857" name="Rectangle 22"/>
            <p:cNvSpPr>
              <a:spLocks noChangeArrowheads="1"/>
            </p:cNvSpPr>
            <p:nvPr/>
          </p:nvSpPr>
          <p:spPr bwMode="auto">
            <a:xfrm>
              <a:off x="510" y="1987"/>
              <a:ext cx="4701" cy="28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4194">
                                            <p:txEl>
                                              <p:pRg st="0" end="0"/>
                                            </p:txEl>
                                          </p:spTgt>
                                        </p:tgtEl>
                                        <p:attrNameLst>
                                          <p:attrName>style.visibility</p:attrName>
                                        </p:attrNameLst>
                                      </p:cBhvr>
                                      <p:to>
                                        <p:strVal val="visible"/>
                                      </p:to>
                                    </p:set>
                                    <p:anim calcmode="lin" valueType="num">
                                      <p:cBhvr additive="base">
                                        <p:cTn id="7" dur="500" fill="hold"/>
                                        <p:tgtEl>
                                          <p:spTgt spid="26419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6419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64194">
                                            <p:txEl>
                                              <p:pRg st="1" end="1"/>
                                            </p:txEl>
                                          </p:spTgt>
                                        </p:tgtEl>
                                        <p:attrNameLst>
                                          <p:attrName>style.visibility</p:attrName>
                                        </p:attrNameLst>
                                      </p:cBhvr>
                                      <p:to>
                                        <p:strVal val="visible"/>
                                      </p:to>
                                    </p:set>
                                    <p:anim calcmode="lin" valueType="num">
                                      <p:cBhvr additive="base">
                                        <p:cTn id="13" dur="500" fill="hold"/>
                                        <p:tgtEl>
                                          <p:spTgt spid="26419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6419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64194">
                                            <p:txEl>
                                              <p:pRg st="2" end="2"/>
                                            </p:txEl>
                                          </p:spTgt>
                                        </p:tgtEl>
                                        <p:attrNameLst>
                                          <p:attrName>style.visibility</p:attrName>
                                        </p:attrNameLst>
                                      </p:cBhvr>
                                      <p:to>
                                        <p:strVal val="visible"/>
                                      </p:to>
                                    </p:set>
                                    <p:anim calcmode="lin" valueType="num">
                                      <p:cBhvr additive="base">
                                        <p:cTn id="19" dur="500" fill="hold"/>
                                        <p:tgtEl>
                                          <p:spTgt spid="264194">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6419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4194">
                                            <p:txEl>
                                              <p:pRg st="4" end="4"/>
                                            </p:txEl>
                                          </p:spTgt>
                                        </p:tgtEl>
                                        <p:attrNameLst>
                                          <p:attrName>style.visibility</p:attrName>
                                        </p:attrNameLst>
                                      </p:cBhvr>
                                      <p:to>
                                        <p:strVal val="visible"/>
                                      </p:to>
                                    </p:set>
                                    <p:anim calcmode="lin" valueType="num">
                                      <p:cBhvr additive="base">
                                        <p:cTn id="32" dur="500" fill="hold"/>
                                        <p:tgtEl>
                                          <p:spTgt spid="264194">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419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264204">
                                            <p:txEl>
                                              <p:pRg st="1" end="1"/>
                                            </p:txEl>
                                          </p:spTgt>
                                        </p:tgtEl>
                                        <p:attrNameLst>
                                          <p:attrName>style.visibility</p:attrName>
                                        </p:attrNameLst>
                                      </p:cBhvr>
                                      <p:to>
                                        <p:strVal val="visible"/>
                                      </p:to>
                                    </p:set>
                                    <p:anim calcmode="lin" valueType="num">
                                      <p:cBhvr additive="base">
                                        <p:cTn id="45" dur="500" fill="hold"/>
                                        <p:tgtEl>
                                          <p:spTgt spid="264204">
                                            <p:txEl>
                                              <p:pRg st="1" end="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26420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264204">
                                            <p:txEl>
                                              <p:pRg st="2" end="2"/>
                                            </p:txEl>
                                          </p:spTgt>
                                        </p:tgtEl>
                                        <p:attrNameLst>
                                          <p:attrName>style.visibility</p:attrName>
                                        </p:attrNameLst>
                                      </p:cBhvr>
                                      <p:to>
                                        <p:strVal val="visible"/>
                                      </p:to>
                                    </p:set>
                                    <p:anim calcmode="lin" valueType="num">
                                      <p:cBhvr additive="base">
                                        <p:cTn id="51" dur="500" fill="hold"/>
                                        <p:tgtEl>
                                          <p:spTgt spid="264204">
                                            <p:txEl>
                                              <p:pRg st="2" end="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6420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9" name="Rectangle 9"/>
          <p:cNvSpPr>
            <a:spLocks noChangeArrowheads="1"/>
          </p:cNvSpPr>
          <p:nvPr/>
        </p:nvSpPr>
        <p:spPr bwMode="auto">
          <a:xfrm>
            <a:off x="682625" y="5387975"/>
            <a:ext cx="7764463" cy="1470025"/>
          </a:xfrm>
          <a:prstGeom prst="rect">
            <a:avLst/>
          </a:prstGeom>
          <a:solidFill>
            <a:srgbClr val="FFCCCC"/>
          </a:solidFill>
          <a:ln w="9525">
            <a:noFill/>
            <a:miter lim="800000"/>
            <a:headEnd/>
            <a:tailEnd/>
          </a:ln>
        </p:spPr>
        <p:txBody>
          <a:bodyPr/>
          <a:lstStyle/>
          <a:p>
            <a:pPr eaLnBrk="0" hangingPunct="0">
              <a:lnSpc>
                <a:spcPct val="95000"/>
              </a:lnSpc>
            </a:pPr>
            <a:r>
              <a:rPr lang="en-US" b="1" i="1"/>
              <a:t>FYI</a:t>
            </a:r>
          </a:p>
          <a:p>
            <a:pPr eaLnBrk="0" hangingPunct="0">
              <a:lnSpc>
                <a:spcPct val="95000"/>
              </a:lnSpc>
            </a:pPr>
            <a:r>
              <a:rPr lang="en-US" b="1">
                <a:sym typeface="Symbol" pitchFamily="18" charset="2"/>
              </a:rPr>
              <a:t></a:t>
            </a:r>
            <a:r>
              <a:rPr lang="en-US">
                <a:sym typeface="Symbol" pitchFamily="18" charset="2"/>
              </a:rPr>
              <a:t>Maybe it is a bit late for this reminder but be careful not to confuse the </a:t>
            </a:r>
            <a:r>
              <a:rPr lang="en-US" i="1">
                <a:sym typeface="Symbol" pitchFamily="18" charset="2"/>
              </a:rPr>
              <a:t>E</a:t>
            </a:r>
            <a:r>
              <a:rPr lang="en-US">
                <a:sym typeface="Symbol" pitchFamily="18" charset="2"/>
              </a:rPr>
              <a:t> for electric field strength for the </a:t>
            </a:r>
            <a:r>
              <a:rPr lang="en-US" i="1">
                <a:sym typeface="Symbol" pitchFamily="18" charset="2"/>
              </a:rPr>
              <a:t>E</a:t>
            </a:r>
            <a:r>
              <a:rPr lang="en-US">
                <a:sym typeface="Symbol" pitchFamily="18" charset="2"/>
              </a:rPr>
              <a:t> for energy!</a:t>
            </a:r>
          </a:p>
        </p:txBody>
      </p:sp>
      <p:sp>
        <p:nvSpPr>
          <p:cNvPr id="266248" name="Rectangle 8"/>
          <p:cNvSpPr>
            <a:spLocks noChangeArrowheads="1"/>
          </p:cNvSpPr>
          <p:nvPr/>
        </p:nvSpPr>
        <p:spPr bwMode="auto">
          <a:xfrm>
            <a:off x="685800" y="2301875"/>
            <a:ext cx="7772400" cy="3136900"/>
          </a:xfrm>
          <a:prstGeom prst="rect">
            <a:avLst/>
          </a:prstGeom>
          <a:solidFill>
            <a:srgbClr val="CCFFCC"/>
          </a:solidFill>
          <a:ln w="9525">
            <a:noFill/>
            <a:miter lim="800000"/>
            <a:headEnd/>
            <a:tailEnd/>
          </a:ln>
        </p:spPr>
        <p:txBody>
          <a:bodyPr/>
          <a:lstStyle/>
          <a:p>
            <a:pPr>
              <a:spcBef>
                <a:spcPct val="20000"/>
              </a:spcBef>
            </a:pPr>
            <a:r>
              <a:rPr lang="en-US" dirty="0"/>
              <a:t>PRACTICE: </a:t>
            </a:r>
            <a:r>
              <a:rPr lang="en-US" dirty="0">
                <a:sym typeface="Symbol" pitchFamily="18" charset="2"/>
              </a:rPr>
              <a:t>The electric potential in the vicinity of a charge changes from </a:t>
            </a:r>
            <a:r>
              <a:rPr lang="en-US" baseline="30000" dirty="0">
                <a:sym typeface="Symbol" pitchFamily="18" charset="2"/>
              </a:rPr>
              <a:t>-</a:t>
            </a:r>
            <a:r>
              <a:rPr lang="en-US" dirty="0">
                <a:cs typeface="Courier New" pitchFamily="49" charset="0"/>
                <a:sym typeface="Symbol" pitchFamily="18" charset="2"/>
              </a:rPr>
              <a:t>3.75</a:t>
            </a:r>
            <a:r>
              <a:rPr lang="en-US" dirty="0">
                <a:sym typeface="Symbol" pitchFamily="18" charset="2"/>
              </a:rPr>
              <a:t> V to </a:t>
            </a:r>
            <a:r>
              <a:rPr lang="en-US" baseline="30000" dirty="0">
                <a:sym typeface="Symbol" pitchFamily="18" charset="2"/>
              </a:rPr>
              <a:t>-</a:t>
            </a:r>
            <a:r>
              <a:rPr lang="en-US" dirty="0">
                <a:cs typeface="Courier New" pitchFamily="49" charset="0"/>
                <a:sym typeface="Symbol" pitchFamily="18" charset="2"/>
              </a:rPr>
              <a:t>3.63</a:t>
            </a:r>
            <a:r>
              <a:rPr lang="en-US" dirty="0">
                <a:sym typeface="Symbol" pitchFamily="18" charset="2"/>
              </a:rPr>
              <a:t> V</a:t>
            </a:r>
            <a:r>
              <a:rPr lang="en-US" baseline="-25000" dirty="0">
                <a:sym typeface="Symbol" pitchFamily="18" charset="2"/>
              </a:rPr>
              <a:t> </a:t>
            </a:r>
            <a:r>
              <a:rPr lang="en-US" dirty="0">
                <a:sym typeface="Symbol" pitchFamily="18" charset="2"/>
              </a:rPr>
              <a:t>in moving from </a:t>
            </a:r>
            <a:r>
              <a:rPr lang="en-US" i="1" dirty="0">
                <a:sym typeface="Symbol" pitchFamily="18" charset="2"/>
              </a:rPr>
              <a:t>r</a:t>
            </a:r>
            <a:r>
              <a:rPr lang="en-US" dirty="0">
                <a:sym typeface="Symbol" pitchFamily="18" charset="2"/>
              </a:rPr>
              <a:t> = </a:t>
            </a:r>
            <a:r>
              <a:rPr lang="en-US" dirty="0">
                <a:cs typeface="Courier New" pitchFamily="49" charset="0"/>
                <a:sym typeface="Symbol" pitchFamily="18" charset="2"/>
              </a:rPr>
              <a:t>1.80×10</a:t>
            </a:r>
            <a:r>
              <a:rPr lang="en-US" baseline="30000" dirty="0">
                <a:cs typeface="Courier New" pitchFamily="49" charset="0"/>
                <a:sym typeface="Symbol" pitchFamily="18" charset="2"/>
              </a:rPr>
              <a:t>-10</a:t>
            </a:r>
            <a:r>
              <a:rPr lang="en-US" dirty="0">
                <a:cs typeface="Courier New" pitchFamily="49" charset="0"/>
                <a:sym typeface="Symbol" pitchFamily="18" charset="2"/>
              </a:rPr>
              <a:t> m to </a:t>
            </a:r>
            <a:r>
              <a:rPr lang="en-US" i="1" dirty="0">
                <a:cs typeface="Courier New" pitchFamily="49" charset="0"/>
                <a:sym typeface="Symbol" pitchFamily="18" charset="2"/>
              </a:rPr>
              <a:t>r</a:t>
            </a:r>
            <a:r>
              <a:rPr lang="en-US" dirty="0">
                <a:cs typeface="Courier New" pitchFamily="49" charset="0"/>
                <a:sym typeface="Symbol" pitchFamily="18" charset="2"/>
              </a:rPr>
              <a:t> = 2.85×10</a:t>
            </a:r>
            <a:r>
              <a:rPr lang="en-US" baseline="30000" dirty="0">
                <a:cs typeface="Courier New" pitchFamily="49" charset="0"/>
                <a:sym typeface="Symbol" pitchFamily="18" charset="2"/>
              </a:rPr>
              <a:t>-10</a:t>
            </a:r>
            <a:r>
              <a:rPr lang="en-US" dirty="0">
                <a:cs typeface="Courier New" pitchFamily="49" charset="0"/>
                <a:sym typeface="Symbol" pitchFamily="18" charset="2"/>
              </a:rPr>
              <a:t> m. What is the electric field strength in that region?</a:t>
            </a:r>
            <a:endParaRPr lang="en-US" dirty="0">
              <a:sym typeface="Symbol" pitchFamily="18" charset="2"/>
            </a:endParaRPr>
          </a:p>
          <a:p>
            <a:pPr>
              <a:spcBef>
                <a:spcPct val="20000"/>
              </a:spcBef>
            </a:pPr>
            <a:r>
              <a:rPr lang="en-US" dirty="0">
                <a:sym typeface="Symbol" pitchFamily="18" charset="2"/>
              </a:rPr>
              <a:t>SOLUTION:</a:t>
            </a:r>
          </a:p>
          <a:p>
            <a:pPr>
              <a:lnSpc>
                <a:spcPct val="90000"/>
              </a:lnSpc>
              <a:spcBef>
                <a:spcPct val="20000"/>
              </a:spcBef>
            </a:pPr>
            <a:r>
              <a:rPr lang="en-US" i="1" dirty="0">
                <a:cs typeface="Courier New" pitchFamily="49" charset="0"/>
                <a:sym typeface="Symbol" pitchFamily="18" charset="2"/>
              </a:rPr>
              <a:t>       E</a:t>
            </a:r>
            <a:r>
              <a:rPr lang="en-US" dirty="0">
                <a:sym typeface="Symbol" pitchFamily="18" charset="2"/>
              </a:rPr>
              <a:t> 	= </a:t>
            </a:r>
            <a:r>
              <a:rPr lang="en-US" dirty="0">
                <a:solidFill>
                  <a:srgbClr val="000000"/>
                </a:solidFill>
                <a:sym typeface="Symbol" pitchFamily="18" charset="2"/>
              </a:rPr>
              <a:t>–∆</a:t>
            </a:r>
            <a:r>
              <a:rPr lang="en-US" i="1" dirty="0" err="1">
                <a:cs typeface="Courier New" pitchFamily="49" charset="0"/>
                <a:sym typeface="Symbol" pitchFamily="18" charset="2"/>
              </a:rPr>
              <a:t>V</a:t>
            </a:r>
            <a:r>
              <a:rPr lang="en-US" baseline="-25000" dirty="0" err="1">
                <a:cs typeface="Courier New" pitchFamily="49" charset="0"/>
                <a:sym typeface="Symbol" pitchFamily="18" charset="2"/>
              </a:rPr>
              <a:t>e</a:t>
            </a:r>
            <a:r>
              <a:rPr lang="en-US" i="1" dirty="0">
                <a:cs typeface="Courier New" pitchFamily="49" charset="0"/>
                <a:sym typeface="Symbol" pitchFamily="18" charset="2"/>
              </a:rPr>
              <a:t> / </a:t>
            </a:r>
            <a:r>
              <a:rPr lang="en-US" dirty="0">
                <a:solidFill>
                  <a:srgbClr val="000000"/>
                </a:solidFill>
                <a:sym typeface="Symbol" pitchFamily="18" charset="2"/>
              </a:rPr>
              <a:t>∆</a:t>
            </a:r>
            <a:r>
              <a:rPr lang="en-US" i="1" dirty="0">
                <a:cs typeface="Courier New" pitchFamily="49" charset="0"/>
                <a:sym typeface="Symbol" pitchFamily="18" charset="2"/>
              </a:rPr>
              <a:t>r</a:t>
            </a:r>
            <a:endParaRPr lang="en-US" dirty="0">
              <a:cs typeface="Courier New" pitchFamily="49" charset="0"/>
              <a:sym typeface="Symbol" pitchFamily="18" charset="2"/>
            </a:endParaRPr>
          </a:p>
          <a:p>
            <a:pPr>
              <a:lnSpc>
                <a:spcPct val="90000"/>
              </a:lnSpc>
              <a:spcBef>
                <a:spcPct val="20000"/>
              </a:spcBef>
            </a:pPr>
            <a:r>
              <a:rPr lang="en-US" i="1" dirty="0">
                <a:cs typeface="Courier New" pitchFamily="49" charset="0"/>
                <a:sym typeface="Symbol" pitchFamily="18" charset="2"/>
              </a:rPr>
              <a:t>        </a:t>
            </a:r>
            <a:r>
              <a:rPr lang="en-US" dirty="0">
                <a:sym typeface="Symbol" pitchFamily="18" charset="2"/>
              </a:rPr>
              <a:t> 	= </a:t>
            </a:r>
            <a:r>
              <a:rPr lang="en-US" dirty="0">
                <a:solidFill>
                  <a:srgbClr val="000000"/>
                </a:solidFill>
                <a:sym typeface="Symbol" pitchFamily="18" charset="2"/>
              </a:rPr>
              <a:t>–</a:t>
            </a:r>
            <a:r>
              <a:rPr lang="en-US" dirty="0">
                <a:cs typeface="Courier New" pitchFamily="49" charset="0"/>
                <a:sym typeface="Symbol" pitchFamily="18" charset="2"/>
              </a:rPr>
              <a:t>(</a:t>
            </a:r>
            <a:r>
              <a:rPr lang="en-US" baseline="30000" dirty="0">
                <a:sym typeface="Symbol" pitchFamily="18" charset="2"/>
              </a:rPr>
              <a:t>-</a:t>
            </a:r>
            <a:r>
              <a:rPr lang="en-US" dirty="0">
                <a:cs typeface="Courier New" pitchFamily="49" charset="0"/>
                <a:sym typeface="Symbol" pitchFamily="18" charset="2"/>
              </a:rPr>
              <a:t>3.63</a:t>
            </a:r>
            <a:r>
              <a:rPr lang="en-US" dirty="0">
                <a:sym typeface="Symbol" pitchFamily="18" charset="2"/>
              </a:rPr>
              <a:t> </a:t>
            </a:r>
            <a:r>
              <a:rPr lang="en-US" dirty="0">
                <a:solidFill>
                  <a:srgbClr val="000000"/>
                </a:solidFill>
                <a:sym typeface="Symbol" pitchFamily="18" charset="2"/>
              </a:rPr>
              <a:t>–</a:t>
            </a:r>
            <a:r>
              <a:rPr lang="en-US" dirty="0">
                <a:sym typeface="Symbol" pitchFamily="18" charset="2"/>
              </a:rPr>
              <a:t> </a:t>
            </a:r>
            <a:r>
              <a:rPr lang="en-US" baseline="30000" dirty="0">
                <a:sym typeface="Symbol" pitchFamily="18" charset="2"/>
              </a:rPr>
              <a:t>-</a:t>
            </a:r>
            <a:r>
              <a:rPr lang="en-US" dirty="0">
                <a:cs typeface="Courier New" pitchFamily="49" charset="0"/>
                <a:sym typeface="Symbol" pitchFamily="18" charset="2"/>
              </a:rPr>
              <a:t>3.75) </a:t>
            </a:r>
            <a:r>
              <a:rPr lang="en-US" i="1" dirty="0">
                <a:cs typeface="Courier New" pitchFamily="49" charset="0"/>
                <a:sym typeface="Symbol" pitchFamily="18" charset="2"/>
              </a:rPr>
              <a:t>/ </a:t>
            </a:r>
            <a:r>
              <a:rPr lang="en-US" dirty="0">
                <a:cs typeface="Courier New" pitchFamily="49" charset="0"/>
                <a:sym typeface="Symbol" pitchFamily="18" charset="2"/>
              </a:rPr>
              <a:t>(2.85×10</a:t>
            </a:r>
            <a:r>
              <a:rPr lang="en-US" baseline="30000" dirty="0">
                <a:cs typeface="Courier New" pitchFamily="49" charset="0"/>
                <a:sym typeface="Symbol" pitchFamily="18" charset="2"/>
              </a:rPr>
              <a:t>-10</a:t>
            </a:r>
            <a:r>
              <a:rPr lang="en-US" dirty="0">
                <a:cs typeface="Courier New" pitchFamily="49" charset="0"/>
                <a:sym typeface="Symbol" pitchFamily="18" charset="2"/>
              </a:rPr>
              <a:t> </a:t>
            </a:r>
            <a:r>
              <a:rPr lang="en-US" dirty="0">
                <a:solidFill>
                  <a:srgbClr val="000000"/>
                </a:solidFill>
                <a:sym typeface="Symbol" pitchFamily="18" charset="2"/>
              </a:rPr>
              <a:t>–</a:t>
            </a:r>
            <a:r>
              <a:rPr lang="en-US" dirty="0">
                <a:cs typeface="Courier New" pitchFamily="49" charset="0"/>
                <a:sym typeface="Symbol" pitchFamily="18" charset="2"/>
              </a:rPr>
              <a:t> 1.80×10</a:t>
            </a:r>
            <a:r>
              <a:rPr lang="en-US" baseline="30000" dirty="0">
                <a:cs typeface="Courier New" pitchFamily="49" charset="0"/>
                <a:sym typeface="Symbol" pitchFamily="18" charset="2"/>
              </a:rPr>
              <a:t>-10</a:t>
            </a:r>
            <a:r>
              <a:rPr lang="en-US" dirty="0">
                <a:cs typeface="Courier New" pitchFamily="49" charset="0"/>
                <a:sym typeface="Symbol" pitchFamily="18" charset="2"/>
              </a:rPr>
              <a:t>)</a:t>
            </a:r>
          </a:p>
          <a:p>
            <a:pPr>
              <a:lnSpc>
                <a:spcPct val="90000"/>
              </a:lnSpc>
              <a:spcBef>
                <a:spcPct val="20000"/>
              </a:spcBef>
            </a:pPr>
            <a:r>
              <a:rPr lang="en-US" i="1" dirty="0">
                <a:cs typeface="Courier New" pitchFamily="49" charset="0"/>
                <a:sym typeface="Symbol" pitchFamily="18" charset="2"/>
              </a:rPr>
              <a:t>        </a:t>
            </a:r>
            <a:r>
              <a:rPr lang="en-US" dirty="0">
                <a:cs typeface="Courier New" pitchFamily="49" charset="0"/>
                <a:sym typeface="Symbol" pitchFamily="18" charset="2"/>
              </a:rPr>
              <a:t> 	= -0.120 </a:t>
            </a:r>
            <a:r>
              <a:rPr lang="en-US" i="1" dirty="0">
                <a:cs typeface="Courier New" pitchFamily="49" charset="0"/>
                <a:sym typeface="Symbol" pitchFamily="18" charset="2"/>
              </a:rPr>
              <a:t>/</a:t>
            </a:r>
            <a:r>
              <a:rPr lang="en-US" dirty="0">
                <a:cs typeface="Courier New" pitchFamily="49" charset="0"/>
                <a:sym typeface="Symbol" pitchFamily="18" charset="2"/>
              </a:rPr>
              <a:t> 1.05×10</a:t>
            </a:r>
            <a:r>
              <a:rPr lang="en-US" baseline="30000" dirty="0">
                <a:cs typeface="Courier New" pitchFamily="49" charset="0"/>
                <a:sym typeface="Symbol" pitchFamily="18" charset="2"/>
              </a:rPr>
              <a:t>-10</a:t>
            </a:r>
            <a:r>
              <a:rPr lang="en-US" dirty="0">
                <a:cs typeface="Courier New" pitchFamily="49" charset="0"/>
                <a:sym typeface="Symbol" pitchFamily="18" charset="2"/>
              </a:rPr>
              <a:t> = -1.14×10</a:t>
            </a:r>
            <a:r>
              <a:rPr lang="en-US" baseline="30000" dirty="0">
                <a:cs typeface="Courier New" pitchFamily="49" charset="0"/>
                <a:sym typeface="Symbol" pitchFamily="18" charset="2"/>
              </a:rPr>
              <a:t>9</a:t>
            </a:r>
            <a:r>
              <a:rPr lang="en-US" dirty="0">
                <a:cs typeface="Courier New" pitchFamily="49" charset="0"/>
                <a:sym typeface="Symbol" pitchFamily="18" charset="2"/>
              </a:rPr>
              <a:t> V</a:t>
            </a:r>
            <a:r>
              <a:rPr lang="en-US" baseline="-25000" dirty="0">
                <a:cs typeface="Courier New" pitchFamily="49" charset="0"/>
                <a:sym typeface="Symbol" pitchFamily="18" charset="2"/>
              </a:rPr>
              <a:t> </a:t>
            </a:r>
            <a:r>
              <a:rPr lang="en-US" dirty="0">
                <a:cs typeface="Courier New" pitchFamily="49" charset="0"/>
                <a:sym typeface="Symbol" pitchFamily="18" charset="2"/>
              </a:rPr>
              <a:t>m</a:t>
            </a:r>
            <a:r>
              <a:rPr lang="en-US" baseline="30000" dirty="0">
                <a:cs typeface="Courier New" pitchFamily="49" charset="0"/>
                <a:sym typeface="Symbol" pitchFamily="18" charset="2"/>
              </a:rPr>
              <a:t>-1</a:t>
            </a:r>
            <a:r>
              <a:rPr lang="en-US" dirty="0">
                <a:cs typeface="Courier New" pitchFamily="49" charset="0"/>
                <a:sym typeface="Symbol" pitchFamily="18" charset="2"/>
              </a:rPr>
              <a:t> (</a:t>
            </a:r>
            <a:r>
              <a:rPr lang="en-US" dirty="0">
                <a:solidFill>
                  <a:schemeClr val="hlink"/>
                </a:solidFill>
                <a:cs typeface="Courier New" pitchFamily="49" charset="0"/>
                <a:sym typeface="Symbol" pitchFamily="18" charset="2"/>
              </a:rPr>
              <a:t>or N</a:t>
            </a:r>
            <a:r>
              <a:rPr lang="en-US" baseline="-25000" dirty="0">
                <a:solidFill>
                  <a:schemeClr val="hlink"/>
                </a:solidFill>
                <a:cs typeface="Courier New" pitchFamily="49" charset="0"/>
                <a:sym typeface="Symbol" pitchFamily="18" charset="2"/>
              </a:rPr>
              <a:t> </a:t>
            </a:r>
            <a:r>
              <a:rPr lang="en-US" dirty="0">
                <a:solidFill>
                  <a:schemeClr val="hlink"/>
                </a:solidFill>
                <a:cs typeface="Courier New" pitchFamily="49" charset="0"/>
                <a:sym typeface="Symbol" pitchFamily="18" charset="2"/>
              </a:rPr>
              <a:t>C</a:t>
            </a:r>
            <a:r>
              <a:rPr lang="en-US" baseline="30000" dirty="0">
                <a:solidFill>
                  <a:schemeClr val="hlink"/>
                </a:solidFill>
                <a:cs typeface="Courier New" pitchFamily="49" charset="0"/>
                <a:sym typeface="Symbol" pitchFamily="18" charset="2"/>
              </a:rPr>
              <a:t>-1</a:t>
            </a:r>
            <a:r>
              <a:rPr lang="en-US" dirty="0" smtClean="0">
                <a:cs typeface="Courier New" pitchFamily="49" charset="0"/>
                <a:sym typeface="Symbol" pitchFamily="18" charset="2"/>
              </a:rPr>
              <a:t>).</a:t>
            </a:r>
            <a:endParaRPr lang="en-US" dirty="0">
              <a:cs typeface="Courier New" pitchFamily="49" charset="0"/>
              <a:sym typeface="Symbol" pitchFamily="18" charset="2"/>
            </a:endParaRPr>
          </a:p>
        </p:txBody>
      </p:sp>
      <p:sp>
        <p:nvSpPr>
          <p:cNvPr id="79876" name="Rectangle 2"/>
          <p:cNvSpPr>
            <a:spLocks noChangeArrowheads="1"/>
          </p:cNvSpPr>
          <p:nvPr/>
        </p:nvSpPr>
        <p:spPr bwMode="auto">
          <a:xfrm>
            <a:off x="685800" y="1338263"/>
            <a:ext cx="7772400" cy="985837"/>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gradient </a:t>
            </a:r>
            <a:r>
              <a:rPr lang="en-US" altLang="en-US">
                <a:solidFill>
                  <a:schemeClr val="accent2"/>
                </a:solidFill>
              </a:rPr>
              <a:t>– electrostatic</a:t>
            </a:r>
            <a:endParaRPr lang="en-US">
              <a:solidFill>
                <a:schemeClr val="accent2"/>
              </a:solidFill>
            </a:endParaRPr>
          </a:p>
        </p:txBody>
      </p:sp>
      <p:sp>
        <p:nvSpPr>
          <p:cNvPr id="7987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12"/>
          <p:cNvGrpSpPr>
            <a:grpSpLocks/>
          </p:cNvGrpSpPr>
          <p:nvPr/>
        </p:nvGrpSpPr>
        <p:grpSpPr bwMode="auto">
          <a:xfrm>
            <a:off x="838200" y="1768475"/>
            <a:ext cx="7464425" cy="487363"/>
            <a:chOff x="510" y="1966"/>
            <a:chExt cx="4702" cy="307"/>
          </a:xfrm>
        </p:grpSpPr>
        <p:sp>
          <p:nvSpPr>
            <p:cNvPr id="79879" name="Rectangle 13"/>
            <p:cNvSpPr>
              <a:spLocks noChangeArrowheads="1"/>
            </p:cNvSpPr>
            <p:nvPr/>
          </p:nvSpPr>
          <p:spPr bwMode="auto">
            <a:xfrm>
              <a:off x="592" y="1966"/>
              <a:ext cx="3007" cy="202"/>
            </a:xfrm>
            <a:prstGeom prst="rect">
              <a:avLst/>
            </a:prstGeom>
            <a:noFill/>
            <a:ln w="9525">
              <a:noFill/>
              <a:miter lim="800000"/>
              <a:headEnd/>
              <a:tailEnd/>
            </a:ln>
          </p:spPr>
          <p:txBody>
            <a:bodyPr/>
            <a:lstStyle/>
            <a:p>
              <a:pPr eaLnBrk="0" hangingPunct="0">
                <a:lnSpc>
                  <a:spcPct val="90000"/>
                </a:lnSpc>
                <a:spcBef>
                  <a:spcPct val="20000"/>
                </a:spcBef>
              </a:pPr>
              <a:r>
                <a:rPr lang="en-US" i="1">
                  <a:cs typeface="Courier New" pitchFamily="49" charset="0"/>
                  <a:sym typeface="Symbol" pitchFamily="18" charset="2"/>
                </a:rPr>
                <a:t>E</a:t>
              </a:r>
              <a:r>
                <a:rPr lang="en-US">
                  <a:sym typeface="Symbol" pitchFamily="18" charset="2"/>
                </a:rPr>
                <a:t> = </a:t>
              </a:r>
              <a:r>
                <a:rPr lang="en-US">
                  <a:solidFill>
                    <a:srgbClr val="000000"/>
                  </a:solidFill>
                  <a:cs typeface="Times New Roman" pitchFamily="18" charset="0"/>
                  <a:sym typeface="Symbol" pitchFamily="18" charset="2"/>
                </a:rPr>
                <a:t>–</a:t>
              </a:r>
              <a:r>
                <a:rPr lang="en-US">
                  <a:solidFill>
                    <a:srgbClr val="000000"/>
                  </a:solidFill>
                  <a:sym typeface="Symbol" pitchFamily="18" charset="2"/>
                </a:rPr>
                <a:t>∆</a:t>
              </a:r>
              <a:r>
                <a:rPr lang="en-US" i="1">
                  <a:cs typeface="Courier New" pitchFamily="49" charset="0"/>
                  <a:sym typeface="Symbol" pitchFamily="18" charset="2"/>
                </a:rPr>
                <a:t>V</a:t>
              </a:r>
              <a:r>
                <a:rPr lang="en-US" baseline="-25000">
                  <a:cs typeface="Courier New" pitchFamily="49" charset="0"/>
                  <a:sym typeface="Symbol" pitchFamily="18" charset="2"/>
                </a:rPr>
                <a:t>e</a:t>
              </a:r>
              <a:r>
                <a:rPr lang="en-US" i="1">
                  <a:cs typeface="Courier New" pitchFamily="49" charset="0"/>
                  <a:sym typeface="Symbol" pitchFamily="18" charset="2"/>
                </a:rPr>
                <a:t> / </a:t>
              </a:r>
              <a:r>
                <a:rPr lang="en-US">
                  <a:solidFill>
                    <a:srgbClr val="000000"/>
                  </a:solidFill>
                  <a:sym typeface="Symbol" pitchFamily="18" charset="2"/>
                </a:rPr>
                <a:t>∆</a:t>
              </a:r>
              <a:r>
                <a:rPr lang="en-US" i="1">
                  <a:cs typeface="Courier New" pitchFamily="49" charset="0"/>
                  <a:sym typeface="Symbol" pitchFamily="18" charset="2"/>
                </a:rPr>
                <a:t>r</a:t>
              </a:r>
            </a:p>
          </p:txBody>
        </p:sp>
        <p:sp>
          <p:nvSpPr>
            <p:cNvPr id="79880" name="Text Box 14"/>
            <p:cNvSpPr txBox="1">
              <a:spLocks noChangeArrowheads="1"/>
            </p:cNvSpPr>
            <p:nvPr/>
          </p:nvSpPr>
          <p:spPr bwMode="auto">
            <a:xfrm>
              <a:off x="2504" y="1985"/>
              <a:ext cx="270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electrostatic potential gradient</a:t>
              </a:r>
            </a:p>
          </p:txBody>
        </p:sp>
        <p:sp>
          <p:nvSpPr>
            <p:cNvPr id="79881" name="Rectangle 15"/>
            <p:cNvSpPr>
              <a:spLocks noChangeArrowheads="1"/>
            </p:cNvSpPr>
            <p:nvPr/>
          </p:nvSpPr>
          <p:spPr bwMode="auto">
            <a:xfrm>
              <a:off x="510" y="1987"/>
              <a:ext cx="4701" cy="286"/>
            </a:xfrm>
            <a:prstGeom prst="rect">
              <a:avLst/>
            </a:prstGeom>
            <a:noFill/>
            <a:ln w="12700">
              <a:solidFill>
                <a:schemeClr val="tx1"/>
              </a:solidFill>
              <a:miter lim="800000"/>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66248">
                                            <p:txEl>
                                              <p:pRg st="0" end="0"/>
                                            </p:txEl>
                                          </p:spTgt>
                                        </p:tgtEl>
                                        <p:attrNameLst>
                                          <p:attrName>style.visibility</p:attrName>
                                        </p:attrNameLst>
                                      </p:cBhvr>
                                      <p:to>
                                        <p:strVal val="visible"/>
                                      </p:to>
                                    </p:set>
                                    <p:anim calcmode="lin" valueType="num">
                                      <p:cBhvr additive="base">
                                        <p:cTn id="14" dur="500" fill="hold"/>
                                        <p:tgtEl>
                                          <p:spTgt spid="266248">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2662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2"/>
                                            </p:cond>
                                          </p:stCondLst>
                                          <p:endCondLst>
                                            <p:cond evt="onStopAudio" delay="0">
                                              <p:tgtEl>
                                                <p:sldTgt/>
                                              </p:tgtEl>
                                            </p:cond>
                                          </p:endCondLst>
                                        </p:cTn>
                                        <p:tgtEl>
                                          <p:sndTgt r:embed="rId4" name="arrow.wav"/>
                                        </p:tgtEl>
                                      </p:cMediaNode>
                                    </p:audio>
                                  </p:sub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266248">
                                            <p:txEl>
                                              <p:pRg st="1" end="1"/>
                                            </p:txEl>
                                          </p:spTgt>
                                        </p:tgtEl>
                                        <p:attrNameLst>
                                          <p:attrName>style.visibility</p:attrName>
                                        </p:attrNameLst>
                                      </p:cBhvr>
                                      <p:to>
                                        <p:strVal val="visible"/>
                                      </p:to>
                                    </p:set>
                                    <p:anim calcmode="lin" valueType="num">
                                      <p:cBhvr additive="base">
                                        <p:cTn id="20" dur="500" fill="hold"/>
                                        <p:tgtEl>
                                          <p:spTgt spid="266248">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66248">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4" name="arrow.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66248">
                                            <p:txEl>
                                              <p:pRg st="2" end="2"/>
                                            </p:txEl>
                                          </p:spTgt>
                                        </p:tgtEl>
                                        <p:attrNameLst>
                                          <p:attrName>style.visibility</p:attrName>
                                        </p:attrNameLst>
                                      </p:cBhvr>
                                      <p:to>
                                        <p:strVal val="visible"/>
                                      </p:to>
                                    </p:set>
                                    <p:anim calcmode="lin" valueType="num">
                                      <p:cBhvr additive="base">
                                        <p:cTn id="26" dur="500" fill="hold"/>
                                        <p:tgtEl>
                                          <p:spTgt spid="266248">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66248">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66248">
                                            <p:txEl>
                                              <p:pRg st="3" end="3"/>
                                            </p:txEl>
                                          </p:spTgt>
                                        </p:tgtEl>
                                        <p:attrNameLst>
                                          <p:attrName>style.visibility</p:attrName>
                                        </p:attrNameLst>
                                      </p:cBhvr>
                                      <p:to>
                                        <p:strVal val="visible"/>
                                      </p:to>
                                    </p:set>
                                    <p:anim calcmode="lin" valueType="num">
                                      <p:cBhvr additive="base">
                                        <p:cTn id="32" dur="500" fill="hold"/>
                                        <p:tgtEl>
                                          <p:spTgt spid="266248">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66248">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266248">
                                            <p:txEl>
                                              <p:pRg st="4" end="4"/>
                                            </p:txEl>
                                          </p:spTgt>
                                        </p:tgtEl>
                                        <p:attrNameLst>
                                          <p:attrName>style.visibility</p:attrName>
                                        </p:attrNameLst>
                                      </p:cBhvr>
                                      <p:to>
                                        <p:strVal val="visible"/>
                                      </p:to>
                                    </p:set>
                                    <p:anim calcmode="lin" valueType="num">
                                      <p:cBhvr additive="base">
                                        <p:cTn id="38" dur="500" fill="hold"/>
                                        <p:tgtEl>
                                          <p:spTgt spid="266248">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66248">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266249">
                                            <p:txEl>
                                              <p:pRg st="1" end="1"/>
                                            </p:txEl>
                                          </p:spTgt>
                                        </p:tgtEl>
                                        <p:attrNameLst>
                                          <p:attrName>style.visibility</p:attrName>
                                        </p:attrNameLst>
                                      </p:cBhvr>
                                      <p:to>
                                        <p:strVal val="visible"/>
                                      </p:to>
                                    </p:set>
                                    <p:anim calcmode="lin" valueType="num">
                                      <p:cBhvr additive="base">
                                        <p:cTn id="44" dur="500" fill="hold"/>
                                        <p:tgtEl>
                                          <p:spTgt spid="266249">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66249">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2"/>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386" name="Rectangle 2"/>
          <p:cNvSpPr>
            <a:spLocks noChangeArrowheads="1"/>
          </p:cNvSpPr>
          <p:nvPr/>
        </p:nvSpPr>
        <p:spPr bwMode="auto">
          <a:xfrm>
            <a:off x="682625" y="4540250"/>
            <a:ext cx="7764463" cy="2254250"/>
          </a:xfrm>
          <a:prstGeom prst="rect">
            <a:avLst/>
          </a:prstGeom>
          <a:solidFill>
            <a:srgbClr val="FFCCCC"/>
          </a:solidFill>
          <a:ln w="9525">
            <a:noFill/>
            <a:miter lim="800000"/>
            <a:headEnd/>
            <a:tailEnd/>
          </a:ln>
        </p:spPr>
        <p:txBody>
          <a:bodyPr/>
          <a:lstStyle/>
          <a:p>
            <a:pPr eaLnBrk="0" hangingPunct="0"/>
            <a:r>
              <a:rPr lang="en-US" b="1" i="1" dirty="0"/>
              <a:t>FYI</a:t>
            </a:r>
          </a:p>
          <a:p>
            <a:pPr eaLnBrk="0" hangingPunct="0"/>
            <a:r>
              <a:rPr lang="en-US" b="1" dirty="0">
                <a:sym typeface="Symbol" pitchFamily="18" charset="2"/>
              </a:rPr>
              <a:t></a:t>
            </a:r>
            <a:r>
              <a:rPr lang="en-US" dirty="0">
                <a:sym typeface="Symbol" pitchFamily="18" charset="2"/>
              </a:rPr>
              <a:t>Generally </a:t>
            </a:r>
            <a:r>
              <a:rPr lang="en-US" dirty="0" err="1">
                <a:sym typeface="Symbol" pitchFamily="18" charset="2"/>
              </a:rPr>
              <a:t>equipotential</a:t>
            </a:r>
            <a:r>
              <a:rPr lang="en-US" dirty="0">
                <a:sym typeface="Symbol" pitchFamily="18" charset="2"/>
              </a:rPr>
              <a:t> surfaces are drawn so that the </a:t>
            </a:r>
            <a:r>
              <a:rPr lang="en-US" dirty="0">
                <a:solidFill>
                  <a:srgbClr val="000000"/>
                </a:solidFill>
                <a:sym typeface="Symbol" pitchFamily="18" charset="2"/>
              </a:rPr>
              <a:t>∆</a:t>
            </a:r>
            <a:r>
              <a:rPr lang="en-US" i="1" dirty="0" err="1">
                <a:cs typeface="Courier New" pitchFamily="49" charset="0"/>
                <a:sym typeface="Symbol" pitchFamily="18" charset="2"/>
              </a:rPr>
              <a:t>V</a:t>
            </a:r>
            <a:r>
              <a:rPr lang="en-US" baseline="-25000" dirty="0" err="1">
                <a:cs typeface="Courier New" pitchFamily="49" charset="0"/>
                <a:sym typeface="Symbol" pitchFamily="18" charset="2"/>
              </a:rPr>
              <a:t>e</a:t>
            </a:r>
            <a:r>
              <a:rPr lang="en-US" dirty="0" err="1">
                <a:cs typeface="Courier New" pitchFamily="49" charset="0"/>
                <a:sym typeface="Symbol" pitchFamily="18" charset="2"/>
              </a:rPr>
              <a:t>s</a:t>
            </a:r>
            <a:r>
              <a:rPr lang="en-US" i="1" dirty="0">
                <a:cs typeface="Courier New" pitchFamily="49" charset="0"/>
                <a:sym typeface="Symbol" pitchFamily="18" charset="2"/>
              </a:rPr>
              <a:t> </a:t>
            </a:r>
            <a:r>
              <a:rPr lang="en-US" dirty="0">
                <a:cs typeface="Courier New" pitchFamily="49" charset="0"/>
                <a:sym typeface="Symbol" pitchFamily="18" charset="2"/>
              </a:rPr>
              <a:t>for consecutive surfaces are equal.</a:t>
            </a:r>
          </a:p>
          <a:p>
            <a:pPr eaLnBrk="0" hangingPunct="0"/>
            <a:r>
              <a:rPr lang="en-US" b="1" dirty="0">
                <a:sym typeface="Symbol" pitchFamily="18" charset="2"/>
              </a:rPr>
              <a:t></a:t>
            </a:r>
            <a:r>
              <a:rPr lang="en-US" dirty="0">
                <a:sym typeface="Symbol" pitchFamily="18" charset="2"/>
              </a:rPr>
              <a:t>Because </a:t>
            </a:r>
            <a:r>
              <a:rPr lang="en-US" i="1" dirty="0" err="1">
                <a:sym typeface="Symbol" pitchFamily="18" charset="2"/>
              </a:rPr>
              <a:t>V</a:t>
            </a:r>
            <a:r>
              <a:rPr lang="en-US" baseline="-25000" dirty="0" err="1">
                <a:sym typeface="Symbol" pitchFamily="18" charset="2"/>
              </a:rPr>
              <a:t>e</a:t>
            </a:r>
            <a:r>
              <a:rPr lang="en-US" dirty="0">
                <a:sym typeface="Symbol" pitchFamily="18" charset="2"/>
              </a:rPr>
              <a:t> is inversely proportional to </a:t>
            </a:r>
            <a:r>
              <a:rPr lang="en-US" i="1" dirty="0">
                <a:sym typeface="Symbol" pitchFamily="18" charset="2"/>
              </a:rPr>
              <a:t>r</a:t>
            </a:r>
            <a:r>
              <a:rPr lang="en-US" dirty="0">
                <a:sym typeface="Symbol" pitchFamily="18" charset="2"/>
              </a:rPr>
              <a:t> </a:t>
            </a:r>
            <a:r>
              <a:rPr lang="en-US" dirty="0" smtClean="0">
                <a:sym typeface="Symbol" pitchFamily="18" charset="2"/>
              </a:rPr>
              <a:t> the </a:t>
            </a:r>
            <a:r>
              <a:rPr lang="en-US" dirty="0">
                <a:sym typeface="Symbol" pitchFamily="18" charset="2"/>
              </a:rPr>
              <a:t>consecutive rings get farther apart as we get farther from the mass.</a:t>
            </a:r>
          </a:p>
        </p:txBody>
      </p:sp>
      <p:sp>
        <p:nvSpPr>
          <p:cNvPr id="272387" name="Rectangle 3"/>
          <p:cNvSpPr>
            <a:spLocks noChangeArrowheads="1"/>
          </p:cNvSpPr>
          <p:nvPr/>
        </p:nvSpPr>
        <p:spPr bwMode="auto">
          <a:xfrm>
            <a:off x="685800" y="1338263"/>
            <a:ext cx="7772400" cy="3216275"/>
          </a:xfrm>
          <a:prstGeom prst="rect">
            <a:avLst/>
          </a:prstGeom>
          <a:solidFill>
            <a:srgbClr val="EAEAEA"/>
          </a:solidFill>
          <a:ln w="9525">
            <a:noFill/>
            <a:miter lim="800000"/>
            <a:headEnd/>
            <a:tailEnd/>
          </a:ln>
        </p:spPr>
        <p:txBody>
          <a:bodyPr/>
          <a:lstStyle/>
          <a:p>
            <a:r>
              <a:rPr lang="en-US" i="1" dirty="0" err="1">
                <a:solidFill>
                  <a:schemeClr val="accent2"/>
                </a:solidFill>
                <a:cs typeface="Times New Roman" pitchFamily="18" charset="0"/>
              </a:rPr>
              <a:t>Equipotential</a:t>
            </a:r>
            <a:r>
              <a:rPr lang="en-US" i="1" dirty="0">
                <a:solidFill>
                  <a:schemeClr val="accent2"/>
                </a:solidFill>
                <a:cs typeface="Times New Roman" pitchFamily="18" charset="0"/>
              </a:rPr>
              <a:t> surfaces revisited </a:t>
            </a:r>
            <a:r>
              <a:rPr lang="en-US" altLang="en-US" dirty="0">
                <a:solidFill>
                  <a:schemeClr val="accent2"/>
                </a:solidFill>
              </a:rPr>
              <a:t>– </a:t>
            </a:r>
            <a:r>
              <a:rPr lang="en-US" altLang="en-US" dirty="0" smtClean="0">
                <a:solidFill>
                  <a:schemeClr val="accent2"/>
                </a:solidFill>
              </a:rPr>
              <a:t>electrostatic</a:t>
            </a:r>
            <a:endParaRPr lang="en-US" altLang="en-US" sz="2000" dirty="0" smtClean="0">
              <a:solidFill>
                <a:srgbClr val="000000"/>
              </a:solidFill>
              <a:latin typeface="Courier New" pitchFamily="49" charset="0"/>
              <a:cs typeface="Times New Roman" pitchFamily="18" charset="0"/>
              <a:sym typeface="Symbol" pitchFamily="18" charset="2"/>
            </a:endParaRPr>
          </a:p>
          <a:p>
            <a:r>
              <a:rPr lang="en-US" dirty="0" smtClean="0">
                <a:solidFill>
                  <a:srgbClr val="000000"/>
                </a:solidFill>
                <a:cs typeface="Times New Roman" pitchFamily="18" charset="0"/>
                <a:sym typeface="Symbol" pitchFamily="18" charset="2"/>
              </a:rPr>
              <a:t></a:t>
            </a:r>
            <a:r>
              <a:rPr lang="en-US" dirty="0" err="1">
                <a:solidFill>
                  <a:srgbClr val="000000"/>
                </a:solidFill>
                <a:cs typeface="Times New Roman" pitchFamily="18" charset="0"/>
              </a:rPr>
              <a:t>Equipotential</a:t>
            </a:r>
            <a:r>
              <a:rPr lang="en-US" dirty="0">
                <a:solidFill>
                  <a:srgbClr val="000000"/>
                </a:solidFill>
                <a:cs typeface="Times New Roman" pitchFamily="18" charset="0"/>
              </a:rPr>
              <a:t> surfaces are imaginary surfaces at which the potential is the same.</a:t>
            </a:r>
          </a:p>
          <a:p>
            <a:pPr eaLnBrk="0" hangingPunct="0">
              <a:spcBef>
                <a:spcPct val="20000"/>
              </a:spcBef>
            </a:pPr>
            <a:r>
              <a:rPr lang="en-US" dirty="0">
                <a:solidFill>
                  <a:srgbClr val="000000"/>
                </a:solidFill>
                <a:cs typeface="Times New Roman" pitchFamily="18" charset="0"/>
                <a:sym typeface="Symbol" pitchFamily="18" charset="2"/>
              </a:rPr>
              <a:t>Since the electric potential for a point                         mass is given by </a:t>
            </a:r>
            <a:r>
              <a:rPr lang="en-US" i="1" dirty="0" err="1">
                <a:sym typeface="Symbol" pitchFamily="18" charset="2"/>
              </a:rPr>
              <a:t>V</a:t>
            </a:r>
            <a:r>
              <a:rPr lang="en-US" baseline="-25000" dirty="0" err="1">
                <a:sym typeface="Symbol" pitchFamily="18" charset="2"/>
              </a:rPr>
              <a:t>e</a:t>
            </a:r>
            <a:r>
              <a:rPr lang="en-US" dirty="0">
                <a:sym typeface="Symbol" pitchFamily="18" charset="2"/>
              </a:rPr>
              <a:t> = </a:t>
            </a:r>
            <a:r>
              <a:rPr lang="en-US" i="1" dirty="0" err="1">
                <a:sym typeface="Symbol" pitchFamily="18" charset="2"/>
              </a:rPr>
              <a:t>kq</a:t>
            </a:r>
            <a:r>
              <a:rPr lang="en-US" i="1" dirty="0">
                <a:sym typeface="Symbol" pitchFamily="18" charset="2"/>
              </a:rPr>
              <a:t> /</a:t>
            </a:r>
            <a:r>
              <a:rPr lang="en-US" dirty="0">
                <a:sym typeface="Symbol" pitchFamily="18" charset="2"/>
              </a:rPr>
              <a:t> </a:t>
            </a:r>
            <a:r>
              <a:rPr lang="en-US" i="1" dirty="0">
                <a:sym typeface="Symbol" pitchFamily="18" charset="2"/>
              </a:rPr>
              <a:t>r</a:t>
            </a:r>
            <a:r>
              <a:rPr lang="en-US" dirty="0">
                <a:sym typeface="Symbol" pitchFamily="18" charset="2"/>
              </a:rPr>
              <a:t> it is clear                               that the </a:t>
            </a:r>
            <a:r>
              <a:rPr lang="en-US" dirty="0" err="1">
                <a:sym typeface="Symbol" pitchFamily="18" charset="2"/>
              </a:rPr>
              <a:t>equipotential</a:t>
            </a:r>
            <a:r>
              <a:rPr lang="en-US" dirty="0">
                <a:sym typeface="Symbol" pitchFamily="18" charset="2"/>
              </a:rPr>
              <a:t> surfaces are at                              fixed radii and hence are concentric                            spheres:</a:t>
            </a:r>
          </a:p>
        </p:txBody>
      </p:sp>
      <p:grpSp>
        <p:nvGrpSpPr>
          <p:cNvPr id="2" name="Group 5"/>
          <p:cNvGrpSpPr>
            <a:grpSpLocks/>
          </p:cNvGrpSpPr>
          <p:nvPr/>
        </p:nvGrpSpPr>
        <p:grpSpPr bwMode="auto">
          <a:xfrm>
            <a:off x="7170738" y="2922588"/>
            <a:ext cx="331787" cy="396875"/>
            <a:chOff x="4422" y="2660"/>
            <a:chExt cx="209" cy="250"/>
          </a:xfrm>
        </p:grpSpPr>
        <p:sp>
          <p:nvSpPr>
            <p:cNvPr id="272390" name="Oval 6"/>
            <p:cNvSpPr>
              <a:spLocks noChangeArrowheads="1"/>
            </p:cNvSpPr>
            <p:nvPr/>
          </p:nvSpPr>
          <p:spPr bwMode="auto">
            <a:xfrm>
              <a:off x="4426" y="2697"/>
              <a:ext cx="205" cy="205"/>
            </a:xfrm>
            <a:prstGeom prst="ellipse">
              <a:avLst/>
            </a:prstGeom>
            <a:gradFill rotWithShape="1">
              <a:gsLst>
                <a:gs pos="0">
                  <a:schemeClr val="accent2"/>
                </a:gs>
                <a:gs pos="100000">
                  <a:schemeClr val="accent2">
                    <a:gamma/>
                    <a:shade val="46275"/>
                    <a:invGamma/>
                  </a:schemeClr>
                </a:gs>
              </a:gsLst>
              <a:path path="shape">
                <a:fillToRect l="50000" t="50000" r="50000" b="50000"/>
              </a:path>
            </a:gradFill>
            <a:ln w="9525">
              <a:solidFill>
                <a:schemeClr val="tx1"/>
              </a:solidFill>
              <a:round/>
              <a:headEnd/>
              <a:tailEnd/>
            </a:ln>
            <a:effectLst/>
          </p:spPr>
          <p:txBody>
            <a:bodyPr wrap="none" anchor="ctr"/>
            <a:lstStyle/>
            <a:p>
              <a:pPr>
                <a:defRPr/>
              </a:pPr>
              <a:endParaRPr lang="en-US"/>
            </a:p>
          </p:txBody>
        </p:sp>
        <p:sp>
          <p:nvSpPr>
            <p:cNvPr id="80908" name="Text Box 7"/>
            <p:cNvSpPr txBox="1">
              <a:spLocks noChangeArrowheads="1"/>
            </p:cNvSpPr>
            <p:nvPr/>
          </p:nvSpPr>
          <p:spPr bwMode="auto">
            <a:xfrm>
              <a:off x="4422" y="2660"/>
              <a:ext cx="205" cy="250"/>
            </a:xfrm>
            <a:prstGeom prst="rect">
              <a:avLst/>
            </a:prstGeom>
            <a:noFill/>
            <a:ln w="9525">
              <a:noFill/>
              <a:miter lim="800000"/>
              <a:headEnd/>
              <a:tailEnd/>
            </a:ln>
          </p:spPr>
          <p:txBody>
            <a:bodyPr wrap="none">
              <a:spAutoFit/>
            </a:bodyPr>
            <a:lstStyle/>
            <a:p>
              <a:r>
                <a:rPr lang="en-US" sz="2000">
                  <a:solidFill>
                    <a:schemeClr val="bg1"/>
                  </a:solidFill>
                </a:rPr>
                <a:t>q</a:t>
              </a:r>
            </a:p>
          </p:txBody>
        </p:sp>
      </p:grpSp>
      <p:sp>
        <p:nvSpPr>
          <p:cNvPr id="272392" name="Oval 8"/>
          <p:cNvSpPr>
            <a:spLocks noChangeArrowheads="1"/>
          </p:cNvSpPr>
          <p:nvPr/>
        </p:nvSpPr>
        <p:spPr bwMode="auto">
          <a:xfrm>
            <a:off x="7067550" y="2876550"/>
            <a:ext cx="528638" cy="528638"/>
          </a:xfrm>
          <a:prstGeom prst="ellipse">
            <a:avLst/>
          </a:prstGeom>
          <a:noFill/>
          <a:ln w="19050">
            <a:solidFill>
              <a:srgbClr val="008000"/>
            </a:solidFill>
            <a:prstDash val="dash"/>
            <a:round/>
            <a:headEnd/>
            <a:tailEnd/>
          </a:ln>
        </p:spPr>
        <p:txBody>
          <a:bodyPr wrap="none" anchor="ctr"/>
          <a:lstStyle/>
          <a:p>
            <a:endParaRPr lang="en-US"/>
          </a:p>
        </p:txBody>
      </p:sp>
      <p:sp>
        <p:nvSpPr>
          <p:cNvPr id="272393" name="Oval 9"/>
          <p:cNvSpPr>
            <a:spLocks noChangeArrowheads="1"/>
          </p:cNvSpPr>
          <p:nvPr/>
        </p:nvSpPr>
        <p:spPr bwMode="auto">
          <a:xfrm>
            <a:off x="6889750" y="2719388"/>
            <a:ext cx="876300" cy="876300"/>
          </a:xfrm>
          <a:prstGeom prst="ellipse">
            <a:avLst/>
          </a:prstGeom>
          <a:noFill/>
          <a:ln w="19050">
            <a:solidFill>
              <a:srgbClr val="008000"/>
            </a:solidFill>
            <a:prstDash val="dash"/>
            <a:round/>
            <a:headEnd/>
            <a:tailEnd/>
          </a:ln>
        </p:spPr>
        <p:txBody>
          <a:bodyPr wrap="none" anchor="ctr"/>
          <a:lstStyle/>
          <a:p>
            <a:endParaRPr lang="en-US"/>
          </a:p>
        </p:txBody>
      </p:sp>
      <p:sp>
        <p:nvSpPr>
          <p:cNvPr id="272394" name="Oval 10"/>
          <p:cNvSpPr>
            <a:spLocks noChangeArrowheads="1"/>
          </p:cNvSpPr>
          <p:nvPr/>
        </p:nvSpPr>
        <p:spPr bwMode="auto">
          <a:xfrm>
            <a:off x="6665913" y="2470150"/>
            <a:ext cx="1333500" cy="1333500"/>
          </a:xfrm>
          <a:prstGeom prst="ellipse">
            <a:avLst/>
          </a:prstGeom>
          <a:noFill/>
          <a:ln w="19050">
            <a:solidFill>
              <a:srgbClr val="008000"/>
            </a:solidFill>
            <a:prstDash val="dash"/>
            <a:round/>
            <a:headEnd/>
            <a:tailEnd/>
          </a:ln>
        </p:spPr>
        <p:txBody>
          <a:bodyPr wrap="none" anchor="ctr"/>
          <a:lstStyle/>
          <a:p>
            <a:endParaRPr lang="en-US"/>
          </a:p>
        </p:txBody>
      </p:sp>
      <p:sp>
        <p:nvSpPr>
          <p:cNvPr id="272395" name="Oval 11"/>
          <p:cNvSpPr>
            <a:spLocks noChangeArrowheads="1"/>
          </p:cNvSpPr>
          <p:nvPr/>
        </p:nvSpPr>
        <p:spPr bwMode="auto">
          <a:xfrm>
            <a:off x="6316663" y="2133600"/>
            <a:ext cx="2043112" cy="2043113"/>
          </a:xfrm>
          <a:prstGeom prst="ellipse">
            <a:avLst/>
          </a:prstGeom>
          <a:noFill/>
          <a:ln w="19050">
            <a:solidFill>
              <a:srgbClr val="008000"/>
            </a:solidFill>
            <a:prstDash val="dash"/>
            <a:round/>
            <a:headEnd/>
            <a:tailEnd/>
          </a:ln>
        </p:spPr>
        <p:txBody>
          <a:bodyPr wrap="none" anchor="ctr"/>
          <a:lstStyle/>
          <a:p>
            <a:endParaRPr lang="en-US"/>
          </a:p>
        </p:txBody>
      </p:sp>
      <p:sp>
        <p:nvSpPr>
          <p:cNvPr id="272396" name="Text Box 12"/>
          <p:cNvSpPr txBox="1">
            <a:spLocks noChangeArrowheads="1"/>
          </p:cNvSpPr>
          <p:nvPr/>
        </p:nvSpPr>
        <p:spPr bwMode="auto">
          <a:xfrm>
            <a:off x="6199188" y="3719513"/>
            <a:ext cx="2333625" cy="822325"/>
          </a:xfrm>
          <a:prstGeom prst="rect">
            <a:avLst/>
          </a:prstGeom>
          <a:noFill/>
          <a:ln w="9525">
            <a:noFill/>
            <a:miter lim="800000"/>
            <a:headEnd/>
            <a:tailEnd/>
          </a:ln>
        </p:spPr>
        <p:txBody>
          <a:bodyPr>
            <a:spAutoFit/>
          </a:bodyPr>
          <a:lstStyle/>
          <a:p>
            <a:pPr algn="ctr"/>
            <a:r>
              <a:rPr lang="en-US">
                <a:solidFill>
                  <a:schemeClr val="hlink"/>
                </a:solidFill>
              </a:rPr>
              <a:t>equipotential surfaces</a:t>
            </a:r>
          </a:p>
        </p:txBody>
      </p:sp>
      <p:sp>
        <p:nvSpPr>
          <p:cNvPr id="8090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2387">
                                            <p:txEl>
                                              <p:pRg st="0" end="0"/>
                                            </p:txEl>
                                          </p:spTgt>
                                        </p:tgtEl>
                                        <p:attrNameLst>
                                          <p:attrName>style.visibility</p:attrName>
                                        </p:attrNameLst>
                                      </p:cBhvr>
                                      <p:to>
                                        <p:strVal val="visible"/>
                                      </p:to>
                                    </p:set>
                                    <p:anim calcmode="lin" valueType="num">
                                      <p:cBhvr additive="base">
                                        <p:cTn id="7" dur="500" fill="hold"/>
                                        <p:tgtEl>
                                          <p:spTgt spid="272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7238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72387">
                                            <p:txEl>
                                              <p:pRg st="1" end="1"/>
                                            </p:txEl>
                                          </p:spTgt>
                                        </p:tgtEl>
                                        <p:attrNameLst>
                                          <p:attrName>style.visibility</p:attrName>
                                        </p:attrNameLst>
                                      </p:cBhvr>
                                      <p:to>
                                        <p:strVal val="visible"/>
                                      </p:to>
                                    </p:set>
                                    <p:anim calcmode="lin" valueType="num">
                                      <p:cBhvr additive="base">
                                        <p:cTn id="13" dur="500" fill="hold"/>
                                        <p:tgtEl>
                                          <p:spTgt spid="27238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72387">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72387">
                                            <p:txEl>
                                              <p:pRg st="2" end="2"/>
                                            </p:txEl>
                                          </p:spTgt>
                                        </p:tgtEl>
                                        <p:attrNameLst>
                                          <p:attrName>style.visibility</p:attrName>
                                        </p:attrNameLst>
                                      </p:cBhvr>
                                      <p:to>
                                        <p:strVal val="visible"/>
                                      </p:to>
                                    </p:set>
                                    <p:anim calcmode="lin" valueType="num">
                                      <p:cBhvr additive="base">
                                        <p:cTn id="19" dur="500" fill="hold"/>
                                        <p:tgtEl>
                                          <p:spTgt spid="27238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72387">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down)">
                                      <p:cBhvr>
                                        <p:cTn id="25" dur="145">
                                          <p:stCondLst>
                                            <p:cond delay="0"/>
                                          </p:stCondLst>
                                        </p:cTn>
                                        <p:tgtEl>
                                          <p:spTgt spid="2"/>
                                        </p:tgtEl>
                                      </p:cBhvr>
                                    </p:animEffect>
                                    <p:anim calcmode="lin" valueType="num">
                                      <p:cBhvr>
                                        <p:cTn id="26" dur="456"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27" dur="166"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28" dur="166" tmFilter="0, 0; 0.125,0.2665; 0.25,0.4; 0.375,0.465; 0.5,0.5;  0.625,0.535; 0.75,0.6; 0.875,0.7335; 1,1">
                                          <p:stCondLst>
                                            <p:cond delay="166"/>
                                          </p:stCondLst>
                                        </p:cTn>
                                        <p:tgtEl>
                                          <p:spTgt spid="2"/>
                                        </p:tgtEl>
                                        <p:attrNameLst>
                                          <p:attrName>ppt_y</p:attrName>
                                        </p:attrNameLst>
                                      </p:cBhvr>
                                      <p:tavLst>
                                        <p:tav tm="0" fmla="#ppt_y-sin(pi*$)/9">
                                          <p:val>
                                            <p:fltVal val="0"/>
                                          </p:val>
                                        </p:tav>
                                        <p:tav tm="100000">
                                          <p:val>
                                            <p:fltVal val="1"/>
                                          </p:val>
                                        </p:tav>
                                      </p:tavLst>
                                    </p:anim>
                                    <p:anim calcmode="lin" valueType="num">
                                      <p:cBhvr>
                                        <p:cTn id="29" dur="83" tmFilter="0, 0; 0.125,0.2665; 0.25,0.4; 0.375,0.465; 0.5,0.5;  0.625,0.535; 0.75,0.6; 0.875,0.7335; 1,1">
                                          <p:stCondLst>
                                            <p:cond delay="331"/>
                                          </p:stCondLst>
                                        </p:cTn>
                                        <p:tgtEl>
                                          <p:spTgt spid="2"/>
                                        </p:tgtEl>
                                        <p:attrNameLst>
                                          <p:attrName>ppt_y</p:attrName>
                                        </p:attrNameLst>
                                      </p:cBhvr>
                                      <p:tavLst>
                                        <p:tav tm="0" fmla="#ppt_y-sin(pi*$)/27">
                                          <p:val>
                                            <p:fltVal val="0"/>
                                          </p:val>
                                        </p:tav>
                                        <p:tav tm="100000">
                                          <p:val>
                                            <p:fltVal val="1"/>
                                          </p:val>
                                        </p:tav>
                                      </p:tavLst>
                                    </p:anim>
                                    <p:anim calcmode="lin" valueType="num">
                                      <p:cBhvr>
                                        <p:cTn id="30" dur="41" tmFilter="0, 0; 0.125,0.2665; 0.25,0.4; 0.375,0.465; 0.5,0.5;  0.625,0.535; 0.75,0.6; 0.875,0.7335; 1,1">
                                          <p:stCondLst>
                                            <p:cond delay="414"/>
                                          </p:stCondLst>
                                        </p:cTn>
                                        <p:tgtEl>
                                          <p:spTgt spid="2"/>
                                        </p:tgtEl>
                                        <p:attrNameLst>
                                          <p:attrName>ppt_y</p:attrName>
                                        </p:attrNameLst>
                                      </p:cBhvr>
                                      <p:tavLst>
                                        <p:tav tm="0" fmla="#ppt_y-sin(pi*$)/81">
                                          <p:val>
                                            <p:fltVal val="0"/>
                                          </p:val>
                                        </p:tav>
                                        <p:tav tm="100000">
                                          <p:val>
                                            <p:fltVal val="1"/>
                                          </p:val>
                                        </p:tav>
                                      </p:tavLst>
                                    </p:anim>
                                    <p:animScale>
                                      <p:cBhvr>
                                        <p:cTn id="31" dur="7">
                                          <p:stCondLst>
                                            <p:cond delay="162"/>
                                          </p:stCondLst>
                                        </p:cTn>
                                        <p:tgtEl>
                                          <p:spTgt spid="2"/>
                                        </p:tgtEl>
                                      </p:cBhvr>
                                      <p:to x="100000" y="60000"/>
                                    </p:animScale>
                                    <p:animScale>
                                      <p:cBhvr>
                                        <p:cTn id="32" dur="41" decel="50000">
                                          <p:stCondLst>
                                            <p:cond delay="169"/>
                                          </p:stCondLst>
                                        </p:cTn>
                                        <p:tgtEl>
                                          <p:spTgt spid="2"/>
                                        </p:tgtEl>
                                      </p:cBhvr>
                                      <p:to x="100000" y="100000"/>
                                    </p:animScale>
                                    <p:animScale>
                                      <p:cBhvr>
                                        <p:cTn id="33" dur="7">
                                          <p:stCondLst>
                                            <p:cond delay="328"/>
                                          </p:stCondLst>
                                        </p:cTn>
                                        <p:tgtEl>
                                          <p:spTgt spid="2"/>
                                        </p:tgtEl>
                                      </p:cBhvr>
                                      <p:to x="100000" y="80000"/>
                                    </p:animScale>
                                    <p:animScale>
                                      <p:cBhvr>
                                        <p:cTn id="34" dur="41" decel="50000">
                                          <p:stCondLst>
                                            <p:cond delay="335"/>
                                          </p:stCondLst>
                                        </p:cTn>
                                        <p:tgtEl>
                                          <p:spTgt spid="2"/>
                                        </p:tgtEl>
                                      </p:cBhvr>
                                      <p:to x="100000" y="100000"/>
                                    </p:animScale>
                                    <p:animScale>
                                      <p:cBhvr>
                                        <p:cTn id="35" dur="7">
                                          <p:stCondLst>
                                            <p:cond delay="410"/>
                                          </p:stCondLst>
                                        </p:cTn>
                                        <p:tgtEl>
                                          <p:spTgt spid="2"/>
                                        </p:tgtEl>
                                      </p:cBhvr>
                                      <p:to x="100000" y="90000"/>
                                    </p:animScale>
                                    <p:animScale>
                                      <p:cBhvr>
                                        <p:cTn id="36" dur="41" decel="50000">
                                          <p:stCondLst>
                                            <p:cond delay="417"/>
                                          </p:stCondLst>
                                        </p:cTn>
                                        <p:tgtEl>
                                          <p:spTgt spid="2"/>
                                        </p:tgtEl>
                                      </p:cBhvr>
                                      <p:to x="100000" y="100000"/>
                                    </p:animScale>
                                    <p:animScale>
                                      <p:cBhvr>
                                        <p:cTn id="37" dur="7">
                                          <p:stCondLst>
                                            <p:cond delay="452"/>
                                          </p:stCondLst>
                                        </p:cTn>
                                        <p:tgtEl>
                                          <p:spTgt spid="2"/>
                                        </p:tgtEl>
                                      </p:cBhvr>
                                      <p:to x="100000" y="95000"/>
                                    </p:animScale>
                                    <p:animScale>
                                      <p:cBhvr>
                                        <p:cTn id="38" dur="41" decel="50000">
                                          <p:stCondLst>
                                            <p:cond delay="458"/>
                                          </p:stCondLst>
                                        </p:cTn>
                                        <p:tgtEl>
                                          <p:spTgt spid="2"/>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5" name="boing.wav"/>
                                        </p:tgtEl>
                                      </p:cMediaNode>
                                    </p:audio>
                                  </p:sub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272392"/>
                                        </p:tgtEl>
                                        <p:attrNameLst>
                                          <p:attrName>style.visibility</p:attrName>
                                        </p:attrNameLst>
                                      </p:cBhvr>
                                      <p:to>
                                        <p:strVal val="visible"/>
                                      </p:to>
                                    </p:set>
                                    <p:animEffect transition="in" filter="fade">
                                      <p:cBhvr>
                                        <p:cTn id="43" dur="2000"/>
                                        <p:tgtEl>
                                          <p:spTgt spid="272392"/>
                                        </p:tgtEl>
                                      </p:cBhvr>
                                    </p:animEffect>
                                  </p:childTnLst>
                                  <p:subTnLst>
                                    <p:audio>
                                      <p:cMediaNode>
                                        <p:cTn display="0" masterRel="sameClick">
                                          <p:stCondLst>
                                            <p:cond evt="begin" delay="0">
                                              <p:tn val="41"/>
                                            </p:cond>
                                          </p:stCondLst>
                                          <p:endCondLst>
                                            <p:cond evt="onStopAudio" delay="0">
                                              <p:tgtEl>
                                                <p:sldTgt/>
                                              </p:tgtEl>
                                            </p:cond>
                                          </p:endCondLst>
                                        </p:cTn>
                                        <p:tgtEl>
                                          <p:sndTgt r:embed="rId6" name="voltage.wav"/>
                                        </p:tgtEl>
                                      </p:cMediaNode>
                                    </p:audio>
                                  </p:subTnLst>
                                </p:cTn>
                              </p:par>
                            </p:childTnLst>
                          </p:cTn>
                        </p:par>
                        <p:par>
                          <p:cTn id="44" fill="hold">
                            <p:stCondLst>
                              <p:cond delay="2000"/>
                            </p:stCondLst>
                            <p:childTnLst>
                              <p:par>
                                <p:cTn id="45" presetID="10" presetClass="entr" presetSubtype="0" fill="hold" grpId="0" nodeType="afterEffect">
                                  <p:stCondLst>
                                    <p:cond delay="0"/>
                                  </p:stCondLst>
                                  <p:childTnLst>
                                    <p:set>
                                      <p:cBhvr>
                                        <p:cTn id="46" dur="1" fill="hold">
                                          <p:stCondLst>
                                            <p:cond delay="0"/>
                                          </p:stCondLst>
                                        </p:cTn>
                                        <p:tgtEl>
                                          <p:spTgt spid="272393"/>
                                        </p:tgtEl>
                                        <p:attrNameLst>
                                          <p:attrName>style.visibility</p:attrName>
                                        </p:attrNameLst>
                                      </p:cBhvr>
                                      <p:to>
                                        <p:strVal val="visible"/>
                                      </p:to>
                                    </p:set>
                                    <p:animEffect transition="in" filter="fade">
                                      <p:cBhvr>
                                        <p:cTn id="47" dur="2000"/>
                                        <p:tgtEl>
                                          <p:spTgt spid="272393"/>
                                        </p:tgtEl>
                                      </p:cBhvr>
                                    </p:animEffect>
                                  </p:childTnLst>
                                  <p:subTnLst>
                                    <p:audio>
                                      <p:cMediaNode>
                                        <p:cTn display="0" masterRel="sameClick">
                                          <p:stCondLst>
                                            <p:cond evt="begin" delay="0">
                                              <p:tn val="45"/>
                                            </p:cond>
                                          </p:stCondLst>
                                          <p:endCondLst>
                                            <p:cond evt="onStopAudio" delay="0">
                                              <p:tgtEl>
                                                <p:sldTgt/>
                                              </p:tgtEl>
                                            </p:cond>
                                          </p:endCondLst>
                                        </p:cTn>
                                        <p:tgtEl>
                                          <p:sndTgt r:embed="rId6" name="voltage.wav"/>
                                        </p:tgtEl>
                                      </p:cMediaNode>
                                    </p:audio>
                                  </p:sub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272394"/>
                                        </p:tgtEl>
                                        <p:attrNameLst>
                                          <p:attrName>style.visibility</p:attrName>
                                        </p:attrNameLst>
                                      </p:cBhvr>
                                      <p:to>
                                        <p:strVal val="visible"/>
                                      </p:to>
                                    </p:set>
                                    <p:animEffect transition="in" filter="fade">
                                      <p:cBhvr>
                                        <p:cTn id="51" dur="2000"/>
                                        <p:tgtEl>
                                          <p:spTgt spid="272394"/>
                                        </p:tgtEl>
                                      </p:cBhvr>
                                    </p:animEffect>
                                  </p:childTnLst>
                                  <p:subTnLst>
                                    <p:audio>
                                      <p:cMediaNode>
                                        <p:cTn display="0" masterRel="sameClick">
                                          <p:stCondLst>
                                            <p:cond evt="begin" delay="0">
                                              <p:tn val="49"/>
                                            </p:cond>
                                          </p:stCondLst>
                                          <p:endCondLst>
                                            <p:cond evt="onStopAudio" delay="0">
                                              <p:tgtEl>
                                                <p:sldTgt/>
                                              </p:tgtEl>
                                            </p:cond>
                                          </p:endCondLst>
                                        </p:cTn>
                                        <p:tgtEl>
                                          <p:sndTgt r:embed="rId6" name="voltage.wav"/>
                                        </p:tgtEl>
                                      </p:cMediaNode>
                                    </p:audio>
                                  </p:subTnLst>
                                </p:cTn>
                              </p:par>
                            </p:childTnLst>
                          </p:cTn>
                        </p:par>
                        <p:par>
                          <p:cTn id="52" fill="hold">
                            <p:stCondLst>
                              <p:cond delay="6000"/>
                            </p:stCondLst>
                            <p:childTnLst>
                              <p:par>
                                <p:cTn id="53" presetID="10" presetClass="entr" presetSubtype="0" fill="hold" grpId="0" nodeType="afterEffect">
                                  <p:stCondLst>
                                    <p:cond delay="0"/>
                                  </p:stCondLst>
                                  <p:childTnLst>
                                    <p:set>
                                      <p:cBhvr>
                                        <p:cTn id="54" dur="1" fill="hold">
                                          <p:stCondLst>
                                            <p:cond delay="0"/>
                                          </p:stCondLst>
                                        </p:cTn>
                                        <p:tgtEl>
                                          <p:spTgt spid="272395"/>
                                        </p:tgtEl>
                                        <p:attrNameLst>
                                          <p:attrName>style.visibility</p:attrName>
                                        </p:attrNameLst>
                                      </p:cBhvr>
                                      <p:to>
                                        <p:strVal val="visible"/>
                                      </p:to>
                                    </p:set>
                                    <p:animEffect transition="in" filter="fade">
                                      <p:cBhvr>
                                        <p:cTn id="55" dur="2000"/>
                                        <p:tgtEl>
                                          <p:spTgt spid="272395"/>
                                        </p:tgtEl>
                                      </p:cBhvr>
                                    </p:animEffect>
                                  </p:childTnLst>
                                  <p:subTnLst>
                                    <p:audio>
                                      <p:cMediaNode>
                                        <p:cTn display="0" masterRel="sameClick">
                                          <p:stCondLst>
                                            <p:cond evt="begin" delay="0">
                                              <p:tn val="53"/>
                                            </p:cond>
                                          </p:stCondLst>
                                          <p:endCondLst>
                                            <p:cond evt="onStopAudio" delay="0">
                                              <p:tgtEl>
                                                <p:sldTgt/>
                                              </p:tgtEl>
                                            </p:cond>
                                          </p:endCondLst>
                                        </p:cTn>
                                        <p:tgtEl>
                                          <p:sndTgt r:embed="rId6" name="voltage.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72396">
                                            <p:txEl>
                                              <p:pRg st="0" end="0"/>
                                            </p:txEl>
                                          </p:spTgt>
                                        </p:tgtEl>
                                        <p:attrNameLst>
                                          <p:attrName>style.visibility</p:attrName>
                                        </p:attrNameLst>
                                      </p:cBhvr>
                                      <p:to>
                                        <p:strVal val="visible"/>
                                      </p:to>
                                    </p:set>
                                    <p:anim calcmode="lin" valueType="num">
                                      <p:cBhvr additive="base">
                                        <p:cTn id="60" dur="500" fill="hold"/>
                                        <p:tgtEl>
                                          <p:spTgt spid="272396">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723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272386">
                                            <p:txEl>
                                              <p:pRg st="1" end="1"/>
                                            </p:txEl>
                                          </p:spTgt>
                                        </p:tgtEl>
                                        <p:attrNameLst>
                                          <p:attrName>style.visibility</p:attrName>
                                        </p:attrNameLst>
                                      </p:cBhvr>
                                      <p:to>
                                        <p:strVal val="visible"/>
                                      </p:to>
                                    </p:set>
                                    <p:anim calcmode="lin" valueType="num">
                                      <p:cBhvr additive="base">
                                        <p:cTn id="66" dur="500" fill="hold"/>
                                        <p:tgtEl>
                                          <p:spTgt spid="272386">
                                            <p:txEl>
                                              <p:pRg st="1" end="1"/>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272386">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272386">
                                            <p:txEl>
                                              <p:pRg st="2" end="2"/>
                                            </p:txEl>
                                          </p:spTgt>
                                        </p:tgtEl>
                                        <p:attrNameLst>
                                          <p:attrName>style.visibility</p:attrName>
                                        </p:attrNameLst>
                                      </p:cBhvr>
                                      <p:to>
                                        <p:strVal val="visible"/>
                                      </p:to>
                                    </p:set>
                                    <p:anim calcmode="lin" valueType="num">
                                      <p:cBhvr additive="base">
                                        <p:cTn id="72" dur="500" fill="hold"/>
                                        <p:tgtEl>
                                          <p:spTgt spid="272386">
                                            <p:txEl>
                                              <p:pRg st="2" end="2"/>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272386">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2392" grpId="0" animBg="1"/>
      <p:bldP spid="272393" grpId="0" animBg="1"/>
      <p:bldP spid="272394" grpId="0" animBg="1"/>
      <p:bldP spid="272395"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p:cNvSpPr>
            <a:spLocks noChangeArrowheads="1"/>
          </p:cNvSpPr>
          <p:nvPr/>
        </p:nvSpPr>
        <p:spPr bwMode="auto">
          <a:xfrm>
            <a:off x="674688" y="1765300"/>
            <a:ext cx="7772400" cy="5092700"/>
          </a:xfrm>
          <a:prstGeom prst="rect">
            <a:avLst/>
          </a:prstGeom>
          <a:solidFill>
            <a:srgbClr val="FFFFCC"/>
          </a:solidFill>
          <a:ln w="9525">
            <a:noFill/>
            <a:miter lim="800000"/>
            <a:headEnd/>
            <a:tailEnd/>
          </a:ln>
        </p:spPr>
        <p:txBody>
          <a:bodyPr/>
          <a:lstStyle/>
          <a:p>
            <a:pPr eaLnBrk="0" hangingPunct="0">
              <a:spcBef>
                <a:spcPct val="20000"/>
              </a:spcBef>
            </a:pPr>
            <a:r>
              <a:rPr lang="en-US">
                <a:sym typeface="Symbol" pitchFamily="18" charset="2"/>
              </a:rPr>
              <a:t>EXAMPLE: Use the 3D view of the equipotential surface surrounding a positive charge to interpret the electric potential gradient </a:t>
            </a:r>
            <a:r>
              <a:rPr lang="en-US" i="1">
                <a:sym typeface="Symbol" pitchFamily="18" charset="2"/>
              </a:rPr>
              <a:t>E</a:t>
            </a:r>
            <a:r>
              <a:rPr lang="en-US">
                <a:sym typeface="Symbol" pitchFamily="18" charset="2"/>
              </a:rPr>
              <a:t> = –</a:t>
            </a:r>
            <a:r>
              <a:rPr lang="en-US">
                <a:solidFill>
                  <a:srgbClr val="000000"/>
                </a:solidFill>
                <a:sym typeface="Symbol" pitchFamily="18" charset="2"/>
              </a:rPr>
              <a:t>∆</a:t>
            </a:r>
            <a:r>
              <a:rPr lang="en-US">
                <a:cs typeface="Courier New" pitchFamily="49" charset="0"/>
                <a:sym typeface="Symbol" pitchFamily="18" charset="2"/>
              </a:rPr>
              <a:t>V </a:t>
            </a:r>
            <a:r>
              <a:rPr lang="en-US" i="1">
                <a:cs typeface="Courier New" pitchFamily="49" charset="0"/>
                <a:sym typeface="Symbol" pitchFamily="18" charset="2"/>
              </a:rPr>
              <a:t>/</a:t>
            </a:r>
            <a:r>
              <a:rPr lang="en-US">
                <a:cs typeface="Courier New" pitchFamily="49" charset="0"/>
                <a:sym typeface="Symbol" pitchFamily="18" charset="2"/>
              </a:rPr>
              <a:t> </a:t>
            </a:r>
            <a:r>
              <a:rPr lang="en-US">
                <a:solidFill>
                  <a:srgbClr val="000000"/>
                </a:solidFill>
                <a:sym typeface="Symbol" pitchFamily="18" charset="2"/>
              </a:rPr>
              <a:t>∆</a:t>
            </a:r>
            <a:r>
              <a:rPr lang="en-US" i="1">
                <a:cs typeface="Courier New" pitchFamily="49" charset="0"/>
                <a:sym typeface="Symbol" pitchFamily="18" charset="2"/>
              </a:rPr>
              <a:t>r</a:t>
            </a:r>
            <a:r>
              <a:rPr lang="en-US">
                <a:cs typeface="Courier New" pitchFamily="49" charset="0"/>
                <a:sym typeface="Symbol" pitchFamily="18" charset="2"/>
              </a:rPr>
              <a:t>.</a:t>
            </a:r>
          </a:p>
          <a:p>
            <a:pPr eaLnBrk="0" hangingPunct="0">
              <a:spcBef>
                <a:spcPct val="20000"/>
              </a:spcBef>
            </a:pPr>
            <a:r>
              <a:rPr lang="en-US">
                <a:sym typeface="Symbol" pitchFamily="18" charset="2"/>
              </a:rPr>
              <a:t>SOLUTION: We can choose                                           any direction for our </a:t>
            </a:r>
            <a:r>
              <a:rPr lang="en-US" i="1">
                <a:sym typeface="Symbol" pitchFamily="18" charset="2"/>
              </a:rPr>
              <a:t>r</a:t>
            </a:r>
            <a:r>
              <a:rPr lang="en-US">
                <a:sym typeface="Symbol" pitchFamily="18" charset="2"/>
              </a:rPr>
              <a:t> value,                                            say the </a:t>
            </a:r>
            <a:r>
              <a:rPr lang="en-US" i="1">
                <a:sym typeface="Symbol" pitchFamily="18" charset="2"/>
              </a:rPr>
              <a:t>y</a:t>
            </a:r>
            <a:r>
              <a:rPr lang="en-US">
                <a:sym typeface="Symbol" pitchFamily="18" charset="2"/>
              </a:rPr>
              <a:t>-direction:</a:t>
            </a:r>
          </a:p>
          <a:p>
            <a:pPr eaLnBrk="0" hangingPunct="0">
              <a:spcBef>
                <a:spcPct val="20000"/>
              </a:spcBef>
            </a:pPr>
            <a:r>
              <a:rPr lang="en-US">
                <a:sym typeface="Symbol" pitchFamily="18" charset="2"/>
              </a:rPr>
              <a:t>Then </a:t>
            </a:r>
            <a:r>
              <a:rPr lang="en-US" i="1">
                <a:sym typeface="Symbol" pitchFamily="18" charset="2"/>
              </a:rPr>
              <a:t>E</a:t>
            </a:r>
            <a:r>
              <a:rPr lang="en-US">
                <a:sym typeface="Symbol" pitchFamily="18" charset="2"/>
              </a:rPr>
              <a:t> = –</a:t>
            </a:r>
            <a:r>
              <a:rPr lang="en-US">
                <a:solidFill>
                  <a:srgbClr val="000000"/>
                </a:solidFill>
                <a:sym typeface="Symbol" pitchFamily="18" charset="2"/>
              </a:rPr>
              <a:t>∆</a:t>
            </a:r>
            <a:r>
              <a:rPr lang="en-US">
                <a:cs typeface="Courier New" pitchFamily="49" charset="0"/>
                <a:sym typeface="Symbol" pitchFamily="18" charset="2"/>
              </a:rPr>
              <a:t>V </a:t>
            </a:r>
            <a:r>
              <a:rPr lang="en-US" i="1">
                <a:cs typeface="Courier New" pitchFamily="49" charset="0"/>
                <a:sym typeface="Symbol" pitchFamily="18" charset="2"/>
              </a:rPr>
              <a:t>/</a:t>
            </a:r>
            <a:r>
              <a:rPr lang="en-US">
                <a:cs typeface="Courier New" pitchFamily="49" charset="0"/>
                <a:sym typeface="Symbol" pitchFamily="18" charset="2"/>
              </a:rPr>
              <a:t> </a:t>
            </a:r>
            <a:r>
              <a:rPr lang="en-US">
                <a:solidFill>
                  <a:srgbClr val="000000"/>
                </a:solidFill>
                <a:sym typeface="Symbol" pitchFamily="18" charset="2"/>
              </a:rPr>
              <a:t>∆</a:t>
            </a:r>
            <a:r>
              <a:rPr lang="en-US" i="1">
                <a:cs typeface="Courier New" pitchFamily="49" charset="0"/>
                <a:sym typeface="Symbol" pitchFamily="18" charset="2"/>
              </a:rPr>
              <a:t>y</a:t>
            </a:r>
            <a:r>
              <a:rPr lang="en-US">
                <a:cs typeface="Courier New" pitchFamily="49" charset="0"/>
                <a:sym typeface="Symbol" pitchFamily="18" charset="2"/>
              </a:rPr>
              <a:t>.</a:t>
            </a:r>
          </a:p>
          <a:p>
            <a:pPr eaLnBrk="0" hangingPunct="0">
              <a:spcBef>
                <a:spcPct val="20000"/>
              </a:spcBef>
            </a:pPr>
            <a:r>
              <a:rPr lang="en-US">
                <a:sym typeface="Symbol" pitchFamily="18" charset="2"/>
              </a:rPr>
              <a:t>This is just the gradient                                               (slope) of the surface.</a:t>
            </a:r>
          </a:p>
          <a:p>
            <a:pPr eaLnBrk="0" hangingPunct="0">
              <a:spcBef>
                <a:spcPct val="20000"/>
              </a:spcBef>
            </a:pPr>
            <a:r>
              <a:rPr lang="en-US">
                <a:sym typeface="Symbol" pitchFamily="18" charset="2"/>
              </a:rPr>
              <a:t>Thus </a:t>
            </a:r>
            <a:r>
              <a:rPr lang="en-US" i="1">
                <a:sym typeface="Symbol" pitchFamily="18" charset="2"/>
              </a:rPr>
              <a:t>E</a:t>
            </a:r>
            <a:r>
              <a:rPr lang="en-US">
                <a:sym typeface="Symbol" pitchFamily="18" charset="2"/>
              </a:rPr>
              <a:t> is the (–) gradient of                                             the equipotential surface.</a:t>
            </a:r>
          </a:p>
        </p:txBody>
      </p:sp>
      <p:sp>
        <p:nvSpPr>
          <p:cNvPr id="286722" name="Rectangle 2"/>
          <p:cNvSpPr>
            <a:spLocks noChangeArrowheads="1"/>
          </p:cNvSpPr>
          <p:nvPr/>
        </p:nvSpPr>
        <p:spPr bwMode="auto">
          <a:xfrm>
            <a:off x="685800" y="1338263"/>
            <a:ext cx="7772400" cy="441325"/>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pic>
        <p:nvPicPr>
          <p:cNvPr id="286725" name="Picture 5"/>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4635500" y="2576513"/>
            <a:ext cx="4462463" cy="4073525"/>
          </a:xfrm>
          <a:prstGeom prst="rect">
            <a:avLst/>
          </a:prstGeom>
          <a:noFill/>
          <a:ln w="9525">
            <a:noFill/>
            <a:miter lim="800000"/>
            <a:headEnd/>
            <a:tailEnd/>
          </a:ln>
        </p:spPr>
      </p:pic>
      <p:sp>
        <p:nvSpPr>
          <p:cNvPr id="286726" name="Freeform 6"/>
          <p:cNvSpPr>
            <a:spLocks/>
          </p:cNvSpPr>
          <p:nvPr/>
        </p:nvSpPr>
        <p:spPr bwMode="auto">
          <a:xfrm>
            <a:off x="7254875" y="2955925"/>
            <a:ext cx="1208088" cy="2779713"/>
          </a:xfrm>
          <a:custGeom>
            <a:avLst/>
            <a:gdLst>
              <a:gd name="T0" fmla="*/ 0 w 827"/>
              <a:gd name="T1" fmla="*/ 0 h 1903"/>
              <a:gd name="T2" fmla="*/ 61 w 827"/>
              <a:gd name="T3" fmla="*/ 607 h 1903"/>
              <a:gd name="T4" fmla="*/ 122 w 827"/>
              <a:gd name="T5" fmla="*/ 978 h 1903"/>
              <a:gd name="T6" fmla="*/ 251 w 827"/>
              <a:gd name="T7" fmla="*/ 1357 h 1903"/>
              <a:gd name="T8" fmla="*/ 501 w 827"/>
              <a:gd name="T9" fmla="*/ 1690 h 1903"/>
              <a:gd name="T10" fmla="*/ 827 w 827"/>
              <a:gd name="T11" fmla="*/ 1903 h 1903"/>
              <a:gd name="T12" fmla="*/ 0 60000 65536"/>
              <a:gd name="T13" fmla="*/ 0 60000 65536"/>
              <a:gd name="T14" fmla="*/ 0 60000 65536"/>
              <a:gd name="T15" fmla="*/ 0 60000 65536"/>
              <a:gd name="T16" fmla="*/ 0 60000 65536"/>
              <a:gd name="T17" fmla="*/ 0 60000 65536"/>
              <a:gd name="T18" fmla="*/ 0 w 827"/>
              <a:gd name="T19" fmla="*/ 0 h 1903"/>
              <a:gd name="T20" fmla="*/ 827 w 827"/>
              <a:gd name="T21" fmla="*/ 1903 h 1903"/>
            </a:gdLst>
            <a:ahLst/>
            <a:cxnLst>
              <a:cxn ang="T12">
                <a:pos x="T0" y="T1"/>
              </a:cxn>
              <a:cxn ang="T13">
                <a:pos x="T2" y="T3"/>
              </a:cxn>
              <a:cxn ang="T14">
                <a:pos x="T4" y="T5"/>
              </a:cxn>
              <a:cxn ang="T15">
                <a:pos x="T6" y="T7"/>
              </a:cxn>
              <a:cxn ang="T16">
                <a:pos x="T8" y="T9"/>
              </a:cxn>
              <a:cxn ang="T17">
                <a:pos x="T10" y="T11"/>
              </a:cxn>
            </a:cxnLst>
            <a:rect l="T18" t="T19" r="T20" b="T21"/>
            <a:pathLst>
              <a:path w="827" h="1903">
                <a:moveTo>
                  <a:pt x="0" y="0"/>
                </a:moveTo>
                <a:cubicBezTo>
                  <a:pt x="20" y="222"/>
                  <a:pt x="41" y="444"/>
                  <a:pt x="61" y="607"/>
                </a:cubicBezTo>
                <a:cubicBezTo>
                  <a:pt x="81" y="770"/>
                  <a:pt x="90" y="853"/>
                  <a:pt x="122" y="978"/>
                </a:cubicBezTo>
                <a:cubicBezTo>
                  <a:pt x="154" y="1103"/>
                  <a:pt x="188" y="1238"/>
                  <a:pt x="251" y="1357"/>
                </a:cubicBezTo>
                <a:cubicBezTo>
                  <a:pt x="314" y="1476"/>
                  <a:pt x="405" y="1599"/>
                  <a:pt x="501" y="1690"/>
                </a:cubicBezTo>
                <a:cubicBezTo>
                  <a:pt x="597" y="1781"/>
                  <a:pt x="712" y="1842"/>
                  <a:pt x="827" y="1903"/>
                </a:cubicBezTo>
              </a:path>
            </a:pathLst>
          </a:custGeom>
          <a:noFill/>
          <a:ln w="76200" cmpd="sng">
            <a:solidFill>
              <a:srgbClr val="FF6600">
                <a:alpha val="63921"/>
              </a:srgbClr>
            </a:solidFill>
            <a:round/>
            <a:headEnd/>
            <a:tailEnd/>
          </a:ln>
        </p:spPr>
        <p:txBody>
          <a:bodyPr/>
          <a:lstStyle/>
          <a:p>
            <a:endParaRPr lang="en-US"/>
          </a:p>
        </p:txBody>
      </p:sp>
      <p:grpSp>
        <p:nvGrpSpPr>
          <p:cNvPr id="2" name="Group 7"/>
          <p:cNvGrpSpPr>
            <a:grpSpLocks/>
          </p:cNvGrpSpPr>
          <p:nvPr/>
        </p:nvGrpSpPr>
        <p:grpSpPr bwMode="auto">
          <a:xfrm>
            <a:off x="7518400" y="4373563"/>
            <a:ext cx="477838" cy="449262"/>
            <a:chOff x="4648" y="2771"/>
            <a:chExt cx="301" cy="283"/>
          </a:xfrm>
        </p:grpSpPr>
        <p:sp>
          <p:nvSpPr>
            <p:cNvPr id="81932" name="Line 8"/>
            <p:cNvSpPr>
              <a:spLocks noChangeShapeType="1"/>
            </p:cNvSpPr>
            <p:nvPr/>
          </p:nvSpPr>
          <p:spPr bwMode="auto">
            <a:xfrm>
              <a:off x="4669" y="3024"/>
              <a:ext cx="280" cy="30"/>
            </a:xfrm>
            <a:prstGeom prst="line">
              <a:avLst/>
            </a:prstGeom>
            <a:noFill/>
            <a:ln w="38100">
              <a:solidFill>
                <a:schemeClr val="tx1"/>
              </a:solidFill>
              <a:round/>
              <a:headEnd/>
              <a:tailEnd type="triangle" w="med" len="med"/>
            </a:ln>
          </p:spPr>
          <p:txBody>
            <a:bodyPr/>
            <a:lstStyle/>
            <a:p>
              <a:endParaRPr lang="en-US"/>
            </a:p>
          </p:txBody>
        </p:sp>
        <p:sp>
          <p:nvSpPr>
            <p:cNvPr id="81933" name="Text Box 9"/>
            <p:cNvSpPr txBox="1">
              <a:spLocks noChangeArrowheads="1"/>
            </p:cNvSpPr>
            <p:nvPr/>
          </p:nvSpPr>
          <p:spPr bwMode="auto">
            <a:xfrm>
              <a:off x="4648" y="2771"/>
              <a:ext cx="294" cy="250"/>
            </a:xfrm>
            <a:prstGeom prst="rect">
              <a:avLst/>
            </a:prstGeom>
            <a:noFill/>
            <a:ln w="9525">
              <a:noFill/>
              <a:miter lim="800000"/>
              <a:headEnd/>
              <a:tailEnd/>
            </a:ln>
          </p:spPr>
          <p:txBody>
            <a:bodyPr wrap="none">
              <a:spAutoFit/>
            </a:bodyPr>
            <a:lstStyle/>
            <a:p>
              <a:r>
                <a:rPr lang="en-US" sz="2000">
                  <a:solidFill>
                    <a:schemeClr val="hlink"/>
                  </a:solidFill>
                  <a:cs typeface="Courier New" pitchFamily="49" charset="0"/>
                  <a:sym typeface="Symbol" pitchFamily="18" charset="2"/>
                </a:rPr>
                <a:t></a:t>
              </a:r>
              <a:r>
                <a:rPr lang="en-US" sz="2000" i="1">
                  <a:solidFill>
                    <a:schemeClr val="hlink"/>
                  </a:solidFill>
                  <a:cs typeface="Courier New" pitchFamily="49" charset="0"/>
                </a:rPr>
                <a:t>y</a:t>
              </a:r>
              <a:endParaRPr lang="en-US" sz="2000">
                <a:solidFill>
                  <a:schemeClr val="hlink"/>
                </a:solidFill>
                <a:cs typeface="Courier New" pitchFamily="49" charset="0"/>
              </a:endParaRPr>
            </a:p>
          </p:txBody>
        </p:sp>
      </p:grpSp>
      <p:grpSp>
        <p:nvGrpSpPr>
          <p:cNvPr id="3" name="Group 10"/>
          <p:cNvGrpSpPr>
            <a:grpSpLocks/>
          </p:cNvGrpSpPr>
          <p:nvPr/>
        </p:nvGrpSpPr>
        <p:grpSpPr bwMode="auto">
          <a:xfrm>
            <a:off x="7966074" y="4811713"/>
            <a:ext cx="608013" cy="685800"/>
            <a:chOff x="4930" y="3047"/>
            <a:chExt cx="383" cy="432"/>
          </a:xfrm>
        </p:grpSpPr>
        <p:sp>
          <p:nvSpPr>
            <p:cNvPr id="81930" name="Line 11"/>
            <p:cNvSpPr>
              <a:spLocks noChangeShapeType="1"/>
            </p:cNvSpPr>
            <p:nvPr/>
          </p:nvSpPr>
          <p:spPr bwMode="auto">
            <a:xfrm>
              <a:off x="4950" y="3047"/>
              <a:ext cx="0" cy="432"/>
            </a:xfrm>
            <a:prstGeom prst="line">
              <a:avLst/>
            </a:prstGeom>
            <a:noFill/>
            <a:ln w="38100">
              <a:solidFill>
                <a:schemeClr val="tx1"/>
              </a:solidFill>
              <a:round/>
              <a:headEnd/>
              <a:tailEnd type="triangle" w="med" len="med"/>
            </a:ln>
          </p:spPr>
          <p:txBody>
            <a:bodyPr/>
            <a:lstStyle/>
            <a:p>
              <a:endParaRPr lang="en-US"/>
            </a:p>
          </p:txBody>
        </p:sp>
        <p:sp>
          <p:nvSpPr>
            <p:cNvPr id="81931" name="Text Box 12"/>
            <p:cNvSpPr txBox="1">
              <a:spLocks noChangeArrowheads="1"/>
            </p:cNvSpPr>
            <p:nvPr/>
          </p:nvSpPr>
          <p:spPr bwMode="auto">
            <a:xfrm>
              <a:off x="4930" y="3091"/>
              <a:ext cx="383" cy="252"/>
            </a:xfrm>
            <a:prstGeom prst="rect">
              <a:avLst/>
            </a:prstGeom>
            <a:noFill/>
            <a:ln w="9525">
              <a:noFill/>
              <a:miter lim="800000"/>
              <a:headEnd/>
              <a:tailEnd/>
            </a:ln>
          </p:spPr>
          <p:txBody>
            <a:bodyPr wrap="none">
              <a:spAutoFit/>
            </a:bodyPr>
            <a:lstStyle/>
            <a:p>
              <a:r>
                <a:rPr lang="en-US" sz="2000" dirty="0">
                  <a:solidFill>
                    <a:schemeClr val="hlink"/>
                  </a:solidFill>
                  <a:cs typeface="Courier New" pitchFamily="49" charset="0"/>
                  <a:sym typeface="Symbol" pitchFamily="18" charset="2"/>
                </a:rPr>
                <a:t></a:t>
              </a:r>
              <a:r>
                <a:rPr lang="en-US" sz="2000" i="1" dirty="0" err="1" smtClean="0">
                  <a:solidFill>
                    <a:schemeClr val="hlink"/>
                  </a:solidFill>
                  <a:cs typeface="Courier New" pitchFamily="49" charset="0"/>
                </a:rPr>
                <a:t>V</a:t>
              </a:r>
              <a:r>
                <a:rPr lang="en-US" sz="2000" baseline="-25000" dirty="0" err="1" smtClean="0">
                  <a:solidFill>
                    <a:schemeClr val="hlink"/>
                  </a:solidFill>
                  <a:cs typeface="Courier New" pitchFamily="49" charset="0"/>
                </a:rPr>
                <a:t>e</a:t>
              </a:r>
              <a:endParaRPr lang="en-US" sz="2000" dirty="0">
                <a:solidFill>
                  <a:schemeClr val="hlink"/>
                </a:solidFill>
                <a:cs typeface="Courier New" pitchFamily="49" charset="0"/>
              </a:endParaRPr>
            </a:p>
          </p:txBody>
        </p:sp>
      </p:grpSp>
      <p:sp>
        <p:nvSpPr>
          <p:cNvPr id="286733" name="Line 13"/>
          <p:cNvSpPr>
            <a:spLocks noChangeShapeType="1"/>
          </p:cNvSpPr>
          <p:nvPr/>
        </p:nvSpPr>
        <p:spPr bwMode="auto">
          <a:xfrm>
            <a:off x="7573963" y="4762500"/>
            <a:ext cx="409575" cy="655638"/>
          </a:xfrm>
          <a:prstGeom prst="line">
            <a:avLst/>
          </a:prstGeom>
          <a:noFill/>
          <a:ln w="38100">
            <a:solidFill>
              <a:schemeClr val="tx1"/>
            </a:solidFill>
            <a:round/>
            <a:headEnd/>
            <a:tailEnd/>
          </a:ln>
        </p:spPr>
        <p:txBody>
          <a:bodyPr/>
          <a:lstStyle/>
          <a:p>
            <a:endParaRPr lang="en-US"/>
          </a:p>
        </p:txBody>
      </p:sp>
      <p:sp>
        <p:nvSpPr>
          <p:cNvPr id="81929"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86722">
                                            <p:txEl>
                                              <p:pRg st="0" end="0"/>
                                            </p:txEl>
                                          </p:spTgt>
                                        </p:tgtEl>
                                        <p:attrNameLst>
                                          <p:attrName>style.visibility</p:attrName>
                                        </p:attrNameLst>
                                      </p:cBhvr>
                                      <p:to>
                                        <p:strVal val="visible"/>
                                      </p:to>
                                    </p:set>
                                    <p:anim calcmode="lin" valueType="num">
                                      <p:cBhvr additive="base">
                                        <p:cTn id="7" dur="500" fill="hold"/>
                                        <p:tgtEl>
                                          <p:spTgt spid="2867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8672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86724">
                                            <p:txEl>
                                              <p:pRg st="0" end="0"/>
                                            </p:txEl>
                                          </p:spTgt>
                                        </p:tgtEl>
                                        <p:attrNameLst>
                                          <p:attrName>style.visibility</p:attrName>
                                        </p:attrNameLst>
                                      </p:cBhvr>
                                      <p:to>
                                        <p:strVal val="visible"/>
                                      </p:to>
                                    </p:set>
                                    <p:anim calcmode="lin" valueType="num">
                                      <p:cBhvr additive="base">
                                        <p:cTn id="13" dur="500" fill="hold"/>
                                        <p:tgtEl>
                                          <p:spTgt spid="28672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8672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par>
                                <p:cTn id="15" presetID="22" presetClass="entr" presetSubtype="4" fill="hold" nodeType="withEffect">
                                  <p:stCondLst>
                                    <p:cond delay="0"/>
                                  </p:stCondLst>
                                  <p:childTnLst>
                                    <p:set>
                                      <p:cBhvr>
                                        <p:cTn id="16" dur="1" fill="hold">
                                          <p:stCondLst>
                                            <p:cond delay="0"/>
                                          </p:stCondLst>
                                        </p:cTn>
                                        <p:tgtEl>
                                          <p:spTgt spid="286725"/>
                                        </p:tgtEl>
                                        <p:attrNameLst>
                                          <p:attrName>style.visibility</p:attrName>
                                        </p:attrNameLst>
                                      </p:cBhvr>
                                      <p:to>
                                        <p:strVal val="visible"/>
                                      </p:to>
                                    </p:set>
                                    <p:animEffect transition="in" filter="wipe(down)">
                                      <p:cBhvr>
                                        <p:cTn id="17" dur="5000"/>
                                        <p:tgtEl>
                                          <p:spTgt spid="28672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86724">
                                            <p:txEl>
                                              <p:pRg st="1" end="1"/>
                                            </p:txEl>
                                          </p:spTgt>
                                        </p:tgtEl>
                                        <p:attrNameLst>
                                          <p:attrName>style.visibility</p:attrName>
                                        </p:attrNameLst>
                                      </p:cBhvr>
                                      <p:to>
                                        <p:strVal val="visible"/>
                                      </p:to>
                                    </p:set>
                                    <p:anim calcmode="lin" valueType="num">
                                      <p:cBhvr additive="base">
                                        <p:cTn id="22" dur="500" fill="hold"/>
                                        <p:tgtEl>
                                          <p:spTgt spid="286724">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8672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0"/>
                                            </p:cond>
                                          </p:stCondLst>
                                          <p:endCondLst>
                                            <p:cond evt="onStopAudio" delay="0">
                                              <p:tgtEl>
                                                <p:sldTgt/>
                                              </p:tgtEl>
                                            </p:cond>
                                          </p:endCondLst>
                                        </p:cTn>
                                        <p:tgtEl>
                                          <p:sndTgt r:embed="rId4" name="arrow.wav"/>
                                        </p:tgtEl>
                                      </p:cMediaNode>
                                    </p:audio>
                                  </p:sub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86726"/>
                                        </p:tgtEl>
                                        <p:attrNameLst>
                                          <p:attrName>style.visibility</p:attrName>
                                        </p:attrNameLst>
                                      </p:cBhvr>
                                      <p:to>
                                        <p:strVal val="visible"/>
                                      </p:to>
                                    </p:set>
                                    <p:animEffect transition="in" filter="wipe(left)">
                                      <p:cBhvr>
                                        <p:cTn id="28" dur="2000"/>
                                        <p:tgtEl>
                                          <p:spTgt spid="286726"/>
                                        </p:tgtEl>
                                      </p:cBhvr>
                                    </p:animEffect>
                                  </p:childTnLst>
                                  <p:subTnLst>
                                    <p:audio>
                                      <p:cMediaNode>
                                        <p:cTn display="0" masterRel="sameClick">
                                          <p:stCondLst>
                                            <p:cond evt="begin" delay="0">
                                              <p:tn val="26"/>
                                            </p:cond>
                                          </p:stCondLst>
                                          <p:endCondLst>
                                            <p:cond evt="onStopAudio" delay="0">
                                              <p:tgtEl>
                                                <p:sldTgt/>
                                              </p:tgtEl>
                                            </p:cond>
                                          </p:endCondLst>
                                        </p:cTn>
                                        <p:tgtEl>
                                          <p:sndTgt r:embed="rId5" name="drumroll.wav"/>
                                        </p:tgtEl>
                                      </p:cMediaNode>
                                    </p:audio>
                                  </p:sub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86724">
                                            <p:txEl>
                                              <p:pRg st="2" end="2"/>
                                            </p:txEl>
                                          </p:spTgt>
                                        </p:tgtEl>
                                        <p:attrNameLst>
                                          <p:attrName>style.visibility</p:attrName>
                                        </p:attrNameLst>
                                      </p:cBhvr>
                                      <p:to>
                                        <p:strVal val="visible"/>
                                      </p:to>
                                    </p:set>
                                    <p:anim calcmode="lin" valueType="num">
                                      <p:cBhvr additive="base">
                                        <p:cTn id="33" dur="500" fill="hold"/>
                                        <p:tgtEl>
                                          <p:spTgt spid="286724">
                                            <p:txEl>
                                              <p:pRg st="2" end="2"/>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8672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1"/>
                                            </p:cond>
                                          </p:stCondLst>
                                          <p:endCondLst>
                                            <p:cond evt="onStopAudio" delay="0">
                                              <p:tgtEl>
                                                <p:sldTgt/>
                                              </p:tgtEl>
                                            </p:cond>
                                          </p:endCondLst>
                                        </p:cTn>
                                        <p:tgtEl>
                                          <p:sndTgt r:embed="rId4" name="arrow.wav"/>
                                        </p:tgtEl>
                                      </p:cMediaNode>
                                    </p:audio>
                                  </p:subTnLst>
                                </p:cTn>
                              </p:par>
                            </p:childTnLst>
                          </p:cTn>
                        </p:par>
                      </p:childTnLst>
                    </p:cTn>
                  </p:par>
                  <p:par>
                    <p:cTn id="35" fill="hold">
                      <p:stCondLst>
                        <p:cond delay="indefinite"/>
                      </p:stCondLst>
                      <p:childTnLst>
                        <p:par>
                          <p:cTn id="36" fill="hold">
                            <p:stCondLst>
                              <p:cond delay="0"/>
                            </p:stCondLst>
                            <p:childTnLst>
                              <p:par>
                                <p:cTn id="37" presetID="22" presetClass="entr" presetSubtype="8" fill="hold" nodeType="clickEffect">
                                  <p:stCondLst>
                                    <p:cond delay="0"/>
                                  </p:stCondLst>
                                  <p:childTnLst>
                                    <p:set>
                                      <p:cBhvr>
                                        <p:cTn id="38" dur="1" fill="hold">
                                          <p:stCondLst>
                                            <p:cond delay="0"/>
                                          </p:stCondLst>
                                        </p:cTn>
                                        <p:tgtEl>
                                          <p:spTgt spid="2"/>
                                        </p:tgtEl>
                                        <p:attrNameLst>
                                          <p:attrName>style.visibility</p:attrName>
                                        </p:attrNameLst>
                                      </p:cBhvr>
                                      <p:to>
                                        <p:strVal val="visible"/>
                                      </p:to>
                                    </p:set>
                                    <p:animEffect transition="in" filter="wipe(left)">
                                      <p:cBhvr>
                                        <p:cTn id="39" dur="500"/>
                                        <p:tgtEl>
                                          <p:spTgt spid="2"/>
                                        </p:tgtEl>
                                      </p:cBhvr>
                                    </p:animEffect>
                                  </p:childTnLst>
                                  <p:subTnLst>
                                    <p:audio>
                                      <p:cMediaNode>
                                        <p:cTn display="0" masterRel="sameClick">
                                          <p:stCondLst>
                                            <p:cond evt="begin" delay="0">
                                              <p:tn val="37"/>
                                            </p:cond>
                                          </p:stCondLst>
                                          <p:endCondLst>
                                            <p:cond evt="onStopAudio" delay="0">
                                              <p:tgtEl>
                                                <p:sldTgt/>
                                              </p:tgtEl>
                                            </p:cond>
                                          </p:endCondLst>
                                        </p:cTn>
                                        <p:tgtEl>
                                          <p:sndTgt r:embed="rId6" name="camera.wav"/>
                                        </p:tgtEl>
                                      </p:cMediaNode>
                                    </p:audio>
                                  </p:subTnLst>
                                </p:cTn>
                              </p:par>
                            </p:childTnLst>
                          </p:cTn>
                        </p:par>
                      </p:childTnLst>
                    </p:cTn>
                  </p:par>
                  <p:par>
                    <p:cTn id="40" fill="hold">
                      <p:stCondLst>
                        <p:cond delay="indefinite"/>
                      </p:stCondLst>
                      <p:childTnLst>
                        <p:par>
                          <p:cTn id="41" fill="hold">
                            <p:stCondLst>
                              <p:cond delay="0"/>
                            </p:stCondLst>
                            <p:childTnLst>
                              <p:par>
                                <p:cTn id="42" presetID="22" presetClass="entr" presetSubtype="1" fill="hold" nodeType="click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up)">
                                      <p:cBhvr>
                                        <p:cTn id="44" dur="500"/>
                                        <p:tgtEl>
                                          <p:spTgt spid="3"/>
                                        </p:tgtEl>
                                      </p:cBhvr>
                                    </p:animEffect>
                                  </p:childTnLst>
                                  <p:subTnLst>
                                    <p:audio>
                                      <p:cMediaNode>
                                        <p:cTn display="0" masterRel="sameClick">
                                          <p:stCondLst>
                                            <p:cond evt="begin" delay="0">
                                              <p:tn val="42"/>
                                            </p:cond>
                                          </p:stCondLst>
                                          <p:endCondLst>
                                            <p:cond evt="onStopAudio" delay="0">
                                              <p:tgtEl>
                                                <p:sldTgt/>
                                              </p:tgtEl>
                                            </p:cond>
                                          </p:endCondLst>
                                        </p:cTn>
                                        <p:tgtEl>
                                          <p:sndTgt r:embed="rId6" name="camera.wav"/>
                                        </p:tgtEl>
                                      </p:cMediaNode>
                                    </p:audio>
                                  </p:sub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286733"/>
                                        </p:tgtEl>
                                        <p:attrNameLst>
                                          <p:attrName>style.visibility</p:attrName>
                                        </p:attrNameLst>
                                      </p:cBhvr>
                                      <p:to>
                                        <p:strVal val="visible"/>
                                      </p:to>
                                    </p:set>
                                    <p:animEffect transition="in" filter="wipe(left)">
                                      <p:cBhvr>
                                        <p:cTn id="49" dur="500"/>
                                        <p:tgtEl>
                                          <p:spTgt spid="286733"/>
                                        </p:tgtEl>
                                      </p:cBhvr>
                                    </p:animEffect>
                                  </p:childTnLst>
                                  <p:subTnLst>
                                    <p:audio>
                                      <p:cMediaNode>
                                        <p:cTn display="0" masterRel="sameClick">
                                          <p:stCondLst>
                                            <p:cond evt="begin" delay="0">
                                              <p:tn val="47"/>
                                            </p:cond>
                                          </p:stCondLst>
                                          <p:endCondLst>
                                            <p:cond evt="onStopAudio" delay="0">
                                              <p:tgtEl>
                                                <p:sldTgt/>
                                              </p:tgtEl>
                                            </p:cond>
                                          </p:endCondLst>
                                        </p:cTn>
                                        <p:tgtEl>
                                          <p:sndTgt r:embed="rId7" name="cashreg.wav"/>
                                        </p:tgtEl>
                                      </p:cMediaNode>
                                    </p:audio>
                                  </p:subTnLst>
                                </p:cTn>
                              </p:par>
                            </p:childTnLst>
                          </p:cTn>
                        </p:par>
                      </p:childTnLst>
                    </p:cTn>
                  </p:par>
                  <p:par>
                    <p:cTn id="50" fill="hold">
                      <p:stCondLst>
                        <p:cond delay="indefinite"/>
                      </p:stCondLst>
                      <p:childTnLst>
                        <p:par>
                          <p:cTn id="51" fill="hold">
                            <p:stCondLst>
                              <p:cond delay="0"/>
                            </p:stCondLst>
                            <p:childTnLst>
                              <p:par>
                                <p:cTn id="52" presetID="2" presetClass="entr" presetSubtype="4" fill="hold" nodeType="clickEffect">
                                  <p:stCondLst>
                                    <p:cond delay="0"/>
                                  </p:stCondLst>
                                  <p:childTnLst>
                                    <p:set>
                                      <p:cBhvr>
                                        <p:cTn id="53" dur="1" fill="hold">
                                          <p:stCondLst>
                                            <p:cond delay="0"/>
                                          </p:stCondLst>
                                        </p:cTn>
                                        <p:tgtEl>
                                          <p:spTgt spid="286724">
                                            <p:txEl>
                                              <p:pRg st="3" end="3"/>
                                            </p:txEl>
                                          </p:spTgt>
                                        </p:tgtEl>
                                        <p:attrNameLst>
                                          <p:attrName>style.visibility</p:attrName>
                                        </p:attrNameLst>
                                      </p:cBhvr>
                                      <p:to>
                                        <p:strVal val="visible"/>
                                      </p:to>
                                    </p:set>
                                    <p:anim calcmode="lin" valueType="num">
                                      <p:cBhvr additive="base">
                                        <p:cTn id="54" dur="500" fill="hold"/>
                                        <p:tgtEl>
                                          <p:spTgt spid="286724">
                                            <p:txEl>
                                              <p:pRg st="3" end="3"/>
                                            </p:txEl>
                                          </p:spTgt>
                                        </p:tgtEl>
                                        <p:attrNameLst>
                                          <p:attrName>ppt_x</p:attrName>
                                        </p:attrNameLst>
                                      </p:cBhvr>
                                      <p:tavLst>
                                        <p:tav tm="0">
                                          <p:val>
                                            <p:strVal val="#ppt_x"/>
                                          </p:val>
                                        </p:tav>
                                        <p:tav tm="100000">
                                          <p:val>
                                            <p:strVal val="#ppt_x"/>
                                          </p:val>
                                        </p:tav>
                                      </p:tavLst>
                                    </p:anim>
                                    <p:anim calcmode="lin" valueType="num">
                                      <p:cBhvr additive="base">
                                        <p:cTn id="55" dur="500" fill="hold"/>
                                        <p:tgtEl>
                                          <p:spTgt spid="286724">
                                            <p:txEl>
                                              <p:pRg st="3" end="3"/>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2"/>
                                            </p:cond>
                                          </p:stCondLst>
                                          <p:endCondLst>
                                            <p:cond evt="onStopAudio" delay="0">
                                              <p:tgtEl>
                                                <p:sldTgt/>
                                              </p:tgtEl>
                                            </p:cond>
                                          </p:endCondLst>
                                        </p:cTn>
                                        <p:tgtEl>
                                          <p:sndTgt r:embed="rId4" name="arrow.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286724">
                                            <p:txEl>
                                              <p:pRg st="4" end="4"/>
                                            </p:txEl>
                                          </p:spTgt>
                                        </p:tgtEl>
                                        <p:attrNameLst>
                                          <p:attrName>style.visibility</p:attrName>
                                        </p:attrNameLst>
                                      </p:cBhvr>
                                      <p:to>
                                        <p:strVal val="visible"/>
                                      </p:to>
                                    </p:set>
                                    <p:anim calcmode="lin" valueType="num">
                                      <p:cBhvr additive="base">
                                        <p:cTn id="60" dur="500" fill="hold"/>
                                        <p:tgtEl>
                                          <p:spTgt spid="286724">
                                            <p:txEl>
                                              <p:pRg st="4" end="4"/>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286724">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26" grpId="0" animBg="1"/>
      <p:bldP spid="2867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4" name="Rectangle 14"/>
          <p:cNvSpPr>
            <a:spLocks noChangeArrowheads="1"/>
          </p:cNvSpPr>
          <p:nvPr/>
        </p:nvSpPr>
        <p:spPr bwMode="auto">
          <a:xfrm>
            <a:off x="682625" y="5661025"/>
            <a:ext cx="7777163" cy="1196975"/>
          </a:xfrm>
          <a:prstGeom prst="rect">
            <a:avLst/>
          </a:prstGeom>
          <a:solidFill>
            <a:srgbClr val="FFCCCC"/>
          </a:solidFill>
          <a:ln w="9525">
            <a:noFill/>
            <a:miter lim="800000"/>
            <a:headEnd/>
            <a:tailEnd/>
          </a:ln>
        </p:spPr>
        <p:txBody>
          <a:bodyPr/>
          <a:lstStyle/>
          <a:p>
            <a:pPr eaLnBrk="0" hangingPunct="0"/>
            <a:r>
              <a:rPr lang="en-US" b="1" i="1"/>
              <a:t>FYI</a:t>
            </a:r>
          </a:p>
          <a:p>
            <a:pPr eaLnBrk="0" hangingPunct="0"/>
            <a:r>
              <a:rPr lang="en-US" b="1">
                <a:sym typeface="Symbol" pitchFamily="18" charset="2"/>
              </a:rPr>
              <a:t></a:t>
            </a:r>
            <a:r>
              <a:rPr lang="en-US">
                <a:sym typeface="Symbol" pitchFamily="18" charset="2"/>
              </a:rPr>
              <a:t>The actual proof is beyond the scope of this course.</a:t>
            </a:r>
          </a:p>
          <a:p>
            <a:pPr eaLnBrk="0" hangingPunct="0"/>
            <a:r>
              <a:rPr lang="en-US">
                <a:sym typeface="Symbol" pitchFamily="18" charset="2"/>
              </a:rPr>
              <a:t>Note, in particular, the minus sign.</a:t>
            </a:r>
          </a:p>
        </p:txBody>
      </p:sp>
      <p:sp>
        <p:nvSpPr>
          <p:cNvPr id="102402" name="Rectangle 2"/>
          <p:cNvSpPr>
            <a:spLocks noChangeArrowheads="1"/>
          </p:cNvSpPr>
          <p:nvPr/>
        </p:nvSpPr>
        <p:spPr bwMode="auto">
          <a:xfrm>
            <a:off x="685800" y="1338263"/>
            <a:ext cx="7772400" cy="4379912"/>
          </a:xfrm>
          <a:prstGeom prst="rect">
            <a:avLst/>
          </a:prstGeom>
          <a:solidFill>
            <a:srgbClr val="EAEAEA"/>
          </a:solidFill>
          <a:ln w="9525">
            <a:noFill/>
            <a:miter lim="800000"/>
            <a:headEnd/>
            <a:tailEnd/>
          </a:ln>
        </p:spPr>
        <p:txBody>
          <a:bodyPr/>
          <a:lstStyle/>
          <a:p>
            <a:r>
              <a:rPr lang="en-US" altLang="en-US" i="1" dirty="0">
                <a:solidFill>
                  <a:schemeClr val="accent2"/>
                </a:solidFill>
              </a:rPr>
              <a:t>Potential energy </a:t>
            </a:r>
            <a:r>
              <a:rPr lang="en-US" altLang="en-US" dirty="0">
                <a:solidFill>
                  <a:schemeClr val="accent2"/>
                </a:solidFill>
              </a:rPr>
              <a:t>– gravitational</a:t>
            </a:r>
            <a:r>
              <a:rPr lang="en-US" altLang="en-US" i="1" dirty="0">
                <a:solidFill>
                  <a:schemeClr val="accent2"/>
                </a:solidFill>
              </a:rPr>
              <a:t> </a:t>
            </a:r>
          </a:p>
          <a:p>
            <a:r>
              <a:rPr lang="en-US" dirty="0">
                <a:solidFill>
                  <a:srgbClr val="000000"/>
                </a:solidFill>
                <a:ea typeface="Calibri" pitchFamily="34" charset="0"/>
                <a:cs typeface="Times New Roman" pitchFamily="18" charset="0"/>
                <a:sym typeface="Symbol" pitchFamily="18" charset="2"/>
              </a:rPr>
              <a:t>Think of potential energy as the </a:t>
            </a:r>
            <a:r>
              <a:rPr lang="en-US" dirty="0">
                <a:solidFill>
                  <a:srgbClr val="000000"/>
                </a:solidFill>
                <a:ea typeface="Calibri" pitchFamily="34" charset="0"/>
                <a:cs typeface="Times New Roman" pitchFamily="18" charset="0"/>
              </a:rPr>
              <a:t>capacity to do work.</a:t>
            </a:r>
          </a:p>
          <a:p>
            <a:r>
              <a:rPr lang="en-US" dirty="0">
                <a:solidFill>
                  <a:srgbClr val="000000"/>
                </a:solidFill>
                <a:ea typeface="Calibri" pitchFamily="34" charset="0"/>
                <a:cs typeface="Times New Roman" pitchFamily="18" charset="0"/>
                <a:sym typeface="Symbol" pitchFamily="18" charset="2"/>
              </a:rPr>
              <a:t>And work is a force </a:t>
            </a:r>
            <a:r>
              <a:rPr lang="en-US" i="1" dirty="0" smtClean="0">
                <a:solidFill>
                  <a:srgbClr val="000000"/>
                </a:solidFill>
                <a:ea typeface="Calibri" pitchFamily="34" charset="0"/>
                <a:cs typeface="Times New Roman" pitchFamily="18" charset="0"/>
                <a:sym typeface="Symbol" pitchFamily="18" charset="2"/>
              </a:rPr>
              <a:t>F </a:t>
            </a:r>
            <a:r>
              <a:rPr lang="en-US" dirty="0" smtClean="0">
                <a:solidFill>
                  <a:srgbClr val="000000"/>
                </a:solidFill>
                <a:ea typeface="Calibri" pitchFamily="34" charset="0"/>
                <a:cs typeface="Times New Roman" pitchFamily="18" charset="0"/>
                <a:sym typeface="Symbol" pitchFamily="18" charset="2"/>
              </a:rPr>
              <a:t>times </a:t>
            </a:r>
            <a:r>
              <a:rPr lang="en-US" dirty="0">
                <a:solidFill>
                  <a:srgbClr val="000000"/>
                </a:solidFill>
                <a:ea typeface="Calibri" pitchFamily="34" charset="0"/>
                <a:cs typeface="Times New Roman" pitchFamily="18" charset="0"/>
                <a:sym typeface="Symbol" pitchFamily="18" charset="2"/>
              </a:rPr>
              <a:t>a </a:t>
            </a:r>
            <a:r>
              <a:rPr lang="en-US" dirty="0" smtClean="0">
                <a:solidFill>
                  <a:srgbClr val="000000"/>
                </a:solidFill>
                <a:ea typeface="Calibri" pitchFamily="34" charset="0"/>
                <a:cs typeface="Times New Roman" pitchFamily="18" charset="0"/>
                <a:sym typeface="Symbol" pitchFamily="18" charset="2"/>
              </a:rPr>
              <a:t>displacement </a:t>
            </a:r>
            <a:r>
              <a:rPr lang="en-US" i="1" dirty="0" smtClean="0">
                <a:solidFill>
                  <a:srgbClr val="000000"/>
                </a:solidFill>
                <a:ea typeface="Calibri" pitchFamily="34" charset="0"/>
                <a:cs typeface="Times New Roman" pitchFamily="18" charset="0"/>
                <a:sym typeface="Symbol" pitchFamily="18" charset="2"/>
              </a:rPr>
              <a:t>d</a:t>
            </a:r>
            <a:r>
              <a:rPr lang="en-US" dirty="0" smtClean="0">
                <a:solidFill>
                  <a:srgbClr val="000000"/>
                </a:solidFill>
                <a:ea typeface="Calibri" pitchFamily="34" charset="0"/>
                <a:cs typeface="Times New Roman" pitchFamily="18" charset="0"/>
                <a:sym typeface="Symbol" pitchFamily="18" charset="2"/>
              </a:rPr>
              <a:t>.</a:t>
            </a:r>
            <a:r>
              <a:rPr lang="en-US" dirty="0" smtClean="0">
                <a:solidFill>
                  <a:srgbClr val="000000"/>
                </a:solidFill>
                <a:ea typeface="Calibri" pitchFamily="34" charset="0"/>
                <a:cs typeface="Times New Roman" pitchFamily="18" charset="0"/>
              </a:rPr>
              <a:t> </a:t>
            </a:r>
            <a:endParaRPr lang="en-US" dirty="0">
              <a:solidFill>
                <a:srgbClr val="000000"/>
              </a:solidFill>
              <a:ea typeface="Calibri" pitchFamily="34" charset="0"/>
              <a:cs typeface="Times New Roman" pitchFamily="18" charset="0"/>
            </a:endParaRPr>
          </a:p>
          <a:p>
            <a:endParaRPr lang="en-US" dirty="0">
              <a:solidFill>
                <a:srgbClr val="000000"/>
              </a:solidFill>
              <a:ea typeface="Calibri" pitchFamily="34" charset="0"/>
              <a:cs typeface="Times New Roman" pitchFamily="18" charset="0"/>
            </a:endParaRPr>
          </a:p>
          <a:p>
            <a:pPr>
              <a:spcBef>
                <a:spcPct val="50000"/>
              </a:spcBef>
            </a:pPr>
            <a:r>
              <a:rPr lang="en-US" dirty="0">
                <a:solidFill>
                  <a:srgbClr val="000000"/>
                </a:solidFill>
                <a:ea typeface="Calibri" pitchFamily="34" charset="0"/>
                <a:cs typeface="Times New Roman" pitchFamily="18" charset="0"/>
                <a:sym typeface="Symbol" pitchFamily="18" charset="2"/>
              </a:rPr>
              <a:t>Recall the gravitational force from Newton:</a:t>
            </a:r>
          </a:p>
          <a:p>
            <a:pPr eaLnBrk="0" hangingPunct="0">
              <a:spcBef>
                <a:spcPct val="20000"/>
              </a:spcBef>
            </a:pPr>
            <a:endParaRPr lang="en-US" dirty="0">
              <a:solidFill>
                <a:srgbClr val="000000"/>
              </a:solidFill>
              <a:ea typeface="Calibri" pitchFamily="34" charset="0"/>
              <a:cs typeface="Times New Roman" pitchFamily="18" charset="0"/>
              <a:sym typeface="Symbol" pitchFamily="18" charset="2"/>
            </a:endParaRPr>
          </a:p>
          <a:p>
            <a:pPr eaLnBrk="0" hangingPunct="0">
              <a:spcBef>
                <a:spcPct val="20000"/>
              </a:spcBef>
            </a:pPr>
            <a:endParaRPr lang="en-US" dirty="0">
              <a:solidFill>
                <a:srgbClr val="000000"/>
              </a:solidFill>
              <a:ea typeface="Calibri" pitchFamily="34" charset="0"/>
              <a:cs typeface="Times New Roman" pitchFamily="18" charset="0"/>
              <a:sym typeface="Symbol" pitchFamily="18" charset="2"/>
            </a:endParaRPr>
          </a:p>
          <a:p>
            <a:pPr eaLnBrk="0" hangingPunct="0">
              <a:spcBef>
                <a:spcPct val="20000"/>
              </a:spcBef>
            </a:pPr>
            <a:r>
              <a:rPr lang="en-US" dirty="0">
                <a:solidFill>
                  <a:srgbClr val="000000"/>
                </a:solidFill>
                <a:ea typeface="Calibri" pitchFamily="34" charset="0"/>
                <a:cs typeface="Times New Roman" pitchFamily="18" charset="0"/>
                <a:sym typeface="Symbol" pitchFamily="18" charset="2"/>
              </a:rPr>
              <a:t>If we multiply the above force by a distance </a:t>
            </a:r>
            <a:r>
              <a:rPr lang="en-US" i="1" dirty="0">
                <a:solidFill>
                  <a:srgbClr val="000000"/>
                </a:solidFill>
                <a:ea typeface="Calibri" pitchFamily="34" charset="0"/>
                <a:cs typeface="Times New Roman" pitchFamily="18" charset="0"/>
                <a:sym typeface="Symbol" pitchFamily="18" charset="2"/>
              </a:rPr>
              <a:t>r</a:t>
            </a:r>
            <a:r>
              <a:rPr lang="en-US" dirty="0">
                <a:solidFill>
                  <a:srgbClr val="000000"/>
                </a:solidFill>
                <a:ea typeface="Calibri" pitchFamily="34" charset="0"/>
                <a:cs typeface="Times New Roman" pitchFamily="18" charset="0"/>
                <a:sym typeface="Symbol" pitchFamily="18" charset="2"/>
              </a:rPr>
              <a:t> we get</a:t>
            </a:r>
          </a:p>
        </p:txBody>
      </p:sp>
      <p:sp>
        <p:nvSpPr>
          <p:cNvPr id="9220"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2" name="Group 27"/>
          <p:cNvGrpSpPr>
            <a:grpSpLocks/>
          </p:cNvGrpSpPr>
          <p:nvPr/>
        </p:nvGrpSpPr>
        <p:grpSpPr bwMode="auto">
          <a:xfrm>
            <a:off x="847725" y="2524125"/>
            <a:ext cx="7464425" cy="461963"/>
            <a:chOff x="510" y="1414"/>
            <a:chExt cx="4702" cy="291"/>
          </a:xfrm>
        </p:grpSpPr>
        <p:sp>
          <p:nvSpPr>
            <p:cNvPr id="9235" name="Rectangle 5"/>
            <p:cNvSpPr>
              <a:spLocks noChangeArrowheads="1"/>
            </p:cNvSpPr>
            <p:nvPr/>
          </p:nvSpPr>
          <p:spPr bwMode="auto">
            <a:xfrm>
              <a:off x="592" y="1433"/>
              <a:ext cx="1340" cy="202"/>
            </a:xfrm>
            <a:prstGeom prst="rect">
              <a:avLst/>
            </a:prstGeom>
            <a:noFill/>
            <a:ln w="9525">
              <a:noFill/>
              <a:miter lim="800000"/>
              <a:headEnd/>
              <a:tailEnd/>
            </a:ln>
          </p:spPr>
          <p:txBody>
            <a:bodyPr/>
            <a:lstStyle/>
            <a:p>
              <a:pPr eaLnBrk="0" hangingPunct="0">
                <a:lnSpc>
                  <a:spcPct val="90000"/>
                </a:lnSpc>
                <a:spcBef>
                  <a:spcPct val="20000"/>
                </a:spcBef>
              </a:pPr>
              <a:r>
                <a:rPr lang="en-US" i="1">
                  <a:cs typeface="Courier New" pitchFamily="49" charset="0"/>
                  <a:sym typeface="Symbol" pitchFamily="18" charset="2"/>
                </a:rPr>
                <a:t>W</a:t>
              </a:r>
              <a:r>
                <a:rPr lang="en-US">
                  <a:sym typeface="Symbol" pitchFamily="18" charset="2"/>
                </a:rPr>
                <a:t> = </a:t>
              </a:r>
              <a:r>
                <a:rPr lang="en-US" i="1">
                  <a:sym typeface="Symbol" pitchFamily="18" charset="2"/>
                </a:rPr>
                <a:t>Fd</a:t>
              </a:r>
              <a:r>
                <a:rPr lang="en-US" i="1" baseline="-25000">
                  <a:sym typeface="Symbol" pitchFamily="18" charset="2"/>
                </a:rPr>
                <a:t> </a:t>
              </a:r>
              <a:r>
                <a:rPr lang="en-US">
                  <a:sym typeface="Symbol" pitchFamily="18" charset="2"/>
                </a:rPr>
                <a:t>cos</a:t>
              </a:r>
              <a:r>
                <a:rPr lang="en-US" baseline="-25000">
                  <a:sym typeface="Symbol" pitchFamily="18" charset="2"/>
                </a:rPr>
                <a:t> </a:t>
              </a:r>
              <a:r>
                <a:rPr lang="en-US">
                  <a:sym typeface="Symbol" pitchFamily="18" charset="2"/>
                </a:rPr>
                <a:t></a:t>
              </a:r>
              <a:endParaRPr lang="en-US">
                <a:cs typeface="Courier New" pitchFamily="49" charset="0"/>
                <a:sym typeface="Symbol" pitchFamily="18" charset="2"/>
              </a:endParaRPr>
            </a:p>
          </p:txBody>
        </p:sp>
        <p:sp>
          <p:nvSpPr>
            <p:cNvPr id="9236" name="Text Box 6"/>
            <p:cNvSpPr txBox="1">
              <a:spLocks noChangeArrowheads="1"/>
            </p:cNvSpPr>
            <p:nvPr/>
          </p:nvSpPr>
          <p:spPr bwMode="auto">
            <a:xfrm>
              <a:off x="3844" y="1414"/>
              <a:ext cx="1368" cy="28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work definition</a:t>
              </a:r>
            </a:p>
          </p:txBody>
        </p:sp>
        <p:sp>
          <p:nvSpPr>
            <p:cNvPr id="9237" name="Rectangle 7"/>
            <p:cNvSpPr>
              <a:spLocks noChangeArrowheads="1"/>
            </p:cNvSpPr>
            <p:nvPr/>
          </p:nvSpPr>
          <p:spPr bwMode="auto">
            <a:xfrm>
              <a:off x="510" y="1416"/>
              <a:ext cx="4701" cy="289"/>
            </a:xfrm>
            <a:prstGeom prst="rect">
              <a:avLst/>
            </a:prstGeom>
            <a:noFill/>
            <a:ln w="12700">
              <a:solidFill>
                <a:schemeClr val="tx1"/>
              </a:solidFill>
              <a:miter lim="800000"/>
              <a:headEnd/>
              <a:tailEnd/>
            </a:ln>
          </p:spPr>
          <p:txBody>
            <a:bodyPr wrap="none" anchor="ctr"/>
            <a:lstStyle/>
            <a:p>
              <a:endParaRPr lang="en-US"/>
            </a:p>
          </p:txBody>
        </p:sp>
        <p:sp>
          <p:nvSpPr>
            <p:cNvPr id="9238" name="Rectangle 8"/>
            <p:cNvSpPr>
              <a:spLocks noChangeArrowheads="1"/>
            </p:cNvSpPr>
            <p:nvPr/>
          </p:nvSpPr>
          <p:spPr bwMode="auto">
            <a:xfrm>
              <a:off x="1460" y="1449"/>
              <a:ext cx="2427" cy="216"/>
            </a:xfrm>
            <a:prstGeom prst="rect">
              <a:avLst/>
            </a:prstGeom>
            <a:noFill/>
            <a:ln w="9525">
              <a:noFill/>
              <a:miter lim="800000"/>
              <a:headEnd/>
              <a:tailEnd/>
            </a:ln>
          </p:spPr>
          <p:txBody>
            <a:bodyPr/>
            <a:lstStyle/>
            <a:p>
              <a:pPr algn="r" eaLnBrk="0" hangingPunct="0">
                <a:lnSpc>
                  <a:spcPct val="90000"/>
                </a:lnSpc>
                <a:spcBef>
                  <a:spcPct val="20000"/>
                </a:spcBef>
              </a:pPr>
              <a:r>
                <a:rPr lang="en-US" sz="2000">
                  <a:solidFill>
                    <a:schemeClr val="hlink"/>
                  </a:solidFill>
                  <a:sym typeface="Symbol" pitchFamily="18" charset="2"/>
                </a:rPr>
                <a:t>( is </a:t>
              </a:r>
              <a:r>
                <a:rPr lang="en-US" sz="2000">
                  <a:solidFill>
                    <a:schemeClr val="hlink"/>
                  </a:solidFill>
                  <a:cs typeface="Courier New" pitchFamily="49" charset="0"/>
                  <a:sym typeface="Symbol" pitchFamily="18" charset="2"/>
                </a:rPr>
                <a:t>angle between </a:t>
              </a:r>
              <a:r>
                <a:rPr lang="en-US" sz="2000" i="1">
                  <a:solidFill>
                    <a:schemeClr val="hlink"/>
                  </a:solidFill>
                  <a:cs typeface="Courier New" pitchFamily="49" charset="0"/>
                  <a:sym typeface="Symbol" pitchFamily="18" charset="2"/>
                </a:rPr>
                <a:t>F </a:t>
              </a:r>
              <a:r>
                <a:rPr lang="en-US" sz="2000">
                  <a:solidFill>
                    <a:schemeClr val="hlink"/>
                  </a:solidFill>
                  <a:cs typeface="Courier New" pitchFamily="49" charset="0"/>
                  <a:sym typeface="Symbol" pitchFamily="18" charset="2"/>
                </a:rPr>
                <a:t>and </a:t>
              </a:r>
              <a:r>
                <a:rPr lang="en-US" sz="2000" i="1">
                  <a:solidFill>
                    <a:schemeClr val="hlink"/>
                  </a:solidFill>
                  <a:cs typeface="Courier New" pitchFamily="49" charset="0"/>
                  <a:sym typeface="Symbol" pitchFamily="18" charset="2"/>
                </a:rPr>
                <a:t>d</a:t>
              </a:r>
              <a:r>
                <a:rPr lang="en-US" sz="2000">
                  <a:solidFill>
                    <a:schemeClr val="hlink"/>
                  </a:solidFill>
                  <a:cs typeface="Courier New" pitchFamily="49" charset="0"/>
                  <a:sym typeface="Symbol" pitchFamily="18" charset="2"/>
                </a:rPr>
                <a:t>)</a:t>
              </a:r>
              <a:endParaRPr lang="en-US" sz="2000" baseline="30000">
                <a:solidFill>
                  <a:schemeClr val="hlink"/>
                </a:solidFill>
                <a:cs typeface="Courier New" pitchFamily="49" charset="0"/>
                <a:sym typeface="Symbol" pitchFamily="18" charset="2"/>
              </a:endParaRPr>
            </a:p>
          </p:txBody>
        </p:sp>
      </p:grpSp>
      <p:grpSp>
        <p:nvGrpSpPr>
          <p:cNvPr id="3" name="Group 14"/>
          <p:cNvGrpSpPr>
            <a:grpSpLocks/>
          </p:cNvGrpSpPr>
          <p:nvPr/>
        </p:nvGrpSpPr>
        <p:grpSpPr bwMode="auto">
          <a:xfrm>
            <a:off x="847725" y="3465513"/>
            <a:ext cx="7464425" cy="823912"/>
            <a:chOff x="510" y="3230"/>
            <a:chExt cx="4702" cy="519"/>
          </a:xfrm>
        </p:grpSpPr>
        <p:sp>
          <p:nvSpPr>
            <p:cNvPr id="9231" name="Rectangle 5"/>
            <p:cNvSpPr>
              <a:spLocks noChangeArrowheads="1"/>
            </p:cNvSpPr>
            <p:nvPr/>
          </p:nvSpPr>
          <p:spPr bwMode="auto">
            <a:xfrm>
              <a:off x="592" y="3243"/>
              <a:ext cx="1744" cy="260"/>
            </a:xfrm>
            <a:prstGeom prst="rect">
              <a:avLst/>
            </a:prstGeom>
            <a:noFill/>
            <a:ln w="9525">
              <a:noFill/>
              <a:miter lim="800000"/>
              <a:headEnd/>
              <a:tailEnd/>
            </a:ln>
          </p:spPr>
          <p:txBody>
            <a:bodyPr/>
            <a:lstStyle/>
            <a:p>
              <a:pPr>
                <a:lnSpc>
                  <a:spcPct val="90000"/>
                </a:lnSpc>
                <a:spcBef>
                  <a:spcPct val="20000"/>
                </a:spcBef>
              </a:pPr>
              <a:r>
                <a:rPr lang="en-US" i="1">
                  <a:sym typeface="Symbol" pitchFamily="18" charset="2"/>
                </a:rPr>
                <a:t>F</a:t>
              </a:r>
              <a:r>
                <a:rPr lang="en-US" baseline="-25000">
                  <a:sym typeface="Symbol" pitchFamily="18" charset="2"/>
                </a:rPr>
                <a:t>G</a:t>
              </a:r>
              <a:r>
                <a:rPr lang="en-US">
                  <a:sym typeface="Symbol" pitchFamily="18" charset="2"/>
                </a:rPr>
                <a:t> = –</a:t>
              </a:r>
              <a:r>
                <a:rPr lang="en-US" i="1">
                  <a:sym typeface="Symbol" pitchFamily="18" charset="2"/>
                </a:rPr>
                <a:t>Gm</a:t>
              </a:r>
              <a:r>
                <a:rPr lang="en-US" baseline="-25000">
                  <a:sym typeface="Symbol" pitchFamily="18" charset="2"/>
                </a:rPr>
                <a:t>1</a:t>
              </a:r>
              <a:r>
                <a:rPr lang="en-US" i="1">
                  <a:sym typeface="Symbol" pitchFamily="18" charset="2"/>
                </a:rPr>
                <a:t>m</a:t>
              </a:r>
              <a:r>
                <a:rPr lang="en-US" baseline="-25000">
                  <a:sym typeface="Symbol" pitchFamily="18" charset="2"/>
                </a:rPr>
                <a:t>2 </a:t>
              </a:r>
              <a:r>
                <a:rPr lang="en-US" i="1">
                  <a:sym typeface="Symbol" pitchFamily="18" charset="2"/>
                </a:rPr>
                <a:t>/</a:t>
              </a:r>
              <a:r>
                <a:rPr lang="en-US">
                  <a:sym typeface="Symbol" pitchFamily="18" charset="2"/>
                </a:rPr>
                <a:t> </a:t>
              </a:r>
              <a:r>
                <a:rPr lang="en-US" i="1">
                  <a:sym typeface="Symbol" pitchFamily="18" charset="2"/>
                </a:rPr>
                <a:t>r</a:t>
              </a:r>
              <a:r>
                <a:rPr lang="en-US" baseline="30000">
                  <a:sym typeface="Symbol" pitchFamily="18" charset="2"/>
                </a:rPr>
                <a:t> 2</a:t>
              </a:r>
            </a:p>
          </p:txBody>
        </p:sp>
        <p:sp>
          <p:nvSpPr>
            <p:cNvPr id="9232" name="Text Box 6"/>
            <p:cNvSpPr txBox="1">
              <a:spLocks noChangeArrowheads="1"/>
            </p:cNvSpPr>
            <p:nvPr/>
          </p:nvSpPr>
          <p:spPr bwMode="auto">
            <a:xfrm>
              <a:off x="3924" y="3230"/>
              <a:ext cx="1288"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universal law of gravitation</a:t>
              </a:r>
            </a:p>
          </p:txBody>
        </p:sp>
        <p:sp>
          <p:nvSpPr>
            <p:cNvPr id="9233" name="Rectangle 7"/>
            <p:cNvSpPr>
              <a:spLocks noChangeArrowheads="1"/>
            </p:cNvSpPr>
            <p:nvPr/>
          </p:nvSpPr>
          <p:spPr bwMode="auto">
            <a:xfrm>
              <a:off x="510" y="3232"/>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9234" name="Rectangle 8"/>
            <p:cNvSpPr>
              <a:spLocks noChangeArrowheads="1"/>
            </p:cNvSpPr>
            <p:nvPr/>
          </p:nvSpPr>
          <p:spPr bwMode="auto">
            <a:xfrm>
              <a:off x="914" y="3487"/>
              <a:ext cx="3035" cy="202"/>
            </a:xfrm>
            <a:prstGeom prst="rect">
              <a:avLst/>
            </a:prstGeom>
            <a:noFill/>
            <a:ln w="9525">
              <a:noFill/>
              <a:miter lim="800000"/>
              <a:headEnd/>
              <a:tailEnd/>
            </a:ln>
          </p:spPr>
          <p:txBody>
            <a:bodyPr/>
            <a:lstStyle/>
            <a:p>
              <a:pPr>
                <a:lnSpc>
                  <a:spcPct val="90000"/>
                </a:lnSpc>
                <a:spcBef>
                  <a:spcPct val="20000"/>
                </a:spcBef>
              </a:pPr>
              <a:r>
                <a:rPr lang="en-US" sz="2000" i="1">
                  <a:solidFill>
                    <a:schemeClr val="hlink"/>
                  </a:solidFill>
                  <a:sym typeface="Symbol" pitchFamily="18" charset="2"/>
                </a:rPr>
                <a:t>where G</a:t>
              </a:r>
              <a:r>
                <a:rPr lang="en-US" sz="2000">
                  <a:solidFill>
                    <a:schemeClr val="hlink"/>
                  </a:solidFill>
                  <a:sym typeface="Symbol" pitchFamily="18" charset="2"/>
                </a:rPr>
                <a:t> = </a:t>
              </a:r>
              <a:r>
                <a:rPr lang="en-US" sz="2000">
                  <a:solidFill>
                    <a:schemeClr val="hlink"/>
                  </a:solidFill>
                  <a:cs typeface="Courier New" pitchFamily="49" charset="0"/>
                  <a:sym typeface="Symbol" pitchFamily="18" charset="2"/>
                </a:rPr>
                <a:t>6.67×10</a:t>
              </a:r>
              <a:r>
                <a:rPr lang="en-US" sz="2000" baseline="30000">
                  <a:solidFill>
                    <a:schemeClr val="hlink"/>
                  </a:solidFill>
                  <a:cs typeface="Courier New" pitchFamily="49" charset="0"/>
                  <a:sym typeface="Symbol" pitchFamily="18" charset="2"/>
                </a:rPr>
                <a:t>−11</a:t>
              </a:r>
              <a:r>
                <a:rPr lang="en-US" sz="2000">
                  <a:solidFill>
                    <a:schemeClr val="hlink"/>
                  </a:solidFill>
                  <a:cs typeface="Courier New" pitchFamily="49" charset="0"/>
                  <a:sym typeface="Symbol" pitchFamily="18" charset="2"/>
                </a:rPr>
                <a:t> N</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m</a:t>
              </a:r>
              <a:r>
                <a:rPr lang="en-US" sz="2000" baseline="30000">
                  <a:solidFill>
                    <a:schemeClr val="hlink"/>
                  </a:solidFill>
                  <a:cs typeface="Courier New" pitchFamily="49" charset="0"/>
                  <a:sym typeface="Symbol" pitchFamily="18" charset="2"/>
                </a:rPr>
                <a:t>2</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kg</a:t>
              </a:r>
              <a:r>
                <a:rPr lang="en-US" sz="2000" baseline="30000">
                  <a:solidFill>
                    <a:schemeClr val="hlink"/>
                  </a:solidFill>
                  <a:cs typeface="Courier New" pitchFamily="49" charset="0"/>
                  <a:sym typeface="Symbol" pitchFamily="18" charset="2"/>
                </a:rPr>
                <a:t>−2</a:t>
              </a:r>
            </a:p>
          </p:txBody>
        </p:sp>
      </p:grpSp>
      <p:grpSp>
        <p:nvGrpSpPr>
          <p:cNvPr id="4" name="Group 34"/>
          <p:cNvGrpSpPr>
            <a:grpSpLocks/>
          </p:cNvGrpSpPr>
          <p:nvPr/>
        </p:nvGrpSpPr>
        <p:grpSpPr bwMode="auto">
          <a:xfrm>
            <a:off x="844550" y="4764088"/>
            <a:ext cx="7464425" cy="823912"/>
            <a:chOff x="532" y="2777"/>
            <a:chExt cx="4702" cy="519"/>
          </a:xfrm>
        </p:grpSpPr>
        <p:sp>
          <p:nvSpPr>
            <p:cNvPr id="9227" name="Rectangle 5"/>
            <p:cNvSpPr>
              <a:spLocks noChangeArrowheads="1"/>
            </p:cNvSpPr>
            <p:nvPr/>
          </p:nvSpPr>
          <p:spPr bwMode="auto">
            <a:xfrm>
              <a:off x="614" y="2790"/>
              <a:ext cx="1744" cy="260"/>
            </a:xfrm>
            <a:prstGeom prst="rect">
              <a:avLst/>
            </a:prstGeom>
            <a:noFill/>
            <a:ln w="9525">
              <a:noFill/>
              <a:miter lim="800000"/>
              <a:headEnd/>
              <a:tailEnd/>
            </a:ln>
          </p:spPr>
          <p:txBody>
            <a:bodyPr/>
            <a:lstStyle/>
            <a:p>
              <a:pPr>
                <a:lnSpc>
                  <a:spcPct val="90000"/>
                </a:lnSpc>
                <a:spcBef>
                  <a:spcPct val="20000"/>
                </a:spcBef>
              </a:pPr>
              <a:r>
                <a:rPr lang="en-US" i="1">
                  <a:sym typeface="Symbol" pitchFamily="18" charset="2"/>
                </a:rPr>
                <a:t>E</a:t>
              </a:r>
              <a:r>
                <a:rPr lang="en-US" baseline="-25000">
                  <a:sym typeface="Symbol" pitchFamily="18" charset="2"/>
                </a:rPr>
                <a:t>P</a:t>
              </a:r>
              <a:r>
                <a:rPr lang="en-US">
                  <a:sym typeface="Symbol" pitchFamily="18" charset="2"/>
                </a:rPr>
                <a:t> = –</a:t>
              </a:r>
              <a:r>
                <a:rPr lang="en-US" i="1">
                  <a:sym typeface="Symbol" pitchFamily="18" charset="2"/>
                </a:rPr>
                <a:t>GMm</a:t>
              </a:r>
              <a:r>
                <a:rPr lang="en-US" baseline="-25000">
                  <a:sym typeface="Symbol" pitchFamily="18" charset="2"/>
                </a:rPr>
                <a:t> </a:t>
              </a:r>
              <a:r>
                <a:rPr lang="en-US" i="1">
                  <a:sym typeface="Symbol" pitchFamily="18" charset="2"/>
                </a:rPr>
                <a:t>/</a:t>
              </a:r>
              <a:r>
                <a:rPr lang="en-US">
                  <a:sym typeface="Symbol" pitchFamily="18" charset="2"/>
                </a:rPr>
                <a:t> </a:t>
              </a:r>
              <a:r>
                <a:rPr lang="en-US" i="1">
                  <a:sym typeface="Symbol" pitchFamily="18" charset="2"/>
                </a:rPr>
                <a:t>r</a:t>
              </a:r>
              <a:r>
                <a:rPr lang="en-US" baseline="30000">
                  <a:sym typeface="Symbol" pitchFamily="18" charset="2"/>
                </a:rPr>
                <a:t> </a:t>
              </a:r>
            </a:p>
          </p:txBody>
        </p:sp>
        <p:sp>
          <p:nvSpPr>
            <p:cNvPr id="9228" name="Text Box 6"/>
            <p:cNvSpPr txBox="1">
              <a:spLocks noChangeArrowheads="1"/>
            </p:cNvSpPr>
            <p:nvPr/>
          </p:nvSpPr>
          <p:spPr bwMode="auto">
            <a:xfrm>
              <a:off x="3704" y="2777"/>
              <a:ext cx="1530" cy="518"/>
            </a:xfrm>
            <a:prstGeom prst="rect">
              <a:avLst/>
            </a:prstGeom>
            <a:solidFill>
              <a:srgbClr val="FF0000"/>
            </a:solidFill>
            <a:ln w="9525">
              <a:noFill/>
              <a:miter lim="800000"/>
              <a:headEnd/>
              <a:tailEnd/>
            </a:ln>
          </p:spPr>
          <p:txBody>
            <a:bodyPr>
              <a:spAutoFit/>
            </a:bodyPr>
            <a:lstStyle/>
            <a:p>
              <a:pPr algn="ctr">
                <a:spcBef>
                  <a:spcPct val="50000"/>
                </a:spcBef>
              </a:pPr>
              <a:r>
                <a:rPr lang="en-US">
                  <a:solidFill>
                    <a:schemeClr val="bg1"/>
                  </a:solidFill>
                </a:rPr>
                <a:t>gravitational potential energy</a:t>
              </a:r>
            </a:p>
          </p:txBody>
        </p:sp>
        <p:sp>
          <p:nvSpPr>
            <p:cNvPr id="9229" name="Rectangle 7"/>
            <p:cNvSpPr>
              <a:spLocks noChangeArrowheads="1"/>
            </p:cNvSpPr>
            <p:nvPr/>
          </p:nvSpPr>
          <p:spPr bwMode="auto">
            <a:xfrm>
              <a:off x="532" y="2779"/>
              <a:ext cx="4701" cy="517"/>
            </a:xfrm>
            <a:prstGeom prst="rect">
              <a:avLst/>
            </a:prstGeom>
            <a:noFill/>
            <a:ln w="12700">
              <a:solidFill>
                <a:schemeClr val="tx1"/>
              </a:solidFill>
              <a:miter lim="800000"/>
              <a:headEnd/>
              <a:tailEnd/>
            </a:ln>
          </p:spPr>
          <p:txBody>
            <a:bodyPr wrap="none" anchor="ctr"/>
            <a:lstStyle/>
            <a:p>
              <a:endParaRPr lang="en-US" sz="2000">
                <a:latin typeface="Courier New" pitchFamily="49" charset="0"/>
              </a:endParaRPr>
            </a:p>
          </p:txBody>
        </p:sp>
        <p:sp>
          <p:nvSpPr>
            <p:cNvPr id="9230" name="Rectangle 8"/>
            <p:cNvSpPr>
              <a:spLocks noChangeArrowheads="1"/>
            </p:cNvSpPr>
            <p:nvPr/>
          </p:nvSpPr>
          <p:spPr bwMode="auto">
            <a:xfrm>
              <a:off x="936" y="3034"/>
              <a:ext cx="3035" cy="202"/>
            </a:xfrm>
            <a:prstGeom prst="rect">
              <a:avLst/>
            </a:prstGeom>
            <a:noFill/>
            <a:ln w="9525">
              <a:noFill/>
              <a:miter lim="800000"/>
              <a:headEnd/>
              <a:tailEnd/>
            </a:ln>
          </p:spPr>
          <p:txBody>
            <a:bodyPr/>
            <a:lstStyle/>
            <a:p>
              <a:pPr>
                <a:lnSpc>
                  <a:spcPct val="90000"/>
                </a:lnSpc>
                <a:spcBef>
                  <a:spcPct val="20000"/>
                </a:spcBef>
              </a:pPr>
              <a:r>
                <a:rPr lang="en-US" sz="2000" i="1">
                  <a:solidFill>
                    <a:schemeClr val="hlink"/>
                  </a:solidFill>
                  <a:sym typeface="Symbol" pitchFamily="18" charset="2"/>
                </a:rPr>
                <a:t>where G</a:t>
              </a:r>
              <a:r>
                <a:rPr lang="en-US" sz="2000">
                  <a:solidFill>
                    <a:schemeClr val="hlink"/>
                  </a:solidFill>
                  <a:sym typeface="Symbol" pitchFamily="18" charset="2"/>
                </a:rPr>
                <a:t> = </a:t>
              </a:r>
              <a:r>
                <a:rPr lang="en-US" sz="2000">
                  <a:solidFill>
                    <a:schemeClr val="hlink"/>
                  </a:solidFill>
                  <a:cs typeface="Courier New" pitchFamily="49" charset="0"/>
                  <a:sym typeface="Symbol" pitchFamily="18" charset="2"/>
                </a:rPr>
                <a:t>6.67×10</a:t>
              </a:r>
              <a:r>
                <a:rPr lang="en-US" sz="2000" baseline="30000">
                  <a:solidFill>
                    <a:schemeClr val="hlink"/>
                  </a:solidFill>
                  <a:cs typeface="Courier New" pitchFamily="49" charset="0"/>
                  <a:sym typeface="Symbol" pitchFamily="18" charset="2"/>
                </a:rPr>
                <a:t>−11</a:t>
              </a:r>
              <a:r>
                <a:rPr lang="en-US" sz="2000">
                  <a:solidFill>
                    <a:schemeClr val="hlink"/>
                  </a:solidFill>
                  <a:cs typeface="Courier New" pitchFamily="49" charset="0"/>
                  <a:sym typeface="Symbol" pitchFamily="18" charset="2"/>
                </a:rPr>
                <a:t> N</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m</a:t>
              </a:r>
              <a:r>
                <a:rPr lang="en-US" sz="2000" baseline="30000">
                  <a:solidFill>
                    <a:schemeClr val="hlink"/>
                  </a:solidFill>
                  <a:cs typeface="Courier New" pitchFamily="49" charset="0"/>
                  <a:sym typeface="Symbol" pitchFamily="18" charset="2"/>
                </a:rPr>
                <a:t>2</a:t>
              </a:r>
              <a:r>
                <a:rPr lang="en-US" sz="2000" baseline="-25000">
                  <a:solidFill>
                    <a:schemeClr val="hlink"/>
                  </a:solidFill>
                  <a:cs typeface="Courier New" pitchFamily="49" charset="0"/>
                  <a:sym typeface="Symbol" pitchFamily="18" charset="2"/>
                </a:rPr>
                <a:t> </a:t>
              </a:r>
              <a:r>
                <a:rPr lang="en-US" sz="2000">
                  <a:solidFill>
                    <a:schemeClr val="hlink"/>
                  </a:solidFill>
                  <a:cs typeface="Courier New" pitchFamily="49" charset="0"/>
                  <a:sym typeface="Symbol" pitchFamily="18" charset="2"/>
                </a:rPr>
                <a:t>kg</a:t>
              </a:r>
              <a:r>
                <a:rPr lang="en-US" sz="2000" baseline="30000">
                  <a:solidFill>
                    <a:schemeClr val="hlink"/>
                  </a:solidFill>
                  <a:cs typeface="Courier New" pitchFamily="49" charset="0"/>
                  <a:sym typeface="Symbol" pitchFamily="18" charset="2"/>
                </a:rPr>
                <a:t>−2</a:t>
              </a:r>
            </a:p>
          </p:txBody>
        </p:sp>
      </p:grpSp>
      <p:sp>
        <p:nvSpPr>
          <p:cNvPr id="102435" name="Text Box 35"/>
          <p:cNvSpPr txBox="1">
            <a:spLocks noChangeArrowheads="1"/>
          </p:cNvSpPr>
          <p:nvPr/>
        </p:nvSpPr>
        <p:spPr bwMode="auto">
          <a:xfrm>
            <a:off x="5486399" y="171450"/>
            <a:ext cx="3657601" cy="1569660"/>
          </a:xfrm>
          <a:prstGeom prst="rect">
            <a:avLst/>
          </a:prstGeom>
          <a:noFill/>
          <a:ln w="9525">
            <a:noFill/>
            <a:miter lim="800000"/>
            <a:headEnd/>
            <a:tailEnd/>
          </a:ln>
        </p:spPr>
        <p:txBody>
          <a:bodyPr wrap="square">
            <a:spAutoFit/>
          </a:bodyPr>
          <a:lstStyle/>
          <a:p>
            <a:r>
              <a:rPr lang="en-US" dirty="0">
                <a:solidFill>
                  <a:schemeClr val="hlink"/>
                </a:solidFill>
              </a:rPr>
              <a:t>Note that </a:t>
            </a:r>
            <a:r>
              <a:rPr lang="en-US" i="1" dirty="0">
                <a:solidFill>
                  <a:schemeClr val="hlink"/>
                </a:solidFill>
              </a:rPr>
              <a:t>E</a:t>
            </a:r>
            <a:r>
              <a:rPr lang="en-US" baseline="-25000" dirty="0">
                <a:solidFill>
                  <a:schemeClr val="hlink"/>
                </a:solidFill>
              </a:rPr>
              <a:t>P</a:t>
            </a:r>
            <a:r>
              <a:rPr lang="en-US" dirty="0">
                <a:solidFill>
                  <a:schemeClr val="hlink"/>
                </a:solidFill>
              </a:rPr>
              <a:t> is negative. This means that </a:t>
            </a:r>
            <a:r>
              <a:rPr lang="en-US" i="1" dirty="0">
                <a:solidFill>
                  <a:schemeClr val="hlink"/>
                </a:solidFill>
              </a:rPr>
              <a:t>E</a:t>
            </a:r>
            <a:r>
              <a:rPr lang="en-US" baseline="-25000" dirty="0">
                <a:solidFill>
                  <a:schemeClr val="hlink"/>
                </a:solidFill>
              </a:rPr>
              <a:t>P</a:t>
            </a:r>
            <a:r>
              <a:rPr lang="en-US" dirty="0">
                <a:solidFill>
                  <a:schemeClr val="hlink"/>
                </a:solidFill>
              </a:rPr>
              <a:t> is </a:t>
            </a:r>
            <a:r>
              <a:rPr lang="en-US" b="1" dirty="0">
                <a:solidFill>
                  <a:schemeClr val="hlink"/>
                </a:solidFill>
              </a:rPr>
              <a:t>greatest</a:t>
            </a:r>
            <a:r>
              <a:rPr lang="en-US" dirty="0">
                <a:solidFill>
                  <a:schemeClr val="hlink"/>
                </a:solidFill>
              </a:rPr>
              <a:t> </a:t>
            </a:r>
            <a:r>
              <a:rPr lang="en-US" dirty="0" smtClean="0">
                <a:solidFill>
                  <a:schemeClr val="hlink"/>
                </a:solidFill>
              </a:rPr>
              <a:t>at </a:t>
            </a:r>
            <a:r>
              <a:rPr lang="en-US" i="1" dirty="0">
                <a:solidFill>
                  <a:schemeClr val="hlink"/>
                </a:solidFill>
              </a:rPr>
              <a:t>r</a:t>
            </a:r>
            <a:r>
              <a:rPr lang="en-US" dirty="0">
                <a:solidFill>
                  <a:schemeClr val="hlink"/>
                </a:solidFill>
              </a:rPr>
              <a:t>  = </a:t>
            </a:r>
            <a:r>
              <a:rPr lang="en-US" dirty="0">
                <a:solidFill>
                  <a:schemeClr val="hlink"/>
                </a:solidFill>
                <a:sym typeface="Symbol" pitchFamily="18" charset="2"/>
              </a:rPr>
              <a:t>, when </a:t>
            </a:r>
            <a:r>
              <a:rPr lang="en-US" i="1" dirty="0">
                <a:solidFill>
                  <a:schemeClr val="hlink"/>
                </a:solidFill>
                <a:sym typeface="Symbol" pitchFamily="18" charset="2"/>
              </a:rPr>
              <a:t>E</a:t>
            </a:r>
            <a:r>
              <a:rPr lang="en-US" baseline="-25000" dirty="0">
                <a:solidFill>
                  <a:schemeClr val="hlink"/>
                </a:solidFill>
                <a:sym typeface="Symbol" pitchFamily="18" charset="2"/>
              </a:rPr>
              <a:t>P</a:t>
            </a:r>
            <a:r>
              <a:rPr lang="en-US" dirty="0">
                <a:solidFill>
                  <a:schemeClr val="hlink"/>
                </a:solidFill>
                <a:sym typeface="Symbol" pitchFamily="18" charset="2"/>
              </a:rPr>
              <a:t> = 0.</a:t>
            </a:r>
          </a:p>
        </p:txBody>
      </p:sp>
      <p:sp>
        <p:nvSpPr>
          <p:cNvPr id="102416" name="Rectangle 16"/>
          <p:cNvSpPr>
            <a:spLocks noChangeArrowheads="1"/>
          </p:cNvSpPr>
          <p:nvPr/>
        </p:nvSpPr>
        <p:spPr bwMode="auto">
          <a:xfrm>
            <a:off x="1681163" y="2554288"/>
            <a:ext cx="412750" cy="360362"/>
          </a:xfrm>
          <a:prstGeom prst="rect">
            <a:avLst/>
          </a:prstGeom>
          <a:solidFill>
            <a:srgbClr val="FF3300">
              <a:alpha val="34901"/>
            </a:srgbClr>
          </a:solidFill>
          <a:ln w="9525">
            <a:noFill/>
            <a:miter lim="800000"/>
            <a:headEnd/>
            <a:tailEnd/>
          </a:ln>
        </p:spPr>
        <p:txBody>
          <a:bodyPr wrap="none" anchor="ctr"/>
          <a:lstStyle/>
          <a:p>
            <a:endParaRPr lang="en-US"/>
          </a:p>
        </p:txBody>
      </p:sp>
      <p:sp>
        <p:nvSpPr>
          <p:cNvPr id="102436" name="Rectangle 36"/>
          <p:cNvSpPr>
            <a:spLocks noChangeArrowheads="1"/>
          </p:cNvSpPr>
          <p:nvPr/>
        </p:nvSpPr>
        <p:spPr bwMode="auto">
          <a:xfrm>
            <a:off x="1712913" y="4824413"/>
            <a:ext cx="220662" cy="360362"/>
          </a:xfrm>
          <a:prstGeom prst="rect">
            <a:avLst/>
          </a:prstGeom>
          <a:solidFill>
            <a:srgbClr val="FF3300">
              <a:alpha val="34901"/>
            </a:srgbClr>
          </a:solidFill>
          <a:ln w="9525">
            <a:noFill/>
            <a:miter lim="800000"/>
            <a:headEnd/>
            <a:tailEnd/>
          </a:ln>
        </p:spPr>
        <p:txBody>
          <a:bodyPr wrap="none" anchor="ctr"/>
          <a:lstStyle/>
          <a:p>
            <a:endParaRPr lang="en-US"/>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02">
                                            <p:txEl>
                                              <p:pRg st="0" end="0"/>
                                            </p:txEl>
                                          </p:spTgt>
                                        </p:tgtEl>
                                        <p:attrNameLst>
                                          <p:attrName>style.visibility</p:attrName>
                                        </p:attrNameLst>
                                      </p:cBhvr>
                                      <p:to>
                                        <p:strVal val="visible"/>
                                      </p:to>
                                    </p:set>
                                    <p:anim calcmode="lin" valueType="num">
                                      <p:cBhvr additive="base">
                                        <p:cTn id="7" dur="500" fill="hold"/>
                                        <p:tgtEl>
                                          <p:spTgt spid="10240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2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02">
                                            <p:txEl>
                                              <p:pRg st="1" end="1"/>
                                            </p:txEl>
                                          </p:spTgt>
                                        </p:tgtEl>
                                        <p:attrNameLst>
                                          <p:attrName>style.visibility</p:attrName>
                                        </p:attrNameLst>
                                      </p:cBhvr>
                                      <p:to>
                                        <p:strVal val="visible"/>
                                      </p:to>
                                    </p:set>
                                    <p:anim calcmode="lin" valueType="num">
                                      <p:cBhvr additive="base">
                                        <p:cTn id="13" dur="500" fill="hold"/>
                                        <p:tgtEl>
                                          <p:spTgt spid="10240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2402">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402">
                                            <p:txEl>
                                              <p:pRg st="2" end="2"/>
                                            </p:txEl>
                                          </p:spTgt>
                                        </p:tgtEl>
                                        <p:attrNameLst>
                                          <p:attrName>style.visibility</p:attrName>
                                        </p:attrNameLst>
                                      </p:cBhvr>
                                      <p:to>
                                        <p:strVal val="visible"/>
                                      </p:to>
                                    </p:set>
                                    <p:anim calcmode="lin" valueType="num">
                                      <p:cBhvr additive="base">
                                        <p:cTn id="19" dur="500" fill="hold"/>
                                        <p:tgtEl>
                                          <p:spTgt spid="10240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2402">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animEffect transition="in" filter="fade">
                                      <p:cBhvr>
                                        <p:cTn id="27" dur="500"/>
                                        <p:tgtEl>
                                          <p:spTgt spid="2"/>
                                        </p:tgtEl>
                                      </p:cBhvr>
                                    </p:animEffect>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402">
                                            <p:txEl>
                                              <p:pRg st="4" end="4"/>
                                            </p:txEl>
                                          </p:spTgt>
                                        </p:tgtEl>
                                        <p:attrNameLst>
                                          <p:attrName>style.visibility</p:attrName>
                                        </p:attrNameLst>
                                      </p:cBhvr>
                                      <p:to>
                                        <p:strVal val="visible"/>
                                      </p:to>
                                    </p:set>
                                    <p:anim calcmode="lin" valueType="num">
                                      <p:cBhvr additive="base">
                                        <p:cTn id="32" dur="500" fill="hold"/>
                                        <p:tgtEl>
                                          <p:spTgt spid="102402">
                                            <p:txEl>
                                              <p:pRg st="4" end="4"/>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102402">
                                            <p:txEl>
                                              <p:pRg st="4" end="4"/>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4" name="arrow.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02402">
                                            <p:txEl>
                                              <p:pRg st="7" end="7"/>
                                            </p:txEl>
                                          </p:spTgt>
                                        </p:tgtEl>
                                        <p:attrNameLst>
                                          <p:attrName>style.visibility</p:attrName>
                                        </p:attrNameLst>
                                      </p:cBhvr>
                                      <p:to>
                                        <p:strVal val="visible"/>
                                      </p:to>
                                    </p:set>
                                    <p:anim calcmode="lin" valueType="num">
                                      <p:cBhvr additive="base">
                                        <p:cTn id="45" dur="500" fill="hold"/>
                                        <p:tgtEl>
                                          <p:spTgt spid="102402">
                                            <p:txEl>
                                              <p:pRg st="7" end="7"/>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102402">
                                            <p:txEl>
                                              <p:pRg st="7" end="7"/>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102416"/>
                                        </p:tgtEl>
                                        <p:attrNameLst>
                                          <p:attrName>style.visibility</p:attrName>
                                        </p:attrNameLst>
                                      </p:cBhvr>
                                      <p:to>
                                        <p:strVal val="visible"/>
                                      </p:to>
                                    </p:set>
                                    <p:animEffect transition="in" filter="wipe(left)">
                                      <p:cBhvr>
                                        <p:cTn id="50" dur="500"/>
                                        <p:tgtEl>
                                          <p:spTgt spid="102416"/>
                                        </p:tgtEl>
                                      </p:cBhvr>
                                    </p:animEffect>
                                  </p:childTnLst>
                                  <p:subTnLst>
                                    <p:audio>
                                      <p:cMediaNode>
                                        <p:cTn display="0" masterRel="sameClick">
                                          <p:stCondLst>
                                            <p:cond evt="begin" delay="0">
                                              <p:tn val="48"/>
                                            </p:cond>
                                          </p:stCondLst>
                                          <p:endCondLst>
                                            <p:cond evt="onStopAudio" delay="0">
                                              <p:tgtEl>
                                                <p:sldTgt/>
                                              </p:tgtEl>
                                            </p:cond>
                                          </p:endCondLst>
                                        </p:cTn>
                                        <p:tgtEl>
                                          <p:sndTgt r:embed="rId5" name="cashreg.wav"/>
                                        </p:tgtEl>
                                      </p:cMediaNode>
                                    </p:audio>
                                  </p:subTnLst>
                                </p:cTn>
                              </p:par>
                            </p:childTnLst>
                          </p:cTn>
                        </p:par>
                      </p:childTnLst>
                    </p:cTn>
                  </p:par>
                  <p:par>
                    <p:cTn id="51" fill="hold">
                      <p:stCondLst>
                        <p:cond delay="indefinite"/>
                      </p:stCondLst>
                      <p:childTnLst>
                        <p:par>
                          <p:cTn id="52" fill="hold">
                            <p:stCondLst>
                              <p:cond delay="0"/>
                            </p:stCondLst>
                            <p:childTnLst>
                              <p:par>
                                <p:cTn id="53" presetID="53" presetClass="entr" presetSubtype="0" fill="hold" nodeType="clickEffect">
                                  <p:stCondLst>
                                    <p:cond delay="0"/>
                                  </p:stCondLst>
                                  <p:childTnLst>
                                    <p:set>
                                      <p:cBhvr>
                                        <p:cTn id="54" dur="1" fill="hold">
                                          <p:stCondLst>
                                            <p:cond delay="0"/>
                                          </p:stCondLst>
                                        </p:cTn>
                                        <p:tgtEl>
                                          <p:spTgt spid="4"/>
                                        </p:tgtEl>
                                        <p:attrNameLst>
                                          <p:attrName>style.visibility</p:attrName>
                                        </p:attrNameLst>
                                      </p:cBhvr>
                                      <p:to>
                                        <p:strVal val="visible"/>
                                      </p:to>
                                    </p:set>
                                    <p:anim calcmode="lin" valueType="num">
                                      <p:cBhvr>
                                        <p:cTn id="55" dur="500" fill="hold"/>
                                        <p:tgtEl>
                                          <p:spTgt spid="4"/>
                                        </p:tgtEl>
                                        <p:attrNameLst>
                                          <p:attrName>ppt_w</p:attrName>
                                        </p:attrNameLst>
                                      </p:cBhvr>
                                      <p:tavLst>
                                        <p:tav tm="0">
                                          <p:val>
                                            <p:fltVal val="0"/>
                                          </p:val>
                                        </p:tav>
                                        <p:tav tm="100000">
                                          <p:val>
                                            <p:strVal val="#ppt_w"/>
                                          </p:val>
                                        </p:tav>
                                      </p:tavLst>
                                    </p:anim>
                                    <p:anim calcmode="lin" valueType="num">
                                      <p:cBhvr>
                                        <p:cTn id="56" dur="500" fill="hold"/>
                                        <p:tgtEl>
                                          <p:spTgt spid="4"/>
                                        </p:tgtEl>
                                        <p:attrNameLst>
                                          <p:attrName>ppt_h</p:attrName>
                                        </p:attrNameLst>
                                      </p:cBhvr>
                                      <p:tavLst>
                                        <p:tav tm="0">
                                          <p:val>
                                            <p:fltVal val="0"/>
                                          </p:val>
                                        </p:tav>
                                        <p:tav tm="100000">
                                          <p:val>
                                            <p:strVal val="#ppt_h"/>
                                          </p:val>
                                        </p:tav>
                                      </p:tavLst>
                                    </p:anim>
                                    <p:animEffect transition="in" filter="fade">
                                      <p:cBhvr>
                                        <p:cTn id="57" dur="500"/>
                                        <p:tgtEl>
                                          <p:spTgt spid="4"/>
                                        </p:tgtEl>
                                      </p:cBhvr>
                                    </p:animEffect>
                                  </p:childTnLst>
                                  <p:subTnLst>
                                    <p:audio>
                                      <p:cMediaNode>
                                        <p:cTn display="0" masterRel="sameClick">
                                          <p:stCondLst>
                                            <p:cond evt="begin" delay="0">
                                              <p:tn val="53"/>
                                            </p:cond>
                                          </p:stCondLst>
                                          <p:endCondLst>
                                            <p:cond evt="onStopAudio" delay="0">
                                              <p:tgtEl>
                                                <p:sldTgt/>
                                              </p:tgtEl>
                                            </p:cond>
                                          </p:endCondLst>
                                        </p:cTn>
                                        <p:tgtEl>
                                          <p:sndTgt r:embed="rId4" name="arrow.wav"/>
                                        </p:tgtEl>
                                      </p:cMediaNode>
                                    </p:audio>
                                  </p:subTnLst>
                                </p:cTn>
                              </p:par>
                            </p:childTnLst>
                          </p:cTn>
                        </p:par>
                      </p:childTnLst>
                    </p:cTn>
                  </p:par>
                  <p:par>
                    <p:cTn id="58" fill="hold">
                      <p:stCondLst>
                        <p:cond delay="indefinite"/>
                      </p:stCondLst>
                      <p:childTnLst>
                        <p:par>
                          <p:cTn id="59" fill="hold">
                            <p:stCondLst>
                              <p:cond delay="0"/>
                            </p:stCondLst>
                            <p:childTnLst>
                              <p:par>
                                <p:cTn id="60" presetID="2" presetClass="entr" presetSubtype="4" fill="hold" nodeType="clickEffect">
                                  <p:stCondLst>
                                    <p:cond delay="0"/>
                                  </p:stCondLst>
                                  <p:childTnLst>
                                    <p:set>
                                      <p:cBhvr>
                                        <p:cTn id="61" dur="1" fill="hold">
                                          <p:stCondLst>
                                            <p:cond delay="0"/>
                                          </p:stCondLst>
                                        </p:cTn>
                                        <p:tgtEl>
                                          <p:spTgt spid="102414">
                                            <p:txEl>
                                              <p:pRg st="1" end="1"/>
                                            </p:txEl>
                                          </p:spTgt>
                                        </p:tgtEl>
                                        <p:attrNameLst>
                                          <p:attrName>style.visibility</p:attrName>
                                        </p:attrNameLst>
                                      </p:cBhvr>
                                      <p:to>
                                        <p:strVal val="visible"/>
                                      </p:to>
                                    </p:set>
                                    <p:anim calcmode="lin" valueType="num">
                                      <p:cBhvr additive="base">
                                        <p:cTn id="62" dur="500" fill="hold"/>
                                        <p:tgtEl>
                                          <p:spTgt spid="102414">
                                            <p:txEl>
                                              <p:pRg st="1" end="1"/>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102414">
                                            <p:txEl>
                                              <p:pRg st="1" end="1"/>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0"/>
                                            </p:cond>
                                          </p:stCondLst>
                                          <p:endCondLst>
                                            <p:cond evt="onStopAudio" delay="0">
                                              <p:tgtEl>
                                                <p:sldTgt/>
                                              </p:tgtEl>
                                            </p:cond>
                                          </p:endCondLst>
                                        </p:cTn>
                                        <p:tgtEl>
                                          <p:sndTgt r:embed="rId4" name="arrow.wav"/>
                                        </p:tgtEl>
                                      </p:cMediaNode>
                                    </p:audio>
                                  </p:subTnLst>
                                </p:cTn>
                              </p:par>
                            </p:childTnLst>
                          </p:cTn>
                        </p:par>
                      </p:childTnLst>
                    </p:cTn>
                  </p:par>
                  <p:par>
                    <p:cTn id="64" fill="hold">
                      <p:stCondLst>
                        <p:cond delay="indefinite"/>
                      </p:stCondLst>
                      <p:childTnLst>
                        <p:par>
                          <p:cTn id="65" fill="hold">
                            <p:stCondLst>
                              <p:cond delay="0"/>
                            </p:stCondLst>
                            <p:childTnLst>
                              <p:par>
                                <p:cTn id="66" presetID="2" presetClass="entr" presetSubtype="4" fill="hold" nodeType="clickEffect">
                                  <p:stCondLst>
                                    <p:cond delay="0"/>
                                  </p:stCondLst>
                                  <p:childTnLst>
                                    <p:set>
                                      <p:cBhvr>
                                        <p:cTn id="67" dur="1" fill="hold">
                                          <p:stCondLst>
                                            <p:cond delay="0"/>
                                          </p:stCondLst>
                                        </p:cTn>
                                        <p:tgtEl>
                                          <p:spTgt spid="102414">
                                            <p:txEl>
                                              <p:pRg st="2" end="2"/>
                                            </p:txEl>
                                          </p:spTgt>
                                        </p:tgtEl>
                                        <p:attrNameLst>
                                          <p:attrName>style.visibility</p:attrName>
                                        </p:attrNameLst>
                                      </p:cBhvr>
                                      <p:to>
                                        <p:strVal val="visible"/>
                                      </p:to>
                                    </p:set>
                                    <p:anim calcmode="lin" valueType="num">
                                      <p:cBhvr additive="base">
                                        <p:cTn id="68" dur="500" fill="hold"/>
                                        <p:tgtEl>
                                          <p:spTgt spid="102414">
                                            <p:txEl>
                                              <p:pRg st="2" end="2"/>
                                            </p:txEl>
                                          </p:spTgt>
                                        </p:tgtEl>
                                        <p:attrNameLst>
                                          <p:attrName>ppt_x</p:attrName>
                                        </p:attrNameLst>
                                      </p:cBhvr>
                                      <p:tavLst>
                                        <p:tav tm="0">
                                          <p:val>
                                            <p:strVal val="#ppt_x"/>
                                          </p:val>
                                        </p:tav>
                                        <p:tav tm="100000">
                                          <p:val>
                                            <p:strVal val="#ppt_x"/>
                                          </p:val>
                                        </p:tav>
                                      </p:tavLst>
                                    </p:anim>
                                    <p:anim calcmode="lin" valueType="num">
                                      <p:cBhvr additive="base">
                                        <p:cTn id="69" dur="500" fill="hold"/>
                                        <p:tgtEl>
                                          <p:spTgt spid="102414">
                                            <p:txEl>
                                              <p:pRg st="2" end="2"/>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6"/>
                                            </p:cond>
                                          </p:stCondLst>
                                          <p:endCondLst>
                                            <p:cond evt="onStopAudio" delay="0">
                                              <p:tgtEl>
                                                <p:sldTgt/>
                                              </p:tgtEl>
                                            </p:cond>
                                          </p:endCondLst>
                                        </p:cTn>
                                        <p:tgtEl>
                                          <p:sndTgt r:embed="rId4" name="arrow.wav"/>
                                        </p:tgtEl>
                                      </p:cMediaNode>
                                    </p:audio>
                                  </p:subTnLst>
                                </p:cTn>
                              </p:par>
                            </p:childTnLst>
                          </p:cTn>
                        </p:par>
                        <p:par>
                          <p:cTn id="70" fill="hold">
                            <p:stCondLst>
                              <p:cond delay="500"/>
                            </p:stCondLst>
                            <p:childTnLst>
                              <p:par>
                                <p:cTn id="71" presetID="22" presetClass="entr" presetSubtype="8" fill="hold" grpId="0" nodeType="afterEffect">
                                  <p:stCondLst>
                                    <p:cond delay="0"/>
                                  </p:stCondLst>
                                  <p:childTnLst>
                                    <p:set>
                                      <p:cBhvr>
                                        <p:cTn id="72" dur="1" fill="hold">
                                          <p:stCondLst>
                                            <p:cond delay="0"/>
                                          </p:stCondLst>
                                        </p:cTn>
                                        <p:tgtEl>
                                          <p:spTgt spid="102436"/>
                                        </p:tgtEl>
                                        <p:attrNameLst>
                                          <p:attrName>style.visibility</p:attrName>
                                        </p:attrNameLst>
                                      </p:cBhvr>
                                      <p:to>
                                        <p:strVal val="visible"/>
                                      </p:to>
                                    </p:set>
                                    <p:animEffect transition="in" filter="wipe(left)">
                                      <p:cBhvr>
                                        <p:cTn id="73" dur="500"/>
                                        <p:tgtEl>
                                          <p:spTgt spid="102436"/>
                                        </p:tgtEl>
                                      </p:cBhvr>
                                    </p:animEffect>
                                  </p:childTnLst>
                                  <p:subTnLst>
                                    <p:audio>
                                      <p:cMediaNode>
                                        <p:cTn display="0" masterRel="sameClick">
                                          <p:stCondLst>
                                            <p:cond evt="begin" delay="0">
                                              <p:tn val="71"/>
                                            </p:cond>
                                          </p:stCondLst>
                                          <p:endCondLst>
                                            <p:cond evt="onStopAudio" delay="0">
                                              <p:tgtEl>
                                                <p:sldTgt/>
                                              </p:tgtEl>
                                            </p:cond>
                                          </p:endCondLst>
                                        </p:cTn>
                                        <p:tgtEl>
                                          <p:sndTgt r:embed="rId5" name="cashreg.wav"/>
                                        </p:tgtEl>
                                      </p:cMediaNode>
                                    </p:audio>
                                  </p:subTnLst>
                                </p:cTn>
                              </p:par>
                            </p:childTnLst>
                          </p:cTn>
                        </p:par>
                      </p:childTnLst>
                    </p:cTn>
                  </p:par>
                  <p:par>
                    <p:cTn id="74" fill="hold">
                      <p:stCondLst>
                        <p:cond delay="indefinite"/>
                      </p:stCondLst>
                      <p:childTnLst>
                        <p:par>
                          <p:cTn id="75" fill="hold">
                            <p:stCondLst>
                              <p:cond delay="0"/>
                            </p:stCondLst>
                            <p:childTnLst>
                              <p:par>
                                <p:cTn id="76" presetID="2" presetClass="entr" presetSubtype="2" fill="hold" grpId="0" nodeType="clickEffect">
                                  <p:stCondLst>
                                    <p:cond delay="0"/>
                                  </p:stCondLst>
                                  <p:childTnLst>
                                    <p:set>
                                      <p:cBhvr>
                                        <p:cTn id="77" dur="1" fill="hold">
                                          <p:stCondLst>
                                            <p:cond delay="0"/>
                                          </p:stCondLst>
                                        </p:cTn>
                                        <p:tgtEl>
                                          <p:spTgt spid="102435"/>
                                        </p:tgtEl>
                                        <p:attrNameLst>
                                          <p:attrName>style.visibility</p:attrName>
                                        </p:attrNameLst>
                                      </p:cBhvr>
                                      <p:to>
                                        <p:strVal val="visible"/>
                                      </p:to>
                                    </p:set>
                                    <p:anim calcmode="lin" valueType="num">
                                      <p:cBhvr additive="base">
                                        <p:cTn id="78" dur="500" fill="hold"/>
                                        <p:tgtEl>
                                          <p:spTgt spid="102435"/>
                                        </p:tgtEl>
                                        <p:attrNameLst>
                                          <p:attrName>ppt_x</p:attrName>
                                        </p:attrNameLst>
                                      </p:cBhvr>
                                      <p:tavLst>
                                        <p:tav tm="0">
                                          <p:val>
                                            <p:strVal val="1+#ppt_w/2"/>
                                          </p:val>
                                        </p:tav>
                                        <p:tav tm="100000">
                                          <p:val>
                                            <p:strVal val="#ppt_x"/>
                                          </p:val>
                                        </p:tav>
                                      </p:tavLst>
                                    </p:anim>
                                    <p:anim calcmode="lin" valueType="num">
                                      <p:cBhvr additive="base">
                                        <p:cTn id="79" dur="500" fill="hold"/>
                                        <p:tgtEl>
                                          <p:spTgt spid="102435"/>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76"/>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5" grpId="0"/>
      <p:bldP spid="102416" grpId="0" animBg="1"/>
      <p:bldP spid="10243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4"/>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07215" name="Picture 1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1790700"/>
            <a:ext cx="7718425" cy="3768725"/>
          </a:xfrm>
          <a:prstGeom prst="rect">
            <a:avLst/>
          </a:prstGeom>
          <a:noFill/>
          <a:ln w="9525">
            <a:noFill/>
            <a:miter lim="800000"/>
            <a:headEnd/>
            <a:tailEnd/>
          </a:ln>
        </p:spPr>
      </p:pic>
      <p:sp>
        <p:nvSpPr>
          <p:cNvPr id="82948" name="Rectangle 2"/>
          <p:cNvSpPr>
            <a:spLocks noChangeArrowheads="1"/>
          </p:cNvSpPr>
          <p:nvPr/>
        </p:nvSpPr>
        <p:spPr bwMode="auto">
          <a:xfrm>
            <a:off x="685800" y="1338263"/>
            <a:ext cx="7772400" cy="446087"/>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07206" name="Text Box 6"/>
          <p:cNvSpPr txBox="1">
            <a:spLocks noChangeArrowheads="1"/>
          </p:cNvSpPr>
          <p:nvPr/>
        </p:nvSpPr>
        <p:spPr bwMode="auto">
          <a:xfrm>
            <a:off x="719138" y="4743450"/>
            <a:ext cx="3611562" cy="822325"/>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a:solidFill>
                  <a:schemeClr val="hlink"/>
                </a:solidFill>
              </a:rPr>
              <a:t>The E-field points from more (+) to less (+).</a:t>
            </a:r>
          </a:p>
        </p:txBody>
      </p:sp>
      <p:sp>
        <p:nvSpPr>
          <p:cNvPr id="307207" name="Rectangle 7"/>
          <p:cNvSpPr>
            <a:spLocks noChangeArrowheads="1"/>
          </p:cNvSpPr>
          <p:nvPr/>
        </p:nvSpPr>
        <p:spPr bwMode="auto">
          <a:xfrm>
            <a:off x="4776788" y="4700588"/>
            <a:ext cx="1298575" cy="793750"/>
          </a:xfrm>
          <a:prstGeom prst="rect">
            <a:avLst/>
          </a:prstGeom>
          <a:solidFill>
            <a:srgbClr val="FF6600">
              <a:alpha val="45097"/>
            </a:srgbClr>
          </a:solidFill>
          <a:ln w="9525">
            <a:noFill/>
            <a:miter lim="800000"/>
            <a:headEnd/>
            <a:tailEnd/>
          </a:ln>
        </p:spPr>
        <p:txBody>
          <a:bodyPr wrap="none" anchor="ctr"/>
          <a:lstStyle/>
          <a:p>
            <a:endParaRPr lang="en-US"/>
          </a:p>
        </p:txBody>
      </p:sp>
      <p:sp>
        <p:nvSpPr>
          <p:cNvPr id="307208" name="Text Box 8"/>
          <p:cNvSpPr txBox="1">
            <a:spLocks noChangeArrowheads="1"/>
          </p:cNvSpPr>
          <p:nvPr/>
        </p:nvSpPr>
        <p:spPr bwMode="auto">
          <a:xfrm>
            <a:off x="703263" y="5494338"/>
            <a:ext cx="7351712" cy="822325"/>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Use </a:t>
            </a:r>
            <a:r>
              <a:rPr lang="en-US" i="1">
                <a:solidFill>
                  <a:schemeClr val="hlink"/>
                </a:solidFill>
                <a:sym typeface="Symbol" pitchFamily="18" charset="2"/>
              </a:rPr>
              <a:t>E</a:t>
            </a:r>
            <a:r>
              <a:rPr lang="en-US">
                <a:solidFill>
                  <a:schemeClr val="hlink"/>
                </a:solidFill>
                <a:sym typeface="Symbol" pitchFamily="18" charset="2"/>
              </a:rPr>
              <a:t> = –∆</a:t>
            </a:r>
            <a:r>
              <a:rPr lang="en-US" i="1">
                <a:solidFill>
                  <a:schemeClr val="hlink"/>
                </a:solidFill>
                <a:cs typeface="Courier New" pitchFamily="49" charset="0"/>
                <a:sym typeface="Symbol" pitchFamily="18" charset="2"/>
              </a:rPr>
              <a:t>V</a:t>
            </a:r>
            <a:r>
              <a:rPr lang="en-US" baseline="-25000">
                <a:solidFill>
                  <a:schemeClr val="hlink"/>
                </a:solidFill>
                <a:cs typeface="Courier New" pitchFamily="49" charset="0"/>
                <a:sym typeface="Symbol" pitchFamily="18" charset="2"/>
              </a:rPr>
              <a:t>e</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a:solidFill>
                  <a:schemeClr val="hlink"/>
                </a:solidFill>
                <a:sym typeface="Symbol" pitchFamily="18" charset="2"/>
              </a:rPr>
              <a:t>∆</a:t>
            </a:r>
            <a:r>
              <a:rPr lang="en-US" i="1">
                <a:solidFill>
                  <a:schemeClr val="hlink"/>
                </a:solidFill>
                <a:cs typeface="Courier New" pitchFamily="49" charset="0"/>
                <a:sym typeface="Symbol" pitchFamily="18" charset="2"/>
              </a:rPr>
              <a:t>r</a:t>
            </a:r>
            <a:r>
              <a:rPr lang="en-US">
                <a:solidFill>
                  <a:schemeClr val="hlink"/>
                </a:solidFill>
                <a:cs typeface="Courier New" pitchFamily="49" charset="0"/>
                <a:sym typeface="Symbol" pitchFamily="18" charset="2"/>
              </a:rPr>
              <a:t> and ignore the sign because we have already established direction:</a:t>
            </a:r>
          </a:p>
        </p:txBody>
      </p:sp>
      <p:sp>
        <p:nvSpPr>
          <p:cNvPr id="307209" name="Text Box 9"/>
          <p:cNvSpPr txBox="1">
            <a:spLocks noChangeArrowheads="1"/>
          </p:cNvSpPr>
          <p:nvPr/>
        </p:nvSpPr>
        <p:spPr bwMode="auto">
          <a:xfrm>
            <a:off x="706438" y="6240463"/>
            <a:ext cx="7351712"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i="1">
                <a:solidFill>
                  <a:schemeClr val="hlink"/>
                </a:solidFill>
                <a:sym typeface="Symbol" pitchFamily="18" charset="2"/>
              </a:rPr>
              <a:t>E</a:t>
            </a:r>
            <a:r>
              <a:rPr lang="en-US">
                <a:solidFill>
                  <a:schemeClr val="hlink"/>
                </a:solidFill>
                <a:sym typeface="Symbol" pitchFamily="18" charset="2"/>
              </a:rPr>
              <a:t> = ∆</a:t>
            </a:r>
            <a:r>
              <a:rPr lang="en-US" i="1">
                <a:solidFill>
                  <a:schemeClr val="hlink"/>
                </a:solidFill>
                <a:cs typeface="Courier New" pitchFamily="49" charset="0"/>
                <a:sym typeface="Symbol" pitchFamily="18" charset="2"/>
              </a:rPr>
              <a:t>V</a:t>
            </a:r>
            <a:r>
              <a:rPr lang="en-US" baseline="-25000">
                <a:solidFill>
                  <a:schemeClr val="hlink"/>
                </a:solidFill>
                <a:cs typeface="Courier New" pitchFamily="49" charset="0"/>
                <a:sym typeface="Symbol" pitchFamily="18" charset="2"/>
              </a:rPr>
              <a:t>e</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a:solidFill>
                  <a:schemeClr val="hlink"/>
                </a:solidFill>
                <a:sym typeface="Symbol" pitchFamily="18" charset="2"/>
              </a:rPr>
              <a:t>∆</a:t>
            </a:r>
            <a:r>
              <a:rPr lang="en-US" i="1">
                <a:solidFill>
                  <a:schemeClr val="hlink"/>
                </a:solidFill>
                <a:cs typeface="Courier New" pitchFamily="49" charset="0"/>
                <a:sym typeface="Symbol" pitchFamily="18" charset="2"/>
              </a:rPr>
              <a:t>r</a:t>
            </a:r>
            <a:r>
              <a:rPr lang="en-US">
                <a:solidFill>
                  <a:schemeClr val="hlink"/>
                </a:solidFill>
                <a:cs typeface="Courier New" pitchFamily="49" charset="0"/>
                <a:sym typeface="Symbol" pitchFamily="18" charset="2"/>
              </a:rPr>
              <a:t> = (100 V – 50 V)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2 cm = 25 V</a:t>
            </a:r>
            <a:r>
              <a:rPr lang="en-US" baseline="-25000">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cm</a:t>
            </a:r>
            <a:r>
              <a:rPr lang="en-US" baseline="30000">
                <a:solidFill>
                  <a:schemeClr val="hlink"/>
                </a:solidFill>
                <a:cs typeface="Courier New" pitchFamily="49" charset="0"/>
                <a:sym typeface="Symbol" pitchFamily="18" charset="2"/>
              </a:rPr>
              <a:t>-1</a:t>
            </a:r>
            <a:r>
              <a:rPr lang="en-US">
                <a:solidFill>
                  <a:schemeClr val="hlink"/>
                </a:solidFill>
                <a:cs typeface="Courier New" pitchFamily="49" charset="0"/>
                <a:sym typeface="Symbol" pitchFamily="18" charset="2"/>
              </a:rPr>
              <a:t>.</a:t>
            </a:r>
          </a:p>
        </p:txBody>
      </p:sp>
      <p:sp>
        <p:nvSpPr>
          <p:cNvPr id="307210" name="Rectangle 10"/>
          <p:cNvSpPr>
            <a:spLocks noChangeArrowheads="1"/>
          </p:cNvSpPr>
          <p:nvPr/>
        </p:nvSpPr>
        <p:spPr bwMode="auto">
          <a:xfrm>
            <a:off x="6067425" y="4725988"/>
            <a:ext cx="2273300" cy="361950"/>
          </a:xfrm>
          <a:prstGeom prst="rect">
            <a:avLst/>
          </a:prstGeom>
          <a:solidFill>
            <a:srgbClr val="FF6600">
              <a:alpha val="45097"/>
            </a:srgbClr>
          </a:solidFill>
          <a:ln w="9525">
            <a:noFill/>
            <a:miter lim="800000"/>
            <a:headEnd/>
            <a:tailEnd/>
          </a:ln>
        </p:spPr>
        <p:txBody>
          <a:bodyPr wrap="none" anchor="ctr"/>
          <a:lstStyle/>
          <a:p>
            <a:endParaRPr lang="en-US"/>
          </a:p>
        </p:txBody>
      </p:sp>
      <p:sp>
        <p:nvSpPr>
          <p:cNvPr id="307211" name="Oval 11"/>
          <p:cNvSpPr>
            <a:spLocks noChangeArrowheads="1"/>
          </p:cNvSpPr>
          <p:nvPr/>
        </p:nvSpPr>
        <p:spPr bwMode="auto">
          <a:xfrm>
            <a:off x="4319588" y="4700588"/>
            <a:ext cx="373062" cy="373062"/>
          </a:xfrm>
          <a:prstGeom prst="ellipse">
            <a:avLst/>
          </a:prstGeom>
          <a:noFill/>
          <a:ln w="19050">
            <a:solidFill>
              <a:srgbClr val="FF0000"/>
            </a:solidFill>
            <a:round/>
            <a:headEnd/>
            <a:tailEnd/>
          </a:ln>
        </p:spPr>
        <p:txBody>
          <a:bodyPr wrap="none" anchor="ctr"/>
          <a:lstStyle/>
          <a:p>
            <a:endParaRPr lang="en-US"/>
          </a:p>
        </p:txBody>
      </p:sp>
      <p:sp>
        <p:nvSpPr>
          <p:cNvPr id="307212" name="Line 12"/>
          <p:cNvSpPr>
            <a:spLocks noChangeShapeType="1"/>
          </p:cNvSpPr>
          <p:nvPr/>
        </p:nvSpPr>
        <p:spPr bwMode="auto">
          <a:xfrm flipH="1">
            <a:off x="6523038" y="2560638"/>
            <a:ext cx="1550987" cy="0"/>
          </a:xfrm>
          <a:prstGeom prst="line">
            <a:avLst/>
          </a:prstGeom>
          <a:noFill/>
          <a:ln w="38100">
            <a:solidFill>
              <a:srgbClr val="FF0000"/>
            </a:solidFill>
            <a:round/>
            <a:headEnd/>
            <a:tailEnd type="triangle" w="med" len="med"/>
          </a:ln>
        </p:spPr>
        <p:txBody>
          <a:bodyPr/>
          <a:lstStyle/>
          <a:p>
            <a:endParaRPr lang="en-US"/>
          </a:p>
        </p:txBody>
      </p:sp>
      <p:sp>
        <p:nvSpPr>
          <p:cNvPr id="8295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215"/>
                                        </p:tgtEl>
                                        <p:attrNameLst>
                                          <p:attrName>style.visibility</p:attrName>
                                        </p:attrNameLst>
                                      </p:cBhvr>
                                      <p:to>
                                        <p:strVal val="visible"/>
                                      </p:to>
                                    </p:set>
                                    <p:anim calcmode="lin" valueType="num">
                                      <p:cBhvr additive="base">
                                        <p:cTn id="7" dur="500" fill="hold"/>
                                        <p:tgtEl>
                                          <p:spTgt spid="307215"/>
                                        </p:tgtEl>
                                        <p:attrNameLst>
                                          <p:attrName>ppt_x</p:attrName>
                                        </p:attrNameLst>
                                      </p:cBhvr>
                                      <p:tavLst>
                                        <p:tav tm="0">
                                          <p:val>
                                            <p:strVal val="#ppt_x"/>
                                          </p:val>
                                        </p:tav>
                                        <p:tav tm="100000">
                                          <p:val>
                                            <p:strVal val="#ppt_x"/>
                                          </p:val>
                                        </p:tav>
                                      </p:tavLst>
                                    </p:anim>
                                    <p:anim calcmode="lin" valueType="num">
                                      <p:cBhvr additive="base">
                                        <p:cTn id="8" dur="500" fill="hold"/>
                                        <p:tgtEl>
                                          <p:spTgt spid="30721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206">
                                            <p:txEl>
                                              <p:pRg st="0" end="0"/>
                                            </p:txEl>
                                          </p:spTgt>
                                        </p:tgtEl>
                                        <p:attrNameLst>
                                          <p:attrName>style.visibility</p:attrName>
                                        </p:attrNameLst>
                                      </p:cBhvr>
                                      <p:to>
                                        <p:strVal val="visible"/>
                                      </p:to>
                                    </p:set>
                                    <p:anim calcmode="lin" valueType="num">
                                      <p:cBhvr additive="base">
                                        <p:cTn id="13" dur="500" fill="hold"/>
                                        <p:tgtEl>
                                          <p:spTgt spid="30720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20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2" fill="hold" grpId="0" nodeType="clickEffect">
                                  <p:stCondLst>
                                    <p:cond delay="0"/>
                                  </p:stCondLst>
                                  <p:childTnLst>
                                    <p:set>
                                      <p:cBhvr>
                                        <p:cTn id="18" dur="1" fill="hold">
                                          <p:stCondLst>
                                            <p:cond delay="0"/>
                                          </p:stCondLst>
                                        </p:cTn>
                                        <p:tgtEl>
                                          <p:spTgt spid="307212"/>
                                        </p:tgtEl>
                                        <p:attrNameLst>
                                          <p:attrName>style.visibility</p:attrName>
                                        </p:attrNameLst>
                                      </p:cBhvr>
                                      <p:to>
                                        <p:strVal val="visible"/>
                                      </p:to>
                                    </p:set>
                                    <p:animEffect transition="in" filter="wipe(right)">
                                      <p:cBhvr>
                                        <p:cTn id="19" dur="500"/>
                                        <p:tgtEl>
                                          <p:spTgt spid="30721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307207"/>
                                        </p:tgtEl>
                                        <p:attrNameLst>
                                          <p:attrName>style.visibility</p:attrName>
                                        </p:attrNameLst>
                                      </p:cBhvr>
                                      <p:to>
                                        <p:strVal val="visible"/>
                                      </p:to>
                                    </p:set>
                                    <p:animEffect transition="in" filter="diamond(in)">
                                      <p:cBhvr>
                                        <p:cTn id="24" dur="1000"/>
                                        <p:tgtEl>
                                          <p:spTgt spid="307207"/>
                                        </p:tgtEl>
                                      </p:cBhvr>
                                    </p:animEffect>
                                  </p:childTnLst>
                                  <p:subTnLst>
                                    <p:audio>
                                      <p:cMediaNode>
                                        <p:cTn display="0" masterRel="sameClick">
                                          <p:stCondLst>
                                            <p:cond evt="begin" delay="0">
                                              <p:tn val="22"/>
                                            </p:cond>
                                          </p:stCondLst>
                                          <p:endCondLst>
                                            <p:cond evt="onStopAudio" delay="0">
                                              <p:tgtEl>
                                                <p:sldTgt/>
                                              </p:tgtEl>
                                            </p:cond>
                                          </p:endCondLst>
                                        </p:cTn>
                                        <p:tgtEl>
                                          <p:sndTgt r:embed="rId6" name="cashreg.wav"/>
                                        </p:tgtEl>
                                      </p:cMediaNode>
                                    </p:audio>
                                  </p:sub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07208">
                                            <p:txEl>
                                              <p:pRg st="0" end="0"/>
                                            </p:txEl>
                                          </p:spTgt>
                                        </p:tgtEl>
                                        <p:attrNameLst>
                                          <p:attrName>style.visibility</p:attrName>
                                        </p:attrNameLst>
                                      </p:cBhvr>
                                      <p:to>
                                        <p:strVal val="visible"/>
                                      </p:to>
                                    </p:set>
                                    <p:anim calcmode="lin" valueType="num">
                                      <p:cBhvr additive="base">
                                        <p:cTn id="29" dur="500" fill="hold"/>
                                        <p:tgtEl>
                                          <p:spTgt spid="30720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0720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4" name="arrow.wav"/>
                                        </p:tgtEl>
                                      </p:cMediaNode>
                                    </p:audio>
                                  </p:sub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07209">
                                            <p:txEl>
                                              <p:pRg st="0" end="0"/>
                                            </p:txEl>
                                          </p:spTgt>
                                        </p:tgtEl>
                                        <p:attrNameLst>
                                          <p:attrName>style.visibility</p:attrName>
                                        </p:attrNameLst>
                                      </p:cBhvr>
                                      <p:to>
                                        <p:strVal val="visible"/>
                                      </p:to>
                                    </p:set>
                                    <p:anim calcmode="lin" valueType="num">
                                      <p:cBhvr additive="base">
                                        <p:cTn id="35" dur="500" fill="hold"/>
                                        <p:tgtEl>
                                          <p:spTgt spid="30720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0720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4" name="arrow.wav"/>
                                        </p:tgtEl>
                                      </p:cMediaNode>
                                    </p:audio>
                                  </p:subTnLst>
                                </p:cTn>
                              </p:par>
                            </p:childTnLst>
                          </p:cTn>
                        </p:par>
                      </p:childTnLst>
                    </p:cTn>
                  </p:par>
                  <p:par>
                    <p:cTn id="37" fill="hold">
                      <p:stCondLst>
                        <p:cond delay="indefinite"/>
                      </p:stCondLst>
                      <p:childTnLst>
                        <p:par>
                          <p:cTn id="38" fill="hold">
                            <p:stCondLst>
                              <p:cond delay="0"/>
                            </p:stCondLst>
                            <p:childTnLst>
                              <p:par>
                                <p:cTn id="39" presetID="8" presetClass="entr" presetSubtype="16" fill="hold" grpId="0" nodeType="clickEffect">
                                  <p:stCondLst>
                                    <p:cond delay="0"/>
                                  </p:stCondLst>
                                  <p:childTnLst>
                                    <p:set>
                                      <p:cBhvr>
                                        <p:cTn id="40" dur="1" fill="hold">
                                          <p:stCondLst>
                                            <p:cond delay="0"/>
                                          </p:stCondLst>
                                        </p:cTn>
                                        <p:tgtEl>
                                          <p:spTgt spid="307210"/>
                                        </p:tgtEl>
                                        <p:attrNameLst>
                                          <p:attrName>style.visibility</p:attrName>
                                        </p:attrNameLst>
                                      </p:cBhvr>
                                      <p:to>
                                        <p:strVal val="visible"/>
                                      </p:to>
                                    </p:set>
                                    <p:animEffect transition="in" filter="diamond(in)">
                                      <p:cBhvr>
                                        <p:cTn id="41" dur="1000"/>
                                        <p:tgtEl>
                                          <p:spTgt spid="307210"/>
                                        </p:tgtEl>
                                      </p:cBhvr>
                                    </p:animEffect>
                                  </p:childTnLst>
                                  <p:subTnLst>
                                    <p:audio>
                                      <p:cMediaNode>
                                        <p:cTn display="0" masterRel="sameClick">
                                          <p:stCondLst>
                                            <p:cond evt="begin" delay="0">
                                              <p:tn val="39"/>
                                            </p:cond>
                                          </p:stCondLst>
                                          <p:endCondLst>
                                            <p:cond evt="onStopAudio" delay="0">
                                              <p:tgtEl>
                                                <p:sldTgt/>
                                              </p:tgtEl>
                                            </p:cond>
                                          </p:endCondLst>
                                        </p:cTn>
                                        <p:tgtEl>
                                          <p:sndTgt r:embed="rId6" name="cashreg.wav"/>
                                        </p:tgtEl>
                                      </p:cMediaNode>
                                    </p:audio>
                                  </p:subTnLst>
                                </p:cTn>
                              </p:par>
                            </p:childTnLst>
                          </p:cTn>
                        </p:par>
                      </p:childTnLst>
                    </p:cTn>
                  </p:par>
                  <p:par>
                    <p:cTn id="42" fill="hold">
                      <p:stCondLst>
                        <p:cond delay="indefinite"/>
                      </p:stCondLst>
                      <p:childTnLst>
                        <p:par>
                          <p:cTn id="43" fill="hold">
                            <p:stCondLst>
                              <p:cond delay="0"/>
                            </p:stCondLst>
                            <p:childTnLst>
                              <p:par>
                                <p:cTn id="44" presetID="53" presetClass="entr" presetSubtype="0" fill="hold" grpId="0" nodeType="clickEffect">
                                  <p:stCondLst>
                                    <p:cond delay="0"/>
                                  </p:stCondLst>
                                  <p:childTnLst>
                                    <p:set>
                                      <p:cBhvr>
                                        <p:cTn id="45" dur="1" fill="hold">
                                          <p:stCondLst>
                                            <p:cond delay="0"/>
                                          </p:stCondLst>
                                        </p:cTn>
                                        <p:tgtEl>
                                          <p:spTgt spid="307211"/>
                                        </p:tgtEl>
                                        <p:attrNameLst>
                                          <p:attrName>style.visibility</p:attrName>
                                        </p:attrNameLst>
                                      </p:cBhvr>
                                      <p:to>
                                        <p:strVal val="visible"/>
                                      </p:to>
                                    </p:set>
                                    <p:anim calcmode="lin" valueType="num">
                                      <p:cBhvr>
                                        <p:cTn id="46" dur="500" fill="hold"/>
                                        <p:tgtEl>
                                          <p:spTgt spid="307211"/>
                                        </p:tgtEl>
                                        <p:attrNameLst>
                                          <p:attrName>ppt_w</p:attrName>
                                        </p:attrNameLst>
                                      </p:cBhvr>
                                      <p:tavLst>
                                        <p:tav tm="0">
                                          <p:val>
                                            <p:fltVal val="0"/>
                                          </p:val>
                                        </p:tav>
                                        <p:tav tm="100000">
                                          <p:val>
                                            <p:strVal val="#ppt_w"/>
                                          </p:val>
                                        </p:tav>
                                      </p:tavLst>
                                    </p:anim>
                                    <p:anim calcmode="lin" valueType="num">
                                      <p:cBhvr>
                                        <p:cTn id="47" dur="500" fill="hold"/>
                                        <p:tgtEl>
                                          <p:spTgt spid="307211"/>
                                        </p:tgtEl>
                                        <p:attrNameLst>
                                          <p:attrName>ppt_h</p:attrName>
                                        </p:attrNameLst>
                                      </p:cBhvr>
                                      <p:tavLst>
                                        <p:tav tm="0">
                                          <p:val>
                                            <p:fltVal val="0"/>
                                          </p:val>
                                        </p:tav>
                                        <p:tav tm="100000">
                                          <p:val>
                                            <p:strVal val="#ppt_h"/>
                                          </p:val>
                                        </p:tav>
                                      </p:tavLst>
                                    </p:anim>
                                    <p:animEffect transition="in" filter="fade">
                                      <p:cBhvr>
                                        <p:cTn id="48" dur="500"/>
                                        <p:tgtEl>
                                          <p:spTgt spid="307211"/>
                                        </p:tgtEl>
                                      </p:cBhvr>
                                    </p:animEffect>
                                  </p:childTnLst>
                                  <p:subTnLst>
                                    <p:audio>
                                      <p:cMediaNode>
                                        <p:cTn display="0" masterRel="sameClick">
                                          <p:stCondLst>
                                            <p:cond evt="begin" delay="0">
                                              <p:tn val="44"/>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07" grpId="0" animBg="1"/>
      <p:bldP spid="307210" grpId="0" animBg="1"/>
      <p:bldP spid="307211" grpId="0" animBg="1"/>
      <p:bldP spid="307212"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4"/>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09261" name="Picture 13"/>
          <p:cNvPicPr>
            <a:picLocks noChangeAspect="1" noChangeArrowheads="1"/>
          </p:cNvPicPr>
          <p:nvPr/>
        </p:nvPicPr>
        <p:blipFill>
          <a:blip r:embed="rId5" cstate="print">
            <a:clrChange>
              <a:clrFrom>
                <a:srgbClr val="FFFFFF"/>
              </a:clrFrom>
              <a:clrTo>
                <a:srgbClr val="FFFFFF">
                  <a:alpha val="0"/>
                </a:srgbClr>
              </a:clrTo>
            </a:clrChange>
          </a:blip>
          <a:srcRect b="61017"/>
          <a:stretch>
            <a:fillRect/>
          </a:stretch>
        </p:blipFill>
        <p:spPr bwMode="auto">
          <a:xfrm>
            <a:off x="711200" y="4032250"/>
            <a:ext cx="7732713" cy="876300"/>
          </a:xfrm>
          <a:prstGeom prst="rect">
            <a:avLst/>
          </a:prstGeom>
          <a:noFill/>
          <a:ln w="9525">
            <a:noFill/>
            <a:miter lim="800000"/>
            <a:headEnd/>
            <a:tailEnd/>
          </a:ln>
        </p:spPr>
      </p:pic>
      <p:sp>
        <p:nvSpPr>
          <p:cNvPr id="309254" name="Text Box 6"/>
          <p:cNvSpPr txBox="1">
            <a:spLocks noChangeArrowheads="1"/>
          </p:cNvSpPr>
          <p:nvPr/>
        </p:nvSpPr>
        <p:spPr bwMode="auto">
          <a:xfrm>
            <a:off x="1331913" y="4357688"/>
            <a:ext cx="7038975" cy="118745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Electric potential at a point P in space is the amount of work done per unit charge in bringing a charge from infinity to the point P.</a:t>
            </a:r>
          </a:p>
        </p:txBody>
      </p:sp>
      <p:sp>
        <p:nvSpPr>
          <p:cNvPr id="83973"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83974" name="Rectangle 2"/>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pic>
        <p:nvPicPr>
          <p:cNvPr id="309258" name="Picture 1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 y="1804988"/>
            <a:ext cx="7789863" cy="350837"/>
          </a:xfrm>
          <a:prstGeom prst="rect">
            <a:avLst/>
          </a:prstGeom>
          <a:noFill/>
          <a:ln w="9525">
            <a:noFill/>
            <a:miter lim="800000"/>
            <a:headEnd/>
            <a:tailEnd/>
          </a:ln>
        </p:spPr>
      </p:pic>
      <p:pic>
        <p:nvPicPr>
          <p:cNvPr id="309260"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1038" y="2193925"/>
            <a:ext cx="7735887" cy="1895475"/>
          </a:xfrm>
          <a:prstGeom prst="rect">
            <a:avLst/>
          </a:prstGeom>
          <a:noFill/>
          <a:ln w="9525">
            <a:noFill/>
            <a:miter lim="800000"/>
            <a:headEnd/>
            <a:tailEnd/>
          </a:ln>
        </p:spPr>
      </p:pic>
      <p:sp>
        <p:nvSpPr>
          <p:cNvPr id="309262" name="Text Box 14"/>
          <p:cNvSpPr txBox="1">
            <a:spLocks noChangeArrowheads="1"/>
          </p:cNvSpPr>
          <p:nvPr/>
        </p:nvSpPr>
        <p:spPr bwMode="auto">
          <a:xfrm>
            <a:off x="1314450" y="5568950"/>
            <a:ext cx="7038975" cy="1187450"/>
          </a:xfrm>
          <a:prstGeom prst="rect">
            <a:avLst/>
          </a:prstGeom>
          <a:noFill/>
          <a:ln w="9525">
            <a:noFill/>
            <a:miter lim="800000"/>
            <a:headEnd/>
            <a:tailEnd/>
          </a:ln>
        </p:spPr>
        <p:txBody>
          <a:bodyPr>
            <a:spAutoFit/>
          </a:bodyPr>
          <a:lstStyle/>
          <a:p>
            <a:pPr>
              <a:spcBef>
                <a:spcPct val="50000"/>
              </a:spcBef>
            </a:pPr>
            <a:r>
              <a:rPr lang="en-US">
                <a:solidFill>
                  <a:srgbClr val="FF9933"/>
                </a:solidFill>
                <a:sym typeface="Symbol" pitchFamily="18" charset="2"/>
              </a:rPr>
              <a:t>CONTRAST: Electric potential energy at a point P in space is the amount of work done in bringing a charge from infinity to the point P.</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9258"/>
                                        </p:tgtEl>
                                        <p:attrNameLst>
                                          <p:attrName>style.visibility</p:attrName>
                                        </p:attrNameLst>
                                      </p:cBhvr>
                                      <p:to>
                                        <p:strVal val="visible"/>
                                      </p:to>
                                    </p:set>
                                    <p:anim calcmode="lin" valueType="num">
                                      <p:cBhvr additive="base">
                                        <p:cTn id="7" dur="500" fill="hold"/>
                                        <p:tgtEl>
                                          <p:spTgt spid="309258"/>
                                        </p:tgtEl>
                                        <p:attrNameLst>
                                          <p:attrName>ppt_x</p:attrName>
                                        </p:attrNameLst>
                                      </p:cBhvr>
                                      <p:tavLst>
                                        <p:tav tm="0">
                                          <p:val>
                                            <p:strVal val="#ppt_x"/>
                                          </p:val>
                                        </p:tav>
                                        <p:tav tm="100000">
                                          <p:val>
                                            <p:strVal val="#ppt_x"/>
                                          </p:val>
                                        </p:tav>
                                      </p:tavLst>
                                    </p:anim>
                                    <p:anim calcmode="lin" valueType="num">
                                      <p:cBhvr additive="base">
                                        <p:cTn id="8" dur="500" fill="hold"/>
                                        <p:tgtEl>
                                          <p:spTgt spid="30925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9260"/>
                                        </p:tgtEl>
                                        <p:attrNameLst>
                                          <p:attrName>style.visibility</p:attrName>
                                        </p:attrNameLst>
                                      </p:cBhvr>
                                      <p:to>
                                        <p:strVal val="visible"/>
                                      </p:to>
                                    </p:set>
                                    <p:anim calcmode="lin" valueType="num">
                                      <p:cBhvr additive="base">
                                        <p:cTn id="13" dur="500" fill="hold"/>
                                        <p:tgtEl>
                                          <p:spTgt spid="309260"/>
                                        </p:tgtEl>
                                        <p:attrNameLst>
                                          <p:attrName>ppt_x</p:attrName>
                                        </p:attrNameLst>
                                      </p:cBhvr>
                                      <p:tavLst>
                                        <p:tav tm="0">
                                          <p:val>
                                            <p:strVal val="#ppt_x"/>
                                          </p:val>
                                        </p:tav>
                                        <p:tav tm="100000">
                                          <p:val>
                                            <p:strVal val="#ppt_x"/>
                                          </p:val>
                                        </p:tav>
                                      </p:tavLst>
                                    </p:anim>
                                    <p:anim calcmode="lin" valueType="num">
                                      <p:cBhvr additive="base">
                                        <p:cTn id="14" dur="500" fill="hold"/>
                                        <p:tgtEl>
                                          <p:spTgt spid="3092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09261"/>
                                        </p:tgtEl>
                                        <p:attrNameLst>
                                          <p:attrName>style.visibility</p:attrName>
                                        </p:attrNameLst>
                                      </p:cBhvr>
                                      <p:to>
                                        <p:strVal val="visible"/>
                                      </p:to>
                                    </p:set>
                                    <p:anim calcmode="lin" valueType="num">
                                      <p:cBhvr additive="base">
                                        <p:cTn id="19" dur="500" fill="hold"/>
                                        <p:tgtEl>
                                          <p:spTgt spid="309261"/>
                                        </p:tgtEl>
                                        <p:attrNameLst>
                                          <p:attrName>ppt_x</p:attrName>
                                        </p:attrNameLst>
                                      </p:cBhvr>
                                      <p:tavLst>
                                        <p:tav tm="0">
                                          <p:val>
                                            <p:strVal val="#ppt_x"/>
                                          </p:val>
                                        </p:tav>
                                        <p:tav tm="100000">
                                          <p:val>
                                            <p:strVal val="#ppt_x"/>
                                          </p:val>
                                        </p:tav>
                                      </p:tavLst>
                                    </p:anim>
                                    <p:anim calcmode="lin" valueType="num">
                                      <p:cBhvr additive="base">
                                        <p:cTn id="20" dur="500" fill="hold"/>
                                        <p:tgtEl>
                                          <p:spTgt spid="30926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09254">
                                            <p:txEl>
                                              <p:pRg st="0" end="0"/>
                                            </p:txEl>
                                          </p:spTgt>
                                        </p:tgtEl>
                                        <p:attrNameLst>
                                          <p:attrName>style.visibility</p:attrName>
                                        </p:attrNameLst>
                                      </p:cBhvr>
                                      <p:to>
                                        <p:strVal val="visible"/>
                                      </p:to>
                                    </p:set>
                                    <p:anim calcmode="lin" valueType="num">
                                      <p:cBhvr additive="base">
                                        <p:cTn id="25" dur="500" fill="hold"/>
                                        <p:tgtEl>
                                          <p:spTgt spid="30925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92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09262">
                                            <p:txEl>
                                              <p:pRg st="0" end="0"/>
                                            </p:txEl>
                                          </p:spTgt>
                                        </p:tgtEl>
                                        <p:attrNameLst>
                                          <p:attrName>style.visibility</p:attrName>
                                        </p:attrNameLst>
                                      </p:cBhvr>
                                      <p:to>
                                        <p:strVal val="visible"/>
                                      </p:to>
                                    </p:set>
                                    <p:anim calcmode="lin" valueType="num">
                                      <p:cBhvr additive="base">
                                        <p:cTn id="31" dur="500" fill="hold"/>
                                        <p:tgtEl>
                                          <p:spTgt spid="309262">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926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4"/>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11325" name="Picture 2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9613" y="3201988"/>
            <a:ext cx="7721600" cy="3238500"/>
          </a:xfrm>
          <a:prstGeom prst="rect">
            <a:avLst/>
          </a:prstGeom>
          <a:noFill/>
          <a:ln w="9525">
            <a:noFill/>
            <a:miter lim="800000"/>
            <a:headEnd/>
            <a:tailEnd/>
          </a:ln>
        </p:spPr>
      </p:pic>
      <p:sp>
        <p:nvSpPr>
          <p:cNvPr id="84996" name="Rectangle 25"/>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pic>
        <p:nvPicPr>
          <p:cNvPr id="84997" name="Picture 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5800" y="1804988"/>
            <a:ext cx="7789863" cy="350837"/>
          </a:xfrm>
          <a:prstGeom prst="rect">
            <a:avLst/>
          </a:prstGeom>
          <a:noFill/>
          <a:ln w="9525">
            <a:noFill/>
            <a:miter lim="800000"/>
            <a:headEnd/>
            <a:tailEnd/>
          </a:ln>
        </p:spPr>
      </p:pic>
      <p:pic>
        <p:nvPicPr>
          <p:cNvPr id="84998" name="Picture 2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81038" y="2193925"/>
            <a:ext cx="7735887" cy="1895475"/>
          </a:xfrm>
          <a:prstGeom prst="rect">
            <a:avLst/>
          </a:prstGeom>
          <a:noFill/>
          <a:ln w="9525">
            <a:noFill/>
            <a:miter lim="800000"/>
            <a:headEnd/>
            <a:tailEnd/>
          </a:ln>
        </p:spPr>
      </p:pic>
      <p:sp>
        <p:nvSpPr>
          <p:cNvPr id="311303" name="Text Box 7"/>
          <p:cNvSpPr txBox="1">
            <a:spLocks noChangeArrowheads="1"/>
          </p:cNvSpPr>
          <p:nvPr/>
        </p:nvSpPr>
        <p:spPr bwMode="auto">
          <a:xfrm>
            <a:off x="2025650" y="4632325"/>
            <a:ext cx="6461125"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a:solidFill>
                  <a:schemeClr val="hlink"/>
                </a:solidFill>
              </a:rPr>
              <a:t>The E-field points toward (-) charges.</a:t>
            </a:r>
          </a:p>
        </p:txBody>
      </p:sp>
      <p:grpSp>
        <p:nvGrpSpPr>
          <p:cNvPr id="2" name="Group 8"/>
          <p:cNvGrpSpPr>
            <a:grpSpLocks/>
          </p:cNvGrpSpPr>
          <p:nvPr/>
        </p:nvGrpSpPr>
        <p:grpSpPr bwMode="auto">
          <a:xfrm>
            <a:off x="5688013" y="2200275"/>
            <a:ext cx="2309812" cy="2230438"/>
            <a:chOff x="2957" y="1725"/>
            <a:chExt cx="1273" cy="1229"/>
          </a:xfrm>
        </p:grpSpPr>
        <p:sp>
          <p:nvSpPr>
            <p:cNvPr id="85007" name="Line 9"/>
            <p:cNvSpPr>
              <a:spLocks noChangeShapeType="1"/>
            </p:cNvSpPr>
            <p:nvPr/>
          </p:nvSpPr>
          <p:spPr bwMode="auto">
            <a:xfrm flipH="1">
              <a:off x="3979" y="2328"/>
              <a:ext cx="251" cy="0"/>
            </a:xfrm>
            <a:prstGeom prst="line">
              <a:avLst/>
            </a:prstGeom>
            <a:noFill/>
            <a:ln w="38100">
              <a:solidFill>
                <a:srgbClr val="FF0000"/>
              </a:solidFill>
              <a:round/>
              <a:headEnd/>
              <a:tailEnd type="triangle" w="med" len="med"/>
            </a:ln>
          </p:spPr>
          <p:txBody>
            <a:bodyPr/>
            <a:lstStyle/>
            <a:p>
              <a:endParaRPr lang="en-US"/>
            </a:p>
          </p:txBody>
        </p:sp>
        <p:sp>
          <p:nvSpPr>
            <p:cNvPr id="85008" name="Line 10"/>
            <p:cNvSpPr>
              <a:spLocks noChangeShapeType="1"/>
            </p:cNvSpPr>
            <p:nvPr/>
          </p:nvSpPr>
          <p:spPr bwMode="auto">
            <a:xfrm>
              <a:off x="2957" y="2336"/>
              <a:ext cx="273" cy="0"/>
            </a:xfrm>
            <a:prstGeom prst="line">
              <a:avLst/>
            </a:prstGeom>
            <a:noFill/>
            <a:ln w="38100">
              <a:solidFill>
                <a:srgbClr val="FF0000"/>
              </a:solidFill>
              <a:round/>
              <a:headEnd/>
              <a:tailEnd type="triangle" w="med" len="med"/>
            </a:ln>
          </p:spPr>
          <p:txBody>
            <a:bodyPr/>
            <a:lstStyle/>
            <a:p>
              <a:endParaRPr lang="en-US"/>
            </a:p>
          </p:txBody>
        </p:sp>
        <p:sp>
          <p:nvSpPr>
            <p:cNvPr id="85009" name="Line 11"/>
            <p:cNvSpPr>
              <a:spLocks noChangeShapeType="1"/>
            </p:cNvSpPr>
            <p:nvPr/>
          </p:nvSpPr>
          <p:spPr bwMode="auto">
            <a:xfrm rot="16200000" flipH="1">
              <a:off x="3491" y="1847"/>
              <a:ext cx="243" cy="0"/>
            </a:xfrm>
            <a:prstGeom prst="line">
              <a:avLst/>
            </a:prstGeom>
            <a:noFill/>
            <a:ln w="38100">
              <a:solidFill>
                <a:srgbClr val="FF0000"/>
              </a:solidFill>
              <a:round/>
              <a:headEnd/>
              <a:tailEnd type="triangle" w="med" len="med"/>
            </a:ln>
          </p:spPr>
          <p:txBody>
            <a:bodyPr/>
            <a:lstStyle/>
            <a:p>
              <a:endParaRPr lang="en-US"/>
            </a:p>
          </p:txBody>
        </p:sp>
        <p:sp>
          <p:nvSpPr>
            <p:cNvPr id="85010" name="Line 12"/>
            <p:cNvSpPr>
              <a:spLocks noChangeShapeType="1"/>
            </p:cNvSpPr>
            <p:nvPr/>
          </p:nvSpPr>
          <p:spPr bwMode="auto">
            <a:xfrm rot="-5400000">
              <a:off x="3481" y="2829"/>
              <a:ext cx="250" cy="0"/>
            </a:xfrm>
            <a:prstGeom prst="line">
              <a:avLst/>
            </a:prstGeom>
            <a:noFill/>
            <a:ln w="38100">
              <a:solidFill>
                <a:srgbClr val="FF0000"/>
              </a:solidFill>
              <a:round/>
              <a:headEnd/>
              <a:tailEnd type="triangle" w="med" len="med"/>
            </a:ln>
          </p:spPr>
          <p:txBody>
            <a:bodyPr/>
            <a:lstStyle/>
            <a:p>
              <a:endParaRPr lang="en-US"/>
            </a:p>
          </p:txBody>
        </p:sp>
        <p:sp>
          <p:nvSpPr>
            <p:cNvPr id="85011" name="Line 13"/>
            <p:cNvSpPr>
              <a:spLocks noChangeShapeType="1"/>
            </p:cNvSpPr>
            <p:nvPr/>
          </p:nvSpPr>
          <p:spPr bwMode="auto">
            <a:xfrm rot="19012122" flipH="1">
              <a:off x="3843" y="1992"/>
              <a:ext cx="251" cy="0"/>
            </a:xfrm>
            <a:prstGeom prst="line">
              <a:avLst/>
            </a:prstGeom>
            <a:noFill/>
            <a:ln w="38100">
              <a:solidFill>
                <a:srgbClr val="FF0000"/>
              </a:solidFill>
              <a:round/>
              <a:headEnd/>
              <a:tailEnd type="triangle" w="med" len="med"/>
            </a:ln>
          </p:spPr>
          <p:txBody>
            <a:bodyPr/>
            <a:lstStyle/>
            <a:p>
              <a:endParaRPr lang="en-US"/>
            </a:p>
          </p:txBody>
        </p:sp>
        <p:sp>
          <p:nvSpPr>
            <p:cNvPr id="85012" name="Line 14"/>
            <p:cNvSpPr>
              <a:spLocks noChangeShapeType="1"/>
            </p:cNvSpPr>
            <p:nvPr/>
          </p:nvSpPr>
          <p:spPr bwMode="auto">
            <a:xfrm rot="-2587878">
              <a:off x="3100" y="2689"/>
              <a:ext cx="273" cy="0"/>
            </a:xfrm>
            <a:prstGeom prst="line">
              <a:avLst/>
            </a:prstGeom>
            <a:noFill/>
            <a:ln w="38100">
              <a:solidFill>
                <a:srgbClr val="FF0000"/>
              </a:solidFill>
              <a:round/>
              <a:headEnd/>
              <a:tailEnd type="triangle" w="med" len="med"/>
            </a:ln>
          </p:spPr>
          <p:txBody>
            <a:bodyPr/>
            <a:lstStyle/>
            <a:p>
              <a:endParaRPr lang="en-US"/>
            </a:p>
          </p:txBody>
        </p:sp>
        <p:sp>
          <p:nvSpPr>
            <p:cNvPr id="85013" name="Line 15"/>
            <p:cNvSpPr>
              <a:spLocks noChangeShapeType="1"/>
            </p:cNvSpPr>
            <p:nvPr/>
          </p:nvSpPr>
          <p:spPr bwMode="auto">
            <a:xfrm rot="13612122" flipH="1">
              <a:off x="3159" y="1978"/>
              <a:ext cx="243" cy="0"/>
            </a:xfrm>
            <a:prstGeom prst="line">
              <a:avLst/>
            </a:prstGeom>
            <a:noFill/>
            <a:ln w="38100">
              <a:solidFill>
                <a:srgbClr val="FF0000"/>
              </a:solidFill>
              <a:round/>
              <a:headEnd/>
              <a:tailEnd type="triangle" w="med" len="med"/>
            </a:ln>
          </p:spPr>
          <p:txBody>
            <a:bodyPr/>
            <a:lstStyle/>
            <a:p>
              <a:endParaRPr lang="en-US"/>
            </a:p>
          </p:txBody>
        </p:sp>
        <p:sp>
          <p:nvSpPr>
            <p:cNvPr id="85014" name="Line 16"/>
            <p:cNvSpPr>
              <a:spLocks noChangeShapeType="1"/>
            </p:cNvSpPr>
            <p:nvPr/>
          </p:nvSpPr>
          <p:spPr bwMode="auto">
            <a:xfrm rot="-7987878">
              <a:off x="3823" y="2699"/>
              <a:ext cx="250" cy="0"/>
            </a:xfrm>
            <a:prstGeom prst="line">
              <a:avLst/>
            </a:prstGeom>
            <a:noFill/>
            <a:ln w="38100">
              <a:solidFill>
                <a:srgbClr val="FF0000"/>
              </a:solidFill>
              <a:round/>
              <a:headEnd/>
              <a:tailEnd type="triangle" w="med" len="med"/>
            </a:ln>
          </p:spPr>
          <p:txBody>
            <a:bodyPr/>
            <a:lstStyle/>
            <a:p>
              <a:endParaRPr lang="en-US"/>
            </a:p>
          </p:txBody>
        </p:sp>
      </p:grpSp>
      <p:sp>
        <p:nvSpPr>
          <p:cNvPr id="311313" name="Text Box 17"/>
          <p:cNvSpPr txBox="1">
            <a:spLocks noChangeArrowheads="1"/>
          </p:cNvSpPr>
          <p:nvPr/>
        </p:nvSpPr>
        <p:spPr bwMode="auto">
          <a:xfrm>
            <a:off x="2027238" y="4987925"/>
            <a:ext cx="6461125"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a:solidFill>
                  <a:schemeClr val="hlink"/>
                </a:solidFill>
              </a:rPr>
              <a:t>The E-field is ZERO inside a conductor.</a:t>
            </a:r>
          </a:p>
        </p:txBody>
      </p:sp>
      <p:sp>
        <p:nvSpPr>
          <p:cNvPr id="311314" name="Text Box 18"/>
          <p:cNvSpPr txBox="1">
            <a:spLocks noChangeArrowheads="1"/>
          </p:cNvSpPr>
          <p:nvPr/>
        </p:nvSpPr>
        <p:spPr bwMode="auto">
          <a:xfrm>
            <a:off x="2041525" y="6346825"/>
            <a:ext cx="6726238"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a:solidFill>
                  <a:schemeClr val="hlink"/>
                </a:solidFill>
              </a:rPr>
              <a:t>Perpendicular to E-field, and spreading.</a:t>
            </a:r>
          </a:p>
        </p:txBody>
      </p:sp>
      <p:sp>
        <p:nvSpPr>
          <p:cNvPr id="311315" name="Oval 19"/>
          <p:cNvSpPr>
            <a:spLocks noChangeArrowheads="1"/>
          </p:cNvSpPr>
          <p:nvPr/>
        </p:nvSpPr>
        <p:spPr bwMode="auto">
          <a:xfrm>
            <a:off x="6121400" y="2506663"/>
            <a:ext cx="1570038" cy="1570037"/>
          </a:xfrm>
          <a:prstGeom prst="ellipse">
            <a:avLst/>
          </a:prstGeom>
          <a:noFill/>
          <a:ln w="19050">
            <a:solidFill>
              <a:srgbClr val="008000"/>
            </a:solidFill>
            <a:prstDash val="dash"/>
            <a:round/>
            <a:headEnd/>
            <a:tailEnd/>
          </a:ln>
        </p:spPr>
        <p:txBody>
          <a:bodyPr wrap="none" anchor="ctr"/>
          <a:lstStyle/>
          <a:p>
            <a:endParaRPr lang="en-US"/>
          </a:p>
        </p:txBody>
      </p:sp>
      <p:sp>
        <p:nvSpPr>
          <p:cNvPr id="311316" name="Oval 20"/>
          <p:cNvSpPr>
            <a:spLocks noChangeArrowheads="1"/>
          </p:cNvSpPr>
          <p:nvPr/>
        </p:nvSpPr>
        <p:spPr bwMode="auto">
          <a:xfrm>
            <a:off x="5884863" y="2308225"/>
            <a:ext cx="1981200" cy="1981200"/>
          </a:xfrm>
          <a:prstGeom prst="ellipse">
            <a:avLst/>
          </a:prstGeom>
          <a:noFill/>
          <a:ln w="19050">
            <a:solidFill>
              <a:srgbClr val="008000"/>
            </a:solidFill>
            <a:prstDash val="dash"/>
            <a:round/>
            <a:headEnd/>
            <a:tailEnd/>
          </a:ln>
        </p:spPr>
        <p:txBody>
          <a:bodyPr wrap="none" anchor="ctr"/>
          <a:lstStyle/>
          <a:p>
            <a:endParaRPr lang="en-US"/>
          </a:p>
        </p:txBody>
      </p:sp>
      <p:sp>
        <p:nvSpPr>
          <p:cNvPr id="311317" name="Oval 21"/>
          <p:cNvSpPr>
            <a:spLocks noChangeArrowheads="1"/>
          </p:cNvSpPr>
          <p:nvPr/>
        </p:nvSpPr>
        <p:spPr bwMode="auto">
          <a:xfrm>
            <a:off x="5549900" y="2049463"/>
            <a:ext cx="2587625" cy="2587625"/>
          </a:xfrm>
          <a:prstGeom prst="ellipse">
            <a:avLst/>
          </a:prstGeom>
          <a:noFill/>
          <a:ln w="19050">
            <a:solidFill>
              <a:srgbClr val="008000"/>
            </a:solidFill>
            <a:prstDash val="dash"/>
            <a:round/>
            <a:headEnd/>
            <a:tailEnd/>
          </a:ln>
        </p:spPr>
        <p:txBody>
          <a:bodyPr wrap="none" anchor="ctr"/>
          <a:lstStyle/>
          <a:p>
            <a:endParaRPr lang="en-US"/>
          </a:p>
        </p:txBody>
      </p:sp>
      <p:sp>
        <p:nvSpPr>
          <p:cNvPr id="8500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1325"/>
                                        </p:tgtEl>
                                        <p:attrNameLst>
                                          <p:attrName>style.visibility</p:attrName>
                                        </p:attrNameLst>
                                      </p:cBhvr>
                                      <p:to>
                                        <p:strVal val="visible"/>
                                      </p:to>
                                    </p:set>
                                    <p:anim calcmode="lin" valueType="num">
                                      <p:cBhvr additive="base">
                                        <p:cTn id="7" dur="500" fill="hold"/>
                                        <p:tgtEl>
                                          <p:spTgt spid="311325"/>
                                        </p:tgtEl>
                                        <p:attrNameLst>
                                          <p:attrName>ppt_x</p:attrName>
                                        </p:attrNameLst>
                                      </p:cBhvr>
                                      <p:tavLst>
                                        <p:tav tm="0">
                                          <p:val>
                                            <p:strVal val="#ppt_x"/>
                                          </p:val>
                                        </p:tav>
                                        <p:tav tm="100000">
                                          <p:val>
                                            <p:strVal val="#ppt_x"/>
                                          </p:val>
                                        </p:tav>
                                      </p:tavLst>
                                    </p:anim>
                                    <p:anim calcmode="lin" valueType="num">
                                      <p:cBhvr additive="base">
                                        <p:cTn id="8" dur="500" fill="hold"/>
                                        <p:tgtEl>
                                          <p:spTgt spid="31132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11303">
                                            <p:txEl>
                                              <p:pRg st="0" end="0"/>
                                            </p:txEl>
                                          </p:spTgt>
                                        </p:tgtEl>
                                        <p:attrNameLst>
                                          <p:attrName>style.visibility</p:attrName>
                                        </p:attrNameLst>
                                      </p:cBhvr>
                                      <p:to>
                                        <p:strVal val="visible"/>
                                      </p:to>
                                    </p:set>
                                    <p:anim calcmode="lin" valueType="num">
                                      <p:cBhvr additive="base">
                                        <p:cTn id="13" dur="500" fill="hold"/>
                                        <p:tgtEl>
                                          <p:spTgt spid="31130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1130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53"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animEffect transition="in" filter="fade">
                                      <p:cBhvr>
                                        <p:cTn id="21" dur="500"/>
                                        <p:tgtEl>
                                          <p:spTgt spid="2"/>
                                        </p:tgtEl>
                                      </p:cBhvr>
                                    </p:animEffect>
                                  </p:childTnLst>
                                  <p:subTnLst>
                                    <p:audio>
                                      <p:cMediaNode>
                                        <p:cTn display="0" masterRel="sameClick">
                                          <p:stCondLst>
                                            <p:cond evt="begin" delay="0">
                                              <p:tn val="17"/>
                                            </p:cond>
                                          </p:stCondLst>
                                          <p:endCondLst>
                                            <p:cond evt="onStopAudio" delay="0">
                                              <p:tgtEl>
                                                <p:sldTgt/>
                                              </p:tgtEl>
                                            </p:cond>
                                          </p:endCondLst>
                                        </p:cTn>
                                        <p:tgtEl>
                                          <p:sndTgt r:embed="rId5" name="voltage.wav"/>
                                        </p:tgtEl>
                                      </p:cMediaNode>
                                    </p:audio>
                                  </p:subTnLst>
                                </p:cTn>
                              </p:par>
                            </p:childTnLst>
                          </p:cTn>
                        </p:par>
                      </p:childTnLst>
                    </p:cTn>
                  </p:par>
                  <p:par>
                    <p:cTn id="22" fill="hold">
                      <p:stCondLst>
                        <p:cond delay="indefinite"/>
                      </p:stCondLst>
                      <p:childTnLst>
                        <p:par>
                          <p:cTn id="23" fill="hold">
                            <p:stCondLst>
                              <p:cond delay="0"/>
                            </p:stCondLst>
                            <p:childTnLst>
                              <p:par>
                                <p:cTn id="24" presetID="2" presetClass="entr" presetSubtype="2" fill="hold" nodeType="clickEffect">
                                  <p:stCondLst>
                                    <p:cond delay="0"/>
                                  </p:stCondLst>
                                  <p:childTnLst>
                                    <p:set>
                                      <p:cBhvr>
                                        <p:cTn id="25" dur="1" fill="hold">
                                          <p:stCondLst>
                                            <p:cond delay="0"/>
                                          </p:stCondLst>
                                        </p:cTn>
                                        <p:tgtEl>
                                          <p:spTgt spid="311313">
                                            <p:txEl>
                                              <p:pRg st="0" end="0"/>
                                            </p:txEl>
                                          </p:spTgt>
                                        </p:tgtEl>
                                        <p:attrNameLst>
                                          <p:attrName>style.visibility</p:attrName>
                                        </p:attrNameLst>
                                      </p:cBhvr>
                                      <p:to>
                                        <p:strVal val="visible"/>
                                      </p:to>
                                    </p:set>
                                    <p:anim calcmode="lin" valueType="num">
                                      <p:cBhvr additive="base">
                                        <p:cTn id="26" dur="500" fill="hold"/>
                                        <p:tgtEl>
                                          <p:spTgt spid="311313">
                                            <p:txEl>
                                              <p:pRg st="0" end="0"/>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11313">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4"/>
                                            </p:cond>
                                          </p:stCondLst>
                                          <p:endCondLst>
                                            <p:cond evt="onStopAudio" delay="0">
                                              <p:tgtEl>
                                                <p:sldTgt/>
                                              </p:tgtEl>
                                            </p:cond>
                                          </p:endCondLst>
                                        </p:cTn>
                                        <p:tgtEl>
                                          <p:sndTgt r:embed="rId4" name="arrow.wav"/>
                                        </p:tgtEl>
                                      </p:cMediaNode>
                                    </p:audio>
                                  </p:sub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311314">
                                            <p:txEl>
                                              <p:pRg st="0" end="0"/>
                                            </p:txEl>
                                          </p:spTgt>
                                        </p:tgtEl>
                                        <p:attrNameLst>
                                          <p:attrName>style.visibility</p:attrName>
                                        </p:attrNameLst>
                                      </p:cBhvr>
                                      <p:to>
                                        <p:strVal val="visible"/>
                                      </p:to>
                                    </p:set>
                                    <p:anim calcmode="lin" valueType="num">
                                      <p:cBhvr additive="base">
                                        <p:cTn id="32" dur="500" fill="hold"/>
                                        <p:tgtEl>
                                          <p:spTgt spid="311314">
                                            <p:txEl>
                                              <p:pRg st="0" end="0"/>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1131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0"/>
                                            </p:cond>
                                          </p:stCondLst>
                                          <p:endCondLst>
                                            <p:cond evt="onStopAudio" delay="0">
                                              <p:tgtEl>
                                                <p:sldTgt/>
                                              </p:tgtEl>
                                            </p:cond>
                                          </p:endCondLst>
                                        </p:cTn>
                                        <p:tgtEl>
                                          <p:sndTgt r:embed="rId4" name="arrow.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grpId="0" nodeType="clickEffect">
                                  <p:stCondLst>
                                    <p:cond delay="0"/>
                                  </p:stCondLst>
                                  <p:childTnLst>
                                    <p:set>
                                      <p:cBhvr>
                                        <p:cTn id="37" dur="1" fill="hold">
                                          <p:stCondLst>
                                            <p:cond delay="0"/>
                                          </p:stCondLst>
                                        </p:cTn>
                                        <p:tgtEl>
                                          <p:spTgt spid="311315"/>
                                        </p:tgtEl>
                                        <p:attrNameLst>
                                          <p:attrName>style.visibility</p:attrName>
                                        </p:attrNameLst>
                                      </p:cBhvr>
                                      <p:to>
                                        <p:strVal val="visible"/>
                                      </p:to>
                                    </p:set>
                                    <p:anim calcmode="lin" valueType="num">
                                      <p:cBhvr>
                                        <p:cTn id="38" dur="500" fill="hold"/>
                                        <p:tgtEl>
                                          <p:spTgt spid="311315"/>
                                        </p:tgtEl>
                                        <p:attrNameLst>
                                          <p:attrName>ppt_w</p:attrName>
                                        </p:attrNameLst>
                                      </p:cBhvr>
                                      <p:tavLst>
                                        <p:tav tm="0">
                                          <p:val>
                                            <p:fltVal val="0"/>
                                          </p:val>
                                        </p:tav>
                                        <p:tav tm="100000">
                                          <p:val>
                                            <p:strVal val="#ppt_w"/>
                                          </p:val>
                                        </p:tav>
                                      </p:tavLst>
                                    </p:anim>
                                    <p:anim calcmode="lin" valueType="num">
                                      <p:cBhvr>
                                        <p:cTn id="39" dur="500" fill="hold"/>
                                        <p:tgtEl>
                                          <p:spTgt spid="311315"/>
                                        </p:tgtEl>
                                        <p:attrNameLst>
                                          <p:attrName>ppt_h</p:attrName>
                                        </p:attrNameLst>
                                      </p:cBhvr>
                                      <p:tavLst>
                                        <p:tav tm="0">
                                          <p:val>
                                            <p:fltVal val="0"/>
                                          </p:val>
                                        </p:tav>
                                        <p:tav tm="100000">
                                          <p:val>
                                            <p:strVal val="#ppt_h"/>
                                          </p:val>
                                        </p:tav>
                                      </p:tavLst>
                                    </p:anim>
                                    <p:animEffect transition="in" filter="fade">
                                      <p:cBhvr>
                                        <p:cTn id="40" dur="500"/>
                                        <p:tgtEl>
                                          <p:spTgt spid="311315"/>
                                        </p:tgtEl>
                                      </p:cBhvr>
                                    </p:animEffect>
                                  </p:childTnLst>
                                  <p:subTnLst>
                                    <p:audio>
                                      <p:cMediaNode>
                                        <p:cTn display="0" masterRel="sameClick">
                                          <p:stCondLst>
                                            <p:cond evt="begin" delay="0">
                                              <p:tn val="36"/>
                                            </p:cond>
                                          </p:stCondLst>
                                          <p:endCondLst>
                                            <p:cond evt="onStopAudio" delay="0">
                                              <p:tgtEl>
                                                <p:sldTgt/>
                                              </p:tgtEl>
                                            </p:cond>
                                          </p:endCondLst>
                                        </p:cTn>
                                        <p:tgtEl>
                                          <p:sndTgt r:embed="rId5" name="voltage.wav"/>
                                        </p:tgtEl>
                                      </p:cMediaNode>
                                    </p:audio>
                                  </p:subTnLst>
                                </p:cTn>
                              </p:par>
                            </p:childTnLst>
                          </p:cTn>
                        </p:par>
                        <p:par>
                          <p:cTn id="41" fill="hold">
                            <p:stCondLst>
                              <p:cond delay="500"/>
                            </p:stCondLst>
                            <p:childTnLst>
                              <p:par>
                                <p:cTn id="42" presetID="53" presetClass="entr" presetSubtype="0" fill="hold" grpId="0" nodeType="afterEffect">
                                  <p:stCondLst>
                                    <p:cond delay="0"/>
                                  </p:stCondLst>
                                  <p:childTnLst>
                                    <p:set>
                                      <p:cBhvr>
                                        <p:cTn id="43" dur="1" fill="hold">
                                          <p:stCondLst>
                                            <p:cond delay="0"/>
                                          </p:stCondLst>
                                        </p:cTn>
                                        <p:tgtEl>
                                          <p:spTgt spid="311316"/>
                                        </p:tgtEl>
                                        <p:attrNameLst>
                                          <p:attrName>style.visibility</p:attrName>
                                        </p:attrNameLst>
                                      </p:cBhvr>
                                      <p:to>
                                        <p:strVal val="visible"/>
                                      </p:to>
                                    </p:set>
                                    <p:anim calcmode="lin" valueType="num">
                                      <p:cBhvr>
                                        <p:cTn id="44" dur="500" fill="hold"/>
                                        <p:tgtEl>
                                          <p:spTgt spid="311316"/>
                                        </p:tgtEl>
                                        <p:attrNameLst>
                                          <p:attrName>ppt_w</p:attrName>
                                        </p:attrNameLst>
                                      </p:cBhvr>
                                      <p:tavLst>
                                        <p:tav tm="0">
                                          <p:val>
                                            <p:fltVal val="0"/>
                                          </p:val>
                                        </p:tav>
                                        <p:tav tm="100000">
                                          <p:val>
                                            <p:strVal val="#ppt_w"/>
                                          </p:val>
                                        </p:tav>
                                      </p:tavLst>
                                    </p:anim>
                                    <p:anim calcmode="lin" valueType="num">
                                      <p:cBhvr>
                                        <p:cTn id="45" dur="500" fill="hold"/>
                                        <p:tgtEl>
                                          <p:spTgt spid="311316"/>
                                        </p:tgtEl>
                                        <p:attrNameLst>
                                          <p:attrName>ppt_h</p:attrName>
                                        </p:attrNameLst>
                                      </p:cBhvr>
                                      <p:tavLst>
                                        <p:tav tm="0">
                                          <p:val>
                                            <p:fltVal val="0"/>
                                          </p:val>
                                        </p:tav>
                                        <p:tav tm="100000">
                                          <p:val>
                                            <p:strVal val="#ppt_h"/>
                                          </p:val>
                                        </p:tav>
                                      </p:tavLst>
                                    </p:anim>
                                    <p:animEffect transition="in" filter="fade">
                                      <p:cBhvr>
                                        <p:cTn id="46" dur="500"/>
                                        <p:tgtEl>
                                          <p:spTgt spid="311316"/>
                                        </p:tgtEl>
                                      </p:cBhvr>
                                    </p:animEffect>
                                  </p:childTnLst>
                                  <p:subTnLst>
                                    <p:audio>
                                      <p:cMediaNode>
                                        <p:cTn display="0" masterRel="sameClick">
                                          <p:stCondLst>
                                            <p:cond evt="begin" delay="0">
                                              <p:tn val="42"/>
                                            </p:cond>
                                          </p:stCondLst>
                                          <p:endCondLst>
                                            <p:cond evt="onStopAudio" delay="0">
                                              <p:tgtEl>
                                                <p:sldTgt/>
                                              </p:tgtEl>
                                            </p:cond>
                                          </p:endCondLst>
                                        </p:cTn>
                                        <p:tgtEl>
                                          <p:sndTgt r:embed="rId5" name="voltage.wav"/>
                                        </p:tgtEl>
                                      </p:cMediaNode>
                                    </p:audio>
                                  </p:subTnLst>
                                </p:cTn>
                              </p:par>
                            </p:childTnLst>
                          </p:cTn>
                        </p:par>
                        <p:par>
                          <p:cTn id="47" fill="hold">
                            <p:stCondLst>
                              <p:cond delay="1000"/>
                            </p:stCondLst>
                            <p:childTnLst>
                              <p:par>
                                <p:cTn id="48" presetID="53" presetClass="entr" presetSubtype="0" fill="hold" grpId="0" nodeType="afterEffect">
                                  <p:stCondLst>
                                    <p:cond delay="0"/>
                                  </p:stCondLst>
                                  <p:childTnLst>
                                    <p:set>
                                      <p:cBhvr>
                                        <p:cTn id="49" dur="1" fill="hold">
                                          <p:stCondLst>
                                            <p:cond delay="0"/>
                                          </p:stCondLst>
                                        </p:cTn>
                                        <p:tgtEl>
                                          <p:spTgt spid="311317"/>
                                        </p:tgtEl>
                                        <p:attrNameLst>
                                          <p:attrName>style.visibility</p:attrName>
                                        </p:attrNameLst>
                                      </p:cBhvr>
                                      <p:to>
                                        <p:strVal val="visible"/>
                                      </p:to>
                                    </p:set>
                                    <p:anim calcmode="lin" valueType="num">
                                      <p:cBhvr>
                                        <p:cTn id="50" dur="500" fill="hold"/>
                                        <p:tgtEl>
                                          <p:spTgt spid="311317"/>
                                        </p:tgtEl>
                                        <p:attrNameLst>
                                          <p:attrName>ppt_w</p:attrName>
                                        </p:attrNameLst>
                                      </p:cBhvr>
                                      <p:tavLst>
                                        <p:tav tm="0">
                                          <p:val>
                                            <p:fltVal val="0"/>
                                          </p:val>
                                        </p:tav>
                                        <p:tav tm="100000">
                                          <p:val>
                                            <p:strVal val="#ppt_w"/>
                                          </p:val>
                                        </p:tav>
                                      </p:tavLst>
                                    </p:anim>
                                    <p:anim calcmode="lin" valueType="num">
                                      <p:cBhvr>
                                        <p:cTn id="51" dur="500" fill="hold"/>
                                        <p:tgtEl>
                                          <p:spTgt spid="311317"/>
                                        </p:tgtEl>
                                        <p:attrNameLst>
                                          <p:attrName>ppt_h</p:attrName>
                                        </p:attrNameLst>
                                      </p:cBhvr>
                                      <p:tavLst>
                                        <p:tav tm="0">
                                          <p:val>
                                            <p:fltVal val="0"/>
                                          </p:val>
                                        </p:tav>
                                        <p:tav tm="100000">
                                          <p:val>
                                            <p:strVal val="#ppt_h"/>
                                          </p:val>
                                        </p:tav>
                                      </p:tavLst>
                                    </p:anim>
                                    <p:animEffect transition="in" filter="fade">
                                      <p:cBhvr>
                                        <p:cTn id="52" dur="500"/>
                                        <p:tgtEl>
                                          <p:spTgt spid="311317"/>
                                        </p:tgtEl>
                                      </p:cBhvr>
                                    </p:animEffect>
                                  </p:childTnLst>
                                  <p:subTnLst>
                                    <p:audio>
                                      <p:cMediaNode>
                                        <p:cTn display="0" masterRel="sameClick">
                                          <p:stCondLst>
                                            <p:cond evt="begin" delay="0">
                                              <p:tn val="48"/>
                                            </p:cond>
                                          </p:stCondLst>
                                          <p:endCondLst>
                                            <p:cond evt="onStopAudio" delay="0">
                                              <p:tgtEl>
                                                <p:sldTgt/>
                                              </p:tgtEl>
                                            </p:cond>
                                          </p:endCondLst>
                                        </p:cTn>
                                        <p:tgtEl>
                                          <p:sndTgt r:embed="rId5"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315" grpId="0" animBg="1"/>
      <p:bldP spid="311316" grpId="0" animBg="1"/>
      <p:bldP spid="311317"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3"/>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13397" name="Picture 53"/>
          <p:cNvPicPr>
            <a:picLocks noChangeAspect="1" noChangeArrowheads="1"/>
          </p:cNvPicPr>
          <p:nvPr/>
        </p:nvPicPr>
        <p:blipFill>
          <a:blip r:embed="rId5" cstate="print">
            <a:clrChange>
              <a:clrFrom>
                <a:srgbClr val="FFFFFF"/>
              </a:clrFrom>
              <a:clrTo>
                <a:srgbClr val="FFFFFF">
                  <a:alpha val="0"/>
                </a:srgbClr>
              </a:clrTo>
            </a:clrChange>
          </a:blip>
          <a:srcRect b="25519"/>
          <a:stretch>
            <a:fillRect/>
          </a:stretch>
        </p:blipFill>
        <p:spPr bwMode="auto">
          <a:xfrm>
            <a:off x="730250" y="3189288"/>
            <a:ext cx="7693025" cy="2390775"/>
          </a:xfrm>
          <a:prstGeom prst="rect">
            <a:avLst/>
          </a:prstGeom>
          <a:noFill/>
          <a:ln w="9525">
            <a:noFill/>
            <a:miter lim="800000"/>
            <a:headEnd/>
            <a:tailEnd/>
          </a:ln>
        </p:spPr>
      </p:pic>
      <p:sp>
        <p:nvSpPr>
          <p:cNvPr id="86020" name="Rectangle 24"/>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pic>
        <p:nvPicPr>
          <p:cNvPr id="86021" name="Picture 2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85800" y="1804988"/>
            <a:ext cx="7789863" cy="350837"/>
          </a:xfrm>
          <a:prstGeom prst="rect">
            <a:avLst/>
          </a:prstGeom>
          <a:noFill/>
          <a:ln w="9525">
            <a:noFill/>
            <a:miter lim="800000"/>
            <a:headEnd/>
            <a:tailEnd/>
          </a:ln>
        </p:spPr>
      </p:pic>
      <p:pic>
        <p:nvPicPr>
          <p:cNvPr id="86022" name="Picture 26"/>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681038" y="2193925"/>
            <a:ext cx="7735887" cy="1895475"/>
          </a:xfrm>
          <a:prstGeom prst="rect">
            <a:avLst/>
          </a:prstGeom>
          <a:noFill/>
          <a:ln w="9525">
            <a:noFill/>
            <a:miter lim="800000"/>
            <a:headEnd/>
            <a:tailEnd/>
          </a:ln>
        </p:spPr>
      </p:pic>
      <p:sp>
        <p:nvSpPr>
          <p:cNvPr id="313363" name="Text Box 19"/>
          <p:cNvSpPr txBox="1">
            <a:spLocks noChangeArrowheads="1"/>
          </p:cNvSpPr>
          <p:nvPr/>
        </p:nvSpPr>
        <p:spPr bwMode="auto">
          <a:xfrm>
            <a:off x="1330325" y="5075238"/>
            <a:ext cx="7188200" cy="118745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From </a:t>
            </a:r>
            <a:r>
              <a:rPr lang="en-US" i="1">
                <a:solidFill>
                  <a:schemeClr val="hlink"/>
                </a:solidFill>
                <a:sym typeface="Symbol" pitchFamily="18" charset="2"/>
              </a:rPr>
              <a:t>E</a:t>
            </a:r>
            <a:r>
              <a:rPr lang="en-US">
                <a:solidFill>
                  <a:schemeClr val="hlink"/>
                </a:solidFill>
                <a:sym typeface="Symbol" pitchFamily="18" charset="2"/>
              </a:rPr>
              <a:t> = –∆</a:t>
            </a:r>
            <a:r>
              <a:rPr lang="en-US" i="1">
                <a:solidFill>
                  <a:schemeClr val="hlink"/>
                </a:solidFill>
                <a:cs typeface="Courier New" pitchFamily="49" charset="0"/>
                <a:sym typeface="Symbol" pitchFamily="18" charset="2"/>
              </a:rPr>
              <a:t>V</a:t>
            </a:r>
            <a:r>
              <a:rPr lang="en-US" baseline="-25000">
                <a:solidFill>
                  <a:schemeClr val="hlink"/>
                </a:solidFill>
                <a:cs typeface="Courier New" pitchFamily="49" charset="0"/>
                <a:sym typeface="Symbol" pitchFamily="18" charset="2"/>
              </a:rPr>
              <a:t>e</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a:solidFill>
                  <a:schemeClr val="hlink"/>
                </a:solidFill>
                <a:sym typeface="Symbol" pitchFamily="18" charset="2"/>
              </a:rPr>
              <a:t>∆</a:t>
            </a:r>
            <a:r>
              <a:rPr lang="en-US" i="1">
                <a:solidFill>
                  <a:schemeClr val="hlink"/>
                </a:solidFill>
                <a:cs typeface="Courier New" pitchFamily="49" charset="0"/>
                <a:sym typeface="Symbol" pitchFamily="18" charset="2"/>
              </a:rPr>
              <a:t>r</a:t>
            </a:r>
            <a:r>
              <a:rPr lang="en-US">
                <a:solidFill>
                  <a:schemeClr val="hlink"/>
                </a:solidFill>
                <a:cs typeface="Courier New" pitchFamily="49" charset="0"/>
                <a:sym typeface="Symbol" pitchFamily="18" charset="2"/>
              </a:rPr>
              <a:t> we see that the bigger the separation between consecutive circles, the weaker the E-field.</a:t>
            </a:r>
          </a:p>
        </p:txBody>
      </p:sp>
      <p:sp>
        <p:nvSpPr>
          <p:cNvPr id="313364" name="Text Box 20"/>
          <p:cNvSpPr txBox="1">
            <a:spLocks noChangeArrowheads="1"/>
          </p:cNvSpPr>
          <p:nvPr/>
        </p:nvSpPr>
        <p:spPr bwMode="auto">
          <a:xfrm>
            <a:off x="1343025" y="6073775"/>
            <a:ext cx="6905625" cy="822325"/>
          </a:xfrm>
          <a:prstGeom prst="rect">
            <a:avLst/>
          </a:prstGeom>
          <a:noFill/>
          <a:ln w="9525">
            <a:noFill/>
            <a:miter lim="800000"/>
            <a:headEnd/>
            <a:tailEnd/>
          </a:ln>
        </p:spPr>
        <p:txBody>
          <a:bodyPr>
            <a:spAutoFit/>
          </a:bodyPr>
          <a:lstStyle/>
          <a:p>
            <a:pPr>
              <a:spcBef>
                <a:spcPct val="50000"/>
              </a:spcBef>
            </a:pPr>
            <a:r>
              <a:rPr lang="en-US">
                <a:solidFill>
                  <a:srgbClr val="FF6600"/>
                </a:solidFill>
                <a:sym typeface="Symbol" pitchFamily="18" charset="2"/>
              </a:rPr>
              <a:t>You can also tell directly from the concentration of the E-field lines.</a:t>
            </a:r>
            <a:endParaRPr lang="en-US">
              <a:solidFill>
                <a:srgbClr val="FF6600"/>
              </a:solidFill>
              <a:cs typeface="Courier New" pitchFamily="49" charset="0"/>
              <a:sym typeface="Symbol" pitchFamily="18" charset="2"/>
            </a:endParaRPr>
          </a:p>
        </p:txBody>
      </p:sp>
      <p:sp>
        <p:nvSpPr>
          <p:cNvPr id="8602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grpSp>
        <p:nvGrpSpPr>
          <p:cNvPr id="86026" name="Group 51"/>
          <p:cNvGrpSpPr>
            <a:grpSpLocks/>
          </p:cNvGrpSpPr>
          <p:nvPr/>
        </p:nvGrpSpPr>
        <p:grpSpPr bwMode="auto">
          <a:xfrm>
            <a:off x="5549900" y="2049463"/>
            <a:ext cx="2587625" cy="2587625"/>
            <a:chOff x="3504" y="1291"/>
            <a:chExt cx="1630" cy="1630"/>
          </a:xfrm>
        </p:grpSpPr>
        <p:grpSp>
          <p:nvGrpSpPr>
            <p:cNvPr id="86027" name="Group 39"/>
            <p:cNvGrpSpPr>
              <a:grpSpLocks/>
            </p:cNvGrpSpPr>
            <p:nvPr/>
          </p:nvGrpSpPr>
          <p:grpSpPr bwMode="auto">
            <a:xfrm>
              <a:off x="3591" y="1386"/>
              <a:ext cx="1455" cy="1405"/>
              <a:chOff x="2957" y="1725"/>
              <a:chExt cx="1273" cy="1229"/>
            </a:xfrm>
          </p:grpSpPr>
          <p:sp>
            <p:nvSpPr>
              <p:cNvPr id="86031" name="Line 40"/>
              <p:cNvSpPr>
                <a:spLocks noChangeShapeType="1"/>
              </p:cNvSpPr>
              <p:nvPr/>
            </p:nvSpPr>
            <p:spPr bwMode="auto">
              <a:xfrm flipH="1">
                <a:off x="3979" y="2328"/>
                <a:ext cx="251" cy="0"/>
              </a:xfrm>
              <a:prstGeom prst="line">
                <a:avLst/>
              </a:prstGeom>
              <a:noFill/>
              <a:ln w="38100">
                <a:solidFill>
                  <a:srgbClr val="FF0000"/>
                </a:solidFill>
                <a:round/>
                <a:headEnd/>
                <a:tailEnd type="triangle" w="med" len="med"/>
              </a:ln>
            </p:spPr>
            <p:txBody>
              <a:bodyPr/>
              <a:lstStyle/>
              <a:p>
                <a:endParaRPr lang="en-US"/>
              </a:p>
            </p:txBody>
          </p:sp>
          <p:sp>
            <p:nvSpPr>
              <p:cNvPr id="86032" name="Line 41"/>
              <p:cNvSpPr>
                <a:spLocks noChangeShapeType="1"/>
              </p:cNvSpPr>
              <p:nvPr/>
            </p:nvSpPr>
            <p:spPr bwMode="auto">
              <a:xfrm>
                <a:off x="2957" y="2336"/>
                <a:ext cx="273" cy="0"/>
              </a:xfrm>
              <a:prstGeom prst="line">
                <a:avLst/>
              </a:prstGeom>
              <a:noFill/>
              <a:ln w="38100">
                <a:solidFill>
                  <a:srgbClr val="FF0000"/>
                </a:solidFill>
                <a:round/>
                <a:headEnd/>
                <a:tailEnd type="triangle" w="med" len="med"/>
              </a:ln>
            </p:spPr>
            <p:txBody>
              <a:bodyPr/>
              <a:lstStyle/>
              <a:p>
                <a:endParaRPr lang="en-US"/>
              </a:p>
            </p:txBody>
          </p:sp>
          <p:sp>
            <p:nvSpPr>
              <p:cNvPr id="86033" name="Line 42"/>
              <p:cNvSpPr>
                <a:spLocks noChangeShapeType="1"/>
              </p:cNvSpPr>
              <p:nvPr/>
            </p:nvSpPr>
            <p:spPr bwMode="auto">
              <a:xfrm rot="16200000" flipH="1">
                <a:off x="3491" y="1847"/>
                <a:ext cx="243" cy="0"/>
              </a:xfrm>
              <a:prstGeom prst="line">
                <a:avLst/>
              </a:prstGeom>
              <a:noFill/>
              <a:ln w="38100">
                <a:solidFill>
                  <a:srgbClr val="FF0000"/>
                </a:solidFill>
                <a:round/>
                <a:headEnd/>
                <a:tailEnd type="triangle" w="med" len="med"/>
              </a:ln>
            </p:spPr>
            <p:txBody>
              <a:bodyPr/>
              <a:lstStyle/>
              <a:p>
                <a:endParaRPr lang="en-US"/>
              </a:p>
            </p:txBody>
          </p:sp>
          <p:sp>
            <p:nvSpPr>
              <p:cNvPr id="86034" name="Line 43"/>
              <p:cNvSpPr>
                <a:spLocks noChangeShapeType="1"/>
              </p:cNvSpPr>
              <p:nvPr/>
            </p:nvSpPr>
            <p:spPr bwMode="auto">
              <a:xfrm rot="-5400000">
                <a:off x="3481" y="2829"/>
                <a:ext cx="250" cy="0"/>
              </a:xfrm>
              <a:prstGeom prst="line">
                <a:avLst/>
              </a:prstGeom>
              <a:noFill/>
              <a:ln w="38100">
                <a:solidFill>
                  <a:srgbClr val="FF0000"/>
                </a:solidFill>
                <a:round/>
                <a:headEnd/>
                <a:tailEnd type="triangle" w="med" len="med"/>
              </a:ln>
            </p:spPr>
            <p:txBody>
              <a:bodyPr/>
              <a:lstStyle/>
              <a:p>
                <a:endParaRPr lang="en-US"/>
              </a:p>
            </p:txBody>
          </p:sp>
          <p:sp>
            <p:nvSpPr>
              <p:cNvPr id="86035" name="Line 44"/>
              <p:cNvSpPr>
                <a:spLocks noChangeShapeType="1"/>
              </p:cNvSpPr>
              <p:nvPr/>
            </p:nvSpPr>
            <p:spPr bwMode="auto">
              <a:xfrm rot="19012122" flipH="1">
                <a:off x="3843" y="1992"/>
                <a:ext cx="251" cy="0"/>
              </a:xfrm>
              <a:prstGeom prst="line">
                <a:avLst/>
              </a:prstGeom>
              <a:noFill/>
              <a:ln w="38100">
                <a:solidFill>
                  <a:srgbClr val="FF0000"/>
                </a:solidFill>
                <a:round/>
                <a:headEnd/>
                <a:tailEnd type="triangle" w="med" len="med"/>
              </a:ln>
            </p:spPr>
            <p:txBody>
              <a:bodyPr/>
              <a:lstStyle/>
              <a:p>
                <a:endParaRPr lang="en-US"/>
              </a:p>
            </p:txBody>
          </p:sp>
          <p:sp>
            <p:nvSpPr>
              <p:cNvPr id="86036" name="Line 45"/>
              <p:cNvSpPr>
                <a:spLocks noChangeShapeType="1"/>
              </p:cNvSpPr>
              <p:nvPr/>
            </p:nvSpPr>
            <p:spPr bwMode="auto">
              <a:xfrm rot="-2587878">
                <a:off x="3100" y="2689"/>
                <a:ext cx="273" cy="0"/>
              </a:xfrm>
              <a:prstGeom prst="line">
                <a:avLst/>
              </a:prstGeom>
              <a:noFill/>
              <a:ln w="38100">
                <a:solidFill>
                  <a:srgbClr val="FF0000"/>
                </a:solidFill>
                <a:round/>
                <a:headEnd/>
                <a:tailEnd type="triangle" w="med" len="med"/>
              </a:ln>
            </p:spPr>
            <p:txBody>
              <a:bodyPr/>
              <a:lstStyle/>
              <a:p>
                <a:endParaRPr lang="en-US"/>
              </a:p>
            </p:txBody>
          </p:sp>
          <p:sp>
            <p:nvSpPr>
              <p:cNvPr id="86037" name="Line 46"/>
              <p:cNvSpPr>
                <a:spLocks noChangeShapeType="1"/>
              </p:cNvSpPr>
              <p:nvPr/>
            </p:nvSpPr>
            <p:spPr bwMode="auto">
              <a:xfrm rot="13612122" flipH="1">
                <a:off x="3159" y="1978"/>
                <a:ext cx="243" cy="0"/>
              </a:xfrm>
              <a:prstGeom prst="line">
                <a:avLst/>
              </a:prstGeom>
              <a:noFill/>
              <a:ln w="38100">
                <a:solidFill>
                  <a:srgbClr val="FF0000"/>
                </a:solidFill>
                <a:round/>
                <a:headEnd/>
                <a:tailEnd type="triangle" w="med" len="med"/>
              </a:ln>
            </p:spPr>
            <p:txBody>
              <a:bodyPr/>
              <a:lstStyle/>
              <a:p>
                <a:endParaRPr lang="en-US"/>
              </a:p>
            </p:txBody>
          </p:sp>
          <p:sp>
            <p:nvSpPr>
              <p:cNvPr id="86038" name="Line 47"/>
              <p:cNvSpPr>
                <a:spLocks noChangeShapeType="1"/>
              </p:cNvSpPr>
              <p:nvPr/>
            </p:nvSpPr>
            <p:spPr bwMode="auto">
              <a:xfrm rot="-7987878">
                <a:off x="3823" y="2699"/>
                <a:ext cx="250" cy="0"/>
              </a:xfrm>
              <a:prstGeom prst="line">
                <a:avLst/>
              </a:prstGeom>
              <a:noFill/>
              <a:ln w="38100">
                <a:solidFill>
                  <a:srgbClr val="FF0000"/>
                </a:solidFill>
                <a:round/>
                <a:headEnd/>
                <a:tailEnd type="triangle" w="med" len="med"/>
              </a:ln>
            </p:spPr>
            <p:txBody>
              <a:bodyPr/>
              <a:lstStyle/>
              <a:p>
                <a:endParaRPr lang="en-US"/>
              </a:p>
            </p:txBody>
          </p:sp>
        </p:grpSp>
        <p:sp>
          <p:nvSpPr>
            <p:cNvPr id="86028" name="Oval 48"/>
            <p:cNvSpPr>
              <a:spLocks noChangeArrowheads="1"/>
            </p:cNvSpPr>
            <p:nvPr/>
          </p:nvSpPr>
          <p:spPr bwMode="auto">
            <a:xfrm>
              <a:off x="3864" y="1579"/>
              <a:ext cx="989" cy="989"/>
            </a:xfrm>
            <a:prstGeom prst="ellipse">
              <a:avLst/>
            </a:prstGeom>
            <a:noFill/>
            <a:ln w="19050">
              <a:solidFill>
                <a:srgbClr val="008000"/>
              </a:solidFill>
              <a:prstDash val="dash"/>
              <a:round/>
              <a:headEnd/>
              <a:tailEnd/>
            </a:ln>
          </p:spPr>
          <p:txBody>
            <a:bodyPr wrap="none" anchor="ctr"/>
            <a:lstStyle/>
            <a:p>
              <a:endParaRPr lang="en-US"/>
            </a:p>
          </p:txBody>
        </p:sp>
        <p:sp>
          <p:nvSpPr>
            <p:cNvPr id="86029" name="Oval 49"/>
            <p:cNvSpPr>
              <a:spLocks noChangeArrowheads="1"/>
            </p:cNvSpPr>
            <p:nvPr/>
          </p:nvSpPr>
          <p:spPr bwMode="auto">
            <a:xfrm>
              <a:off x="3715" y="1454"/>
              <a:ext cx="1248" cy="1248"/>
            </a:xfrm>
            <a:prstGeom prst="ellipse">
              <a:avLst/>
            </a:prstGeom>
            <a:noFill/>
            <a:ln w="19050">
              <a:solidFill>
                <a:srgbClr val="008000"/>
              </a:solidFill>
              <a:prstDash val="dash"/>
              <a:round/>
              <a:headEnd/>
              <a:tailEnd/>
            </a:ln>
          </p:spPr>
          <p:txBody>
            <a:bodyPr wrap="none" anchor="ctr"/>
            <a:lstStyle/>
            <a:p>
              <a:endParaRPr lang="en-US"/>
            </a:p>
          </p:txBody>
        </p:sp>
        <p:sp>
          <p:nvSpPr>
            <p:cNvPr id="86030" name="Oval 50"/>
            <p:cNvSpPr>
              <a:spLocks noChangeArrowheads="1"/>
            </p:cNvSpPr>
            <p:nvPr/>
          </p:nvSpPr>
          <p:spPr bwMode="auto">
            <a:xfrm>
              <a:off x="3504" y="1291"/>
              <a:ext cx="1630" cy="1630"/>
            </a:xfrm>
            <a:prstGeom prst="ellipse">
              <a:avLst/>
            </a:prstGeom>
            <a:noFill/>
            <a:ln w="19050">
              <a:solidFill>
                <a:srgbClr val="008000"/>
              </a:solidFill>
              <a:prstDash val="dash"/>
              <a:round/>
              <a:headEnd/>
              <a:tailEnd/>
            </a:ln>
          </p:spPr>
          <p:txBody>
            <a:bodyPr wrap="none" anchor="ctr"/>
            <a:lstStyle/>
            <a:p>
              <a:endParaRPr lang="en-US"/>
            </a:p>
          </p:txBody>
        </p:sp>
      </p:gr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3397"/>
                                        </p:tgtEl>
                                        <p:attrNameLst>
                                          <p:attrName>style.visibility</p:attrName>
                                        </p:attrNameLst>
                                      </p:cBhvr>
                                      <p:to>
                                        <p:strVal val="visible"/>
                                      </p:to>
                                    </p:set>
                                    <p:anim calcmode="lin" valueType="num">
                                      <p:cBhvr additive="base">
                                        <p:cTn id="7" dur="500" fill="hold"/>
                                        <p:tgtEl>
                                          <p:spTgt spid="313397"/>
                                        </p:tgtEl>
                                        <p:attrNameLst>
                                          <p:attrName>ppt_x</p:attrName>
                                        </p:attrNameLst>
                                      </p:cBhvr>
                                      <p:tavLst>
                                        <p:tav tm="0">
                                          <p:val>
                                            <p:strVal val="#ppt_x"/>
                                          </p:val>
                                        </p:tav>
                                        <p:tav tm="100000">
                                          <p:val>
                                            <p:strVal val="#ppt_x"/>
                                          </p:val>
                                        </p:tav>
                                      </p:tavLst>
                                    </p:anim>
                                    <p:anim calcmode="lin" valueType="num">
                                      <p:cBhvr additive="base">
                                        <p:cTn id="8" dur="500" fill="hold"/>
                                        <p:tgtEl>
                                          <p:spTgt spid="313397"/>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3363">
                                            <p:txEl>
                                              <p:pRg st="0" end="0"/>
                                            </p:txEl>
                                          </p:spTgt>
                                        </p:tgtEl>
                                        <p:attrNameLst>
                                          <p:attrName>style.visibility</p:attrName>
                                        </p:attrNameLst>
                                      </p:cBhvr>
                                      <p:to>
                                        <p:strVal val="visible"/>
                                      </p:to>
                                    </p:set>
                                    <p:anim calcmode="lin" valueType="num">
                                      <p:cBhvr additive="base">
                                        <p:cTn id="13" dur="500" fill="hold"/>
                                        <p:tgtEl>
                                          <p:spTgt spid="31336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336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3364">
                                            <p:txEl>
                                              <p:pRg st="0" end="0"/>
                                            </p:txEl>
                                          </p:spTgt>
                                        </p:tgtEl>
                                        <p:attrNameLst>
                                          <p:attrName>style.visibility</p:attrName>
                                        </p:attrNameLst>
                                      </p:cBhvr>
                                      <p:to>
                                        <p:strVal val="visible"/>
                                      </p:to>
                                    </p:set>
                                    <p:anim calcmode="lin" valueType="num">
                                      <p:cBhvr additive="base">
                                        <p:cTn id="19" dur="500" fill="hold"/>
                                        <p:tgtEl>
                                          <p:spTgt spid="31336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336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15"/>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15409" name="Picture 17"/>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93738" y="1800225"/>
            <a:ext cx="7699375" cy="3522663"/>
          </a:xfrm>
          <a:prstGeom prst="rect">
            <a:avLst/>
          </a:prstGeom>
          <a:noFill/>
          <a:ln w="9525">
            <a:noFill/>
            <a:miter lim="800000"/>
            <a:headEnd/>
            <a:tailEnd/>
          </a:ln>
        </p:spPr>
      </p:pic>
      <p:sp>
        <p:nvSpPr>
          <p:cNvPr id="87044" name="Rectangle 16"/>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15398" name="Line 6"/>
          <p:cNvSpPr>
            <a:spLocks noChangeShapeType="1"/>
          </p:cNvSpPr>
          <p:nvPr/>
        </p:nvSpPr>
        <p:spPr bwMode="auto">
          <a:xfrm>
            <a:off x="4319588" y="3946525"/>
            <a:ext cx="1360487" cy="0"/>
          </a:xfrm>
          <a:prstGeom prst="line">
            <a:avLst/>
          </a:prstGeom>
          <a:noFill/>
          <a:ln w="57150">
            <a:solidFill>
              <a:srgbClr val="FF0000"/>
            </a:solidFill>
            <a:round/>
            <a:headEnd/>
            <a:tailEnd/>
          </a:ln>
        </p:spPr>
        <p:txBody>
          <a:bodyPr/>
          <a:lstStyle/>
          <a:p>
            <a:endParaRPr lang="en-US"/>
          </a:p>
        </p:txBody>
      </p:sp>
      <p:sp>
        <p:nvSpPr>
          <p:cNvPr id="315399" name="Freeform 7"/>
          <p:cNvSpPr>
            <a:spLocks/>
          </p:cNvSpPr>
          <p:nvPr/>
        </p:nvSpPr>
        <p:spPr bwMode="auto">
          <a:xfrm>
            <a:off x="5654675" y="4113213"/>
            <a:ext cx="2576513" cy="639762"/>
          </a:xfrm>
          <a:custGeom>
            <a:avLst/>
            <a:gdLst>
              <a:gd name="T0" fmla="*/ 0 w 2153"/>
              <a:gd name="T1" fmla="*/ 607 h 607"/>
              <a:gd name="T2" fmla="*/ 182 w 2153"/>
              <a:gd name="T3" fmla="*/ 273 h 607"/>
              <a:gd name="T4" fmla="*/ 697 w 2153"/>
              <a:gd name="T5" fmla="*/ 76 h 607"/>
              <a:gd name="T6" fmla="*/ 2153 w 2153"/>
              <a:gd name="T7" fmla="*/ 0 h 607"/>
              <a:gd name="T8" fmla="*/ 0 60000 65536"/>
              <a:gd name="T9" fmla="*/ 0 60000 65536"/>
              <a:gd name="T10" fmla="*/ 0 60000 65536"/>
              <a:gd name="T11" fmla="*/ 0 60000 65536"/>
              <a:gd name="T12" fmla="*/ 0 w 2153"/>
              <a:gd name="T13" fmla="*/ 0 h 607"/>
              <a:gd name="T14" fmla="*/ 2153 w 2153"/>
              <a:gd name="T15" fmla="*/ 607 h 607"/>
            </a:gdLst>
            <a:ahLst/>
            <a:cxnLst>
              <a:cxn ang="T8">
                <a:pos x="T0" y="T1"/>
              </a:cxn>
              <a:cxn ang="T9">
                <a:pos x="T2" y="T3"/>
              </a:cxn>
              <a:cxn ang="T10">
                <a:pos x="T4" y="T5"/>
              </a:cxn>
              <a:cxn ang="T11">
                <a:pos x="T6" y="T7"/>
              </a:cxn>
            </a:cxnLst>
            <a:rect l="T12" t="T13" r="T14" b="T15"/>
            <a:pathLst>
              <a:path w="2153" h="607">
                <a:moveTo>
                  <a:pt x="0" y="607"/>
                </a:moveTo>
                <a:cubicBezTo>
                  <a:pt x="30" y="551"/>
                  <a:pt x="66" y="361"/>
                  <a:pt x="182" y="273"/>
                </a:cubicBezTo>
                <a:cubicBezTo>
                  <a:pt x="298" y="185"/>
                  <a:pt x="369" y="121"/>
                  <a:pt x="697" y="76"/>
                </a:cubicBezTo>
                <a:cubicBezTo>
                  <a:pt x="1025" y="31"/>
                  <a:pt x="1850" y="16"/>
                  <a:pt x="2153" y="0"/>
                </a:cubicBezTo>
              </a:path>
            </a:pathLst>
          </a:custGeom>
          <a:noFill/>
          <a:ln w="57150" cmpd="sng">
            <a:solidFill>
              <a:srgbClr val="FF0000"/>
            </a:solidFill>
            <a:round/>
            <a:headEnd/>
            <a:tailEnd/>
          </a:ln>
        </p:spPr>
        <p:txBody>
          <a:bodyPr/>
          <a:lstStyle/>
          <a:p>
            <a:endParaRPr lang="en-US"/>
          </a:p>
        </p:txBody>
      </p:sp>
      <p:sp>
        <p:nvSpPr>
          <p:cNvPr id="315400" name="Line 8"/>
          <p:cNvSpPr>
            <a:spLocks noChangeShapeType="1"/>
          </p:cNvSpPr>
          <p:nvPr/>
        </p:nvSpPr>
        <p:spPr bwMode="auto">
          <a:xfrm flipH="1">
            <a:off x="4308475" y="4743450"/>
            <a:ext cx="1335088" cy="0"/>
          </a:xfrm>
          <a:prstGeom prst="line">
            <a:avLst/>
          </a:prstGeom>
          <a:noFill/>
          <a:ln w="12700">
            <a:solidFill>
              <a:srgbClr val="FF0000"/>
            </a:solidFill>
            <a:prstDash val="dash"/>
            <a:round/>
            <a:headEnd/>
            <a:tailEnd/>
          </a:ln>
        </p:spPr>
        <p:txBody>
          <a:bodyPr/>
          <a:lstStyle/>
          <a:p>
            <a:endParaRPr lang="en-US"/>
          </a:p>
        </p:txBody>
      </p:sp>
      <p:sp>
        <p:nvSpPr>
          <p:cNvPr id="315401" name="Text Box 9"/>
          <p:cNvSpPr txBox="1">
            <a:spLocks noChangeArrowheads="1"/>
          </p:cNvSpPr>
          <p:nvPr/>
        </p:nvSpPr>
        <p:spPr bwMode="auto">
          <a:xfrm>
            <a:off x="1281113" y="6035675"/>
            <a:ext cx="6964362" cy="822325"/>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From </a:t>
            </a:r>
            <a:r>
              <a:rPr lang="en-US" i="1">
                <a:solidFill>
                  <a:schemeClr val="hlink"/>
                </a:solidFill>
                <a:sym typeface="Symbol" pitchFamily="18" charset="2"/>
              </a:rPr>
              <a:t>V</a:t>
            </a:r>
            <a:r>
              <a:rPr lang="en-US" baseline="-25000">
                <a:solidFill>
                  <a:schemeClr val="hlink"/>
                </a:solidFill>
                <a:sym typeface="Symbol" pitchFamily="18" charset="2"/>
              </a:rPr>
              <a:t>e</a:t>
            </a:r>
            <a:r>
              <a:rPr lang="en-US">
                <a:solidFill>
                  <a:schemeClr val="hlink"/>
                </a:solidFill>
                <a:sym typeface="Symbol" pitchFamily="18" charset="2"/>
              </a:rPr>
              <a:t> = </a:t>
            </a:r>
            <a:r>
              <a:rPr lang="en-US" i="1">
                <a:solidFill>
                  <a:schemeClr val="hlink"/>
                </a:solidFill>
                <a:sym typeface="Symbol" pitchFamily="18" charset="2"/>
              </a:rPr>
              <a:t>kq / r</a:t>
            </a:r>
            <a:r>
              <a:rPr lang="en-US">
                <a:solidFill>
                  <a:schemeClr val="hlink"/>
                </a:solidFill>
                <a:cs typeface="Courier New" pitchFamily="49" charset="0"/>
                <a:sym typeface="Symbol" pitchFamily="18" charset="2"/>
              </a:rPr>
              <a:t> we see that </a:t>
            </a:r>
            <a:r>
              <a:rPr lang="en-US" i="1">
                <a:solidFill>
                  <a:schemeClr val="hlink"/>
                </a:solidFill>
                <a:cs typeface="Courier New" pitchFamily="49" charset="0"/>
                <a:sym typeface="Symbol" pitchFamily="18" charset="2"/>
              </a:rPr>
              <a:t>V</a:t>
            </a:r>
            <a:r>
              <a:rPr lang="en-US">
                <a:solidFill>
                  <a:schemeClr val="hlink"/>
                </a:solidFill>
                <a:cs typeface="Courier New" pitchFamily="49" charset="0"/>
                <a:sym typeface="Symbol" pitchFamily="18" charset="2"/>
              </a:rPr>
              <a:t> is negative and it drops off as 1 </a:t>
            </a:r>
            <a:r>
              <a:rPr lang="en-US" i="1">
                <a:solidFill>
                  <a:schemeClr val="hlink"/>
                </a:solidFill>
                <a:cs typeface="Courier New" pitchFamily="49" charset="0"/>
                <a:sym typeface="Symbol" pitchFamily="18" charset="2"/>
              </a:rPr>
              <a:t>/</a:t>
            </a:r>
            <a:r>
              <a:rPr lang="en-US">
                <a:solidFill>
                  <a:schemeClr val="hlink"/>
                </a:solidFill>
                <a:cs typeface="Courier New" pitchFamily="49" charset="0"/>
                <a:sym typeface="Symbol" pitchFamily="18" charset="2"/>
              </a:rPr>
              <a:t> </a:t>
            </a:r>
            <a:r>
              <a:rPr lang="en-US" i="1">
                <a:solidFill>
                  <a:schemeClr val="hlink"/>
                </a:solidFill>
                <a:cs typeface="Courier New" pitchFamily="49" charset="0"/>
                <a:sym typeface="Symbol" pitchFamily="18" charset="2"/>
              </a:rPr>
              <a:t>r</a:t>
            </a:r>
            <a:r>
              <a:rPr lang="en-US">
                <a:solidFill>
                  <a:schemeClr val="hlink"/>
                </a:solidFill>
                <a:cs typeface="Courier New" pitchFamily="49" charset="0"/>
                <a:sym typeface="Symbol" pitchFamily="18" charset="2"/>
              </a:rPr>
              <a:t>.</a:t>
            </a:r>
          </a:p>
        </p:txBody>
      </p:sp>
      <p:sp>
        <p:nvSpPr>
          <p:cNvPr id="315402" name="Text Box 10"/>
          <p:cNvSpPr txBox="1">
            <a:spLocks noChangeArrowheads="1"/>
          </p:cNvSpPr>
          <p:nvPr/>
        </p:nvSpPr>
        <p:spPr bwMode="auto">
          <a:xfrm>
            <a:off x="1281113" y="5678488"/>
            <a:ext cx="6975475"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i="1">
                <a:solidFill>
                  <a:schemeClr val="hlink"/>
                </a:solidFill>
                <a:sym typeface="Symbol" pitchFamily="18" charset="2"/>
              </a:rPr>
              <a:t>V</a:t>
            </a:r>
            <a:r>
              <a:rPr lang="en-US" baseline="-25000">
                <a:solidFill>
                  <a:schemeClr val="hlink"/>
                </a:solidFill>
                <a:sym typeface="Symbol" pitchFamily="18" charset="2"/>
              </a:rPr>
              <a:t>e</a:t>
            </a:r>
            <a:r>
              <a:rPr lang="en-US">
                <a:solidFill>
                  <a:schemeClr val="hlink"/>
                </a:solidFill>
                <a:sym typeface="Symbol" pitchFamily="18" charset="2"/>
              </a:rPr>
              <a:t> is biggest (–) when </a:t>
            </a:r>
            <a:r>
              <a:rPr lang="en-US" i="1">
                <a:solidFill>
                  <a:schemeClr val="hlink"/>
                </a:solidFill>
                <a:sym typeface="Symbol" pitchFamily="18" charset="2"/>
              </a:rPr>
              <a:t>r</a:t>
            </a:r>
            <a:r>
              <a:rPr lang="en-US">
                <a:solidFill>
                  <a:schemeClr val="hlink"/>
                </a:solidFill>
                <a:sym typeface="Symbol" pitchFamily="18" charset="2"/>
              </a:rPr>
              <a:t> = </a:t>
            </a:r>
            <a:r>
              <a:rPr lang="en-US" i="1">
                <a:solidFill>
                  <a:schemeClr val="hlink"/>
                </a:solidFill>
                <a:sym typeface="Symbol" pitchFamily="18" charset="2"/>
              </a:rPr>
              <a:t>a</a:t>
            </a:r>
            <a:r>
              <a:rPr lang="en-US">
                <a:solidFill>
                  <a:schemeClr val="hlink"/>
                </a:solidFill>
                <a:sym typeface="Symbol" pitchFamily="18" charset="2"/>
              </a:rPr>
              <a:t>. Thus </a:t>
            </a:r>
            <a:r>
              <a:rPr lang="en-US" i="1">
                <a:solidFill>
                  <a:schemeClr val="hlink"/>
                </a:solidFill>
                <a:sym typeface="Symbol" pitchFamily="18" charset="2"/>
              </a:rPr>
              <a:t>V</a:t>
            </a:r>
            <a:r>
              <a:rPr lang="en-US" baseline="-25000">
                <a:solidFill>
                  <a:schemeClr val="hlink"/>
                </a:solidFill>
                <a:sym typeface="Symbol" pitchFamily="18" charset="2"/>
              </a:rPr>
              <a:t>e</a:t>
            </a:r>
            <a:r>
              <a:rPr lang="en-US">
                <a:solidFill>
                  <a:schemeClr val="hlink"/>
                </a:solidFill>
                <a:sym typeface="Symbol" pitchFamily="18" charset="2"/>
              </a:rPr>
              <a:t> = </a:t>
            </a:r>
            <a:r>
              <a:rPr lang="en-US" i="1">
                <a:solidFill>
                  <a:schemeClr val="hlink"/>
                </a:solidFill>
                <a:sym typeface="Symbol" pitchFamily="18" charset="2"/>
              </a:rPr>
              <a:t>kq / a</a:t>
            </a:r>
            <a:r>
              <a:rPr lang="en-US">
                <a:solidFill>
                  <a:schemeClr val="hlink"/>
                </a:solidFill>
                <a:sym typeface="Symbol" pitchFamily="18" charset="2"/>
              </a:rPr>
              <a:t>.</a:t>
            </a:r>
            <a:endParaRPr lang="en-US">
              <a:solidFill>
                <a:schemeClr val="hlink"/>
              </a:solidFill>
              <a:cs typeface="Courier New" pitchFamily="49" charset="0"/>
              <a:sym typeface="Symbol" pitchFamily="18" charset="2"/>
            </a:endParaRPr>
          </a:p>
        </p:txBody>
      </p:sp>
      <p:sp>
        <p:nvSpPr>
          <p:cNvPr id="315403" name="Text Box 11"/>
          <p:cNvSpPr txBox="1">
            <a:spLocks noChangeArrowheads="1"/>
          </p:cNvSpPr>
          <p:nvPr/>
        </p:nvSpPr>
        <p:spPr bwMode="auto">
          <a:xfrm>
            <a:off x="2841625" y="4545013"/>
            <a:ext cx="1411288" cy="457200"/>
          </a:xfrm>
          <a:prstGeom prst="rect">
            <a:avLst/>
          </a:prstGeom>
          <a:noFill/>
          <a:ln w="9525">
            <a:noFill/>
            <a:miter lim="800000"/>
            <a:headEnd/>
            <a:tailEnd/>
          </a:ln>
        </p:spPr>
        <p:txBody>
          <a:bodyPr>
            <a:spAutoFit/>
          </a:bodyPr>
          <a:lstStyle/>
          <a:p>
            <a:pPr algn="r">
              <a:spcBef>
                <a:spcPct val="50000"/>
              </a:spcBef>
            </a:pPr>
            <a:r>
              <a:rPr lang="en-US" i="1">
                <a:solidFill>
                  <a:srgbClr val="FF0000"/>
                </a:solidFill>
                <a:sym typeface="Symbol" pitchFamily="18" charset="2"/>
              </a:rPr>
              <a:t>kq / a</a:t>
            </a:r>
            <a:endParaRPr lang="en-US" i="1">
              <a:solidFill>
                <a:srgbClr val="FF0000"/>
              </a:solidFill>
              <a:cs typeface="Courier New" pitchFamily="49" charset="0"/>
              <a:sym typeface="Symbol" pitchFamily="18" charset="2"/>
            </a:endParaRPr>
          </a:p>
        </p:txBody>
      </p:sp>
      <p:sp>
        <p:nvSpPr>
          <p:cNvPr id="315404" name="Text Box 12"/>
          <p:cNvSpPr txBox="1">
            <a:spLocks noChangeArrowheads="1"/>
          </p:cNvSpPr>
          <p:nvPr/>
        </p:nvSpPr>
        <p:spPr bwMode="auto">
          <a:xfrm>
            <a:off x="1311275" y="3725863"/>
            <a:ext cx="2754313" cy="822325"/>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i="1">
                <a:solidFill>
                  <a:schemeClr val="hlink"/>
                </a:solidFill>
                <a:sym typeface="Symbol" pitchFamily="18" charset="2"/>
              </a:rPr>
              <a:t>V</a:t>
            </a:r>
            <a:r>
              <a:rPr lang="en-US" baseline="-25000">
                <a:solidFill>
                  <a:schemeClr val="hlink"/>
                </a:solidFill>
                <a:sym typeface="Symbol" pitchFamily="18" charset="2"/>
              </a:rPr>
              <a:t>e</a:t>
            </a:r>
            <a:r>
              <a:rPr lang="en-US">
                <a:solidFill>
                  <a:schemeClr val="hlink"/>
                </a:solidFill>
                <a:sym typeface="Symbol" pitchFamily="18" charset="2"/>
              </a:rPr>
              <a:t> is ZERO inside a conductor.</a:t>
            </a:r>
            <a:endParaRPr lang="en-US">
              <a:solidFill>
                <a:schemeClr val="hlink"/>
              </a:solidFill>
              <a:cs typeface="Courier New" pitchFamily="49" charset="0"/>
              <a:sym typeface="Symbol" pitchFamily="18" charset="2"/>
            </a:endParaRPr>
          </a:p>
        </p:txBody>
      </p:sp>
      <p:sp>
        <p:nvSpPr>
          <p:cNvPr id="870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5409"/>
                                        </p:tgtEl>
                                        <p:attrNameLst>
                                          <p:attrName>style.visibility</p:attrName>
                                        </p:attrNameLst>
                                      </p:cBhvr>
                                      <p:to>
                                        <p:strVal val="visible"/>
                                      </p:to>
                                    </p:set>
                                    <p:anim calcmode="lin" valueType="num">
                                      <p:cBhvr additive="base">
                                        <p:cTn id="7" dur="500" fill="hold"/>
                                        <p:tgtEl>
                                          <p:spTgt spid="315409"/>
                                        </p:tgtEl>
                                        <p:attrNameLst>
                                          <p:attrName>ppt_x</p:attrName>
                                        </p:attrNameLst>
                                      </p:cBhvr>
                                      <p:tavLst>
                                        <p:tav tm="0">
                                          <p:val>
                                            <p:strVal val="#ppt_x"/>
                                          </p:val>
                                        </p:tav>
                                        <p:tav tm="100000">
                                          <p:val>
                                            <p:strVal val="#ppt_x"/>
                                          </p:val>
                                        </p:tav>
                                      </p:tavLst>
                                    </p:anim>
                                    <p:anim calcmode="lin" valueType="num">
                                      <p:cBhvr additive="base">
                                        <p:cTn id="8" dur="500" fill="hold"/>
                                        <p:tgtEl>
                                          <p:spTgt spid="31540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5404">
                                            <p:txEl>
                                              <p:pRg st="0" end="0"/>
                                            </p:txEl>
                                          </p:spTgt>
                                        </p:tgtEl>
                                        <p:attrNameLst>
                                          <p:attrName>style.visibility</p:attrName>
                                        </p:attrNameLst>
                                      </p:cBhvr>
                                      <p:to>
                                        <p:strVal val="visible"/>
                                      </p:to>
                                    </p:set>
                                    <p:anim calcmode="lin" valueType="num">
                                      <p:cBhvr additive="base">
                                        <p:cTn id="13" dur="500" fill="hold"/>
                                        <p:tgtEl>
                                          <p:spTgt spid="31540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54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5" name="type.wav"/>
                                        </p:tgtEl>
                                      </p:cMediaNode>
                                    </p:audio>
                                  </p:sub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315398"/>
                                        </p:tgtEl>
                                        <p:attrNameLst>
                                          <p:attrName>style.visibility</p:attrName>
                                        </p:attrNameLst>
                                      </p:cBhvr>
                                      <p:to>
                                        <p:strVal val="visible"/>
                                      </p:to>
                                    </p:set>
                                    <p:animEffect transition="in" filter="wipe(left)">
                                      <p:cBhvr>
                                        <p:cTn id="19" dur="1000"/>
                                        <p:tgtEl>
                                          <p:spTgt spid="315398"/>
                                        </p:tgtEl>
                                      </p:cBhvr>
                                    </p:animEffect>
                                  </p:childTnLst>
                                  <p:subTnLst>
                                    <p:audio>
                                      <p:cMediaNode>
                                        <p:cTn display="0" masterRel="sameClick">
                                          <p:stCondLst>
                                            <p:cond evt="begin" delay="0">
                                              <p:tn val="17"/>
                                            </p:cond>
                                          </p:stCondLst>
                                          <p:endCondLst>
                                            <p:cond evt="onStopAudio" delay="0">
                                              <p:tgtEl>
                                                <p:sldTgt/>
                                              </p:tgtEl>
                                            </p:cond>
                                          </p:endCondLst>
                                        </p:cTn>
                                        <p:tgtEl>
                                          <p:sndTgt r:embed="rId6" name="chimes.wav"/>
                                        </p:tgtEl>
                                      </p:cMediaNode>
                                    </p:audio>
                                  </p:sub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315402">
                                            <p:txEl>
                                              <p:pRg st="0" end="0"/>
                                            </p:txEl>
                                          </p:spTgt>
                                        </p:tgtEl>
                                        <p:attrNameLst>
                                          <p:attrName>style.visibility</p:attrName>
                                        </p:attrNameLst>
                                      </p:cBhvr>
                                      <p:to>
                                        <p:strVal val="visible"/>
                                      </p:to>
                                    </p:set>
                                    <p:anim calcmode="lin" valueType="num">
                                      <p:cBhvr additive="base">
                                        <p:cTn id="24" dur="500" fill="hold"/>
                                        <p:tgtEl>
                                          <p:spTgt spid="315402">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315402">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5" name="type.wav"/>
                                        </p:tgtEl>
                                      </p:cMediaNode>
                                    </p:audio>
                                  </p:sub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315400"/>
                                        </p:tgtEl>
                                        <p:attrNameLst>
                                          <p:attrName>style.visibility</p:attrName>
                                        </p:attrNameLst>
                                      </p:cBhvr>
                                      <p:to>
                                        <p:strVal val="visible"/>
                                      </p:to>
                                    </p:set>
                                    <p:animEffect transition="in" filter="wipe(right)">
                                      <p:cBhvr>
                                        <p:cTn id="30" dur="500"/>
                                        <p:tgtEl>
                                          <p:spTgt spid="315400"/>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15403">
                                            <p:txEl>
                                              <p:pRg st="0" end="0"/>
                                            </p:txEl>
                                          </p:spTgt>
                                        </p:tgtEl>
                                        <p:attrNameLst>
                                          <p:attrName>style.visibility</p:attrName>
                                        </p:attrNameLst>
                                      </p:cBhvr>
                                      <p:to>
                                        <p:strVal val="visible"/>
                                      </p:to>
                                    </p:set>
                                    <p:anim calcmode="lin" valueType="num">
                                      <p:cBhvr>
                                        <p:cTn id="35" dur="500" fill="hold"/>
                                        <p:tgtEl>
                                          <p:spTgt spid="315403">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315403">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315403">
                                            <p:txEl>
                                              <p:pRg st="0" end="0"/>
                                            </p:txEl>
                                          </p:spTgt>
                                        </p:tgtEl>
                                      </p:cBhvr>
                                    </p:animEffect>
                                  </p:childTnLst>
                                  <p:subTnLst>
                                    <p:audio>
                                      <p:cMediaNode>
                                        <p:cTn display="0" masterRel="sameClick">
                                          <p:stCondLst>
                                            <p:cond evt="begin" delay="0">
                                              <p:tn val="33"/>
                                            </p:cond>
                                          </p:stCondLst>
                                          <p:endCondLst>
                                            <p:cond evt="onStopAudio" delay="0">
                                              <p:tgtEl>
                                                <p:sldTgt/>
                                              </p:tgtEl>
                                            </p:cond>
                                          </p:endCondLst>
                                        </p:cTn>
                                        <p:tgtEl>
                                          <p:sndTgt r:embed="rId7" name="cashreg.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15401">
                                            <p:txEl>
                                              <p:pRg st="0" end="0"/>
                                            </p:txEl>
                                          </p:spTgt>
                                        </p:tgtEl>
                                        <p:attrNameLst>
                                          <p:attrName>style.visibility</p:attrName>
                                        </p:attrNameLst>
                                      </p:cBhvr>
                                      <p:to>
                                        <p:strVal val="visible"/>
                                      </p:to>
                                    </p:set>
                                    <p:anim calcmode="lin" valueType="num">
                                      <p:cBhvr additive="base">
                                        <p:cTn id="42" dur="500" fill="hold"/>
                                        <p:tgtEl>
                                          <p:spTgt spid="315401">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1540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5" name="type.wav"/>
                                        </p:tgtEl>
                                      </p:cMediaNode>
                                    </p:audio>
                                  </p:sub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315399"/>
                                        </p:tgtEl>
                                        <p:attrNameLst>
                                          <p:attrName>style.visibility</p:attrName>
                                        </p:attrNameLst>
                                      </p:cBhvr>
                                      <p:to>
                                        <p:strVal val="visible"/>
                                      </p:to>
                                    </p:set>
                                    <p:animEffect transition="in" filter="wipe(left)">
                                      <p:cBhvr>
                                        <p:cTn id="48" dur="1000"/>
                                        <p:tgtEl>
                                          <p:spTgt spid="315399"/>
                                        </p:tgtEl>
                                      </p:cBhvr>
                                    </p:animEffect>
                                  </p:childTnLst>
                                  <p:subTnLst>
                                    <p:audio>
                                      <p:cMediaNode>
                                        <p:cTn display="0" masterRel="sameClick">
                                          <p:stCondLst>
                                            <p:cond evt="begin" delay="0">
                                              <p:tn val="46"/>
                                            </p:cond>
                                          </p:stCondLst>
                                          <p:endCondLst>
                                            <p:cond evt="onStopAudio" delay="0">
                                              <p:tgtEl>
                                                <p:sldTgt/>
                                              </p:tgtEl>
                                            </p:cond>
                                          </p:endCondLst>
                                        </p:cTn>
                                        <p:tgtEl>
                                          <p:sndTgt r:embed="rId6"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5398" grpId="0" animBg="1"/>
      <p:bldP spid="315399" grpId="0" animBg="1"/>
      <p:bldP spid="315400"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17453" name="Picture 13"/>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82625" y="1803400"/>
            <a:ext cx="7737475" cy="2808288"/>
          </a:xfrm>
          <a:prstGeom prst="rect">
            <a:avLst/>
          </a:prstGeom>
          <a:noFill/>
          <a:ln w="9525">
            <a:noFill/>
            <a:miter lim="800000"/>
            <a:headEnd/>
            <a:tailEnd/>
          </a:ln>
        </p:spPr>
      </p:pic>
      <p:sp>
        <p:nvSpPr>
          <p:cNvPr id="88068"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17446" name="Text Box 6"/>
          <p:cNvSpPr txBox="1">
            <a:spLocks noChangeArrowheads="1"/>
          </p:cNvSpPr>
          <p:nvPr/>
        </p:nvSpPr>
        <p:spPr bwMode="auto">
          <a:xfrm>
            <a:off x="1439863" y="3416300"/>
            <a:ext cx="5883275"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i="1">
                <a:solidFill>
                  <a:schemeClr val="hlink"/>
                </a:solidFill>
                <a:sym typeface="Symbol" pitchFamily="18" charset="2"/>
              </a:rPr>
              <a:t>V</a:t>
            </a:r>
            <a:r>
              <a:rPr lang="en-US" baseline="-25000">
                <a:solidFill>
                  <a:schemeClr val="hlink"/>
                </a:solidFill>
                <a:sym typeface="Symbol" pitchFamily="18" charset="2"/>
              </a:rPr>
              <a:t>e</a:t>
            </a:r>
            <a:r>
              <a:rPr lang="en-US">
                <a:solidFill>
                  <a:schemeClr val="hlink"/>
                </a:solidFill>
                <a:sym typeface="Symbol" pitchFamily="18" charset="2"/>
              </a:rPr>
              <a:t> = </a:t>
            </a:r>
            <a:r>
              <a:rPr lang="en-US" i="1">
                <a:solidFill>
                  <a:schemeClr val="hlink"/>
                </a:solidFill>
                <a:sym typeface="Symbol" pitchFamily="18" charset="2"/>
              </a:rPr>
              <a:t>kq / r</a:t>
            </a:r>
          </a:p>
        </p:txBody>
      </p:sp>
      <p:sp>
        <p:nvSpPr>
          <p:cNvPr id="317447" name="Text Box 7"/>
          <p:cNvSpPr txBox="1">
            <a:spLocks noChangeArrowheads="1"/>
          </p:cNvSpPr>
          <p:nvPr/>
        </p:nvSpPr>
        <p:spPr bwMode="auto">
          <a:xfrm>
            <a:off x="1431925" y="3925888"/>
            <a:ext cx="7256463" cy="457200"/>
          </a:xfrm>
          <a:prstGeom prst="rect">
            <a:avLst/>
          </a:prstGeom>
          <a:noFill/>
          <a:ln w="9525">
            <a:noFill/>
            <a:miter lim="800000"/>
            <a:headEnd/>
            <a:tailEnd/>
          </a:ln>
        </p:spPr>
        <p:txBody>
          <a:bodyPr>
            <a:spAutoFit/>
          </a:bodyPr>
          <a:lstStyle/>
          <a:p>
            <a:pPr>
              <a:spcBef>
                <a:spcPct val="50000"/>
              </a:spcBef>
            </a:pPr>
            <a:r>
              <a:rPr lang="en-US">
                <a:solidFill>
                  <a:schemeClr val="hlink"/>
                </a:solidFill>
                <a:sym typeface="Symbol" pitchFamily="18" charset="2"/>
              </a:rPr>
              <a:t></a:t>
            </a:r>
            <a:r>
              <a:rPr lang="en-US" i="1">
                <a:solidFill>
                  <a:schemeClr val="hlink"/>
                </a:solidFill>
                <a:sym typeface="Symbol" pitchFamily="18" charset="2"/>
              </a:rPr>
              <a:t>V</a:t>
            </a:r>
            <a:r>
              <a:rPr lang="en-US" baseline="-25000">
                <a:solidFill>
                  <a:schemeClr val="hlink"/>
                </a:solidFill>
                <a:sym typeface="Symbol" pitchFamily="18" charset="2"/>
              </a:rPr>
              <a:t>e</a:t>
            </a:r>
            <a:r>
              <a:rPr lang="en-US">
                <a:solidFill>
                  <a:schemeClr val="hlink"/>
                </a:solidFill>
                <a:sym typeface="Symbol" pitchFamily="18" charset="2"/>
              </a:rPr>
              <a:t> = (9.010</a:t>
            </a:r>
            <a:r>
              <a:rPr lang="en-US" baseline="30000">
                <a:solidFill>
                  <a:schemeClr val="hlink"/>
                </a:solidFill>
                <a:sym typeface="Symbol" pitchFamily="18" charset="2"/>
              </a:rPr>
              <a:t>9</a:t>
            </a:r>
            <a:r>
              <a:rPr lang="en-US">
                <a:solidFill>
                  <a:schemeClr val="hlink"/>
                </a:solidFill>
                <a:sym typeface="Symbol" pitchFamily="18" charset="2"/>
              </a:rPr>
              <a:t>)(-9.010</a:t>
            </a:r>
            <a:r>
              <a:rPr lang="en-US" baseline="30000">
                <a:solidFill>
                  <a:schemeClr val="hlink"/>
                </a:solidFill>
                <a:sym typeface="Symbol" pitchFamily="18" charset="2"/>
              </a:rPr>
              <a:t>-9</a:t>
            </a:r>
            <a:r>
              <a:rPr lang="en-US">
                <a:solidFill>
                  <a:schemeClr val="hlink"/>
                </a:solidFill>
                <a:sym typeface="Symbol" pitchFamily="18" charset="2"/>
              </a:rPr>
              <a:t>) </a:t>
            </a:r>
            <a:r>
              <a:rPr lang="en-US" i="1">
                <a:solidFill>
                  <a:schemeClr val="hlink"/>
                </a:solidFill>
                <a:sym typeface="Symbol" pitchFamily="18" charset="2"/>
              </a:rPr>
              <a:t>/</a:t>
            </a:r>
            <a:r>
              <a:rPr lang="en-US">
                <a:solidFill>
                  <a:schemeClr val="hlink"/>
                </a:solidFill>
                <a:sym typeface="Symbol" pitchFamily="18" charset="2"/>
              </a:rPr>
              <a:t> (4.5 10</a:t>
            </a:r>
            <a:r>
              <a:rPr lang="en-US" baseline="30000">
                <a:solidFill>
                  <a:schemeClr val="hlink"/>
                </a:solidFill>
                <a:sym typeface="Symbol" pitchFamily="18" charset="2"/>
              </a:rPr>
              <a:t>-2</a:t>
            </a:r>
            <a:r>
              <a:rPr lang="en-US">
                <a:solidFill>
                  <a:schemeClr val="hlink"/>
                </a:solidFill>
                <a:sym typeface="Symbol" pitchFamily="18" charset="2"/>
              </a:rPr>
              <a:t>) = -1800 V.</a:t>
            </a:r>
          </a:p>
        </p:txBody>
      </p:sp>
      <p:sp>
        <p:nvSpPr>
          <p:cNvPr id="88071"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7453"/>
                                        </p:tgtEl>
                                        <p:attrNameLst>
                                          <p:attrName>style.visibility</p:attrName>
                                        </p:attrNameLst>
                                      </p:cBhvr>
                                      <p:to>
                                        <p:strVal val="visible"/>
                                      </p:to>
                                    </p:set>
                                    <p:anim calcmode="lin" valueType="num">
                                      <p:cBhvr additive="base">
                                        <p:cTn id="7" dur="500" fill="hold"/>
                                        <p:tgtEl>
                                          <p:spTgt spid="317453"/>
                                        </p:tgtEl>
                                        <p:attrNameLst>
                                          <p:attrName>ppt_x</p:attrName>
                                        </p:attrNameLst>
                                      </p:cBhvr>
                                      <p:tavLst>
                                        <p:tav tm="0">
                                          <p:val>
                                            <p:strVal val="#ppt_x"/>
                                          </p:val>
                                        </p:tav>
                                        <p:tav tm="100000">
                                          <p:val>
                                            <p:strVal val="#ppt_x"/>
                                          </p:val>
                                        </p:tav>
                                      </p:tavLst>
                                    </p:anim>
                                    <p:anim calcmode="lin" valueType="num">
                                      <p:cBhvr additive="base">
                                        <p:cTn id="8" dur="500" fill="hold"/>
                                        <p:tgtEl>
                                          <p:spTgt spid="31745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7446">
                                            <p:txEl>
                                              <p:pRg st="0" end="0"/>
                                            </p:txEl>
                                          </p:spTgt>
                                        </p:tgtEl>
                                        <p:attrNameLst>
                                          <p:attrName>style.visibility</p:attrName>
                                        </p:attrNameLst>
                                      </p:cBhvr>
                                      <p:to>
                                        <p:strVal val="visible"/>
                                      </p:to>
                                    </p:set>
                                    <p:anim calcmode="lin" valueType="num">
                                      <p:cBhvr additive="base">
                                        <p:cTn id="13" dur="500" fill="hold"/>
                                        <p:tgtEl>
                                          <p:spTgt spid="317446">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174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7447">
                                            <p:txEl>
                                              <p:pRg st="0" end="0"/>
                                            </p:txEl>
                                          </p:spTgt>
                                        </p:tgtEl>
                                        <p:attrNameLst>
                                          <p:attrName>style.visibility</p:attrName>
                                        </p:attrNameLst>
                                      </p:cBhvr>
                                      <p:to>
                                        <p:strVal val="visible"/>
                                      </p:to>
                                    </p:set>
                                    <p:anim calcmode="lin" valueType="num">
                                      <p:cBhvr additive="base">
                                        <p:cTn id="19" dur="500" fill="hold"/>
                                        <p:tgtEl>
                                          <p:spTgt spid="317447">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744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19499" name="Picture 1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715963" y="2127250"/>
            <a:ext cx="7737475" cy="1957388"/>
          </a:xfrm>
          <a:prstGeom prst="rect">
            <a:avLst/>
          </a:prstGeom>
          <a:noFill/>
          <a:ln w="9525">
            <a:noFill/>
            <a:miter lim="800000"/>
            <a:headEnd/>
            <a:tailEnd/>
          </a:ln>
        </p:spPr>
      </p:pic>
      <p:sp>
        <p:nvSpPr>
          <p:cNvPr id="89092"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pic>
        <p:nvPicPr>
          <p:cNvPr id="319493" name="Picture 5"/>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04850" y="1814513"/>
            <a:ext cx="6627813" cy="368300"/>
          </a:xfrm>
          <a:prstGeom prst="rect">
            <a:avLst/>
          </a:prstGeom>
          <a:noFill/>
          <a:ln w="9525">
            <a:noFill/>
            <a:miter lim="800000"/>
            <a:headEnd/>
            <a:tailEnd/>
          </a:ln>
        </p:spPr>
      </p:pic>
      <p:sp>
        <p:nvSpPr>
          <p:cNvPr id="319495" name="Text Box 7"/>
          <p:cNvSpPr txBox="1">
            <a:spLocks noChangeArrowheads="1"/>
          </p:cNvSpPr>
          <p:nvPr/>
        </p:nvSpPr>
        <p:spPr bwMode="auto">
          <a:xfrm>
            <a:off x="2116138" y="2933700"/>
            <a:ext cx="6334125" cy="831850"/>
          </a:xfrm>
          <a:prstGeom prst="rect">
            <a:avLst/>
          </a:prstGeom>
          <a:noFill/>
          <a:ln w="9525">
            <a:noFill/>
            <a:miter lim="800000"/>
            <a:headEnd/>
            <a:tailEnd/>
          </a:ln>
          <a:effectLst/>
        </p:spPr>
        <p:txBody>
          <a:bodyPr>
            <a:spAutoFit/>
          </a:bodyPr>
          <a:lstStyle/>
          <a:p>
            <a:pPr>
              <a:spcBef>
                <a:spcPct val="50000"/>
              </a:spcBef>
              <a:defRPr/>
            </a:pPr>
            <a:r>
              <a:rPr lang="en-US" dirty="0">
                <a:solidFill>
                  <a:schemeClr val="hlink"/>
                </a:solidFill>
                <a:latin typeface="+mn-lt"/>
                <a:sym typeface="Symbol" pitchFamily="18" charset="2"/>
              </a:rPr>
              <a:t>It will accelerate away from the surface along a straight radial line.</a:t>
            </a:r>
            <a:endParaRPr lang="en-US" baseline="30000" dirty="0">
              <a:solidFill>
                <a:schemeClr val="hlink"/>
              </a:solidFill>
              <a:latin typeface="+mn-lt"/>
              <a:sym typeface="Symbol" pitchFamily="18" charset="2"/>
            </a:endParaRPr>
          </a:p>
        </p:txBody>
      </p:sp>
      <p:sp>
        <p:nvSpPr>
          <p:cNvPr id="319496" name="Text Box 8"/>
          <p:cNvSpPr txBox="1">
            <a:spLocks noChangeArrowheads="1"/>
          </p:cNvSpPr>
          <p:nvPr/>
        </p:nvSpPr>
        <p:spPr bwMode="auto">
          <a:xfrm>
            <a:off x="2138363" y="4075113"/>
            <a:ext cx="6091237" cy="830262"/>
          </a:xfrm>
          <a:prstGeom prst="rect">
            <a:avLst/>
          </a:prstGeom>
          <a:noFill/>
          <a:ln w="9525">
            <a:noFill/>
            <a:miter lim="800000"/>
            <a:headEnd/>
            <a:tailEnd/>
          </a:ln>
          <a:effectLst/>
        </p:spPr>
        <p:txBody>
          <a:bodyPr>
            <a:spAutoFit/>
          </a:bodyPr>
          <a:lstStyle/>
          <a:p>
            <a:pPr>
              <a:spcBef>
                <a:spcPct val="50000"/>
              </a:spcBef>
              <a:defRPr/>
            </a:pPr>
            <a:r>
              <a:rPr lang="en-US" dirty="0">
                <a:solidFill>
                  <a:schemeClr val="hlink"/>
                </a:solidFill>
                <a:latin typeface="+mn-lt"/>
                <a:sym typeface="Symbol" pitchFamily="18" charset="2"/>
              </a:rPr>
              <a:t>Its acceleration will drop off as 1 </a:t>
            </a:r>
            <a:r>
              <a:rPr lang="en-US" i="1" dirty="0">
                <a:solidFill>
                  <a:schemeClr val="hlink"/>
                </a:solidFill>
                <a:latin typeface="+mn-lt"/>
                <a:sym typeface="Symbol" pitchFamily="18" charset="2"/>
              </a:rPr>
              <a:t>/</a:t>
            </a:r>
            <a:r>
              <a:rPr lang="en-US" dirty="0">
                <a:solidFill>
                  <a:schemeClr val="hlink"/>
                </a:solidFill>
                <a:latin typeface="+mn-lt"/>
                <a:sym typeface="Symbol" pitchFamily="18" charset="2"/>
              </a:rPr>
              <a:t> </a:t>
            </a:r>
            <a:r>
              <a:rPr lang="en-US" i="1" dirty="0" smtClean="0">
                <a:solidFill>
                  <a:schemeClr val="hlink"/>
                </a:solidFill>
                <a:latin typeface="+mn-lt"/>
                <a:sym typeface="Symbol" pitchFamily="18" charset="2"/>
              </a:rPr>
              <a:t>r</a:t>
            </a:r>
            <a:r>
              <a:rPr lang="en-US" baseline="30000" dirty="0" smtClean="0">
                <a:solidFill>
                  <a:schemeClr val="hlink"/>
                </a:solidFill>
                <a:latin typeface="+mn-lt"/>
                <a:sym typeface="Symbol" pitchFamily="18" charset="2"/>
              </a:rPr>
              <a:t> 2</a:t>
            </a:r>
            <a:r>
              <a:rPr lang="en-US" dirty="0" smtClean="0">
                <a:solidFill>
                  <a:schemeClr val="hlink"/>
                </a:solidFill>
                <a:latin typeface="+mn-lt"/>
                <a:sym typeface="Symbol" pitchFamily="18" charset="2"/>
              </a:rPr>
              <a:t> </a:t>
            </a:r>
            <a:r>
              <a:rPr lang="en-US" dirty="0">
                <a:solidFill>
                  <a:schemeClr val="hlink"/>
                </a:solidFill>
                <a:latin typeface="+mn-lt"/>
                <a:sym typeface="Symbol" pitchFamily="18" charset="2"/>
              </a:rPr>
              <a:t>as it moves away from the sphere.</a:t>
            </a:r>
            <a:endParaRPr lang="en-US" baseline="30000" dirty="0">
              <a:solidFill>
                <a:schemeClr val="hlink"/>
              </a:solidFill>
              <a:latin typeface="+mn-lt"/>
              <a:sym typeface="Symbol" pitchFamily="18" charset="2"/>
            </a:endParaRPr>
          </a:p>
        </p:txBody>
      </p:sp>
      <p:sp>
        <p:nvSpPr>
          <p:cNvPr id="8909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19493"/>
                                        </p:tgtEl>
                                        <p:attrNameLst>
                                          <p:attrName>style.visibility</p:attrName>
                                        </p:attrNameLst>
                                      </p:cBhvr>
                                      <p:to>
                                        <p:strVal val="visible"/>
                                      </p:to>
                                    </p:set>
                                    <p:anim calcmode="lin" valueType="num">
                                      <p:cBhvr additive="base">
                                        <p:cTn id="7" dur="500" fill="hold"/>
                                        <p:tgtEl>
                                          <p:spTgt spid="319493"/>
                                        </p:tgtEl>
                                        <p:attrNameLst>
                                          <p:attrName>ppt_x</p:attrName>
                                        </p:attrNameLst>
                                      </p:cBhvr>
                                      <p:tavLst>
                                        <p:tav tm="0">
                                          <p:val>
                                            <p:strVal val="#ppt_x"/>
                                          </p:val>
                                        </p:tav>
                                        <p:tav tm="100000">
                                          <p:val>
                                            <p:strVal val="#ppt_x"/>
                                          </p:val>
                                        </p:tav>
                                      </p:tavLst>
                                    </p:anim>
                                    <p:anim calcmode="lin" valueType="num">
                                      <p:cBhvr additive="base">
                                        <p:cTn id="8" dur="500" fill="hold"/>
                                        <p:tgtEl>
                                          <p:spTgt spid="31949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9499"/>
                                        </p:tgtEl>
                                        <p:attrNameLst>
                                          <p:attrName>style.visibility</p:attrName>
                                        </p:attrNameLst>
                                      </p:cBhvr>
                                      <p:to>
                                        <p:strVal val="visible"/>
                                      </p:to>
                                    </p:set>
                                    <p:anim calcmode="lin" valueType="num">
                                      <p:cBhvr additive="base">
                                        <p:cTn id="13" dur="500" fill="hold"/>
                                        <p:tgtEl>
                                          <p:spTgt spid="319499"/>
                                        </p:tgtEl>
                                        <p:attrNameLst>
                                          <p:attrName>ppt_x</p:attrName>
                                        </p:attrNameLst>
                                      </p:cBhvr>
                                      <p:tavLst>
                                        <p:tav tm="0">
                                          <p:val>
                                            <p:strVal val="#ppt_x"/>
                                          </p:val>
                                        </p:tav>
                                        <p:tav tm="100000">
                                          <p:val>
                                            <p:strVal val="#ppt_x"/>
                                          </p:val>
                                        </p:tav>
                                      </p:tavLst>
                                    </p:anim>
                                    <p:anim calcmode="lin" valueType="num">
                                      <p:cBhvr additive="base">
                                        <p:cTn id="14" dur="500" fill="hold"/>
                                        <p:tgtEl>
                                          <p:spTgt spid="319499"/>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19495">
                                            <p:txEl>
                                              <p:pRg st="0" end="0"/>
                                            </p:txEl>
                                          </p:spTgt>
                                        </p:tgtEl>
                                        <p:attrNameLst>
                                          <p:attrName>style.visibility</p:attrName>
                                        </p:attrNameLst>
                                      </p:cBhvr>
                                      <p:to>
                                        <p:strVal val="visible"/>
                                      </p:to>
                                    </p:set>
                                    <p:anim calcmode="lin" valueType="num">
                                      <p:cBhvr additive="base">
                                        <p:cTn id="19" dur="500" fill="hold"/>
                                        <p:tgtEl>
                                          <p:spTgt spid="31949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1949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19496">
                                            <p:txEl>
                                              <p:pRg st="0" end="0"/>
                                            </p:txEl>
                                          </p:spTgt>
                                        </p:tgtEl>
                                        <p:attrNameLst>
                                          <p:attrName>style.visibility</p:attrName>
                                        </p:attrNameLst>
                                      </p:cBhvr>
                                      <p:to>
                                        <p:strVal val="visible"/>
                                      </p:to>
                                    </p:set>
                                    <p:anim calcmode="lin" valueType="num">
                                      <p:cBhvr additive="base">
                                        <p:cTn id="25" dur="500" fill="hold"/>
                                        <p:tgtEl>
                                          <p:spTgt spid="319496">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1949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21560" name="Picture 24"/>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25488" y="2122488"/>
            <a:ext cx="7726362" cy="1462087"/>
          </a:xfrm>
          <a:prstGeom prst="rect">
            <a:avLst/>
          </a:prstGeom>
          <a:noFill/>
          <a:ln w="9525">
            <a:noFill/>
            <a:miter lim="800000"/>
            <a:headEnd/>
            <a:tailEnd/>
          </a:ln>
        </p:spPr>
      </p:pic>
      <p:sp>
        <p:nvSpPr>
          <p:cNvPr id="90116"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21543" name="Text Box 7"/>
          <p:cNvSpPr txBox="1">
            <a:spLocks noChangeArrowheads="1"/>
          </p:cNvSpPr>
          <p:nvPr/>
        </p:nvSpPr>
        <p:spPr bwMode="auto">
          <a:xfrm>
            <a:off x="3292475" y="3032125"/>
            <a:ext cx="2732088" cy="461963"/>
          </a:xfrm>
          <a:prstGeom prst="rect">
            <a:avLst/>
          </a:prstGeom>
          <a:noFill/>
          <a:ln w="9525">
            <a:noFill/>
            <a:miter lim="800000"/>
            <a:headEnd/>
            <a:tailEnd/>
          </a:ln>
          <a:effectLst/>
        </p:spPr>
        <p:txBody>
          <a:bodyPr>
            <a:spAutoFit/>
          </a:bodyPr>
          <a:lstStyle/>
          <a:p>
            <a:pPr>
              <a:spcBef>
                <a:spcPct val="50000"/>
              </a:spcBef>
              <a:defRPr/>
            </a:pPr>
            <a:r>
              <a:rPr lang="en-US">
                <a:solidFill>
                  <a:schemeClr val="hlink"/>
                </a:solidFill>
                <a:latin typeface="+mn-lt"/>
                <a:sym typeface="Symbol" pitchFamily="18" charset="2"/>
              </a:rPr>
              <a:t></a:t>
            </a:r>
            <a:r>
              <a:rPr lang="en-US" i="1">
                <a:solidFill>
                  <a:schemeClr val="hlink"/>
                </a:solidFill>
                <a:latin typeface="+mn-lt"/>
                <a:sym typeface="Symbol" pitchFamily="18" charset="2"/>
              </a:rPr>
              <a:t>q</a:t>
            </a:r>
            <a:r>
              <a:rPr lang="en-US">
                <a:solidFill>
                  <a:schemeClr val="hlink"/>
                </a:solidFill>
                <a:latin typeface="+mn-lt"/>
                <a:sym typeface="Symbol" pitchFamily="18" charset="2"/>
              </a:rPr>
              <a:t> = -1.610</a:t>
            </a:r>
            <a:r>
              <a:rPr lang="en-US" baseline="30000">
                <a:solidFill>
                  <a:schemeClr val="hlink"/>
                </a:solidFill>
                <a:latin typeface="+mn-lt"/>
                <a:sym typeface="Symbol" pitchFamily="18" charset="2"/>
              </a:rPr>
              <a:t>-19 </a:t>
            </a:r>
            <a:r>
              <a:rPr lang="en-US">
                <a:solidFill>
                  <a:schemeClr val="hlink"/>
                </a:solidFill>
                <a:latin typeface="+mn-lt"/>
                <a:sym typeface="Symbol" pitchFamily="18" charset="2"/>
              </a:rPr>
              <a:t>C.</a:t>
            </a:r>
          </a:p>
        </p:txBody>
      </p:sp>
      <p:sp>
        <p:nvSpPr>
          <p:cNvPr id="321544" name="Text Box 8"/>
          <p:cNvSpPr txBox="1">
            <a:spLocks noChangeArrowheads="1"/>
          </p:cNvSpPr>
          <p:nvPr/>
        </p:nvSpPr>
        <p:spPr bwMode="auto">
          <a:xfrm>
            <a:off x="996950" y="3038475"/>
            <a:ext cx="6523038" cy="457200"/>
          </a:xfrm>
          <a:prstGeom prst="rect">
            <a:avLst/>
          </a:prstGeom>
          <a:noFill/>
          <a:ln w="9525">
            <a:noFill/>
            <a:miter lim="800000"/>
            <a:headEnd/>
            <a:tailEnd/>
          </a:ln>
          <a:effectLst/>
        </p:spPr>
        <p:txBody>
          <a:bodyPr>
            <a:spAutoFit/>
          </a:bodyPr>
          <a:lstStyle/>
          <a:p>
            <a:pPr>
              <a:spcBef>
                <a:spcPct val="50000"/>
              </a:spcBef>
            </a:pPr>
            <a:r>
              <a:rPr lang="en-US" smtClean="0">
                <a:solidFill>
                  <a:schemeClr val="hlink"/>
                </a:solidFill>
                <a:sym typeface="Symbol" pitchFamily="18" charset="2"/>
              </a:rPr>
              <a:t>∆</a:t>
            </a:r>
            <a:r>
              <a:rPr lang="en-US" i="1">
                <a:solidFill>
                  <a:schemeClr val="hlink"/>
                </a:solidFill>
                <a:cs typeface="Courier New" pitchFamily="49" charset="0"/>
                <a:sym typeface="Symbol" pitchFamily="18" charset="2"/>
              </a:rPr>
              <a:t>E</a:t>
            </a:r>
            <a:r>
              <a:rPr lang="en-US" baseline="-25000">
                <a:solidFill>
                  <a:schemeClr val="hlink"/>
                </a:solidFill>
                <a:cs typeface="Courier New" pitchFamily="49" charset="0"/>
                <a:sym typeface="Symbol" pitchFamily="18" charset="2"/>
              </a:rPr>
              <a:t>P</a:t>
            </a:r>
            <a:r>
              <a:rPr lang="en-US">
                <a:solidFill>
                  <a:schemeClr val="hlink"/>
                </a:solidFill>
                <a:sym typeface="Symbol" pitchFamily="18" charset="2"/>
              </a:rPr>
              <a:t> = </a:t>
            </a:r>
            <a:r>
              <a:rPr lang="en-US" i="1" dirty="0" err="1">
                <a:solidFill>
                  <a:schemeClr val="hlink"/>
                </a:solidFill>
                <a:sym typeface="Symbol" pitchFamily="18" charset="2"/>
              </a:rPr>
              <a:t>q</a:t>
            </a:r>
            <a:r>
              <a:rPr lang="en-US" dirty="0" err="1">
                <a:solidFill>
                  <a:schemeClr val="hlink"/>
                </a:solidFill>
                <a:sym typeface="Symbol" pitchFamily="18" charset="2"/>
              </a:rPr>
              <a:t>∆</a:t>
            </a:r>
            <a:r>
              <a:rPr lang="en-US" i="1" dirty="0" err="1">
                <a:solidFill>
                  <a:schemeClr val="hlink"/>
                </a:solidFill>
                <a:sym typeface="Symbol" pitchFamily="18" charset="2"/>
              </a:rPr>
              <a:t>V</a:t>
            </a:r>
            <a:r>
              <a:rPr lang="en-US" dirty="0">
                <a:solidFill>
                  <a:schemeClr val="hlink"/>
                </a:solidFill>
                <a:sym typeface="Symbol" pitchFamily="18" charset="2"/>
              </a:rPr>
              <a:t>.</a:t>
            </a:r>
          </a:p>
        </p:txBody>
      </p:sp>
      <p:sp>
        <p:nvSpPr>
          <p:cNvPr id="321545" name="Text Box 9"/>
          <p:cNvSpPr txBox="1">
            <a:spLocks noChangeArrowheads="1"/>
          </p:cNvSpPr>
          <p:nvPr/>
        </p:nvSpPr>
        <p:spPr bwMode="auto">
          <a:xfrm>
            <a:off x="6278563" y="3033713"/>
            <a:ext cx="2732087" cy="461962"/>
          </a:xfrm>
          <a:prstGeom prst="rect">
            <a:avLst/>
          </a:prstGeom>
          <a:noFill/>
          <a:ln w="9525">
            <a:noFill/>
            <a:miter lim="800000"/>
            <a:headEnd/>
            <a:tailEnd/>
          </a:ln>
          <a:effectLst/>
        </p:spPr>
        <p:txBody>
          <a:bodyPr>
            <a:spAutoFit/>
          </a:bodyPr>
          <a:lstStyle/>
          <a:p>
            <a:pPr>
              <a:spcBef>
                <a:spcPct val="50000"/>
              </a:spcBef>
              <a:defRPr/>
            </a:pPr>
            <a:r>
              <a:rPr lang="en-US" dirty="0">
                <a:solidFill>
                  <a:schemeClr val="hlink"/>
                </a:solidFill>
                <a:latin typeface="+mn-lt"/>
                <a:sym typeface="Symbol" pitchFamily="18" charset="2"/>
              </a:rPr>
              <a:t></a:t>
            </a:r>
            <a:r>
              <a:rPr lang="en-US" i="1" dirty="0">
                <a:solidFill>
                  <a:schemeClr val="hlink"/>
                </a:solidFill>
                <a:latin typeface="+mn-lt"/>
                <a:sym typeface="Symbol" pitchFamily="18" charset="2"/>
              </a:rPr>
              <a:t>V</a:t>
            </a:r>
            <a:r>
              <a:rPr lang="en-US" baseline="-25000" dirty="0">
                <a:solidFill>
                  <a:schemeClr val="hlink"/>
                </a:solidFill>
                <a:latin typeface="+mn-lt"/>
                <a:sym typeface="Symbol" pitchFamily="18" charset="2"/>
              </a:rPr>
              <a:t>0</a:t>
            </a:r>
            <a:r>
              <a:rPr lang="en-US" dirty="0">
                <a:solidFill>
                  <a:schemeClr val="hlink"/>
                </a:solidFill>
                <a:latin typeface="+mn-lt"/>
                <a:sym typeface="Symbol" pitchFamily="18" charset="2"/>
              </a:rPr>
              <a:t> = -1800 V.</a:t>
            </a:r>
          </a:p>
        </p:txBody>
      </p:sp>
      <p:sp>
        <p:nvSpPr>
          <p:cNvPr id="321546" name="Text Box 10"/>
          <p:cNvSpPr txBox="1">
            <a:spLocks noChangeArrowheads="1"/>
          </p:cNvSpPr>
          <p:nvPr/>
        </p:nvSpPr>
        <p:spPr bwMode="auto">
          <a:xfrm>
            <a:off x="1003300" y="3470275"/>
            <a:ext cx="7256463" cy="461963"/>
          </a:xfrm>
          <a:prstGeom prst="rect">
            <a:avLst/>
          </a:prstGeom>
          <a:noFill/>
          <a:ln w="9525">
            <a:noFill/>
            <a:miter lim="800000"/>
            <a:headEnd/>
            <a:tailEnd/>
          </a:ln>
          <a:effectLst/>
        </p:spPr>
        <p:txBody>
          <a:bodyPr>
            <a:spAutoFit/>
          </a:bodyPr>
          <a:lstStyle/>
          <a:p>
            <a:pPr>
              <a:spcBef>
                <a:spcPct val="50000"/>
              </a:spcBef>
              <a:defRPr/>
            </a:pPr>
            <a:r>
              <a:rPr lang="en-US" dirty="0">
                <a:solidFill>
                  <a:schemeClr val="hlink"/>
                </a:solidFill>
                <a:latin typeface="+mn-lt"/>
                <a:sym typeface="Symbol" pitchFamily="18" charset="2"/>
              </a:rPr>
              <a:t></a:t>
            </a:r>
            <a:r>
              <a:rPr lang="en-US" i="1" dirty="0" err="1">
                <a:solidFill>
                  <a:schemeClr val="hlink"/>
                </a:solidFill>
                <a:latin typeface="+mn-lt"/>
                <a:sym typeface="Symbol" pitchFamily="18" charset="2"/>
              </a:rPr>
              <a:t>V</a:t>
            </a:r>
            <a:r>
              <a:rPr lang="en-US" baseline="-25000" dirty="0" err="1">
                <a:solidFill>
                  <a:schemeClr val="hlink"/>
                </a:solidFill>
                <a:latin typeface="+mn-lt"/>
                <a:sym typeface="Symbol" pitchFamily="18" charset="2"/>
              </a:rPr>
              <a:t>f</a:t>
            </a:r>
            <a:r>
              <a:rPr lang="en-US" dirty="0">
                <a:solidFill>
                  <a:schemeClr val="hlink"/>
                </a:solidFill>
                <a:latin typeface="+mn-lt"/>
                <a:sym typeface="Symbol" pitchFamily="18" charset="2"/>
              </a:rPr>
              <a:t> = </a:t>
            </a:r>
            <a:r>
              <a:rPr lang="en-US" i="1" dirty="0" err="1">
                <a:solidFill>
                  <a:schemeClr val="hlink"/>
                </a:solidFill>
                <a:latin typeface="+mn-lt"/>
                <a:sym typeface="Symbol" pitchFamily="18" charset="2"/>
              </a:rPr>
              <a:t>kq</a:t>
            </a:r>
            <a:r>
              <a:rPr lang="en-US" i="1" dirty="0">
                <a:solidFill>
                  <a:schemeClr val="hlink"/>
                </a:solidFill>
                <a:latin typeface="+mn-lt"/>
                <a:sym typeface="Symbol" pitchFamily="18" charset="2"/>
              </a:rPr>
              <a:t> / r</a:t>
            </a:r>
            <a:r>
              <a:rPr lang="en-US" dirty="0">
                <a:solidFill>
                  <a:schemeClr val="hlink"/>
                </a:solidFill>
                <a:latin typeface="+mn-lt"/>
                <a:sym typeface="Symbol" pitchFamily="18" charset="2"/>
              </a:rPr>
              <a:t> = </a:t>
            </a:r>
            <a:r>
              <a:rPr lang="en-US" dirty="0">
                <a:solidFill>
                  <a:schemeClr val="hlink"/>
                </a:solidFill>
                <a:sym typeface="Symbol" pitchFamily="18" charset="2"/>
              </a:rPr>
              <a:t>(9.010</a:t>
            </a:r>
            <a:r>
              <a:rPr lang="en-US" baseline="30000" dirty="0">
                <a:solidFill>
                  <a:schemeClr val="hlink"/>
                </a:solidFill>
                <a:sym typeface="Symbol" pitchFamily="18" charset="2"/>
              </a:rPr>
              <a:t>9</a:t>
            </a:r>
            <a:r>
              <a:rPr lang="en-US" dirty="0">
                <a:solidFill>
                  <a:schemeClr val="hlink"/>
                </a:solidFill>
                <a:sym typeface="Symbol" pitchFamily="18" charset="2"/>
              </a:rPr>
              <a:t>)(-9.010</a:t>
            </a:r>
            <a:r>
              <a:rPr lang="en-US" baseline="30000" dirty="0">
                <a:solidFill>
                  <a:schemeClr val="hlink"/>
                </a:solidFill>
                <a:sym typeface="Symbol" pitchFamily="18" charset="2"/>
              </a:rPr>
              <a:t>-9</a:t>
            </a:r>
            <a:r>
              <a:rPr lang="en-US" dirty="0">
                <a:solidFill>
                  <a:schemeClr val="hlink"/>
                </a:solidFill>
                <a:sym typeface="Symbol" pitchFamily="18" charset="2"/>
              </a:rPr>
              <a:t>) </a:t>
            </a:r>
            <a:r>
              <a:rPr lang="en-US" i="1" dirty="0">
                <a:solidFill>
                  <a:schemeClr val="hlink"/>
                </a:solidFill>
                <a:sym typeface="Symbol" pitchFamily="18" charset="2"/>
              </a:rPr>
              <a:t>/</a:t>
            </a:r>
            <a:r>
              <a:rPr lang="en-US" dirty="0">
                <a:solidFill>
                  <a:schemeClr val="hlink"/>
                </a:solidFill>
                <a:sym typeface="Symbol" pitchFamily="18" charset="2"/>
              </a:rPr>
              <a:t> (0.30) = -270 V.</a:t>
            </a:r>
            <a:endParaRPr lang="en-US" baseline="30000" dirty="0">
              <a:solidFill>
                <a:schemeClr val="hlink"/>
              </a:solidFill>
              <a:sym typeface="Symbol" pitchFamily="18" charset="2"/>
            </a:endParaRPr>
          </a:p>
        </p:txBody>
      </p:sp>
      <p:sp>
        <p:nvSpPr>
          <p:cNvPr id="321548" name="Text Box 12"/>
          <p:cNvSpPr txBox="1">
            <a:spLocks noChangeArrowheads="1"/>
          </p:cNvSpPr>
          <p:nvPr/>
        </p:nvSpPr>
        <p:spPr bwMode="auto">
          <a:xfrm>
            <a:off x="998538" y="3889375"/>
            <a:ext cx="8159750" cy="457200"/>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 ∆</a:t>
            </a:r>
            <a:r>
              <a:rPr lang="en-US" i="1">
                <a:solidFill>
                  <a:schemeClr val="hlink"/>
                </a:solidFill>
                <a:cs typeface="Courier New" pitchFamily="49" charset="0"/>
                <a:sym typeface="Symbol" pitchFamily="18" charset="2"/>
              </a:rPr>
              <a:t>E</a:t>
            </a:r>
            <a:r>
              <a:rPr lang="en-US" baseline="-25000">
                <a:solidFill>
                  <a:schemeClr val="hlink"/>
                </a:solidFill>
                <a:cs typeface="Courier New" pitchFamily="49" charset="0"/>
                <a:sym typeface="Symbol" pitchFamily="18" charset="2"/>
              </a:rPr>
              <a:t>P</a:t>
            </a:r>
            <a:r>
              <a:rPr lang="en-US">
                <a:solidFill>
                  <a:schemeClr val="hlink"/>
                </a:solidFill>
                <a:sym typeface="Symbol" pitchFamily="18" charset="2"/>
              </a:rPr>
              <a:t> = </a:t>
            </a:r>
            <a:r>
              <a:rPr lang="en-US" i="1">
                <a:solidFill>
                  <a:schemeClr val="hlink"/>
                </a:solidFill>
                <a:sym typeface="Symbol" pitchFamily="18" charset="2"/>
              </a:rPr>
              <a:t>q</a:t>
            </a:r>
            <a:r>
              <a:rPr lang="en-US">
                <a:solidFill>
                  <a:schemeClr val="hlink"/>
                </a:solidFill>
                <a:sym typeface="Symbol" pitchFamily="18" charset="2"/>
              </a:rPr>
              <a:t>∆</a:t>
            </a:r>
            <a:r>
              <a:rPr lang="en-US" i="1">
                <a:solidFill>
                  <a:schemeClr val="hlink"/>
                </a:solidFill>
                <a:sym typeface="Symbol" pitchFamily="18" charset="2"/>
              </a:rPr>
              <a:t>V</a:t>
            </a:r>
            <a:r>
              <a:rPr lang="en-US">
                <a:solidFill>
                  <a:schemeClr val="hlink"/>
                </a:solidFill>
                <a:sym typeface="Symbol" pitchFamily="18" charset="2"/>
              </a:rPr>
              <a:t> = (-1.610</a:t>
            </a:r>
            <a:r>
              <a:rPr lang="en-US" baseline="30000">
                <a:solidFill>
                  <a:schemeClr val="hlink"/>
                </a:solidFill>
                <a:sym typeface="Symbol" pitchFamily="18" charset="2"/>
              </a:rPr>
              <a:t>-19</a:t>
            </a:r>
            <a:r>
              <a:rPr lang="en-US">
                <a:solidFill>
                  <a:schemeClr val="hlink"/>
                </a:solidFill>
                <a:sym typeface="Symbol" pitchFamily="18" charset="2"/>
              </a:rPr>
              <a:t>)(-270 –  </a:t>
            </a:r>
            <a:r>
              <a:rPr lang="en-US" baseline="30000">
                <a:solidFill>
                  <a:schemeClr val="hlink"/>
                </a:solidFill>
                <a:sym typeface="Symbol" pitchFamily="18" charset="2"/>
              </a:rPr>
              <a:t>-</a:t>
            </a:r>
            <a:r>
              <a:rPr lang="en-US">
                <a:solidFill>
                  <a:schemeClr val="hlink"/>
                </a:solidFill>
                <a:sym typeface="Symbol" pitchFamily="18" charset="2"/>
              </a:rPr>
              <a:t>1800) = -2.410</a:t>
            </a:r>
            <a:r>
              <a:rPr lang="en-US" baseline="30000">
                <a:solidFill>
                  <a:schemeClr val="hlink"/>
                </a:solidFill>
                <a:sym typeface="Symbol" pitchFamily="18" charset="2"/>
              </a:rPr>
              <a:t>-16</a:t>
            </a:r>
            <a:r>
              <a:rPr lang="en-US">
                <a:solidFill>
                  <a:schemeClr val="hlink"/>
                </a:solidFill>
                <a:sym typeface="Symbol" pitchFamily="18" charset="2"/>
              </a:rPr>
              <a:t> J.</a:t>
            </a:r>
          </a:p>
        </p:txBody>
      </p:sp>
      <p:sp>
        <p:nvSpPr>
          <p:cNvPr id="321549" name="Text Box 13"/>
          <p:cNvSpPr txBox="1">
            <a:spLocks noChangeArrowheads="1"/>
          </p:cNvSpPr>
          <p:nvPr/>
        </p:nvSpPr>
        <p:spPr bwMode="auto">
          <a:xfrm>
            <a:off x="1001713" y="4352925"/>
            <a:ext cx="7462837" cy="457200"/>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 ∆</a:t>
            </a:r>
            <a:r>
              <a:rPr lang="en-US" i="1">
                <a:solidFill>
                  <a:schemeClr val="hlink"/>
                </a:solidFill>
                <a:cs typeface="Courier New" pitchFamily="49" charset="0"/>
                <a:sym typeface="Symbol" pitchFamily="18" charset="2"/>
              </a:rPr>
              <a:t>E</a:t>
            </a:r>
            <a:r>
              <a:rPr lang="en-US" baseline="-25000">
                <a:solidFill>
                  <a:schemeClr val="hlink"/>
                </a:solidFill>
                <a:cs typeface="Courier New" pitchFamily="49" charset="0"/>
                <a:sym typeface="Symbol" pitchFamily="18" charset="2"/>
              </a:rPr>
              <a:t>K</a:t>
            </a:r>
            <a:r>
              <a:rPr lang="en-US">
                <a:solidFill>
                  <a:schemeClr val="hlink"/>
                </a:solidFill>
                <a:sym typeface="Symbol" pitchFamily="18" charset="2"/>
              </a:rPr>
              <a:t> + ∆</a:t>
            </a:r>
            <a:r>
              <a:rPr lang="en-US" i="1">
                <a:solidFill>
                  <a:schemeClr val="hlink"/>
                </a:solidFill>
                <a:cs typeface="Courier New" pitchFamily="49" charset="0"/>
                <a:sym typeface="Symbol" pitchFamily="18" charset="2"/>
              </a:rPr>
              <a:t>E</a:t>
            </a:r>
            <a:r>
              <a:rPr lang="en-US" baseline="-25000">
                <a:solidFill>
                  <a:schemeClr val="hlink"/>
                </a:solidFill>
                <a:cs typeface="Courier New" pitchFamily="49" charset="0"/>
                <a:sym typeface="Symbol" pitchFamily="18" charset="2"/>
              </a:rPr>
              <a:t>P</a:t>
            </a:r>
            <a:r>
              <a:rPr lang="en-US">
                <a:solidFill>
                  <a:schemeClr val="hlink"/>
                </a:solidFill>
                <a:sym typeface="Symbol" pitchFamily="18" charset="2"/>
              </a:rPr>
              <a:t> = 0  ∆</a:t>
            </a:r>
            <a:r>
              <a:rPr lang="en-US" i="1">
                <a:solidFill>
                  <a:schemeClr val="hlink"/>
                </a:solidFill>
                <a:cs typeface="Courier New" pitchFamily="49" charset="0"/>
                <a:sym typeface="Symbol" pitchFamily="18" charset="2"/>
              </a:rPr>
              <a:t>E</a:t>
            </a:r>
            <a:r>
              <a:rPr lang="en-US" baseline="-25000">
                <a:solidFill>
                  <a:schemeClr val="hlink"/>
                </a:solidFill>
                <a:cs typeface="Courier New" pitchFamily="49" charset="0"/>
                <a:sym typeface="Symbol" pitchFamily="18" charset="2"/>
              </a:rPr>
              <a:t>K</a:t>
            </a:r>
            <a:r>
              <a:rPr lang="en-US">
                <a:solidFill>
                  <a:schemeClr val="hlink"/>
                </a:solidFill>
                <a:sym typeface="Symbol" pitchFamily="18" charset="2"/>
              </a:rPr>
              <a:t> = - ∆</a:t>
            </a:r>
            <a:r>
              <a:rPr lang="en-US" i="1">
                <a:solidFill>
                  <a:schemeClr val="hlink"/>
                </a:solidFill>
                <a:cs typeface="Courier New" pitchFamily="49" charset="0"/>
                <a:sym typeface="Symbol" pitchFamily="18" charset="2"/>
              </a:rPr>
              <a:t>E</a:t>
            </a:r>
            <a:r>
              <a:rPr lang="en-US" baseline="-25000">
                <a:solidFill>
                  <a:schemeClr val="hlink"/>
                </a:solidFill>
                <a:cs typeface="Courier New" pitchFamily="49" charset="0"/>
                <a:sym typeface="Symbol" pitchFamily="18" charset="2"/>
              </a:rPr>
              <a:t>P</a:t>
            </a:r>
            <a:r>
              <a:rPr lang="en-US">
                <a:solidFill>
                  <a:schemeClr val="hlink"/>
                </a:solidFill>
                <a:sym typeface="Symbol" pitchFamily="18" charset="2"/>
              </a:rPr>
              <a:t> = 2.410</a:t>
            </a:r>
            <a:r>
              <a:rPr lang="en-US" baseline="30000">
                <a:solidFill>
                  <a:schemeClr val="hlink"/>
                </a:solidFill>
                <a:sym typeface="Symbol" pitchFamily="18" charset="2"/>
              </a:rPr>
              <a:t>-16</a:t>
            </a:r>
            <a:r>
              <a:rPr lang="en-US">
                <a:solidFill>
                  <a:schemeClr val="hlink"/>
                </a:solidFill>
                <a:sym typeface="Symbol" pitchFamily="18" charset="2"/>
              </a:rPr>
              <a:t> J. </a:t>
            </a:r>
          </a:p>
        </p:txBody>
      </p:sp>
      <p:sp>
        <p:nvSpPr>
          <p:cNvPr id="321550" name="Text Box 14"/>
          <p:cNvSpPr txBox="1">
            <a:spLocks noChangeArrowheads="1"/>
          </p:cNvSpPr>
          <p:nvPr/>
        </p:nvSpPr>
        <p:spPr bwMode="auto">
          <a:xfrm>
            <a:off x="992188" y="4813300"/>
            <a:ext cx="7462837" cy="461963"/>
          </a:xfrm>
          <a:prstGeom prst="rect">
            <a:avLst/>
          </a:prstGeom>
          <a:noFill/>
          <a:ln w="9525">
            <a:noFill/>
            <a:miter lim="800000"/>
            <a:headEnd/>
            <a:tailEnd/>
          </a:ln>
          <a:effectLst/>
        </p:spPr>
        <p:txBody>
          <a:bodyPr>
            <a:spAutoFit/>
          </a:bodyPr>
          <a:lstStyle/>
          <a:p>
            <a:pPr>
              <a:spcBef>
                <a:spcPct val="50000"/>
              </a:spcBef>
              <a:defRPr/>
            </a:pPr>
            <a:r>
              <a:rPr lang="en-US" dirty="0">
                <a:solidFill>
                  <a:schemeClr val="hlink"/>
                </a:solidFill>
                <a:latin typeface="+mn-lt"/>
                <a:sym typeface="Symbol" pitchFamily="18" charset="2"/>
              </a:rPr>
              <a:t></a:t>
            </a:r>
            <a:r>
              <a:rPr lang="en-US" dirty="0">
                <a:solidFill>
                  <a:schemeClr val="hlink"/>
                </a:solidFill>
                <a:sym typeface="Symbol" pitchFamily="18" charset="2"/>
              </a:rPr>
              <a:t> ∆</a:t>
            </a:r>
            <a:r>
              <a:rPr lang="en-US" i="1" dirty="0">
                <a:solidFill>
                  <a:schemeClr val="hlink"/>
                </a:solidFill>
                <a:cs typeface="Courier New" pitchFamily="49" charset="0"/>
                <a:sym typeface="Symbol" pitchFamily="18" charset="2"/>
              </a:rPr>
              <a:t>E</a:t>
            </a:r>
            <a:r>
              <a:rPr lang="en-US" baseline="-25000" dirty="0">
                <a:solidFill>
                  <a:schemeClr val="hlink"/>
                </a:solidFill>
                <a:cs typeface="Courier New" pitchFamily="49" charset="0"/>
                <a:sym typeface="Symbol" pitchFamily="18" charset="2"/>
              </a:rPr>
              <a:t>K</a:t>
            </a:r>
            <a:r>
              <a:rPr lang="en-US" dirty="0">
                <a:solidFill>
                  <a:schemeClr val="hlink"/>
                </a:solidFill>
                <a:sym typeface="Symbol" pitchFamily="18" charset="2"/>
              </a:rPr>
              <a:t> = </a:t>
            </a:r>
            <a:r>
              <a:rPr lang="en-US" i="1" dirty="0" err="1">
                <a:solidFill>
                  <a:schemeClr val="hlink"/>
                </a:solidFill>
                <a:latin typeface="+mn-lt"/>
                <a:sym typeface="Symbol" pitchFamily="18" charset="2"/>
              </a:rPr>
              <a:t>E</a:t>
            </a:r>
            <a:r>
              <a:rPr lang="en-US" baseline="-25000" dirty="0" err="1">
                <a:solidFill>
                  <a:schemeClr val="hlink"/>
                </a:solidFill>
                <a:latin typeface="+mn-lt"/>
                <a:sym typeface="Symbol" pitchFamily="18" charset="2"/>
              </a:rPr>
              <a:t>Kf</a:t>
            </a:r>
            <a:r>
              <a:rPr lang="en-US" dirty="0">
                <a:solidFill>
                  <a:schemeClr val="hlink"/>
                </a:solidFill>
                <a:latin typeface="+mn-lt"/>
                <a:sym typeface="Symbol" pitchFamily="18" charset="2"/>
              </a:rPr>
              <a:t> – </a:t>
            </a:r>
            <a:r>
              <a:rPr lang="en-US" i="1" dirty="0">
                <a:solidFill>
                  <a:schemeClr val="hlink"/>
                </a:solidFill>
                <a:latin typeface="+mn-lt"/>
                <a:sym typeface="Symbol" pitchFamily="18" charset="2"/>
              </a:rPr>
              <a:t>E</a:t>
            </a:r>
            <a:r>
              <a:rPr lang="en-US" baseline="-25000" dirty="0">
                <a:solidFill>
                  <a:schemeClr val="hlink"/>
                </a:solidFill>
                <a:latin typeface="+mn-lt"/>
                <a:sym typeface="Symbol" pitchFamily="18" charset="2"/>
              </a:rPr>
              <a:t>K0</a:t>
            </a:r>
            <a:r>
              <a:rPr lang="en-US" dirty="0">
                <a:solidFill>
                  <a:schemeClr val="hlink"/>
                </a:solidFill>
                <a:latin typeface="+mn-lt"/>
                <a:sym typeface="Symbol" pitchFamily="18" charset="2"/>
              </a:rPr>
              <a:t> = 2.410</a:t>
            </a:r>
            <a:r>
              <a:rPr lang="en-US" baseline="30000" dirty="0">
                <a:solidFill>
                  <a:schemeClr val="hlink"/>
                </a:solidFill>
                <a:latin typeface="+mn-lt"/>
                <a:sym typeface="Symbol" pitchFamily="18" charset="2"/>
              </a:rPr>
              <a:t>-16</a:t>
            </a:r>
            <a:r>
              <a:rPr lang="en-US" dirty="0">
                <a:solidFill>
                  <a:schemeClr val="hlink"/>
                </a:solidFill>
                <a:latin typeface="+mn-lt"/>
                <a:sym typeface="Symbol" pitchFamily="18" charset="2"/>
              </a:rPr>
              <a:t> J. </a:t>
            </a:r>
          </a:p>
        </p:txBody>
      </p:sp>
      <p:grpSp>
        <p:nvGrpSpPr>
          <p:cNvPr id="2" name="Group 15"/>
          <p:cNvGrpSpPr>
            <a:grpSpLocks/>
          </p:cNvGrpSpPr>
          <p:nvPr/>
        </p:nvGrpSpPr>
        <p:grpSpPr bwMode="auto">
          <a:xfrm>
            <a:off x="2989263" y="4640263"/>
            <a:ext cx="558800" cy="552450"/>
            <a:chOff x="1402" y="3313"/>
            <a:chExt cx="352" cy="348"/>
          </a:xfrm>
        </p:grpSpPr>
        <p:sp>
          <p:nvSpPr>
            <p:cNvPr id="321552" name="Line 16"/>
            <p:cNvSpPr>
              <a:spLocks noChangeShapeType="1"/>
            </p:cNvSpPr>
            <p:nvPr/>
          </p:nvSpPr>
          <p:spPr bwMode="auto">
            <a:xfrm flipV="1">
              <a:off x="1402" y="3479"/>
              <a:ext cx="182" cy="182"/>
            </a:xfrm>
            <a:prstGeom prst="line">
              <a:avLst/>
            </a:prstGeom>
            <a:noFill/>
            <a:ln w="28575">
              <a:solidFill>
                <a:srgbClr val="FF0000"/>
              </a:solidFill>
              <a:round/>
              <a:headEnd/>
              <a:tailEnd type="triangle" w="med" len="med"/>
            </a:ln>
            <a:effectLst/>
          </p:spPr>
          <p:txBody>
            <a:bodyPr/>
            <a:lstStyle/>
            <a:p>
              <a:pPr>
                <a:defRPr/>
              </a:pPr>
              <a:endParaRPr lang="en-US">
                <a:latin typeface="+mn-lt"/>
              </a:endParaRPr>
            </a:p>
          </p:txBody>
        </p:sp>
        <p:sp>
          <p:nvSpPr>
            <p:cNvPr id="321553" name="Text Box 17"/>
            <p:cNvSpPr txBox="1">
              <a:spLocks noChangeArrowheads="1"/>
            </p:cNvSpPr>
            <p:nvPr/>
          </p:nvSpPr>
          <p:spPr bwMode="auto">
            <a:xfrm>
              <a:off x="1530" y="3313"/>
              <a:ext cx="224" cy="291"/>
            </a:xfrm>
            <a:prstGeom prst="rect">
              <a:avLst/>
            </a:prstGeom>
            <a:noFill/>
            <a:ln w="9525">
              <a:noFill/>
              <a:miter lim="800000"/>
              <a:headEnd/>
              <a:tailEnd/>
            </a:ln>
            <a:effectLst/>
          </p:spPr>
          <p:txBody>
            <a:bodyPr wrap="none">
              <a:spAutoFit/>
            </a:bodyPr>
            <a:lstStyle/>
            <a:p>
              <a:pPr>
                <a:defRPr/>
              </a:pPr>
              <a:r>
                <a:rPr lang="en-US" dirty="0">
                  <a:solidFill>
                    <a:srgbClr val="FF0000"/>
                  </a:solidFill>
                  <a:latin typeface="+mn-lt"/>
                </a:rPr>
                <a:t>0</a:t>
              </a:r>
            </a:p>
          </p:txBody>
        </p:sp>
      </p:grpSp>
      <p:sp>
        <p:nvSpPr>
          <p:cNvPr id="321554" name="Text Box 18"/>
          <p:cNvSpPr txBox="1">
            <a:spLocks noChangeArrowheads="1"/>
          </p:cNvSpPr>
          <p:nvPr/>
        </p:nvSpPr>
        <p:spPr bwMode="auto">
          <a:xfrm>
            <a:off x="3013075" y="5272088"/>
            <a:ext cx="4081463" cy="457200"/>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(1/2)</a:t>
            </a:r>
            <a:r>
              <a:rPr lang="en-US" i="1">
                <a:solidFill>
                  <a:schemeClr val="hlink"/>
                </a:solidFill>
                <a:sym typeface="Symbol" pitchFamily="18" charset="2"/>
              </a:rPr>
              <a:t>mv</a:t>
            </a:r>
            <a:r>
              <a:rPr lang="en-US" baseline="30000">
                <a:solidFill>
                  <a:schemeClr val="hlink"/>
                </a:solidFill>
                <a:sym typeface="Symbol" pitchFamily="18" charset="2"/>
              </a:rPr>
              <a:t>2</a:t>
            </a:r>
            <a:r>
              <a:rPr lang="en-US">
                <a:solidFill>
                  <a:schemeClr val="hlink"/>
                </a:solidFill>
                <a:sym typeface="Symbol" pitchFamily="18" charset="2"/>
              </a:rPr>
              <a:t> = 2.410</a:t>
            </a:r>
            <a:r>
              <a:rPr lang="en-US" baseline="30000">
                <a:solidFill>
                  <a:schemeClr val="hlink"/>
                </a:solidFill>
                <a:sym typeface="Symbol" pitchFamily="18" charset="2"/>
              </a:rPr>
              <a:t>-16</a:t>
            </a:r>
            <a:r>
              <a:rPr lang="en-US">
                <a:solidFill>
                  <a:schemeClr val="hlink"/>
                </a:solidFill>
                <a:sym typeface="Symbol" pitchFamily="18" charset="2"/>
              </a:rPr>
              <a:t>. </a:t>
            </a:r>
          </a:p>
        </p:txBody>
      </p:sp>
      <p:sp>
        <p:nvSpPr>
          <p:cNvPr id="321555" name="Text Box 19"/>
          <p:cNvSpPr txBox="1">
            <a:spLocks noChangeArrowheads="1"/>
          </p:cNvSpPr>
          <p:nvPr/>
        </p:nvSpPr>
        <p:spPr bwMode="auto">
          <a:xfrm>
            <a:off x="1681163" y="5740400"/>
            <a:ext cx="7462837" cy="457200"/>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(1/2)(9.1110</a:t>
            </a:r>
            <a:r>
              <a:rPr lang="en-US" baseline="30000">
                <a:solidFill>
                  <a:schemeClr val="hlink"/>
                </a:solidFill>
                <a:sym typeface="Symbol" pitchFamily="18" charset="2"/>
              </a:rPr>
              <a:t>-31</a:t>
            </a:r>
            <a:r>
              <a:rPr lang="en-US">
                <a:solidFill>
                  <a:schemeClr val="hlink"/>
                </a:solidFill>
                <a:sym typeface="Symbol" pitchFamily="18" charset="2"/>
              </a:rPr>
              <a:t>)</a:t>
            </a:r>
            <a:r>
              <a:rPr lang="en-US" i="1">
                <a:solidFill>
                  <a:schemeClr val="hlink"/>
                </a:solidFill>
                <a:sym typeface="Symbol" pitchFamily="18" charset="2"/>
              </a:rPr>
              <a:t>v</a:t>
            </a:r>
            <a:r>
              <a:rPr lang="en-US" baseline="30000">
                <a:solidFill>
                  <a:schemeClr val="hlink"/>
                </a:solidFill>
                <a:sym typeface="Symbol" pitchFamily="18" charset="2"/>
              </a:rPr>
              <a:t>2</a:t>
            </a:r>
            <a:r>
              <a:rPr lang="en-US">
                <a:solidFill>
                  <a:schemeClr val="hlink"/>
                </a:solidFill>
                <a:sym typeface="Symbol" pitchFamily="18" charset="2"/>
              </a:rPr>
              <a:t> = 2.410</a:t>
            </a:r>
            <a:r>
              <a:rPr lang="en-US" baseline="30000">
                <a:solidFill>
                  <a:schemeClr val="hlink"/>
                </a:solidFill>
                <a:sym typeface="Symbol" pitchFamily="18" charset="2"/>
              </a:rPr>
              <a:t>-16</a:t>
            </a:r>
            <a:r>
              <a:rPr lang="en-US">
                <a:solidFill>
                  <a:schemeClr val="hlink"/>
                </a:solidFill>
                <a:sym typeface="Symbol" pitchFamily="18" charset="2"/>
              </a:rPr>
              <a:t>. </a:t>
            </a:r>
          </a:p>
        </p:txBody>
      </p:sp>
      <p:sp>
        <p:nvSpPr>
          <p:cNvPr id="321556" name="Text Box 20"/>
          <p:cNvSpPr txBox="1">
            <a:spLocks noChangeArrowheads="1"/>
          </p:cNvSpPr>
          <p:nvPr/>
        </p:nvSpPr>
        <p:spPr bwMode="auto">
          <a:xfrm>
            <a:off x="4024313" y="6170613"/>
            <a:ext cx="3386137" cy="457200"/>
          </a:xfrm>
          <a:prstGeom prst="rect">
            <a:avLst/>
          </a:prstGeom>
          <a:noFill/>
          <a:ln w="9525">
            <a:noFill/>
            <a:miter lim="800000"/>
            <a:headEnd/>
            <a:tailEnd/>
          </a:ln>
          <a:effectLst/>
        </p:spPr>
        <p:txBody>
          <a:bodyPr>
            <a:spAutoFit/>
          </a:bodyPr>
          <a:lstStyle/>
          <a:p>
            <a:pPr>
              <a:spcBef>
                <a:spcPct val="50000"/>
              </a:spcBef>
            </a:pPr>
            <a:r>
              <a:rPr lang="en-US" i="1">
                <a:solidFill>
                  <a:schemeClr val="hlink"/>
                </a:solidFill>
                <a:sym typeface="Symbol" pitchFamily="18" charset="2"/>
              </a:rPr>
              <a:t>v</a:t>
            </a:r>
            <a:r>
              <a:rPr lang="en-US">
                <a:solidFill>
                  <a:schemeClr val="hlink"/>
                </a:solidFill>
                <a:sym typeface="Symbol" pitchFamily="18" charset="2"/>
              </a:rPr>
              <a:t> = 2.310</a:t>
            </a:r>
            <a:r>
              <a:rPr lang="en-US" baseline="30000">
                <a:solidFill>
                  <a:schemeClr val="hlink"/>
                </a:solidFill>
                <a:sym typeface="Symbol" pitchFamily="18" charset="2"/>
              </a:rPr>
              <a:t>7</a:t>
            </a:r>
            <a:r>
              <a:rPr lang="en-US">
                <a:solidFill>
                  <a:schemeClr val="hlink"/>
                </a:solidFill>
                <a:sym typeface="Symbol" pitchFamily="18" charset="2"/>
              </a:rPr>
              <a:t> ms</a:t>
            </a:r>
            <a:r>
              <a:rPr lang="en-US" baseline="30000">
                <a:solidFill>
                  <a:schemeClr val="hlink"/>
                </a:solidFill>
                <a:sym typeface="Symbol" pitchFamily="18" charset="2"/>
              </a:rPr>
              <a:t>-1</a:t>
            </a:r>
            <a:r>
              <a:rPr lang="en-US">
                <a:solidFill>
                  <a:schemeClr val="hlink"/>
                </a:solidFill>
                <a:sym typeface="Symbol" pitchFamily="18" charset="2"/>
              </a:rPr>
              <a:t>. </a:t>
            </a:r>
          </a:p>
        </p:txBody>
      </p:sp>
      <p:sp>
        <p:nvSpPr>
          <p:cNvPr id="90128"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pic>
        <p:nvPicPr>
          <p:cNvPr id="90129" name="Picture 5"/>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4850" y="1814513"/>
            <a:ext cx="6627813" cy="368300"/>
          </a:xfrm>
          <a:prstGeom prst="rect">
            <a:avLst/>
          </a:prstGeom>
          <a:noFill/>
          <a:ln w="9525">
            <a:noFill/>
            <a:miter lim="800000"/>
            <a:headEnd/>
            <a:tailEnd/>
          </a:ln>
        </p:spPr>
      </p:pic>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1560"/>
                                        </p:tgtEl>
                                        <p:attrNameLst>
                                          <p:attrName>style.visibility</p:attrName>
                                        </p:attrNameLst>
                                      </p:cBhvr>
                                      <p:to>
                                        <p:strVal val="visible"/>
                                      </p:to>
                                    </p:set>
                                    <p:anim calcmode="lin" valueType="num">
                                      <p:cBhvr additive="base">
                                        <p:cTn id="7" dur="500" fill="hold"/>
                                        <p:tgtEl>
                                          <p:spTgt spid="321560"/>
                                        </p:tgtEl>
                                        <p:attrNameLst>
                                          <p:attrName>ppt_x</p:attrName>
                                        </p:attrNameLst>
                                      </p:cBhvr>
                                      <p:tavLst>
                                        <p:tav tm="0">
                                          <p:val>
                                            <p:strVal val="#ppt_x"/>
                                          </p:val>
                                        </p:tav>
                                        <p:tav tm="100000">
                                          <p:val>
                                            <p:strVal val="#ppt_x"/>
                                          </p:val>
                                        </p:tav>
                                      </p:tavLst>
                                    </p:anim>
                                    <p:anim calcmode="lin" valueType="num">
                                      <p:cBhvr additive="base">
                                        <p:cTn id="8" dur="500" fill="hold"/>
                                        <p:tgtEl>
                                          <p:spTgt spid="321560"/>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21544">
                                            <p:txEl>
                                              <p:pRg st="0" end="0"/>
                                            </p:txEl>
                                          </p:spTgt>
                                        </p:tgtEl>
                                        <p:attrNameLst>
                                          <p:attrName>style.visibility</p:attrName>
                                        </p:attrNameLst>
                                      </p:cBhvr>
                                      <p:to>
                                        <p:strVal val="visible"/>
                                      </p:to>
                                    </p:set>
                                    <p:anim calcmode="lin" valueType="num">
                                      <p:cBhvr additive="base">
                                        <p:cTn id="13" dur="500" fill="hold"/>
                                        <p:tgtEl>
                                          <p:spTgt spid="32154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2154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21543">
                                            <p:txEl>
                                              <p:pRg st="0" end="0"/>
                                            </p:txEl>
                                          </p:spTgt>
                                        </p:tgtEl>
                                        <p:attrNameLst>
                                          <p:attrName>style.visibility</p:attrName>
                                        </p:attrNameLst>
                                      </p:cBhvr>
                                      <p:to>
                                        <p:strVal val="visible"/>
                                      </p:to>
                                    </p:set>
                                    <p:anim calcmode="lin" valueType="num">
                                      <p:cBhvr additive="base">
                                        <p:cTn id="19" dur="500" fill="hold"/>
                                        <p:tgtEl>
                                          <p:spTgt spid="3215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1543">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21545">
                                            <p:txEl>
                                              <p:pRg st="0" end="0"/>
                                            </p:txEl>
                                          </p:spTgt>
                                        </p:tgtEl>
                                        <p:attrNameLst>
                                          <p:attrName>style.visibility</p:attrName>
                                        </p:attrNameLst>
                                      </p:cBhvr>
                                      <p:to>
                                        <p:strVal val="visible"/>
                                      </p:to>
                                    </p:set>
                                    <p:anim calcmode="lin" valueType="num">
                                      <p:cBhvr additive="base">
                                        <p:cTn id="25" dur="500" fill="hold"/>
                                        <p:tgtEl>
                                          <p:spTgt spid="321545">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2154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21546">
                                            <p:txEl>
                                              <p:pRg st="0" end="0"/>
                                            </p:txEl>
                                          </p:spTgt>
                                        </p:tgtEl>
                                        <p:attrNameLst>
                                          <p:attrName>style.visibility</p:attrName>
                                        </p:attrNameLst>
                                      </p:cBhvr>
                                      <p:to>
                                        <p:strVal val="visible"/>
                                      </p:to>
                                    </p:set>
                                    <p:anim calcmode="lin" valueType="num">
                                      <p:cBhvr additive="base">
                                        <p:cTn id="31" dur="500" fill="hold"/>
                                        <p:tgtEl>
                                          <p:spTgt spid="321546">
                                            <p:txEl>
                                              <p:pRg st="0" end="0"/>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2154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4" name="arrow.wav"/>
                                        </p:tgtEl>
                                      </p:cMediaNode>
                                    </p:audio>
                                  </p:sub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21548">
                                            <p:txEl>
                                              <p:pRg st="0" end="0"/>
                                            </p:txEl>
                                          </p:spTgt>
                                        </p:tgtEl>
                                        <p:attrNameLst>
                                          <p:attrName>style.visibility</p:attrName>
                                        </p:attrNameLst>
                                      </p:cBhvr>
                                      <p:to>
                                        <p:strVal val="visible"/>
                                      </p:to>
                                    </p:set>
                                    <p:anim calcmode="lin" valueType="num">
                                      <p:cBhvr additive="base">
                                        <p:cTn id="37" dur="500" fill="hold"/>
                                        <p:tgtEl>
                                          <p:spTgt spid="321548">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21548">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35"/>
                                            </p:cond>
                                          </p:stCondLst>
                                          <p:endCondLst>
                                            <p:cond evt="onStopAudio" delay="0">
                                              <p:tgtEl>
                                                <p:sldTgt/>
                                              </p:tgtEl>
                                            </p:cond>
                                          </p:endCondLst>
                                        </p:cTn>
                                        <p:tgtEl>
                                          <p:sndTgt r:embed="rId4" name="arrow.wav"/>
                                        </p:tgtEl>
                                      </p:cMediaNode>
                                    </p:audio>
                                  </p:sub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1549">
                                            <p:txEl>
                                              <p:pRg st="0" end="0"/>
                                            </p:txEl>
                                          </p:spTgt>
                                        </p:tgtEl>
                                        <p:attrNameLst>
                                          <p:attrName>style.visibility</p:attrName>
                                        </p:attrNameLst>
                                      </p:cBhvr>
                                      <p:to>
                                        <p:strVal val="visible"/>
                                      </p:to>
                                    </p:set>
                                    <p:anim calcmode="lin" valueType="num">
                                      <p:cBhvr additive="base">
                                        <p:cTn id="43" dur="500" fill="hold"/>
                                        <p:tgtEl>
                                          <p:spTgt spid="321549">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21549">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1"/>
                                            </p:cond>
                                          </p:stCondLst>
                                          <p:endCondLst>
                                            <p:cond evt="onStopAudio" delay="0">
                                              <p:tgtEl>
                                                <p:sldTgt/>
                                              </p:tgtEl>
                                            </p:cond>
                                          </p:endCondLst>
                                        </p:cTn>
                                        <p:tgtEl>
                                          <p:sndTgt r:embed="rId4" name="arrow.wav"/>
                                        </p:tgtEl>
                                      </p:cMediaNode>
                                    </p:audio>
                                  </p:sub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21550">
                                            <p:txEl>
                                              <p:pRg st="0" end="0"/>
                                            </p:txEl>
                                          </p:spTgt>
                                        </p:tgtEl>
                                        <p:attrNameLst>
                                          <p:attrName>style.visibility</p:attrName>
                                        </p:attrNameLst>
                                      </p:cBhvr>
                                      <p:to>
                                        <p:strVal val="visible"/>
                                      </p:to>
                                    </p:set>
                                    <p:anim calcmode="lin" valueType="num">
                                      <p:cBhvr additive="base">
                                        <p:cTn id="49" dur="500" fill="hold"/>
                                        <p:tgtEl>
                                          <p:spTgt spid="321550">
                                            <p:txEl>
                                              <p:pRg st="0" end="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2155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7"/>
                                            </p:cond>
                                          </p:stCondLst>
                                          <p:endCondLst>
                                            <p:cond evt="onStopAudio" delay="0">
                                              <p:tgtEl>
                                                <p:sldTgt/>
                                              </p:tgtEl>
                                            </p:cond>
                                          </p:endCondLst>
                                        </p:cTn>
                                        <p:tgtEl>
                                          <p:sndTgt r:embed="rId4" name="arrow.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4"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wipe(down)">
                                      <p:cBhvr>
                                        <p:cTn id="55" dur="500"/>
                                        <p:tgtEl>
                                          <p:spTgt spid="2"/>
                                        </p:tgtEl>
                                      </p:cBhvr>
                                    </p:animEffect>
                                  </p:childTnLst>
                                  <p:subTnLst>
                                    <p:audio>
                                      <p:cMediaNode>
                                        <p:cTn display="0" masterRel="sameClick">
                                          <p:stCondLst>
                                            <p:cond evt="begin" delay="0">
                                              <p:tn val="53"/>
                                            </p:cond>
                                          </p:stCondLst>
                                          <p:endCondLst>
                                            <p:cond evt="onStopAudio" delay="0">
                                              <p:tgtEl>
                                                <p:sldTgt/>
                                              </p:tgtEl>
                                            </p:cond>
                                          </p:endCondLst>
                                        </p:cTn>
                                        <p:tgtEl>
                                          <p:sndTgt r:embed="rId5" name="cashreg.wav"/>
                                        </p:tgtEl>
                                      </p:cMediaNode>
                                    </p:audio>
                                  </p:sub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321554">
                                            <p:txEl>
                                              <p:pRg st="0" end="0"/>
                                            </p:txEl>
                                          </p:spTgt>
                                        </p:tgtEl>
                                        <p:attrNameLst>
                                          <p:attrName>style.visibility</p:attrName>
                                        </p:attrNameLst>
                                      </p:cBhvr>
                                      <p:to>
                                        <p:strVal val="visible"/>
                                      </p:to>
                                    </p:set>
                                    <p:anim calcmode="lin" valueType="num">
                                      <p:cBhvr additive="base">
                                        <p:cTn id="60" dur="500" fill="hold"/>
                                        <p:tgtEl>
                                          <p:spTgt spid="32155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32155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8"/>
                                            </p:cond>
                                          </p:stCondLst>
                                          <p:endCondLst>
                                            <p:cond evt="onStopAudio" delay="0">
                                              <p:tgtEl>
                                                <p:sldTgt/>
                                              </p:tgtEl>
                                            </p:cond>
                                          </p:endCondLst>
                                        </p:cTn>
                                        <p:tgtEl>
                                          <p:sndTgt r:embed="rId4" name="arrow.wav"/>
                                        </p:tgtEl>
                                      </p:cMediaNode>
                                    </p:audio>
                                  </p:sub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321555">
                                            <p:txEl>
                                              <p:pRg st="0" end="0"/>
                                            </p:txEl>
                                          </p:spTgt>
                                        </p:tgtEl>
                                        <p:attrNameLst>
                                          <p:attrName>style.visibility</p:attrName>
                                        </p:attrNameLst>
                                      </p:cBhvr>
                                      <p:to>
                                        <p:strVal val="visible"/>
                                      </p:to>
                                    </p:set>
                                    <p:anim calcmode="lin" valueType="num">
                                      <p:cBhvr additive="base">
                                        <p:cTn id="66" dur="500" fill="hold"/>
                                        <p:tgtEl>
                                          <p:spTgt spid="321555">
                                            <p:txEl>
                                              <p:pRg st="0" end="0"/>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32155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64"/>
                                            </p:cond>
                                          </p:stCondLst>
                                          <p:endCondLst>
                                            <p:cond evt="onStopAudio" delay="0">
                                              <p:tgtEl>
                                                <p:sldTgt/>
                                              </p:tgtEl>
                                            </p:cond>
                                          </p:endCondLst>
                                        </p:cTn>
                                        <p:tgtEl>
                                          <p:sndTgt r:embed="rId4" name="arrow.wav"/>
                                        </p:tgtEl>
                                      </p:cMediaNode>
                                    </p:audio>
                                  </p:subTnLst>
                                </p:cTn>
                              </p:par>
                            </p:childTnLst>
                          </p:cTn>
                        </p:par>
                      </p:childTnLst>
                    </p:cTn>
                  </p:par>
                  <p:par>
                    <p:cTn id="68" fill="hold">
                      <p:stCondLst>
                        <p:cond delay="indefinite"/>
                      </p:stCondLst>
                      <p:childTnLst>
                        <p:par>
                          <p:cTn id="69" fill="hold">
                            <p:stCondLst>
                              <p:cond delay="0"/>
                            </p:stCondLst>
                            <p:childTnLst>
                              <p:par>
                                <p:cTn id="70" presetID="2" presetClass="entr" presetSubtype="4" fill="hold" nodeType="clickEffect">
                                  <p:stCondLst>
                                    <p:cond delay="0"/>
                                  </p:stCondLst>
                                  <p:childTnLst>
                                    <p:set>
                                      <p:cBhvr>
                                        <p:cTn id="71" dur="1" fill="hold">
                                          <p:stCondLst>
                                            <p:cond delay="0"/>
                                          </p:stCondLst>
                                        </p:cTn>
                                        <p:tgtEl>
                                          <p:spTgt spid="321556">
                                            <p:txEl>
                                              <p:pRg st="0" end="0"/>
                                            </p:txEl>
                                          </p:spTgt>
                                        </p:tgtEl>
                                        <p:attrNameLst>
                                          <p:attrName>style.visibility</p:attrName>
                                        </p:attrNameLst>
                                      </p:cBhvr>
                                      <p:to>
                                        <p:strVal val="visible"/>
                                      </p:to>
                                    </p:set>
                                    <p:anim calcmode="lin" valueType="num">
                                      <p:cBhvr additive="base">
                                        <p:cTn id="72" dur="500" fill="hold"/>
                                        <p:tgtEl>
                                          <p:spTgt spid="321556">
                                            <p:txEl>
                                              <p:pRg st="0" end="0"/>
                                            </p:txEl>
                                          </p:spTgt>
                                        </p:tgtEl>
                                        <p:attrNameLst>
                                          <p:attrName>ppt_x</p:attrName>
                                        </p:attrNameLst>
                                      </p:cBhvr>
                                      <p:tavLst>
                                        <p:tav tm="0">
                                          <p:val>
                                            <p:strVal val="#ppt_x"/>
                                          </p:val>
                                        </p:tav>
                                        <p:tav tm="100000">
                                          <p:val>
                                            <p:strVal val="#ppt_x"/>
                                          </p:val>
                                        </p:tav>
                                      </p:tavLst>
                                    </p:anim>
                                    <p:anim calcmode="lin" valueType="num">
                                      <p:cBhvr additive="base">
                                        <p:cTn id="73" dur="500" fill="hold"/>
                                        <p:tgtEl>
                                          <p:spTgt spid="321556">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70"/>
                                            </p:cond>
                                          </p:stCondLst>
                                          <p:endCondLst>
                                            <p:cond evt="onStopAudio" delay="0">
                                              <p:tgtEl>
                                                <p:sldTgt/>
                                              </p:tgtEl>
                                            </p:cond>
                                          </p:endCondLst>
                                        </p:cTn>
                                        <p:tgtEl>
                                          <p:sndTgt r:embed="rId4" name="arrow.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23596" name="Picture 12"/>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01675" y="1801813"/>
            <a:ext cx="7742238" cy="3698875"/>
          </a:xfrm>
          <a:prstGeom prst="rect">
            <a:avLst/>
          </a:prstGeom>
          <a:noFill/>
          <a:ln w="9525">
            <a:noFill/>
            <a:miter lim="800000"/>
            <a:headEnd/>
            <a:tailEnd/>
          </a:ln>
        </p:spPr>
      </p:pic>
      <p:sp>
        <p:nvSpPr>
          <p:cNvPr id="91140"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23590" name="Text Box 6"/>
          <p:cNvSpPr txBox="1">
            <a:spLocks noChangeArrowheads="1"/>
          </p:cNvSpPr>
          <p:nvPr/>
        </p:nvSpPr>
        <p:spPr bwMode="auto">
          <a:xfrm>
            <a:off x="854075" y="5513388"/>
            <a:ext cx="6726238" cy="457200"/>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a:t>
            </a:r>
            <a:r>
              <a:rPr lang="en-US" i="1">
                <a:solidFill>
                  <a:schemeClr val="hlink"/>
                </a:solidFill>
                <a:sym typeface="Symbol" pitchFamily="18" charset="2"/>
              </a:rPr>
              <a:t>E</a:t>
            </a:r>
            <a:r>
              <a:rPr lang="en-US">
                <a:solidFill>
                  <a:schemeClr val="hlink"/>
                </a:solidFill>
                <a:sym typeface="Symbol" pitchFamily="18" charset="2"/>
              </a:rPr>
              <a:t>| = ∆</a:t>
            </a:r>
            <a:r>
              <a:rPr lang="en-US" i="1">
                <a:solidFill>
                  <a:schemeClr val="hlink"/>
                </a:solidFill>
                <a:cs typeface="Courier New" pitchFamily="49" charset="0"/>
                <a:sym typeface="Symbol" pitchFamily="18" charset="2"/>
              </a:rPr>
              <a:t>V</a:t>
            </a:r>
            <a:r>
              <a:rPr lang="en-US" baseline="-25000">
                <a:solidFill>
                  <a:schemeClr val="hlink"/>
                </a:solidFill>
                <a:cs typeface="Courier New" pitchFamily="49" charset="0"/>
                <a:sym typeface="Symbol" pitchFamily="18" charset="2"/>
              </a:rPr>
              <a:t>e</a:t>
            </a:r>
            <a:r>
              <a:rPr lang="en-US" i="1">
                <a:solidFill>
                  <a:schemeClr val="hlink"/>
                </a:solidFill>
                <a:cs typeface="Courier New" pitchFamily="49" charset="0"/>
                <a:sym typeface="Symbol" pitchFamily="18" charset="2"/>
              </a:rPr>
              <a:t> / </a:t>
            </a:r>
            <a:r>
              <a:rPr lang="en-US">
                <a:solidFill>
                  <a:schemeClr val="hlink"/>
                </a:solidFill>
                <a:sym typeface="Symbol" pitchFamily="18" charset="2"/>
              </a:rPr>
              <a:t>∆</a:t>
            </a:r>
            <a:r>
              <a:rPr lang="en-US" i="1">
                <a:solidFill>
                  <a:schemeClr val="hlink"/>
                </a:solidFill>
                <a:cs typeface="Courier New" pitchFamily="49" charset="0"/>
                <a:sym typeface="Symbol" pitchFamily="18" charset="2"/>
              </a:rPr>
              <a:t>r</a:t>
            </a:r>
            <a:r>
              <a:rPr lang="en-US">
                <a:solidFill>
                  <a:schemeClr val="hlink"/>
                </a:solidFill>
                <a:cs typeface="Courier New" pitchFamily="49" charset="0"/>
                <a:sym typeface="Symbol" pitchFamily="18" charset="2"/>
              </a:rPr>
              <a:t> = (80 – 20)  </a:t>
            </a:r>
            <a:r>
              <a:rPr lang="en-US" i="1">
                <a:solidFill>
                  <a:schemeClr val="hlink"/>
                </a:solidFill>
                <a:cs typeface="Courier New" pitchFamily="49" charset="0"/>
                <a:sym typeface="Symbol" pitchFamily="18" charset="2"/>
              </a:rPr>
              <a:t>/ </a:t>
            </a:r>
            <a:r>
              <a:rPr lang="en-US">
                <a:solidFill>
                  <a:schemeClr val="hlink"/>
                </a:solidFill>
                <a:cs typeface="Courier New" pitchFamily="49" charset="0"/>
                <a:sym typeface="Symbol" pitchFamily="18" charset="2"/>
              </a:rPr>
              <a:t> 0.1 = 600.</a:t>
            </a:r>
          </a:p>
        </p:txBody>
      </p:sp>
      <p:sp>
        <p:nvSpPr>
          <p:cNvPr id="323591" name="Oval 7"/>
          <p:cNvSpPr>
            <a:spLocks noChangeArrowheads="1"/>
          </p:cNvSpPr>
          <p:nvPr/>
        </p:nvSpPr>
        <p:spPr bwMode="auto">
          <a:xfrm>
            <a:off x="4445000" y="5087938"/>
            <a:ext cx="407988" cy="406400"/>
          </a:xfrm>
          <a:prstGeom prst="ellipse">
            <a:avLst/>
          </a:prstGeom>
          <a:noFill/>
          <a:ln w="28575">
            <a:solidFill>
              <a:srgbClr val="FF0000"/>
            </a:solidFill>
            <a:round/>
            <a:headEnd/>
            <a:tailEnd/>
          </a:ln>
        </p:spPr>
        <p:txBody>
          <a:bodyPr wrap="none" anchor="ctr"/>
          <a:lstStyle/>
          <a:p>
            <a:endParaRPr lang="en-US"/>
          </a:p>
        </p:txBody>
      </p:sp>
      <p:sp>
        <p:nvSpPr>
          <p:cNvPr id="323592" name="Line 8"/>
          <p:cNvSpPr>
            <a:spLocks noChangeShapeType="1"/>
          </p:cNvSpPr>
          <p:nvPr/>
        </p:nvSpPr>
        <p:spPr bwMode="auto">
          <a:xfrm>
            <a:off x="4748213" y="2678113"/>
            <a:ext cx="2946400" cy="0"/>
          </a:xfrm>
          <a:prstGeom prst="line">
            <a:avLst/>
          </a:prstGeom>
          <a:noFill/>
          <a:ln w="76200">
            <a:solidFill>
              <a:srgbClr val="FF6600">
                <a:alpha val="38823"/>
              </a:srgbClr>
            </a:solidFill>
            <a:round/>
            <a:headEnd/>
            <a:tailEnd/>
          </a:ln>
        </p:spPr>
        <p:txBody>
          <a:bodyPr/>
          <a:lstStyle/>
          <a:p>
            <a:endParaRPr lang="en-US"/>
          </a:p>
        </p:txBody>
      </p:sp>
      <p:sp>
        <p:nvSpPr>
          <p:cNvPr id="323593" name="Line 9"/>
          <p:cNvSpPr>
            <a:spLocks noChangeShapeType="1"/>
          </p:cNvSpPr>
          <p:nvPr/>
        </p:nvSpPr>
        <p:spPr bwMode="auto">
          <a:xfrm>
            <a:off x="4733925" y="4191000"/>
            <a:ext cx="2952750" cy="0"/>
          </a:xfrm>
          <a:prstGeom prst="line">
            <a:avLst/>
          </a:prstGeom>
          <a:noFill/>
          <a:ln w="76200">
            <a:solidFill>
              <a:srgbClr val="FF6600">
                <a:alpha val="38823"/>
              </a:srgbClr>
            </a:solidFill>
            <a:round/>
            <a:headEnd/>
            <a:tailEnd/>
          </a:ln>
        </p:spPr>
        <p:txBody>
          <a:bodyPr/>
          <a:lstStyle/>
          <a:p>
            <a:endParaRPr lang="en-US"/>
          </a:p>
        </p:txBody>
      </p:sp>
      <p:sp>
        <p:nvSpPr>
          <p:cNvPr id="91145"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3596"/>
                                        </p:tgtEl>
                                        <p:attrNameLst>
                                          <p:attrName>style.visibility</p:attrName>
                                        </p:attrNameLst>
                                      </p:cBhvr>
                                      <p:to>
                                        <p:strVal val="visible"/>
                                      </p:to>
                                    </p:set>
                                    <p:anim calcmode="lin" valueType="num">
                                      <p:cBhvr additive="base">
                                        <p:cTn id="7" dur="500" fill="hold"/>
                                        <p:tgtEl>
                                          <p:spTgt spid="323596"/>
                                        </p:tgtEl>
                                        <p:attrNameLst>
                                          <p:attrName>ppt_x</p:attrName>
                                        </p:attrNameLst>
                                      </p:cBhvr>
                                      <p:tavLst>
                                        <p:tav tm="0">
                                          <p:val>
                                            <p:strVal val="#ppt_x"/>
                                          </p:val>
                                        </p:tav>
                                        <p:tav tm="100000">
                                          <p:val>
                                            <p:strVal val="#ppt_x"/>
                                          </p:val>
                                        </p:tav>
                                      </p:tavLst>
                                    </p:anim>
                                    <p:anim calcmode="lin" valueType="num">
                                      <p:cBhvr additive="base">
                                        <p:cTn id="8" dur="500" fill="hold"/>
                                        <p:tgtEl>
                                          <p:spTgt spid="3235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323592"/>
                                        </p:tgtEl>
                                        <p:attrNameLst>
                                          <p:attrName>style.visibility</p:attrName>
                                        </p:attrNameLst>
                                      </p:cBhvr>
                                      <p:to>
                                        <p:strVal val="visible"/>
                                      </p:to>
                                    </p:set>
                                    <p:animEffect transition="in" filter="wipe(left)">
                                      <p:cBhvr>
                                        <p:cTn id="13" dur="500"/>
                                        <p:tgtEl>
                                          <p:spTgt spid="323592"/>
                                        </p:tgtEl>
                                      </p:cBhvr>
                                    </p:animEffect>
                                  </p:childTnLst>
                                  <p:subTnLst>
                                    <p:audio>
                                      <p:cMediaNode>
                                        <p:cTn display="0" masterRel="sameClick">
                                          <p:stCondLst>
                                            <p:cond evt="begin" delay="0">
                                              <p:tn val="11"/>
                                            </p:cond>
                                          </p:stCondLst>
                                          <p:endCondLst>
                                            <p:cond evt="onStopAudio" delay="0">
                                              <p:tgtEl>
                                                <p:sldTgt/>
                                              </p:tgtEl>
                                            </p:cond>
                                          </p:endCondLst>
                                        </p:cTn>
                                        <p:tgtEl>
                                          <p:sndTgt r:embed="rId5" name="voltage.wav"/>
                                        </p:tgtEl>
                                      </p:cMediaNode>
                                    </p:audio>
                                  </p:subTnLst>
                                </p:cTn>
                              </p:par>
                              <p:par>
                                <p:cTn id="14" presetID="22" presetClass="entr" presetSubtype="8" fill="hold" grpId="0" nodeType="withEffect">
                                  <p:stCondLst>
                                    <p:cond delay="0"/>
                                  </p:stCondLst>
                                  <p:childTnLst>
                                    <p:set>
                                      <p:cBhvr>
                                        <p:cTn id="15" dur="1" fill="hold">
                                          <p:stCondLst>
                                            <p:cond delay="0"/>
                                          </p:stCondLst>
                                        </p:cTn>
                                        <p:tgtEl>
                                          <p:spTgt spid="323593"/>
                                        </p:tgtEl>
                                        <p:attrNameLst>
                                          <p:attrName>style.visibility</p:attrName>
                                        </p:attrNameLst>
                                      </p:cBhvr>
                                      <p:to>
                                        <p:strVal val="visible"/>
                                      </p:to>
                                    </p:set>
                                    <p:animEffect transition="in" filter="wipe(left)">
                                      <p:cBhvr>
                                        <p:cTn id="16" dur="500"/>
                                        <p:tgtEl>
                                          <p:spTgt spid="323593"/>
                                        </p:tgtEl>
                                      </p:cBhvr>
                                    </p:animEffect>
                                  </p:childTnLst>
                                  <p:subTnLst>
                                    <p:audio>
                                      <p:cMediaNode>
                                        <p:cTn display="0" masterRel="sameClick">
                                          <p:stCondLst>
                                            <p:cond evt="begin" delay="0">
                                              <p:tn val="14"/>
                                            </p:cond>
                                          </p:stCondLst>
                                          <p:endCondLst>
                                            <p:cond evt="onStopAudio" delay="0">
                                              <p:tgtEl>
                                                <p:sldTgt/>
                                              </p:tgtEl>
                                            </p:cond>
                                          </p:endCondLst>
                                        </p:cTn>
                                        <p:tgtEl>
                                          <p:sndTgt r:embed="rId5" name="voltage.wav"/>
                                        </p:tgtEl>
                                      </p:cMediaNode>
                                    </p:audio>
                                  </p:sub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23590">
                                            <p:txEl>
                                              <p:pRg st="0" end="0"/>
                                            </p:txEl>
                                          </p:spTgt>
                                        </p:tgtEl>
                                        <p:attrNameLst>
                                          <p:attrName>style.visibility</p:attrName>
                                        </p:attrNameLst>
                                      </p:cBhvr>
                                      <p:to>
                                        <p:strVal val="visible"/>
                                      </p:to>
                                    </p:set>
                                    <p:anim calcmode="lin" valueType="num">
                                      <p:cBhvr additive="base">
                                        <p:cTn id="21" dur="500" fill="hold"/>
                                        <p:tgtEl>
                                          <p:spTgt spid="323590">
                                            <p:txEl>
                                              <p:pRg st="0" end="0"/>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23590">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9"/>
                                            </p:cond>
                                          </p:stCondLst>
                                          <p:endCondLst>
                                            <p:cond evt="onStopAudio" delay="0">
                                              <p:tgtEl>
                                                <p:sldTgt/>
                                              </p:tgtEl>
                                            </p:cond>
                                          </p:endCondLst>
                                        </p:cTn>
                                        <p:tgtEl>
                                          <p:sndTgt r:embed="rId4" name="arrow.wav"/>
                                        </p:tgtEl>
                                      </p:cMediaNode>
                                    </p:audio>
                                  </p:subTnLst>
                                </p:cTn>
                              </p:par>
                            </p:childTnLst>
                          </p:cTn>
                        </p:par>
                      </p:childTnLst>
                    </p:cTn>
                  </p:par>
                  <p:par>
                    <p:cTn id="23" fill="hold">
                      <p:stCondLst>
                        <p:cond delay="indefinite"/>
                      </p:stCondLst>
                      <p:childTnLst>
                        <p:par>
                          <p:cTn id="24" fill="hold">
                            <p:stCondLst>
                              <p:cond delay="0"/>
                            </p:stCondLst>
                            <p:childTnLst>
                              <p:par>
                                <p:cTn id="25" presetID="53" presetClass="entr" presetSubtype="0" fill="hold" grpId="0" nodeType="clickEffect">
                                  <p:stCondLst>
                                    <p:cond delay="0"/>
                                  </p:stCondLst>
                                  <p:childTnLst>
                                    <p:set>
                                      <p:cBhvr>
                                        <p:cTn id="26" dur="1" fill="hold">
                                          <p:stCondLst>
                                            <p:cond delay="0"/>
                                          </p:stCondLst>
                                        </p:cTn>
                                        <p:tgtEl>
                                          <p:spTgt spid="323591"/>
                                        </p:tgtEl>
                                        <p:attrNameLst>
                                          <p:attrName>style.visibility</p:attrName>
                                        </p:attrNameLst>
                                      </p:cBhvr>
                                      <p:to>
                                        <p:strVal val="visible"/>
                                      </p:to>
                                    </p:set>
                                    <p:anim calcmode="lin" valueType="num">
                                      <p:cBhvr>
                                        <p:cTn id="27" dur="500" fill="hold"/>
                                        <p:tgtEl>
                                          <p:spTgt spid="323591"/>
                                        </p:tgtEl>
                                        <p:attrNameLst>
                                          <p:attrName>ppt_w</p:attrName>
                                        </p:attrNameLst>
                                      </p:cBhvr>
                                      <p:tavLst>
                                        <p:tav tm="0">
                                          <p:val>
                                            <p:fltVal val="0"/>
                                          </p:val>
                                        </p:tav>
                                        <p:tav tm="100000">
                                          <p:val>
                                            <p:strVal val="#ppt_w"/>
                                          </p:val>
                                        </p:tav>
                                      </p:tavLst>
                                    </p:anim>
                                    <p:anim calcmode="lin" valueType="num">
                                      <p:cBhvr>
                                        <p:cTn id="28" dur="500" fill="hold"/>
                                        <p:tgtEl>
                                          <p:spTgt spid="323591"/>
                                        </p:tgtEl>
                                        <p:attrNameLst>
                                          <p:attrName>ppt_h</p:attrName>
                                        </p:attrNameLst>
                                      </p:cBhvr>
                                      <p:tavLst>
                                        <p:tav tm="0">
                                          <p:val>
                                            <p:fltVal val="0"/>
                                          </p:val>
                                        </p:tav>
                                        <p:tav tm="100000">
                                          <p:val>
                                            <p:strVal val="#ppt_h"/>
                                          </p:val>
                                        </p:tav>
                                      </p:tavLst>
                                    </p:anim>
                                    <p:animEffect transition="in" filter="fade">
                                      <p:cBhvr>
                                        <p:cTn id="29" dur="500"/>
                                        <p:tgtEl>
                                          <p:spTgt spid="323591"/>
                                        </p:tgtEl>
                                      </p:cBhvr>
                                    </p:animEffect>
                                  </p:childTnLst>
                                  <p:subTnLst>
                                    <p:audio>
                                      <p:cMediaNode>
                                        <p:cTn display="0" masterRel="sameClick">
                                          <p:stCondLst>
                                            <p:cond evt="begin" delay="0">
                                              <p:tn val="25"/>
                                            </p:cond>
                                          </p:stCondLst>
                                          <p:endCondLst>
                                            <p:cond evt="onStopAudio" delay="0">
                                              <p:tgtEl>
                                                <p:sldTgt/>
                                              </p:tgtEl>
                                            </p:cond>
                                          </p:endCondLst>
                                        </p:cTn>
                                        <p:tgtEl>
                                          <p:sndTgt r:embed="rId6"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3591" grpId="0" animBg="1"/>
      <p:bldP spid="323592" grpId="0" animBg="1"/>
      <p:bldP spid="323593" grpId="0"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25641" name="Picture 9"/>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5325" y="1790700"/>
            <a:ext cx="7750175" cy="4816475"/>
          </a:xfrm>
          <a:prstGeom prst="rect">
            <a:avLst/>
          </a:prstGeom>
          <a:noFill/>
          <a:ln w="9525">
            <a:noFill/>
            <a:miter lim="800000"/>
            <a:headEnd/>
            <a:tailEnd/>
          </a:ln>
        </p:spPr>
      </p:pic>
      <p:sp>
        <p:nvSpPr>
          <p:cNvPr id="92164"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25638" name="Oval 6"/>
          <p:cNvSpPr>
            <a:spLocks noChangeArrowheads="1"/>
          </p:cNvSpPr>
          <p:nvPr/>
        </p:nvSpPr>
        <p:spPr bwMode="auto">
          <a:xfrm>
            <a:off x="717550" y="3449638"/>
            <a:ext cx="403225" cy="403225"/>
          </a:xfrm>
          <a:prstGeom prst="ellipse">
            <a:avLst/>
          </a:prstGeom>
          <a:noFill/>
          <a:ln w="28575">
            <a:solidFill>
              <a:srgbClr val="FF0000"/>
            </a:solidFill>
            <a:round/>
            <a:headEnd/>
            <a:tailEnd/>
          </a:ln>
        </p:spPr>
        <p:txBody>
          <a:bodyPr wrap="none" anchor="ctr"/>
          <a:lstStyle/>
          <a:p>
            <a:endParaRPr lang="en-US"/>
          </a:p>
        </p:txBody>
      </p:sp>
      <p:sp>
        <p:nvSpPr>
          <p:cNvPr id="92166"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5641"/>
                                        </p:tgtEl>
                                        <p:attrNameLst>
                                          <p:attrName>style.visibility</p:attrName>
                                        </p:attrNameLst>
                                      </p:cBhvr>
                                      <p:to>
                                        <p:strVal val="visible"/>
                                      </p:to>
                                    </p:set>
                                    <p:anim calcmode="lin" valueType="num">
                                      <p:cBhvr additive="base">
                                        <p:cTn id="7" dur="500" fill="hold"/>
                                        <p:tgtEl>
                                          <p:spTgt spid="325641"/>
                                        </p:tgtEl>
                                        <p:attrNameLst>
                                          <p:attrName>ppt_x</p:attrName>
                                        </p:attrNameLst>
                                      </p:cBhvr>
                                      <p:tavLst>
                                        <p:tav tm="0">
                                          <p:val>
                                            <p:strVal val="#ppt_x"/>
                                          </p:val>
                                        </p:tav>
                                        <p:tav tm="100000">
                                          <p:val>
                                            <p:strVal val="#ppt_x"/>
                                          </p:val>
                                        </p:tav>
                                      </p:tavLst>
                                    </p:anim>
                                    <p:anim calcmode="lin" valueType="num">
                                      <p:cBhvr additive="base">
                                        <p:cTn id="8" dur="500" fill="hold"/>
                                        <p:tgtEl>
                                          <p:spTgt spid="325641"/>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325638"/>
                                        </p:tgtEl>
                                        <p:attrNameLst>
                                          <p:attrName>style.visibility</p:attrName>
                                        </p:attrNameLst>
                                      </p:cBhvr>
                                      <p:to>
                                        <p:strVal val="visible"/>
                                      </p:to>
                                    </p:set>
                                    <p:anim calcmode="lin" valueType="num">
                                      <p:cBhvr>
                                        <p:cTn id="13" dur="500" fill="hold"/>
                                        <p:tgtEl>
                                          <p:spTgt spid="325638"/>
                                        </p:tgtEl>
                                        <p:attrNameLst>
                                          <p:attrName>ppt_w</p:attrName>
                                        </p:attrNameLst>
                                      </p:cBhvr>
                                      <p:tavLst>
                                        <p:tav tm="0">
                                          <p:val>
                                            <p:fltVal val="0"/>
                                          </p:val>
                                        </p:tav>
                                        <p:tav tm="100000">
                                          <p:val>
                                            <p:strVal val="#ppt_w"/>
                                          </p:val>
                                        </p:tav>
                                      </p:tavLst>
                                    </p:anim>
                                    <p:anim calcmode="lin" valueType="num">
                                      <p:cBhvr>
                                        <p:cTn id="14" dur="500" fill="hold"/>
                                        <p:tgtEl>
                                          <p:spTgt spid="325638"/>
                                        </p:tgtEl>
                                        <p:attrNameLst>
                                          <p:attrName>ppt_h</p:attrName>
                                        </p:attrNameLst>
                                      </p:cBhvr>
                                      <p:tavLst>
                                        <p:tav tm="0">
                                          <p:val>
                                            <p:fltVal val="0"/>
                                          </p:val>
                                        </p:tav>
                                        <p:tav tm="100000">
                                          <p:val>
                                            <p:strVal val="#ppt_h"/>
                                          </p:val>
                                        </p:tav>
                                      </p:tavLst>
                                    </p:anim>
                                    <p:animEffect transition="in" filter="fade">
                                      <p:cBhvr>
                                        <p:cTn id="15" dur="500"/>
                                        <p:tgtEl>
                                          <p:spTgt spid="325638"/>
                                        </p:tgtEl>
                                      </p:cBhvr>
                                    </p:animEffect>
                                  </p:childTnLst>
                                  <p:subTnLst>
                                    <p:audio>
                                      <p:cMediaNode>
                                        <p:cTn display="0" masterRel="sameClick">
                                          <p:stCondLst>
                                            <p:cond evt="begin" delay="0">
                                              <p:tn val="11"/>
                                            </p:cond>
                                          </p:stCondLst>
                                          <p:endCondLst>
                                            <p:cond evt="onStopAudio" delay="0">
                                              <p:tgtEl>
                                                <p:sldTgt/>
                                              </p:tgtEl>
                                            </p:cond>
                                          </p:endCondLst>
                                        </p:cTn>
                                        <p:tgtEl>
                                          <p:sndTgt r:embed="rId5"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3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ChangeArrowheads="1"/>
          </p:cNvSpPr>
          <p:nvPr/>
        </p:nvSpPr>
        <p:spPr bwMode="auto">
          <a:xfrm>
            <a:off x="685800" y="1766888"/>
            <a:ext cx="7772400" cy="5091112"/>
          </a:xfrm>
          <a:prstGeom prst="rect">
            <a:avLst/>
          </a:prstGeom>
          <a:solidFill>
            <a:srgbClr val="CCFFCC"/>
          </a:solidFill>
          <a:ln w="9525">
            <a:noFill/>
            <a:miter lim="800000"/>
            <a:headEnd/>
            <a:tailEnd/>
          </a:ln>
        </p:spPr>
        <p:txBody>
          <a:bodyPr/>
          <a:lstStyle/>
          <a:p>
            <a:endParaRPr lang="en-US" sz="2000" i="1" baseline="-25000">
              <a:latin typeface="Courier New" pitchFamily="49" charset="0"/>
              <a:cs typeface="Courier New" pitchFamily="49" charset="0"/>
              <a:sym typeface="Symbol" pitchFamily="18" charset="2"/>
            </a:endParaRPr>
          </a:p>
        </p:txBody>
      </p:sp>
      <p:sp>
        <p:nvSpPr>
          <p:cNvPr id="10243" name="Rectangle 2"/>
          <p:cNvSpPr>
            <a:spLocks noChangeArrowheads="1"/>
          </p:cNvSpPr>
          <p:nvPr/>
        </p:nvSpPr>
        <p:spPr bwMode="auto">
          <a:xfrm>
            <a:off x="685800" y="1338263"/>
            <a:ext cx="7772400" cy="441325"/>
          </a:xfrm>
          <a:prstGeom prst="rect">
            <a:avLst/>
          </a:prstGeom>
          <a:solidFill>
            <a:srgbClr val="EAEAEA"/>
          </a:solidFill>
          <a:ln w="9525">
            <a:noFill/>
            <a:miter lim="800000"/>
            <a:headEnd/>
            <a:tailEnd/>
          </a:ln>
        </p:spPr>
        <p:txBody>
          <a:bodyPr/>
          <a:lstStyle/>
          <a:p>
            <a:pPr eaLnBrk="0" hangingPunct="0">
              <a:spcBef>
                <a:spcPct val="20000"/>
              </a:spcBef>
            </a:pPr>
            <a:r>
              <a:rPr lang="en-US" altLang="en-US" i="1">
                <a:solidFill>
                  <a:schemeClr val="accent2"/>
                </a:solidFill>
              </a:rPr>
              <a:t>Potential energy </a:t>
            </a:r>
            <a:r>
              <a:rPr lang="en-US" altLang="en-US">
                <a:solidFill>
                  <a:schemeClr val="accent2"/>
                </a:solidFill>
              </a:rPr>
              <a:t>– gravitational</a:t>
            </a:r>
            <a:endParaRPr lang="en-US">
              <a:solidFill>
                <a:schemeClr val="accent2"/>
              </a:solidFill>
            </a:endParaRPr>
          </a:p>
        </p:txBody>
      </p:sp>
      <p:pic>
        <p:nvPicPr>
          <p:cNvPr id="417796" name="Picture 4"/>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15963" y="1795463"/>
            <a:ext cx="7704137" cy="4187825"/>
          </a:xfrm>
          <a:prstGeom prst="rect">
            <a:avLst/>
          </a:prstGeom>
          <a:noFill/>
          <a:ln w="9525">
            <a:noFill/>
            <a:miter lim="800000"/>
            <a:headEnd/>
            <a:tailEnd/>
          </a:ln>
        </p:spPr>
      </p:pic>
      <p:sp>
        <p:nvSpPr>
          <p:cNvPr id="417797" name="Text Box 5"/>
          <p:cNvSpPr txBox="1">
            <a:spLocks noChangeArrowheads="1"/>
          </p:cNvSpPr>
          <p:nvPr/>
        </p:nvSpPr>
        <p:spPr bwMode="auto">
          <a:xfrm>
            <a:off x="701675" y="5940425"/>
            <a:ext cx="809625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The ship MUST slow down and reverse (</a:t>
            </a:r>
            <a:r>
              <a:rPr lang="en-US" i="1">
                <a:solidFill>
                  <a:schemeClr val="hlink"/>
                </a:solidFill>
              </a:rPr>
              <a:t>v</a:t>
            </a:r>
            <a:r>
              <a:rPr lang="en-US">
                <a:solidFill>
                  <a:schemeClr val="hlink"/>
                </a:solidFill>
              </a:rPr>
              <a:t> becomes – ).</a:t>
            </a:r>
          </a:p>
        </p:txBody>
      </p:sp>
      <p:grpSp>
        <p:nvGrpSpPr>
          <p:cNvPr id="2" name="Group 6"/>
          <p:cNvGrpSpPr>
            <a:grpSpLocks/>
          </p:cNvGrpSpPr>
          <p:nvPr/>
        </p:nvGrpSpPr>
        <p:grpSpPr bwMode="auto">
          <a:xfrm>
            <a:off x="1187450" y="4225925"/>
            <a:ext cx="239713" cy="239713"/>
            <a:chOff x="955" y="2880"/>
            <a:chExt cx="235" cy="235"/>
          </a:xfrm>
        </p:grpSpPr>
        <p:sp>
          <p:nvSpPr>
            <p:cNvPr id="10258" name="Line 7"/>
            <p:cNvSpPr>
              <a:spLocks noChangeShapeType="1"/>
            </p:cNvSpPr>
            <p:nvPr/>
          </p:nvSpPr>
          <p:spPr bwMode="auto">
            <a:xfrm>
              <a:off x="955" y="2880"/>
              <a:ext cx="235" cy="235"/>
            </a:xfrm>
            <a:prstGeom prst="line">
              <a:avLst/>
            </a:prstGeom>
            <a:noFill/>
            <a:ln w="28575">
              <a:solidFill>
                <a:srgbClr val="FF0000"/>
              </a:solidFill>
              <a:round/>
              <a:headEnd/>
              <a:tailEnd/>
            </a:ln>
          </p:spPr>
          <p:txBody>
            <a:bodyPr/>
            <a:lstStyle/>
            <a:p>
              <a:endParaRPr lang="en-US"/>
            </a:p>
          </p:txBody>
        </p:sp>
        <p:sp>
          <p:nvSpPr>
            <p:cNvPr id="10259" name="Line 8"/>
            <p:cNvSpPr>
              <a:spLocks noChangeShapeType="1"/>
            </p:cNvSpPr>
            <p:nvPr/>
          </p:nvSpPr>
          <p:spPr bwMode="auto">
            <a:xfrm flipH="1">
              <a:off x="955" y="2880"/>
              <a:ext cx="235" cy="235"/>
            </a:xfrm>
            <a:prstGeom prst="line">
              <a:avLst/>
            </a:prstGeom>
            <a:noFill/>
            <a:ln w="28575">
              <a:solidFill>
                <a:srgbClr val="FF0000"/>
              </a:solidFill>
              <a:round/>
              <a:headEnd/>
              <a:tailEnd/>
            </a:ln>
          </p:spPr>
          <p:txBody>
            <a:bodyPr/>
            <a:lstStyle/>
            <a:p>
              <a:endParaRPr lang="en-US"/>
            </a:p>
          </p:txBody>
        </p:sp>
      </p:grpSp>
      <p:grpSp>
        <p:nvGrpSpPr>
          <p:cNvPr id="3" name="Group 9"/>
          <p:cNvGrpSpPr>
            <a:grpSpLocks/>
          </p:cNvGrpSpPr>
          <p:nvPr/>
        </p:nvGrpSpPr>
        <p:grpSpPr bwMode="auto">
          <a:xfrm>
            <a:off x="3114675" y="4241800"/>
            <a:ext cx="239713" cy="239713"/>
            <a:chOff x="955" y="2880"/>
            <a:chExt cx="235" cy="235"/>
          </a:xfrm>
        </p:grpSpPr>
        <p:sp>
          <p:nvSpPr>
            <p:cNvPr id="10256" name="Line 10"/>
            <p:cNvSpPr>
              <a:spLocks noChangeShapeType="1"/>
            </p:cNvSpPr>
            <p:nvPr/>
          </p:nvSpPr>
          <p:spPr bwMode="auto">
            <a:xfrm>
              <a:off x="955" y="2880"/>
              <a:ext cx="235" cy="235"/>
            </a:xfrm>
            <a:prstGeom prst="line">
              <a:avLst/>
            </a:prstGeom>
            <a:noFill/>
            <a:ln w="28575">
              <a:solidFill>
                <a:srgbClr val="FF0000"/>
              </a:solidFill>
              <a:round/>
              <a:headEnd/>
              <a:tailEnd/>
            </a:ln>
          </p:spPr>
          <p:txBody>
            <a:bodyPr/>
            <a:lstStyle/>
            <a:p>
              <a:endParaRPr lang="en-US"/>
            </a:p>
          </p:txBody>
        </p:sp>
        <p:sp>
          <p:nvSpPr>
            <p:cNvPr id="10257" name="Line 11"/>
            <p:cNvSpPr>
              <a:spLocks noChangeShapeType="1"/>
            </p:cNvSpPr>
            <p:nvPr/>
          </p:nvSpPr>
          <p:spPr bwMode="auto">
            <a:xfrm flipH="1">
              <a:off x="955" y="2880"/>
              <a:ext cx="235" cy="235"/>
            </a:xfrm>
            <a:prstGeom prst="line">
              <a:avLst/>
            </a:prstGeom>
            <a:noFill/>
            <a:ln w="28575">
              <a:solidFill>
                <a:srgbClr val="FF0000"/>
              </a:solidFill>
              <a:round/>
              <a:headEnd/>
              <a:tailEnd/>
            </a:ln>
          </p:spPr>
          <p:txBody>
            <a:bodyPr/>
            <a:lstStyle/>
            <a:p>
              <a:endParaRPr lang="en-US"/>
            </a:p>
          </p:txBody>
        </p:sp>
      </p:grpSp>
      <p:sp>
        <p:nvSpPr>
          <p:cNvPr id="417804" name="Text Box 12"/>
          <p:cNvSpPr txBox="1">
            <a:spLocks noChangeArrowheads="1"/>
          </p:cNvSpPr>
          <p:nvPr/>
        </p:nvSpPr>
        <p:spPr bwMode="auto">
          <a:xfrm>
            <a:off x="700088" y="6359525"/>
            <a:ext cx="809625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The force varies as 1 </a:t>
            </a:r>
            <a:r>
              <a:rPr lang="en-US" i="1">
                <a:solidFill>
                  <a:schemeClr val="hlink"/>
                </a:solidFill>
              </a:rPr>
              <a:t>/</a:t>
            </a:r>
            <a:r>
              <a:rPr lang="en-US">
                <a:solidFill>
                  <a:schemeClr val="hlink"/>
                </a:solidFill>
              </a:rPr>
              <a:t> </a:t>
            </a:r>
            <a:r>
              <a:rPr lang="en-US" i="1">
                <a:solidFill>
                  <a:schemeClr val="hlink"/>
                </a:solidFill>
              </a:rPr>
              <a:t>r</a:t>
            </a:r>
            <a:r>
              <a:rPr lang="en-US" baseline="30000">
                <a:solidFill>
                  <a:schemeClr val="hlink"/>
                </a:solidFill>
              </a:rPr>
              <a:t> 2</a:t>
            </a:r>
            <a:r>
              <a:rPr lang="en-US">
                <a:solidFill>
                  <a:schemeClr val="hlink"/>
                </a:solidFill>
              </a:rPr>
              <a:t> so that </a:t>
            </a:r>
            <a:r>
              <a:rPr lang="en-US" i="1">
                <a:solidFill>
                  <a:schemeClr val="hlink"/>
                </a:solidFill>
              </a:rPr>
              <a:t>a</a:t>
            </a:r>
            <a:r>
              <a:rPr lang="en-US">
                <a:solidFill>
                  <a:schemeClr val="hlink"/>
                </a:solidFill>
              </a:rPr>
              <a:t> is NOT linear.</a:t>
            </a:r>
          </a:p>
        </p:txBody>
      </p:sp>
      <p:grpSp>
        <p:nvGrpSpPr>
          <p:cNvPr id="4" name="Group 13"/>
          <p:cNvGrpSpPr>
            <a:grpSpLocks/>
          </p:cNvGrpSpPr>
          <p:nvPr/>
        </p:nvGrpSpPr>
        <p:grpSpPr bwMode="auto">
          <a:xfrm>
            <a:off x="6724650" y="4217988"/>
            <a:ext cx="239713" cy="239712"/>
            <a:chOff x="955" y="2880"/>
            <a:chExt cx="235" cy="235"/>
          </a:xfrm>
        </p:grpSpPr>
        <p:sp>
          <p:nvSpPr>
            <p:cNvPr id="10254" name="Line 14"/>
            <p:cNvSpPr>
              <a:spLocks noChangeShapeType="1"/>
            </p:cNvSpPr>
            <p:nvPr/>
          </p:nvSpPr>
          <p:spPr bwMode="auto">
            <a:xfrm>
              <a:off x="955" y="2880"/>
              <a:ext cx="235" cy="235"/>
            </a:xfrm>
            <a:prstGeom prst="line">
              <a:avLst/>
            </a:prstGeom>
            <a:noFill/>
            <a:ln w="28575">
              <a:solidFill>
                <a:srgbClr val="FF0000"/>
              </a:solidFill>
              <a:round/>
              <a:headEnd/>
              <a:tailEnd/>
            </a:ln>
          </p:spPr>
          <p:txBody>
            <a:bodyPr/>
            <a:lstStyle/>
            <a:p>
              <a:endParaRPr lang="en-US"/>
            </a:p>
          </p:txBody>
        </p:sp>
        <p:sp>
          <p:nvSpPr>
            <p:cNvPr id="10255" name="Line 15"/>
            <p:cNvSpPr>
              <a:spLocks noChangeShapeType="1"/>
            </p:cNvSpPr>
            <p:nvPr/>
          </p:nvSpPr>
          <p:spPr bwMode="auto">
            <a:xfrm flipH="1">
              <a:off x="955" y="2880"/>
              <a:ext cx="235" cy="235"/>
            </a:xfrm>
            <a:prstGeom prst="line">
              <a:avLst/>
            </a:prstGeom>
            <a:noFill/>
            <a:ln w="28575">
              <a:solidFill>
                <a:srgbClr val="FF0000"/>
              </a:solidFill>
              <a:round/>
              <a:headEnd/>
              <a:tailEnd/>
            </a:ln>
          </p:spPr>
          <p:txBody>
            <a:bodyPr/>
            <a:lstStyle/>
            <a:p>
              <a:endParaRPr lang="en-US"/>
            </a:p>
          </p:txBody>
        </p:sp>
      </p:grpSp>
      <p:sp>
        <p:nvSpPr>
          <p:cNvPr id="417808" name="Text Box 16"/>
          <p:cNvSpPr txBox="1">
            <a:spLocks noChangeArrowheads="1"/>
          </p:cNvSpPr>
          <p:nvPr/>
        </p:nvSpPr>
        <p:spPr bwMode="auto">
          <a:xfrm>
            <a:off x="5511800" y="428625"/>
            <a:ext cx="3632200" cy="822325"/>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Recall that </a:t>
            </a:r>
            <a:r>
              <a:rPr lang="en-US" i="1">
                <a:solidFill>
                  <a:schemeClr val="hlink"/>
                </a:solidFill>
              </a:rPr>
              <a:t>a</a:t>
            </a:r>
            <a:r>
              <a:rPr lang="en-US">
                <a:solidFill>
                  <a:schemeClr val="hlink"/>
                </a:solidFill>
              </a:rPr>
              <a:t> is the slope of the </a:t>
            </a:r>
            <a:r>
              <a:rPr lang="en-US" i="1">
                <a:solidFill>
                  <a:schemeClr val="hlink"/>
                </a:solidFill>
              </a:rPr>
              <a:t>v</a:t>
            </a:r>
            <a:r>
              <a:rPr lang="en-US">
                <a:solidFill>
                  <a:schemeClr val="hlink"/>
                </a:solidFill>
              </a:rPr>
              <a:t> vs. </a:t>
            </a:r>
            <a:r>
              <a:rPr lang="en-US" i="1">
                <a:solidFill>
                  <a:schemeClr val="hlink"/>
                </a:solidFill>
              </a:rPr>
              <a:t>t</a:t>
            </a:r>
            <a:r>
              <a:rPr lang="en-US">
                <a:solidFill>
                  <a:schemeClr val="hlink"/>
                </a:solidFill>
              </a:rPr>
              <a:t> graph.</a:t>
            </a:r>
            <a:endParaRPr lang="en-US" i="1">
              <a:solidFill>
                <a:schemeClr val="hlink"/>
              </a:solidFill>
            </a:endParaRPr>
          </a:p>
        </p:txBody>
      </p:sp>
      <p:sp>
        <p:nvSpPr>
          <p:cNvPr id="417809" name="Oval 17"/>
          <p:cNvSpPr>
            <a:spLocks noChangeArrowheads="1"/>
          </p:cNvSpPr>
          <p:nvPr/>
        </p:nvSpPr>
        <p:spPr bwMode="auto">
          <a:xfrm>
            <a:off x="4992688" y="4157663"/>
            <a:ext cx="349250" cy="349250"/>
          </a:xfrm>
          <a:prstGeom prst="ellipse">
            <a:avLst/>
          </a:prstGeom>
          <a:noFill/>
          <a:ln w="28575">
            <a:solidFill>
              <a:srgbClr val="FF0000"/>
            </a:solidFill>
            <a:round/>
            <a:headEnd/>
            <a:tailEnd/>
          </a:ln>
        </p:spPr>
        <p:txBody>
          <a:bodyPr wrap="none" anchor="ctr"/>
          <a:lstStyle/>
          <a:p>
            <a:endParaRPr lang="en-US"/>
          </a:p>
        </p:txBody>
      </p:sp>
      <p:sp>
        <p:nvSpPr>
          <p:cNvPr id="10252"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417811" name="Text Box 19"/>
          <p:cNvSpPr txBox="1">
            <a:spLocks noChangeArrowheads="1"/>
          </p:cNvSpPr>
          <p:nvPr/>
        </p:nvSpPr>
        <p:spPr bwMode="auto">
          <a:xfrm>
            <a:off x="5511800" y="0"/>
            <a:ext cx="3632200" cy="457200"/>
          </a:xfrm>
          <a:prstGeom prst="rect">
            <a:avLst/>
          </a:prstGeom>
          <a:noFill/>
          <a:ln w="9525">
            <a:noFill/>
            <a:miter lim="800000"/>
            <a:headEnd/>
            <a:tailEnd/>
          </a:ln>
        </p:spPr>
        <p:txBody>
          <a:bodyPr>
            <a:spAutoFit/>
          </a:bodyPr>
          <a:lstStyle/>
          <a:p>
            <a:r>
              <a:rPr lang="en-US">
                <a:solidFill>
                  <a:schemeClr val="hlink"/>
                </a:solidFill>
                <a:sym typeface="Symbol" pitchFamily="18" charset="2"/>
              </a:rPr>
              <a:t></a:t>
            </a:r>
            <a:r>
              <a:rPr lang="en-US">
                <a:solidFill>
                  <a:schemeClr val="hlink"/>
                </a:solidFill>
              </a:rPr>
              <a:t>Use </a:t>
            </a:r>
            <a:r>
              <a:rPr lang="en-US" i="1">
                <a:solidFill>
                  <a:schemeClr val="hlink"/>
                </a:solidFill>
              </a:rPr>
              <a:t>F</a:t>
            </a:r>
            <a:r>
              <a:rPr lang="en-US" baseline="-25000">
                <a:solidFill>
                  <a:schemeClr val="hlink"/>
                </a:solidFill>
              </a:rPr>
              <a:t>G</a:t>
            </a:r>
            <a:r>
              <a:rPr lang="en-US">
                <a:solidFill>
                  <a:schemeClr val="hlink"/>
                </a:solidFill>
              </a:rPr>
              <a:t> = </a:t>
            </a:r>
            <a:r>
              <a:rPr lang="en-US" i="1">
                <a:solidFill>
                  <a:schemeClr val="hlink"/>
                </a:solidFill>
              </a:rPr>
              <a:t>GMm / r</a:t>
            </a:r>
            <a:r>
              <a:rPr lang="en-US" baseline="30000">
                <a:solidFill>
                  <a:schemeClr val="hlink"/>
                </a:solidFill>
              </a:rPr>
              <a:t> 2</a:t>
            </a:r>
            <a:r>
              <a:rPr lang="en-US">
                <a:solidFill>
                  <a:schemeClr val="hlink"/>
                </a:solidFill>
              </a:rPr>
              <a:t>.</a:t>
            </a:r>
            <a:endParaRPr lang="en-US" i="1">
              <a:solidFill>
                <a:schemeClr val="hlink"/>
              </a:solidFill>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17796"/>
                                        </p:tgtEl>
                                        <p:attrNameLst>
                                          <p:attrName>style.visibility</p:attrName>
                                        </p:attrNameLst>
                                      </p:cBhvr>
                                      <p:to>
                                        <p:strVal val="visible"/>
                                      </p:to>
                                    </p:set>
                                    <p:anim calcmode="lin" valueType="num">
                                      <p:cBhvr additive="base">
                                        <p:cTn id="7" dur="500" fill="hold"/>
                                        <p:tgtEl>
                                          <p:spTgt spid="417796"/>
                                        </p:tgtEl>
                                        <p:attrNameLst>
                                          <p:attrName>ppt_x</p:attrName>
                                        </p:attrNameLst>
                                      </p:cBhvr>
                                      <p:tavLst>
                                        <p:tav tm="0">
                                          <p:val>
                                            <p:strVal val="#ppt_x"/>
                                          </p:val>
                                        </p:tav>
                                        <p:tav tm="100000">
                                          <p:val>
                                            <p:strVal val="#ppt_x"/>
                                          </p:val>
                                        </p:tav>
                                      </p:tavLst>
                                    </p:anim>
                                    <p:anim calcmode="lin" valueType="num">
                                      <p:cBhvr additive="base">
                                        <p:cTn id="8" dur="500" fill="hold"/>
                                        <p:tgtEl>
                                          <p:spTgt spid="41779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417811">
                                            <p:txEl>
                                              <p:pRg st="0" end="0"/>
                                            </p:txEl>
                                          </p:spTgt>
                                        </p:tgtEl>
                                        <p:attrNameLst>
                                          <p:attrName>style.visibility</p:attrName>
                                        </p:attrNameLst>
                                      </p:cBhvr>
                                      <p:to>
                                        <p:strVal val="visible"/>
                                      </p:to>
                                    </p:set>
                                    <p:anim calcmode="lin" valueType="num">
                                      <p:cBhvr additive="base">
                                        <p:cTn id="13" dur="500" fill="hold"/>
                                        <p:tgtEl>
                                          <p:spTgt spid="41781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17811">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417808">
                                            <p:txEl>
                                              <p:pRg st="0" end="0"/>
                                            </p:txEl>
                                          </p:spTgt>
                                        </p:tgtEl>
                                        <p:attrNameLst>
                                          <p:attrName>style.visibility</p:attrName>
                                        </p:attrNameLst>
                                      </p:cBhvr>
                                      <p:to>
                                        <p:strVal val="visible"/>
                                      </p:to>
                                    </p:set>
                                    <p:anim calcmode="lin" valueType="num">
                                      <p:cBhvr additive="base">
                                        <p:cTn id="19" dur="500" fill="hold"/>
                                        <p:tgtEl>
                                          <p:spTgt spid="417808">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17808">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7797">
                                            <p:txEl>
                                              <p:pRg st="0" end="0"/>
                                            </p:txEl>
                                          </p:spTgt>
                                        </p:tgtEl>
                                        <p:attrNameLst>
                                          <p:attrName>style.visibility</p:attrName>
                                        </p:attrNameLst>
                                      </p:cBhvr>
                                      <p:to>
                                        <p:strVal val="visible"/>
                                      </p:to>
                                    </p:set>
                                    <p:anim calcmode="lin" valueType="num">
                                      <p:cBhvr additive="base">
                                        <p:cTn id="25" dur="500" fill="hold"/>
                                        <p:tgtEl>
                                          <p:spTgt spid="417797">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17797">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3"/>
                                            </p:cond>
                                          </p:stCondLst>
                                          <p:endCondLst>
                                            <p:cond evt="onStopAudio" delay="0">
                                              <p:tgtEl>
                                                <p:sldTgt/>
                                              </p:tgtEl>
                                            </p:cond>
                                          </p:endCondLst>
                                        </p:cTn>
                                        <p:tgtEl>
                                          <p:sndTgt r:embed="rId4" name="arrow.wav"/>
                                        </p:tgtEl>
                                      </p:cMediaNode>
                                    </p:audio>
                                  </p:subTnLst>
                                </p:cTn>
                              </p:par>
                            </p:childTnLst>
                          </p:cTn>
                        </p:par>
                      </p:childTnLst>
                    </p:cTn>
                  </p:par>
                  <p:par>
                    <p:cTn id="27" fill="hold">
                      <p:stCondLst>
                        <p:cond delay="indefinite"/>
                      </p:stCondLst>
                      <p:childTnLst>
                        <p:par>
                          <p:cTn id="28" fill="hold">
                            <p:stCondLst>
                              <p:cond delay="0"/>
                            </p:stCondLst>
                            <p:childTnLst>
                              <p:par>
                                <p:cTn id="29" presetID="53" presetClass="entr" presetSubtype="0" fill="hold" nodeType="click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subTnLst>
                                    <p:audio>
                                      <p:cMediaNode>
                                        <p:cTn display="0" masterRel="sameClick">
                                          <p:stCondLst>
                                            <p:cond evt="begin" delay="0">
                                              <p:tn val="29"/>
                                            </p:cond>
                                          </p:stCondLst>
                                          <p:endCondLst>
                                            <p:cond evt="onStopAudio" delay="0">
                                              <p:tgtEl>
                                                <p:sldTgt/>
                                              </p:tgtEl>
                                            </p:cond>
                                          </p:endCondLst>
                                        </p:cTn>
                                        <p:tgtEl>
                                          <p:sndTgt r:embed="rId5" name="cashreg.wav"/>
                                        </p:tgtEl>
                                      </p:cMediaNode>
                                    </p:audio>
                                  </p:subTnLst>
                                </p:cTn>
                              </p:par>
                            </p:childTnLst>
                          </p:cTn>
                        </p:par>
                      </p:childTnLst>
                    </p:cTn>
                  </p:par>
                  <p:par>
                    <p:cTn id="34" fill="hold">
                      <p:stCondLst>
                        <p:cond delay="indefinite"/>
                      </p:stCondLst>
                      <p:childTnLst>
                        <p:par>
                          <p:cTn id="35" fill="hold">
                            <p:stCondLst>
                              <p:cond delay="0"/>
                            </p:stCondLst>
                            <p:childTnLst>
                              <p:par>
                                <p:cTn id="36" presetID="53" presetClass="entr" presetSubtype="0" fill="hold"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subTnLst>
                                    <p:audio>
                                      <p:cMediaNode>
                                        <p:cTn display="0" masterRel="sameClick">
                                          <p:stCondLst>
                                            <p:cond evt="begin" delay="0">
                                              <p:tn val="36"/>
                                            </p:cond>
                                          </p:stCondLst>
                                          <p:endCondLst>
                                            <p:cond evt="onStopAudio" delay="0">
                                              <p:tgtEl>
                                                <p:sldTgt/>
                                              </p:tgtEl>
                                            </p:cond>
                                          </p:endCondLst>
                                        </p:cTn>
                                        <p:tgtEl>
                                          <p:sndTgt r:embed="rId5" name="cashreg.wav"/>
                                        </p:tgtEl>
                                      </p:cMediaNode>
                                    </p:audio>
                                  </p:sub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417804">
                                            <p:txEl>
                                              <p:pRg st="0" end="0"/>
                                            </p:txEl>
                                          </p:spTgt>
                                        </p:tgtEl>
                                        <p:attrNameLst>
                                          <p:attrName>style.visibility</p:attrName>
                                        </p:attrNameLst>
                                      </p:cBhvr>
                                      <p:to>
                                        <p:strVal val="visible"/>
                                      </p:to>
                                    </p:set>
                                    <p:anim calcmode="lin" valueType="num">
                                      <p:cBhvr additive="base">
                                        <p:cTn id="45" dur="500" fill="hold"/>
                                        <p:tgtEl>
                                          <p:spTgt spid="41780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17804">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3"/>
                                            </p:cond>
                                          </p:stCondLst>
                                          <p:endCondLst>
                                            <p:cond evt="onStopAudio" delay="0">
                                              <p:tgtEl>
                                                <p:sldTgt/>
                                              </p:tgtEl>
                                            </p:cond>
                                          </p:endCondLst>
                                        </p:cTn>
                                        <p:tgtEl>
                                          <p:sndTgt r:embed="rId4" name="arrow.wav"/>
                                        </p:tgtEl>
                                      </p:cMediaNode>
                                    </p:audio>
                                  </p:subTnLst>
                                </p:cTn>
                              </p:par>
                            </p:childTnLst>
                          </p:cTn>
                        </p:par>
                      </p:childTnLst>
                    </p:cTn>
                  </p:par>
                  <p:par>
                    <p:cTn id="47" fill="hold">
                      <p:stCondLst>
                        <p:cond delay="indefinite"/>
                      </p:stCondLst>
                      <p:childTnLst>
                        <p:par>
                          <p:cTn id="48" fill="hold">
                            <p:stCondLst>
                              <p:cond delay="0"/>
                            </p:stCondLst>
                            <p:childTnLst>
                              <p:par>
                                <p:cTn id="49" presetID="53" presetClass="entr" presetSubtype="0" fill="hold" nodeType="click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p:cTn id="51" dur="500" fill="hold"/>
                                        <p:tgtEl>
                                          <p:spTgt spid="4"/>
                                        </p:tgtEl>
                                        <p:attrNameLst>
                                          <p:attrName>ppt_w</p:attrName>
                                        </p:attrNameLst>
                                      </p:cBhvr>
                                      <p:tavLst>
                                        <p:tav tm="0">
                                          <p:val>
                                            <p:fltVal val="0"/>
                                          </p:val>
                                        </p:tav>
                                        <p:tav tm="100000">
                                          <p:val>
                                            <p:strVal val="#ppt_w"/>
                                          </p:val>
                                        </p:tav>
                                      </p:tavLst>
                                    </p:anim>
                                    <p:anim calcmode="lin" valueType="num">
                                      <p:cBhvr>
                                        <p:cTn id="52" dur="500" fill="hold"/>
                                        <p:tgtEl>
                                          <p:spTgt spid="4"/>
                                        </p:tgtEl>
                                        <p:attrNameLst>
                                          <p:attrName>ppt_h</p:attrName>
                                        </p:attrNameLst>
                                      </p:cBhvr>
                                      <p:tavLst>
                                        <p:tav tm="0">
                                          <p:val>
                                            <p:fltVal val="0"/>
                                          </p:val>
                                        </p:tav>
                                        <p:tav tm="100000">
                                          <p:val>
                                            <p:strVal val="#ppt_h"/>
                                          </p:val>
                                        </p:tav>
                                      </p:tavLst>
                                    </p:anim>
                                    <p:animEffect transition="in" filter="fade">
                                      <p:cBhvr>
                                        <p:cTn id="53" dur="500"/>
                                        <p:tgtEl>
                                          <p:spTgt spid="4"/>
                                        </p:tgtEl>
                                      </p:cBhvr>
                                    </p:animEffect>
                                  </p:childTnLst>
                                  <p:subTnLst>
                                    <p:audio>
                                      <p:cMediaNode>
                                        <p:cTn display="0" masterRel="sameClick">
                                          <p:stCondLst>
                                            <p:cond evt="begin" delay="0">
                                              <p:tn val="49"/>
                                            </p:cond>
                                          </p:stCondLst>
                                          <p:endCondLst>
                                            <p:cond evt="onStopAudio" delay="0">
                                              <p:tgtEl>
                                                <p:sldTgt/>
                                              </p:tgtEl>
                                            </p:cond>
                                          </p:endCondLst>
                                        </p:cTn>
                                        <p:tgtEl>
                                          <p:sndTgt r:embed="rId5" name="cashreg.wav"/>
                                        </p:tgtEl>
                                      </p:cMediaNode>
                                    </p:audio>
                                  </p:subTnLst>
                                </p:cTn>
                              </p:par>
                            </p:childTnLst>
                          </p:cTn>
                        </p:par>
                      </p:childTnLst>
                    </p:cTn>
                  </p:par>
                  <p:par>
                    <p:cTn id="54" fill="hold">
                      <p:stCondLst>
                        <p:cond delay="indefinite"/>
                      </p:stCondLst>
                      <p:childTnLst>
                        <p:par>
                          <p:cTn id="55" fill="hold">
                            <p:stCondLst>
                              <p:cond delay="0"/>
                            </p:stCondLst>
                            <p:childTnLst>
                              <p:par>
                                <p:cTn id="56" presetID="53" presetClass="entr" presetSubtype="0" fill="hold" grpId="0" nodeType="clickEffect">
                                  <p:stCondLst>
                                    <p:cond delay="0"/>
                                  </p:stCondLst>
                                  <p:childTnLst>
                                    <p:set>
                                      <p:cBhvr>
                                        <p:cTn id="57" dur="1" fill="hold">
                                          <p:stCondLst>
                                            <p:cond delay="0"/>
                                          </p:stCondLst>
                                        </p:cTn>
                                        <p:tgtEl>
                                          <p:spTgt spid="417809"/>
                                        </p:tgtEl>
                                        <p:attrNameLst>
                                          <p:attrName>style.visibility</p:attrName>
                                        </p:attrNameLst>
                                      </p:cBhvr>
                                      <p:to>
                                        <p:strVal val="visible"/>
                                      </p:to>
                                    </p:set>
                                    <p:anim calcmode="lin" valueType="num">
                                      <p:cBhvr>
                                        <p:cTn id="58" dur="500" fill="hold"/>
                                        <p:tgtEl>
                                          <p:spTgt spid="417809"/>
                                        </p:tgtEl>
                                        <p:attrNameLst>
                                          <p:attrName>ppt_w</p:attrName>
                                        </p:attrNameLst>
                                      </p:cBhvr>
                                      <p:tavLst>
                                        <p:tav tm="0">
                                          <p:val>
                                            <p:fltVal val="0"/>
                                          </p:val>
                                        </p:tav>
                                        <p:tav tm="100000">
                                          <p:val>
                                            <p:strVal val="#ppt_w"/>
                                          </p:val>
                                        </p:tav>
                                      </p:tavLst>
                                    </p:anim>
                                    <p:anim calcmode="lin" valueType="num">
                                      <p:cBhvr>
                                        <p:cTn id="59" dur="500" fill="hold"/>
                                        <p:tgtEl>
                                          <p:spTgt spid="417809"/>
                                        </p:tgtEl>
                                        <p:attrNameLst>
                                          <p:attrName>ppt_h</p:attrName>
                                        </p:attrNameLst>
                                      </p:cBhvr>
                                      <p:tavLst>
                                        <p:tav tm="0">
                                          <p:val>
                                            <p:fltVal val="0"/>
                                          </p:val>
                                        </p:tav>
                                        <p:tav tm="100000">
                                          <p:val>
                                            <p:strVal val="#ppt_h"/>
                                          </p:val>
                                        </p:tav>
                                      </p:tavLst>
                                    </p:anim>
                                    <p:animEffect transition="in" filter="fade">
                                      <p:cBhvr>
                                        <p:cTn id="60" dur="500"/>
                                        <p:tgtEl>
                                          <p:spTgt spid="417809"/>
                                        </p:tgtEl>
                                      </p:cBhvr>
                                    </p:animEffect>
                                  </p:childTnLst>
                                  <p:subTnLst>
                                    <p:audio>
                                      <p:cMediaNode>
                                        <p:cTn display="0" masterRel="sameClick">
                                          <p:stCondLst>
                                            <p:cond evt="begin" delay="0">
                                              <p:tn val="56"/>
                                            </p:cond>
                                          </p:stCondLst>
                                          <p:endCondLst>
                                            <p:cond evt="onStopAudio" delay="0">
                                              <p:tgtEl>
                                                <p:sldTgt/>
                                              </p:tgtEl>
                                            </p:cond>
                                          </p:endCondLst>
                                        </p:cTn>
                                        <p:tgtEl>
                                          <p:sndTgt r:embed="rId6"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9" grpId="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10"/>
          <p:cNvSpPr>
            <a:spLocks noChangeArrowheads="1"/>
          </p:cNvSpPr>
          <p:nvPr/>
        </p:nvSpPr>
        <p:spPr bwMode="auto">
          <a:xfrm>
            <a:off x="685800" y="1752600"/>
            <a:ext cx="7772400" cy="5105400"/>
          </a:xfrm>
          <a:prstGeom prst="rect">
            <a:avLst/>
          </a:prstGeom>
          <a:solidFill>
            <a:srgbClr val="CCFFCC"/>
          </a:solidFill>
          <a:ln w="9525">
            <a:noFill/>
            <a:miter lim="800000"/>
            <a:headEnd/>
            <a:tailEnd/>
          </a:ln>
        </p:spPr>
        <p:txBody>
          <a:bodyPr/>
          <a:lstStyle/>
          <a:p>
            <a:pPr>
              <a:spcBef>
                <a:spcPct val="20000"/>
              </a:spcBef>
            </a:pPr>
            <a:endParaRPr lang="en-US" sz="2000">
              <a:latin typeface="Courier New" pitchFamily="49" charset="0"/>
              <a:sym typeface="Symbol" pitchFamily="18" charset="2"/>
            </a:endParaRPr>
          </a:p>
        </p:txBody>
      </p:sp>
      <p:pic>
        <p:nvPicPr>
          <p:cNvPr id="327698" name="Picture 18"/>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701675" y="1785938"/>
            <a:ext cx="7766050" cy="4659312"/>
          </a:xfrm>
          <a:prstGeom prst="rect">
            <a:avLst/>
          </a:prstGeom>
          <a:noFill/>
          <a:ln w="9525">
            <a:noFill/>
            <a:miter lim="800000"/>
            <a:headEnd/>
            <a:tailEnd/>
          </a:ln>
        </p:spPr>
      </p:pic>
      <p:sp>
        <p:nvSpPr>
          <p:cNvPr id="93188" name="Rectangle 11"/>
          <p:cNvSpPr>
            <a:spLocks noChangeArrowheads="1"/>
          </p:cNvSpPr>
          <p:nvPr/>
        </p:nvSpPr>
        <p:spPr bwMode="auto">
          <a:xfrm>
            <a:off x="685800" y="1338263"/>
            <a:ext cx="7772400" cy="438150"/>
          </a:xfrm>
          <a:prstGeom prst="rect">
            <a:avLst/>
          </a:prstGeom>
          <a:solidFill>
            <a:srgbClr val="EAEAEA"/>
          </a:solidFill>
          <a:ln w="9525">
            <a:noFill/>
            <a:miter lim="800000"/>
            <a:headEnd/>
            <a:tailEnd/>
          </a:ln>
        </p:spPr>
        <p:txBody>
          <a:bodyPr/>
          <a:lstStyle/>
          <a:p>
            <a:pPr eaLnBrk="0" hangingPunct="0">
              <a:spcBef>
                <a:spcPct val="20000"/>
              </a:spcBef>
            </a:pPr>
            <a:r>
              <a:rPr lang="en-US" i="1">
                <a:solidFill>
                  <a:schemeClr val="accent2"/>
                </a:solidFill>
                <a:cs typeface="Times New Roman" pitchFamily="18" charset="0"/>
              </a:rPr>
              <a:t>Equipotential surfaces and the potential gradient</a:t>
            </a:r>
          </a:p>
        </p:txBody>
      </p:sp>
      <p:sp>
        <p:nvSpPr>
          <p:cNvPr id="327688" name="Oval 8"/>
          <p:cNvSpPr>
            <a:spLocks noChangeArrowheads="1"/>
          </p:cNvSpPr>
          <p:nvPr/>
        </p:nvSpPr>
        <p:spPr bwMode="auto">
          <a:xfrm>
            <a:off x="6721475" y="2811463"/>
            <a:ext cx="119063" cy="119062"/>
          </a:xfrm>
          <a:prstGeom prst="ellipse">
            <a:avLst/>
          </a:prstGeom>
          <a:solidFill>
            <a:srgbClr val="FF0000"/>
          </a:solidFill>
          <a:ln w="9525">
            <a:solidFill>
              <a:schemeClr val="tx1"/>
            </a:solidFill>
            <a:round/>
            <a:headEnd/>
            <a:tailEnd/>
          </a:ln>
        </p:spPr>
        <p:txBody>
          <a:bodyPr wrap="none" anchor="ctr"/>
          <a:lstStyle/>
          <a:p>
            <a:endParaRPr lang="en-US"/>
          </a:p>
        </p:txBody>
      </p:sp>
      <p:sp>
        <p:nvSpPr>
          <p:cNvPr id="327689" name="Freeform 9"/>
          <p:cNvSpPr>
            <a:spLocks/>
          </p:cNvSpPr>
          <p:nvPr/>
        </p:nvSpPr>
        <p:spPr bwMode="auto">
          <a:xfrm>
            <a:off x="5870575" y="2286000"/>
            <a:ext cx="1931988" cy="585788"/>
          </a:xfrm>
          <a:custGeom>
            <a:avLst/>
            <a:gdLst>
              <a:gd name="T0" fmla="*/ 0 w 1076"/>
              <a:gd name="T1" fmla="*/ 0 h 296"/>
              <a:gd name="T2" fmla="*/ 508 w 1076"/>
              <a:gd name="T3" fmla="*/ 296 h 296"/>
              <a:gd name="T4" fmla="*/ 1076 w 1076"/>
              <a:gd name="T5" fmla="*/ 0 h 296"/>
              <a:gd name="T6" fmla="*/ 0 60000 65536"/>
              <a:gd name="T7" fmla="*/ 0 60000 65536"/>
              <a:gd name="T8" fmla="*/ 0 60000 65536"/>
              <a:gd name="T9" fmla="*/ 0 w 1076"/>
              <a:gd name="T10" fmla="*/ 0 h 296"/>
              <a:gd name="T11" fmla="*/ 1076 w 1076"/>
              <a:gd name="T12" fmla="*/ 296 h 296"/>
            </a:gdLst>
            <a:ahLst/>
            <a:cxnLst>
              <a:cxn ang="T6">
                <a:pos x="T0" y="T1"/>
              </a:cxn>
              <a:cxn ang="T7">
                <a:pos x="T2" y="T3"/>
              </a:cxn>
              <a:cxn ang="T8">
                <a:pos x="T4" y="T5"/>
              </a:cxn>
            </a:cxnLst>
            <a:rect l="T9" t="T10" r="T11" b="T12"/>
            <a:pathLst>
              <a:path w="1076" h="296">
                <a:moveTo>
                  <a:pt x="0" y="0"/>
                </a:moveTo>
                <a:lnTo>
                  <a:pt x="508" y="296"/>
                </a:lnTo>
                <a:lnTo>
                  <a:pt x="1076" y="0"/>
                </a:lnTo>
              </a:path>
            </a:pathLst>
          </a:custGeom>
          <a:noFill/>
          <a:ln w="9525" cap="flat">
            <a:solidFill>
              <a:srgbClr val="FF0000"/>
            </a:solidFill>
            <a:prstDash val="dash"/>
            <a:round/>
            <a:headEnd/>
            <a:tailEnd/>
          </a:ln>
        </p:spPr>
        <p:txBody>
          <a:bodyPr/>
          <a:lstStyle/>
          <a:p>
            <a:endParaRPr lang="en-US"/>
          </a:p>
        </p:txBody>
      </p:sp>
      <p:sp>
        <p:nvSpPr>
          <p:cNvPr id="327690" name="Freeform 10"/>
          <p:cNvSpPr>
            <a:spLocks/>
          </p:cNvSpPr>
          <p:nvPr/>
        </p:nvSpPr>
        <p:spPr bwMode="auto">
          <a:xfrm>
            <a:off x="5899150" y="2859088"/>
            <a:ext cx="1903413" cy="1358900"/>
          </a:xfrm>
          <a:custGeom>
            <a:avLst/>
            <a:gdLst>
              <a:gd name="T0" fmla="*/ 0 w 1061"/>
              <a:gd name="T1" fmla="*/ 750 h 750"/>
              <a:gd name="T2" fmla="*/ 508 w 1061"/>
              <a:gd name="T3" fmla="*/ 0 h 750"/>
              <a:gd name="T4" fmla="*/ 1061 w 1061"/>
              <a:gd name="T5" fmla="*/ 750 h 750"/>
              <a:gd name="T6" fmla="*/ 0 60000 65536"/>
              <a:gd name="T7" fmla="*/ 0 60000 65536"/>
              <a:gd name="T8" fmla="*/ 0 60000 65536"/>
              <a:gd name="T9" fmla="*/ 0 w 1061"/>
              <a:gd name="T10" fmla="*/ 0 h 750"/>
              <a:gd name="T11" fmla="*/ 1061 w 1061"/>
              <a:gd name="T12" fmla="*/ 750 h 750"/>
            </a:gdLst>
            <a:ahLst/>
            <a:cxnLst>
              <a:cxn ang="T6">
                <a:pos x="T0" y="T1"/>
              </a:cxn>
              <a:cxn ang="T7">
                <a:pos x="T2" y="T3"/>
              </a:cxn>
              <a:cxn ang="T8">
                <a:pos x="T4" y="T5"/>
              </a:cxn>
            </a:cxnLst>
            <a:rect l="T9" t="T10" r="T11" b="T12"/>
            <a:pathLst>
              <a:path w="1061" h="750">
                <a:moveTo>
                  <a:pt x="0" y="750"/>
                </a:moveTo>
                <a:lnTo>
                  <a:pt x="508" y="0"/>
                </a:lnTo>
                <a:lnTo>
                  <a:pt x="1061" y="750"/>
                </a:lnTo>
              </a:path>
            </a:pathLst>
          </a:custGeom>
          <a:noFill/>
          <a:ln w="9525" cap="flat">
            <a:solidFill>
              <a:srgbClr val="FF0000"/>
            </a:solidFill>
            <a:prstDash val="dash"/>
            <a:round/>
            <a:headEnd/>
            <a:tailEnd/>
          </a:ln>
        </p:spPr>
        <p:txBody>
          <a:bodyPr/>
          <a:lstStyle/>
          <a:p>
            <a:endParaRPr lang="en-US"/>
          </a:p>
        </p:txBody>
      </p:sp>
      <p:sp>
        <p:nvSpPr>
          <p:cNvPr id="327691" name="Text Box 11"/>
          <p:cNvSpPr txBox="1">
            <a:spLocks noChangeArrowheads="1"/>
          </p:cNvSpPr>
          <p:nvPr/>
        </p:nvSpPr>
        <p:spPr bwMode="auto">
          <a:xfrm>
            <a:off x="757238" y="6027738"/>
            <a:ext cx="7516812" cy="822325"/>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On the x-axis </a:t>
            </a:r>
            <a:r>
              <a:rPr lang="en-US" i="1">
                <a:solidFill>
                  <a:schemeClr val="hlink"/>
                </a:solidFill>
                <a:sym typeface="Symbol" pitchFamily="18" charset="2"/>
              </a:rPr>
              <a:t>V</a:t>
            </a:r>
            <a:r>
              <a:rPr lang="en-US" baseline="-25000">
                <a:solidFill>
                  <a:schemeClr val="hlink"/>
                </a:solidFill>
                <a:sym typeface="Symbol" pitchFamily="18" charset="2"/>
              </a:rPr>
              <a:t>e</a:t>
            </a:r>
            <a:r>
              <a:rPr lang="en-US">
                <a:solidFill>
                  <a:schemeClr val="hlink"/>
                </a:solidFill>
                <a:sym typeface="Symbol" pitchFamily="18" charset="2"/>
              </a:rPr>
              <a:t>  0 since </a:t>
            </a:r>
            <a:r>
              <a:rPr lang="en-US" i="1">
                <a:solidFill>
                  <a:schemeClr val="hlink"/>
                </a:solidFill>
                <a:sym typeface="Symbol" pitchFamily="18" charset="2"/>
              </a:rPr>
              <a:t>r</a:t>
            </a:r>
            <a:r>
              <a:rPr lang="en-US">
                <a:solidFill>
                  <a:schemeClr val="hlink"/>
                </a:solidFill>
                <a:sym typeface="Symbol" pitchFamily="18" charset="2"/>
              </a:rPr>
              <a:t> is                                      DIFFERENT for the paired Qs.</a:t>
            </a:r>
            <a:endParaRPr lang="en-US">
              <a:solidFill>
                <a:schemeClr val="hlink"/>
              </a:solidFill>
              <a:cs typeface="Courier New" pitchFamily="49" charset="0"/>
              <a:sym typeface="Symbol" pitchFamily="18" charset="2"/>
            </a:endParaRPr>
          </a:p>
        </p:txBody>
      </p:sp>
      <p:sp>
        <p:nvSpPr>
          <p:cNvPr id="327692" name="Oval 12"/>
          <p:cNvSpPr>
            <a:spLocks noChangeArrowheads="1"/>
          </p:cNvSpPr>
          <p:nvPr/>
        </p:nvSpPr>
        <p:spPr bwMode="auto">
          <a:xfrm>
            <a:off x="7145338" y="3133725"/>
            <a:ext cx="119062" cy="119063"/>
          </a:xfrm>
          <a:prstGeom prst="ellipse">
            <a:avLst/>
          </a:prstGeom>
          <a:solidFill>
            <a:schemeClr val="accent2"/>
          </a:solidFill>
          <a:ln w="9525">
            <a:solidFill>
              <a:schemeClr val="tx1"/>
            </a:solidFill>
            <a:round/>
            <a:headEnd/>
            <a:tailEnd/>
          </a:ln>
        </p:spPr>
        <p:txBody>
          <a:bodyPr wrap="none" anchor="ctr"/>
          <a:lstStyle/>
          <a:p>
            <a:endParaRPr lang="en-US"/>
          </a:p>
        </p:txBody>
      </p:sp>
      <p:sp>
        <p:nvSpPr>
          <p:cNvPr id="327693" name="Freeform 13"/>
          <p:cNvSpPr>
            <a:spLocks/>
          </p:cNvSpPr>
          <p:nvPr/>
        </p:nvSpPr>
        <p:spPr bwMode="auto">
          <a:xfrm>
            <a:off x="5913438" y="3195638"/>
            <a:ext cx="1889125" cy="992187"/>
          </a:xfrm>
          <a:custGeom>
            <a:avLst/>
            <a:gdLst>
              <a:gd name="T0" fmla="*/ 1069 w 1069"/>
              <a:gd name="T1" fmla="*/ 531 h 538"/>
              <a:gd name="T2" fmla="*/ 728 w 1069"/>
              <a:gd name="T3" fmla="*/ 0 h 538"/>
              <a:gd name="T4" fmla="*/ 0 w 1069"/>
              <a:gd name="T5" fmla="*/ 538 h 538"/>
              <a:gd name="T6" fmla="*/ 0 60000 65536"/>
              <a:gd name="T7" fmla="*/ 0 60000 65536"/>
              <a:gd name="T8" fmla="*/ 0 60000 65536"/>
              <a:gd name="T9" fmla="*/ 0 w 1069"/>
              <a:gd name="T10" fmla="*/ 0 h 538"/>
              <a:gd name="T11" fmla="*/ 1069 w 1069"/>
              <a:gd name="T12" fmla="*/ 538 h 538"/>
            </a:gdLst>
            <a:ahLst/>
            <a:cxnLst>
              <a:cxn ang="T6">
                <a:pos x="T0" y="T1"/>
              </a:cxn>
              <a:cxn ang="T7">
                <a:pos x="T2" y="T3"/>
              </a:cxn>
              <a:cxn ang="T8">
                <a:pos x="T4" y="T5"/>
              </a:cxn>
            </a:cxnLst>
            <a:rect l="T9" t="T10" r="T11" b="T12"/>
            <a:pathLst>
              <a:path w="1069" h="538">
                <a:moveTo>
                  <a:pt x="1069" y="531"/>
                </a:moveTo>
                <a:lnTo>
                  <a:pt x="728" y="0"/>
                </a:lnTo>
                <a:lnTo>
                  <a:pt x="0" y="538"/>
                </a:lnTo>
              </a:path>
            </a:pathLst>
          </a:custGeom>
          <a:noFill/>
          <a:ln w="9525" cap="flat">
            <a:solidFill>
              <a:schemeClr val="accent2"/>
            </a:solidFill>
            <a:prstDash val="dash"/>
            <a:round/>
            <a:headEnd/>
            <a:tailEnd/>
          </a:ln>
        </p:spPr>
        <p:txBody>
          <a:bodyPr/>
          <a:lstStyle/>
          <a:p>
            <a:endParaRPr lang="en-US"/>
          </a:p>
        </p:txBody>
      </p:sp>
      <p:sp>
        <p:nvSpPr>
          <p:cNvPr id="327694" name="Freeform 14"/>
          <p:cNvSpPr>
            <a:spLocks/>
          </p:cNvSpPr>
          <p:nvPr/>
        </p:nvSpPr>
        <p:spPr bwMode="auto">
          <a:xfrm>
            <a:off x="5929313" y="2286000"/>
            <a:ext cx="1857375" cy="935038"/>
          </a:xfrm>
          <a:custGeom>
            <a:avLst/>
            <a:gdLst>
              <a:gd name="T0" fmla="*/ 0 w 1076"/>
              <a:gd name="T1" fmla="*/ 0 h 516"/>
              <a:gd name="T2" fmla="*/ 735 w 1076"/>
              <a:gd name="T3" fmla="*/ 516 h 516"/>
              <a:gd name="T4" fmla="*/ 1076 w 1076"/>
              <a:gd name="T5" fmla="*/ 0 h 516"/>
              <a:gd name="T6" fmla="*/ 0 60000 65536"/>
              <a:gd name="T7" fmla="*/ 0 60000 65536"/>
              <a:gd name="T8" fmla="*/ 0 60000 65536"/>
              <a:gd name="T9" fmla="*/ 0 w 1076"/>
              <a:gd name="T10" fmla="*/ 0 h 516"/>
              <a:gd name="T11" fmla="*/ 1076 w 1076"/>
              <a:gd name="T12" fmla="*/ 516 h 516"/>
            </a:gdLst>
            <a:ahLst/>
            <a:cxnLst>
              <a:cxn ang="T6">
                <a:pos x="T0" y="T1"/>
              </a:cxn>
              <a:cxn ang="T7">
                <a:pos x="T2" y="T3"/>
              </a:cxn>
              <a:cxn ang="T8">
                <a:pos x="T4" y="T5"/>
              </a:cxn>
            </a:cxnLst>
            <a:rect l="T9" t="T10" r="T11" b="T12"/>
            <a:pathLst>
              <a:path w="1076" h="516">
                <a:moveTo>
                  <a:pt x="0" y="0"/>
                </a:moveTo>
                <a:lnTo>
                  <a:pt x="735" y="516"/>
                </a:lnTo>
                <a:lnTo>
                  <a:pt x="1076" y="0"/>
                </a:lnTo>
              </a:path>
            </a:pathLst>
          </a:custGeom>
          <a:noFill/>
          <a:ln w="9525" cap="flat">
            <a:solidFill>
              <a:schemeClr val="accent2"/>
            </a:solidFill>
            <a:prstDash val="dash"/>
            <a:round/>
            <a:headEnd/>
            <a:tailEnd/>
          </a:ln>
        </p:spPr>
        <p:txBody>
          <a:bodyPr/>
          <a:lstStyle/>
          <a:p>
            <a:endParaRPr lang="en-US"/>
          </a:p>
        </p:txBody>
      </p:sp>
      <p:sp>
        <p:nvSpPr>
          <p:cNvPr id="327695" name="Oval 15"/>
          <p:cNvSpPr>
            <a:spLocks noChangeArrowheads="1"/>
          </p:cNvSpPr>
          <p:nvPr/>
        </p:nvSpPr>
        <p:spPr bwMode="auto">
          <a:xfrm>
            <a:off x="4730750" y="4945063"/>
            <a:ext cx="379413" cy="379412"/>
          </a:xfrm>
          <a:prstGeom prst="ellipse">
            <a:avLst/>
          </a:prstGeom>
          <a:noFill/>
          <a:ln w="28575">
            <a:solidFill>
              <a:srgbClr val="FF0000"/>
            </a:solidFill>
            <a:round/>
            <a:headEnd/>
            <a:tailEnd/>
          </a:ln>
        </p:spPr>
        <p:txBody>
          <a:bodyPr wrap="none" anchor="ctr"/>
          <a:lstStyle/>
          <a:p>
            <a:endParaRPr lang="en-US"/>
          </a:p>
        </p:txBody>
      </p:sp>
      <p:sp>
        <p:nvSpPr>
          <p:cNvPr id="93197" name="Rectangle 118"/>
          <p:cNvSpPr>
            <a:spLocks noChangeArrowheads="1"/>
          </p:cNvSpPr>
          <p:nvPr/>
        </p:nvSpPr>
        <p:spPr bwMode="auto">
          <a:xfrm>
            <a:off x="685800" y="409575"/>
            <a:ext cx="7772400" cy="896938"/>
          </a:xfrm>
          <a:prstGeom prst="rect">
            <a:avLst/>
          </a:prstGeom>
          <a:noFill/>
          <a:ln w="9525">
            <a:noFill/>
            <a:miter lim="800000"/>
            <a:headEnd/>
            <a:tailEnd/>
          </a:ln>
        </p:spPr>
        <p:txBody>
          <a:bodyPr anchor="ctr"/>
          <a:lstStyle/>
          <a:p>
            <a:r>
              <a:rPr lang="en-US" altLang="en-US" sz="2800" b="1">
                <a:solidFill>
                  <a:schemeClr val="tx2"/>
                </a:solidFill>
              </a:rPr>
              <a:t>Topic 10: Fields - AHL</a:t>
            </a:r>
            <a:br>
              <a:rPr lang="en-US" altLang="en-US" sz="2800" b="1">
                <a:solidFill>
                  <a:schemeClr val="tx2"/>
                </a:solidFill>
              </a:rPr>
            </a:br>
            <a:r>
              <a:rPr lang="en-US" altLang="en-US" sz="2800"/>
              <a:t>10.2 – Fields at work</a:t>
            </a:r>
          </a:p>
        </p:txBody>
      </p:sp>
      <p:sp>
        <p:nvSpPr>
          <p:cNvPr id="327686" name="Text Box 6"/>
          <p:cNvSpPr txBox="1">
            <a:spLocks noChangeArrowheads="1"/>
          </p:cNvSpPr>
          <p:nvPr/>
        </p:nvSpPr>
        <p:spPr bwMode="auto">
          <a:xfrm>
            <a:off x="5849938" y="4551363"/>
            <a:ext cx="2379662" cy="457200"/>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a:t>
            </a:r>
            <a:r>
              <a:rPr lang="en-US" i="1">
                <a:solidFill>
                  <a:schemeClr val="hlink"/>
                </a:solidFill>
                <a:sym typeface="Symbol" pitchFamily="18" charset="2"/>
              </a:rPr>
              <a:t>V</a:t>
            </a:r>
            <a:r>
              <a:rPr lang="en-US" baseline="-25000">
                <a:solidFill>
                  <a:schemeClr val="hlink"/>
                </a:solidFill>
                <a:sym typeface="Symbol" pitchFamily="18" charset="2"/>
              </a:rPr>
              <a:t>e</a:t>
            </a:r>
            <a:r>
              <a:rPr lang="en-US">
                <a:solidFill>
                  <a:schemeClr val="hlink"/>
                </a:solidFill>
                <a:sym typeface="Symbol" pitchFamily="18" charset="2"/>
              </a:rPr>
              <a:t> = </a:t>
            </a:r>
            <a:r>
              <a:rPr lang="en-US" i="1">
                <a:solidFill>
                  <a:schemeClr val="hlink"/>
                </a:solidFill>
                <a:cs typeface="Courier New" pitchFamily="49" charset="0"/>
                <a:sym typeface="Symbol" pitchFamily="18" charset="2"/>
              </a:rPr>
              <a:t>kQ / r</a:t>
            </a:r>
          </a:p>
        </p:txBody>
      </p:sp>
      <p:sp>
        <p:nvSpPr>
          <p:cNvPr id="327687" name="Text Box 7"/>
          <p:cNvSpPr txBox="1">
            <a:spLocks noChangeArrowheads="1"/>
          </p:cNvSpPr>
          <p:nvPr/>
        </p:nvSpPr>
        <p:spPr bwMode="auto">
          <a:xfrm>
            <a:off x="5102225" y="0"/>
            <a:ext cx="3924300" cy="1187450"/>
          </a:xfrm>
          <a:prstGeom prst="rect">
            <a:avLst/>
          </a:prstGeom>
          <a:noFill/>
          <a:ln w="9525">
            <a:noFill/>
            <a:miter lim="800000"/>
            <a:headEnd/>
            <a:tailEnd/>
          </a:ln>
          <a:effectLst/>
        </p:spPr>
        <p:txBody>
          <a:bodyPr>
            <a:spAutoFit/>
          </a:bodyPr>
          <a:lstStyle/>
          <a:p>
            <a:pPr>
              <a:spcBef>
                <a:spcPct val="50000"/>
              </a:spcBef>
            </a:pPr>
            <a:r>
              <a:rPr lang="en-US">
                <a:solidFill>
                  <a:schemeClr val="hlink"/>
                </a:solidFill>
                <a:sym typeface="Symbol" pitchFamily="18" charset="2"/>
              </a:rPr>
              <a:t>At any point on the y-axis </a:t>
            </a:r>
            <a:r>
              <a:rPr lang="en-US" i="1">
                <a:solidFill>
                  <a:schemeClr val="hlink"/>
                </a:solidFill>
                <a:sym typeface="Symbol" pitchFamily="18" charset="2"/>
              </a:rPr>
              <a:t>V</a:t>
            </a:r>
            <a:r>
              <a:rPr lang="en-US" baseline="-25000">
                <a:solidFill>
                  <a:schemeClr val="hlink"/>
                </a:solidFill>
                <a:sym typeface="Symbol" pitchFamily="18" charset="2"/>
              </a:rPr>
              <a:t>e</a:t>
            </a:r>
            <a:r>
              <a:rPr lang="en-US">
                <a:solidFill>
                  <a:schemeClr val="hlink"/>
                </a:solidFill>
                <a:sym typeface="Symbol" pitchFamily="18" charset="2"/>
              </a:rPr>
              <a:t> = 0 since </a:t>
            </a:r>
            <a:r>
              <a:rPr lang="en-US" i="1">
                <a:solidFill>
                  <a:schemeClr val="hlink"/>
                </a:solidFill>
                <a:sym typeface="Symbol" pitchFamily="18" charset="2"/>
              </a:rPr>
              <a:t>r</a:t>
            </a:r>
            <a:r>
              <a:rPr lang="en-US">
                <a:solidFill>
                  <a:schemeClr val="hlink"/>
                </a:solidFill>
                <a:sym typeface="Symbol" pitchFamily="18" charset="2"/>
              </a:rPr>
              <a:t> is same and paired Qs are OPPOSITE.</a:t>
            </a:r>
            <a:endParaRPr lang="en-US">
              <a:solidFill>
                <a:schemeClr val="hlink"/>
              </a:solidFill>
              <a:cs typeface="Courier New" pitchFamily="49" charset="0"/>
              <a:sym typeface="Symbol" pitchFamily="18" charset="2"/>
            </a:endParaRPr>
          </a:p>
        </p:txBody>
      </p:sp>
    </p:spTree>
  </p:cSld>
  <p:clrMapOvr>
    <a:masterClrMapping/>
  </p:clrMapOvr>
  <p:transition>
    <p:sndAc>
      <p:stSnd>
        <p:snd r:embed="rId3" name="camera.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27698"/>
                                        </p:tgtEl>
                                        <p:attrNameLst>
                                          <p:attrName>style.visibility</p:attrName>
                                        </p:attrNameLst>
                                      </p:cBhvr>
                                      <p:to>
                                        <p:strVal val="visible"/>
                                      </p:to>
                                    </p:set>
                                    <p:anim calcmode="lin" valueType="num">
                                      <p:cBhvr additive="base">
                                        <p:cTn id="7" dur="500" fill="hold"/>
                                        <p:tgtEl>
                                          <p:spTgt spid="327698"/>
                                        </p:tgtEl>
                                        <p:attrNameLst>
                                          <p:attrName>ppt_x</p:attrName>
                                        </p:attrNameLst>
                                      </p:cBhvr>
                                      <p:tavLst>
                                        <p:tav tm="0">
                                          <p:val>
                                            <p:strVal val="#ppt_x"/>
                                          </p:val>
                                        </p:tav>
                                        <p:tav tm="100000">
                                          <p:val>
                                            <p:strVal val="#ppt_x"/>
                                          </p:val>
                                        </p:tav>
                                      </p:tavLst>
                                    </p:anim>
                                    <p:anim calcmode="lin" valueType="num">
                                      <p:cBhvr additive="base">
                                        <p:cTn id="8" dur="500" fill="hold"/>
                                        <p:tgtEl>
                                          <p:spTgt spid="327698"/>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4" name="arrow.wav"/>
                                        </p:tgtEl>
                                      </p:cMediaNode>
                                    </p:audio>
                                  </p:sub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27686">
                                            <p:txEl>
                                              <p:pRg st="0" end="0"/>
                                            </p:txEl>
                                          </p:spTgt>
                                        </p:tgtEl>
                                        <p:attrNameLst>
                                          <p:attrName>style.visibility</p:attrName>
                                        </p:attrNameLst>
                                      </p:cBhvr>
                                      <p:to>
                                        <p:strVal val="visible"/>
                                      </p:to>
                                    </p:set>
                                    <p:anim calcmode="lin" valueType="num">
                                      <p:cBhvr additive="base">
                                        <p:cTn id="13" dur="500" fill="hold"/>
                                        <p:tgtEl>
                                          <p:spTgt spid="327686">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327686">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4" name="arrow.wav"/>
                                        </p:tgtEl>
                                      </p:cMediaNode>
                                    </p:audio>
                                  </p:sub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27687">
                                            <p:txEl>
                                              <p:pRg st="0" end="0"/>
                                            </p:txEl>
                                          </p:spTgt>
                                        </p:tgtEl>
                                        <p:attrNameLst>
                                          <p:attrName>style.visibility</p:attrName>
                                        </p:attrNameLst>
                                      </p:cBhvr>
                                      <p:to>
                                        <p:strVal val="visible"/>
                                      </p:to>
                                    </p:set>
                                    <p:anim calcmode="lin" valueType="num">
                                      <p:cBhvr additive="base">
                                        <p:cTn id="19" dur="500" fill="hold"/>
                                        <p:tgtEl>
                                          <p:spTgt spid="327687">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327687">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4" name="arrow.wav"/>
                                        </p:tgtEl>
                                      </p:cMediaNode>
                                    </p:audio>
                                  </p:sub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327688"/>
                                        </p:tgtEl>
                                        <p:attrNameLst>
                                          <p:attrName>style.visibility</p:attrName>
                                        </p:attrNameLst>
                                      </p:cBhvr>
                                      <p:to>
                                        <p:strVal val="visible"/>
                                      </p:to>
                                    </p:set>
                                    <p:anim calcmode="lin" valueType="num">
                                      <p:cBhvr>
                                        <p:cTn id="25" dur="500" fill="hold"/>
                                        <p:tgtEl>
                                          <p:spTgt spid="327688"/>
                                        </p:tgtEl>
                                        <p:attrNameLst>
                                          <p:attrName>ppt_w</p:attrName>
                                        </p:attrNameLst>
                                      </p:cBhvr>
                                      <p:tavLst>
                                        <p:tav tm="0">
                                          <p:val>
                                            <p:fltVal val="0"/>
                                          </p:val>
                                        </p:tav>
                                        <p:tav tm="100000">
                                          <p:val>
                                            <p:strVal val="#ppt_w"/>
                                          </p:val>
                                        </p:tav>
                                      </p:tavLst>
                                    </p:anim>
                                    <p:anim calcmode="lin" valueType="num">
                                      <p:cBhvr>
                                        <p:cTn id="26" dur="500" fill="hold"/>
                                        <p:tgtEl>
                                          <p:spTgt spid="327688"/>
                                        </p:tgtEl>
                                        <p:attrNameLst>
                                          <p:attrName>ppt_h</p:attrName>
                                        </p:attrNameLst>
                                      </p:cBhvr>
                                      <p:tavLst>
                                        <p:tav tm="0">
                                          <p:val>
                                            <p:fltVal val="0"/>
                                          </p:val>
                                        </p:tav>
                                        <p:tav tm="100000">
                                          <p:val>
                                            <p:strVal val="#ppt_h"/>
                                          </p:val>
                                        </p:tav>
                                      </p:tavLst>
                                    </p:anim>
                                    <p:animEffect transition="in" filter="fade">
                                      <p:cBhvr>
                                        <p:cTn id="27" dur="500"/>
                                        <p:tgtEl>
                                          <p:spTgt spid="327688"/>
                                        </p:tgtEl>
                                      </p:cBhvr>
                                    </p:animEffect>
                                  </p:childTnLst>
                                  <p:subTnLst>
                                    <p:audio>
                                      <p:cMediaNode>
                                        <p:cTn display="0" masterRel="sameClick">
                                          <p:stCondLst>
                                            <p:cond evt="begin" delay="0">
                                              <p:tn val="23"/>
                                            </p:cond>
                                          </p:stCondLst>
                                          <p:endCondLst>
                                            <p:cond evt="onStopAudio" delay="0">
                                              <p:tgtEl>
                                                <p:sldTgt/>
                                              </p:tgtEl>
                                            </p:cond>
                                          </p:endCondLst>
                                        </p:cTn>
                                        <p:tgtEl>
                                          <p:sndTgt r:embed="rId5" name="camera.wav"/>
                                        </p:tgtEl>
                                      </p:cMediaNode>
                                    </p:audio>
                                  </p:sub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27689"/>
                                        </p:tgtEl>
                                        <p:attrNameLst>
                                          <p:attrName>style.visibility</p:attrName>
                                        </p:attrNameLst>
                                      </p:cBhvr>
                                      <p:to>
                                        <p:strVal val="visible"/>
                                      </p:to>
                                    </p:set>
                                    <p:animEffect transition="in" filter="wipe(down)">
                                      <p:cBhvr>
                                        <p:cTn id="32" dur="1000"/>
                                        <p:tgtEl>
                                          <p:spTgt spid="327689"/>
                                        </p:tgtEl>
                                      </p:cBhvr>
                                    </p:animEffect>
                                  </p:childTnLst>
                                  <p:subTnLst>
                                    <p:audio>
                                      <p:cMediaNode>
                                        <p:cTn display="0" masterRel="sameClick">
                                          <p:stCondLst>
                                            <p:cond evt="begin" delay="0">
                                              <p:tn val="30"/>
                                            </p:cond>
                                          </p:stCondLst>
                                          <p:endCondLst>
                                            <p:cond evt="onStopAudio" delay="0">
                                              <p:tgtEl>
                                                <p:sldTgt/>
                                              </p:tgtEl>
                                            </p:cond>
                                          </p:endCondLst>
                                        </p:cTn>
                                        <p:tgtEl>
                                          <p:sndTgt r:embed="rId6" name="chimes.wav"/>
                                        </p:tgtEl>
                                      </p:cMediaNode>
                                    </p:audio>
                                  </p:sub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327690"/>
                                        </p:tgtEl>
                                        <p:attrNameLst>
                                          <p:attrName>style.visibility</p:attrName>
                                        </p:attrNameLst>
                                      </p:cBhvr>
                                      <p:to>
                                        <p:strVal val="visible"/>
                                      </p:to>
                                    </p:set>
                                    <p:animEffect transition="in" filter="wipe(up)">
                                      <p:cBhvr>
                                        <p:cTn id="37" dur="1000"/>
                                        <p:tgtEl>
                                          <p:spTgt spid="327690"/>
                                        </p:tgtEl>
                                      </p:cBhvr>
                                    </p:animEffect>
                                  </p:childTnLst>
                                  <p:subTnLst>
                                    <p:audio>
                                      <p:cMediaNode>
                                        <p:cTn display="0" masterRel="sameClick">
                                          <p:stCondLst>
                                            <p:cond evt="begin" delay="0">
                                              <p:tn val="35"/>
                                            </p:cond>
                                          </p:stCondLst>
                                          <p:endCondLst>
                                            <p:cond evt="onStopAudio" delay="0">
                                              <p:tgtEl>
                                                <p:sldTgt/>
                                              </p:tgtEl>
                                            </p:cond>
                                          </p:endCondLst>
                                        </p:cTn>
                                        <p:tgtEl>
                                          <p:sndTgt r:embed="rId6" name="chimes.wav"/>
                                        </p:tgtEl>
                                      </p:cMediaNode>
                                    </p:audio>
                                  </p:sub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327691">
                                            <p:txEl>
                                              <p:pRg st="0" end="0"/>
                                            </p:txEl>
                                          </p:spTgt>
                                        </p:tgtEl>
                                        <p:attrNameLst>
                                          <p:attrName>style.visibility</p:attrName>
                                        </p:attrNameLst>
                                      </p:cBhvr>
                                      <p:to>
                                        <p:strVal val="visible"/>
                                      </p:to>
                                    </p:set>
                                    <p:anim calcmode="lin" valueType="num">
                                      <p:cBhvr additive="base">
                                        <p:cTn id="42" dur="500" fill="hold"/>
                                        <p:tgtEl>
                                          <p:spTgt spid="327691">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327691">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40"/>
                                            </p:cond>
                                          </p:stCondLst>
                                          <p:endCondLst>
                                            <p:cond evt="onStopAudio" delay="0">
                                              <p:tgtEl>
                                                <p:sldTgt/>
                                              </p:tgtEl>
                                            </p:cond>
                                          </p:endCondLst>
                                        </p:cTn>
                                        <p:tgtEl>
                                          <p:sndTgt r:embed="rId4" name="arrow.wav"/>
                                        </p:tgtEl>
                                      </p:cMediaNode>
                                    </p:audio>
                                  </p:subTnLst>
                                </p:cTn>
                              </p:par>
                            </p:childTnLst>
                          </p:cTn>
                        </p:par>
                      </p:childTnLst>
                    </p:cTn>
                  </p:par>
                  <p:par>
                    <p:cTn id="44" fill="hold">
                      <p:stCondLst>
                        <p:cond delay="indefinite"/>
                      </p:stCondLst>
                      <p:childTnLst>
                        <p:par>
                          <p:cTn id="45" fill="hold">
                            <p:stCondLst>
                              <p:cond delay="0"/>
                            </p:stCondLst>
                            <p:childTnLst>
                              <p:par>
                                <p:cTn id="46" presetID="53" presetClass="entr" presetSubtype="0" fill="hold" grpId="0" nodeType="clickEffect">
                                  <p:stCondLst>
                                    <p:cond delay="0"/>
                                  </p:stCondLst>
                                  <p:childTnLst>
                                    <p:set>
                                      <p:cBhvr>
                                        <p:cTn id="47" dur="1" fill="hold">
                                          <p:stCondLst>
                                            <p:cond delay="0"/>
                                          </p:stCondLst>
                                        </p:cTn>
                                        <p:tgtEl>
                                          <p:spTgt spid="327692"/>
                                        </p:tgtEl>
                                        <p:attrNameLst>
                                          <p:attrName>style.visibility</p:attrName>
                                        </p:attrNameLst>
                                      </p:cBhvr>
                                      <p:to>
                                        <p:strVal val="visible"/>
                                      </p:to>
                                    </p:set>
                                    <p:anim calcmode="lin" valueType="num">
                                      <p:cBhvr>
                                        <p:cTn id="48" dur="500" fill="hold"/>
                                        <p:tgtEl>
                                          <p:spTgt spid="327692"/>
                                        </p:tgtEl>
                                        <p:attrNameLst>
                                          <p:attrName>ppt_w</p:attrName>
                                        </p:attrNameLst>
                                      </p:cBhvr>
                                      <p:tavLst>
                                        <p:tav tm="0">
                                          <p:val>
                                            <p:fltVal val="0"/>
                                          </p:val>
                                        </p:tav>
                                        <p:tav tm="100000">
                                          <p:val>
                                            <p:strVal val="#ppt_w"/>
                                          </p:val>
                                        </p:tav>
                                      </p:tavLst>
                                    </p:anim>
                                    <p:anim calcmode="lin" valueType="num">
                                      <p:cBhvr>
                                        <p:cTn id="49" dur="500" fill="hold"/>
                                        <p:tgtEl>
                                          <p:spTgt spid="327692"/>
                                        </p:tgtEl>
                                        <p:attrNameLst>
                                          <p:attrName>ppt_h</p:attrName>
                                        </p:attrNameLst>
                                      </p:cBhvr>
                                      <p:tavLst>
                                        <p:tav tm="0">
                                          <p:val>
                                            <p:fltVal val="0"/>
                                          </p:val>
                                        </p:tav>
                                        <p:tav tm="100000">
                                          <p:val>
                                            <p:strVal val="#ppt_h"/>
                                          </p:val>
                                        </p:tav>
                                      </p:tavLst>
                                    </p:anim>
                                    <p:animEffect transition="in" filter="fade">
                                      <p:cBhvr>
                                        <p:cTn id="50" dur="500"/>
                                        <p:tgtEl>
                                          <p:spTgt spid="327692"/>
                                        </p:tgtEl>
                                      </p:cBhvr>
                                    </p:animEffect>
                                  </p:childTnLst>
                                  <p:subTnLst>
                                    <p:audio>
                                      <p:cMediaNode>
                                        <p:cTn display="0" masterRel="sameClick">
                                          <p:stCondLst>
                                            <p:cond evt="begin" delay="0">
                                              <p:tn val="46"/>
                                            </p:cond>
                                          </p:stCondLst>
                                          <p:endCondLst>
                                            <p:cond evt="onStopAudio" delay="0">
                                              <p:tgtEl>
                                                <p:sldTgt/>
                                              </p:tgtEl>
                                            </p:cond>
                                          </p:endCondLst>
                                        </p:cTn>
                                        <p:tgtEl>
                                          <p:sndTgt r:embed="rId5" name="camera.wav"/>
                                        </p:tgtEl>
                                      </p:cMediaNode>
                                    </p:audio>
                                  </p:subTnLst>
                                </p:cTn>
                              </p:par>
                            </p:childTnLst>
                          </p:cTn>
                        </p:par>
                      </p:childTnLst>
                    </p:cTn>
                  </p:par>
                  <p:par>
                    <p:cTn id="51" fill="hold">
                      <p:stCondLst>
                        <p:cond delay="indefinite"/>
                      </p:stCondLst>
                      <p:childTnLst>
                        <p:par>
                          <p:cTn id="52" fill="hold">
                            <p:stCondLst>
                              <p:cond delay="0"/>
                            </p:stCondLst>
                            <p:childTnLst>
                              <p:par>
                                <p:cTn id="53" presetID="22" presetClass="entr" presetSubtype="1" fill="hold" grpId="0" nodeType="clickEffect">
                                  <p:stCondLst>
                                    <p:cond delay="0"/>
                                  </p:stCondLst>
                                  <p:childTnLst>
                                    <p:set>
                                      <p:cBhvr>
                                        <p:cTn id="54" dur="1" fill="hold">
                                          <p:stCondLst>
                                            <p:cond delay="0"/>
                                          </p:stCondLst>
                                        </p:cTn>
                                        <p:tgtEl>
                                          <p:spTgt spid="327693"/>
                                        </p:tgtEl>
                                        <p:attrNameLst>
                                          <p:attrName>style.visibility</p:attrName>
                                        </p:attrNameLst>
                                      </p:cBhvr>
                                      <p:to>
                                        <p:strVal val="visible"/>
                                      </p:to>
                                    </p:set>
                                    <p:animEffect transition="in" filter="wipe(up)">
                                      <p:cBhvr>
                                        <p:cTn id="55" dur="1000"/>
                                        <p:tgtEl>
                                          <p:spTgt spid="327693"/>
                                        </p:tgtEl>
                                      </p:cBhvr>
                                    </p:animEffect>
                                  </p:childTnLst>
                                  <p:subTnLst>
                                    <p:audio>
                                      <p:cMediaNode>
                                        <p:cTn display="0" masterRel="sameClick">
                                          <p:stCondLst>
                                            <p:cond evt="begin" delay="0">
                                              <p:tn val="53"/>
                                            </p:cond>
                                          </p:stCondLst>
                                          <p:endCondLst>
                                            <p:cond evt="onStopAudio" delay="0">
                                              <p:tgtEl>
                                                <p:sldTgt/>
                                              </p:tgtEl>
                                            </p:cond>
                                          </p:endCondLst>
                                        </p:cTn>
                                        <p:tgtEl>
                                          <p:sndTgt r:embed="rId6" name="chimes.wav"/>
                                        </p:tgtEl>
                                      </p:cMediaNode>
                                    </p:audio>
                                  </p:subTnLst>
                                </p:cTn>
                              </p:par>
                            </p:childTnLst>
                          </p:cTn>
                        </p:par>
                      </p:childTnLst>
                    </p:cTn>
                  </p:par>
                  <p:par>
                    <p:cTn id="56" fill="hold">
                      <p:stCondLst>
                        <p:cond delay="indefinite"/>
                      </p:stCondLst>
                      <p:childTnLst>
                        <p:par>
                          <p:cTn id="57" fill="hold">
                            <p:stCondLst>
                              <p:cond delay="0"/>
                            </p:stCondLst>
                            <p:childTnLst>
                              <p:par>
                                <p:cTn id="58" presetID="22" presetClass="entr" presetSubtype="4" fill="hold" grpId="0" nodeType="clickEffect">
                                  <p:stCondLst>
                                    <p:cond delay="0"/>
                                  </p:stCondLst>
                                  <p:childTnLst>
                                    <p:set>
                                      <p:cBhvr>
                                        <p:cTn id="59" dur="1" fill="hold">
                                          <p:stCondLst>
                                            <p:cond delay="0"/>
                                          </p:stCondLst>
                                        </p:cTn>
                                        <p:tgtEl>
                                          <p:spTgt spid="327694"/>
                                        </p:tgtEl>
                                        <p:attrNameLst>
                                          <p:attrName>style.visibility</p:attrName>
                                        </p:attrNameLst>
                                      </p:cBhvr>
                                      <p:to>
                                        <p:strVal val="visible"/>
                                      </p:to>
                                    </p:set>
                                    <p:animEffect transition="in" filter="wipe(down)">
                                      <p:cBhvr>
                                        <p:cTn id="60" dur="1000"/>
                                        <p:tgtEl>
                                          <p:spTgt spid="327694"/>
                                        </p:tgtEl>
                                      </p:cBhvr>
                                    </p:animEffect>
                                  </p:childTnLst>
                                  <p:subTnLst>
                                    <p:audio>
                                      <p:cMediaNode>
                                        <p:cTn display="0" masterRel="sameClick">
                                          <p:stCondLst>
                                            <p:cond evt="begin" delay="0">
                                              <p:tn val="58"/>
                                            </p:cond>
                                          </p:stCondLst>
                                          <p:endCondLst>
                                            <p:cond evt="onStopAudio" delay="0">
                                              <p:tgtEl>
                                                <p:sldTgt/>
                                              </p:tgtEl>
                                            </p:cond>
                                          </p:endCondLst>
                                        </p:cTn>
                                        <p:tgtEl>
                                          <p:sndTgt r:embed="rId6" name="chimes.wav"/>
                                        </p:tgtEl>
                                      </p:cMediaNode>
                                    </p:audio>
                                  </p:subTnLst>
                                </p:cTn>
                              </p:par>
                            </p:childTnLst>
                          </p:cTn>
                        </p:par>
                      </p:childTnLst>
                    </p:cTn>
                  </p:par>
                  <p:par>
                    <p:cTn id="61" fill="hold">
                      <p:stCondLst>
                        <p:cond delay="indefinite"/>
                      </p:stCondLst>
                      <p:childTnLst>
                        <p:par>
                          <p:cTn id="62" fill="hold">
                            <p:stCondLst>
                              <p:cond delay="0"/>
                            </p:stCondLst>
                            <p:childTnLst>
                              <p:par>
                                <p:cTn id="63" presetID="53" presetClass="entr" presetSubtype="0" fill="hold" grpId="0" nodeType="clickEffect">
                                  <p:stCondLst>
                                    <p:cond delay="0"/>
                                  </p:stCondLst>
                                  <p:childTnLst>
                                    <p:set>
                                      <p:cBhvr>
                                        <p:cTn id="64" dur="1" fill="hold">
                                          <p:stCondLst>
                                            <p:cond delay="0"/>
                                          </p:stCondLst>
                                        </p:cTn>
                                        <p:tgtEl>
                                          <p:spTgt spid="327695"/>
                                        </p:tgtEl>
                                        <p:attrNameLst>
                                          <p:attrName>style.visibility</p:attrName>
                                        </p:attrNameLst>
                                      </p:cBhvr>
                                      <p:to>
                                        <p:strVal val="visible"/>
                                      </p:to>
                                    </p:set>
                                    <p:anim calcmode="lin" valueType="num">
                                      <p:cBhvr>
                                        <p:cTn id="65" dur="500" fill="hold"/>
                                        <p:tgtEl>
                                          <p:spTgt spid="327695"/>
                                        </p:tgtEl>
                                        <p:attrNameLst>
                                          <p:attrName>ppt_w</p:attrName>
                                        </p:attrNameLst>
                                      </p:cBhvr>
                                      <p:tavLst>
                                        <p:tav tm="0">
                                          <p:val>
                                            <p:fltVal val="0"/>
                                          </p:val>
                                        </p:tav>
                                        <p:tav tm="100000">
                                          <p:val>
                                            <p:strVal val="#ppt_w"/>
                                          </p:val>
                                        </p:tav>
                                      </p:tavLst>
                                    </p:anim>
                                    <p:anim calcmode="lin" valueType="num">
                                      <p:cBhvr>
                                        <p:cTn id="66" dur="500" fill="hold"/>
                                        <p:tgtEl>
                                          <p:spTgt spid="327695"/>
                                        </p:tgtEl>
                                        <p:attrNameLst>
                                          <p:attrName>ppt_h</p:attrName>
                                        </p:attrNameLst>
                                      </p:cBhvr>
                                      <p:tavLst>
                                        <p:tav tm="0">
                                          <p:val>
                                            <p:fltVal val="0"/>
                                          </p:val>
                                        </p:tav>
                                        <p:tav tm="100000">
                                          <p:val>
                                            <p:strVal val="#ppt_h"/>
                                          </p:val>
                                        </p:tav>
                                      </p:tavLst>
                                    </p:anim>
                                    <p:animEffect transition="in" filter="fade">
                                      <p:cBhvr>
                                        <p:cTn id="67" dur="500"/>
                                        <p:tgtEl>
                                          <p:spTgt spid="327695"/>
                                        </p:tgtEl>
                                      </p:cBhvr>
                                    </p:animEffect>
                                  </p:childTnLst>
                                  <p:subTnLst>
                                    <p:audio>
                                      <p:cMediaNode>
                                        <p:cTn display="0" masterRel="sameClick">
                                          <p:stCondLst>
                                            <p:cond evt="begin" delay="0">
                                              <p:tn val="63"/>
                                            </p:cond>
                                          </p:stCondLst>
                                          <p:endCondLst>
                                            <p:cond evt="onStopAudio" delay="0">
                                              <p:tgtEl>
                                                <p:sldTgt/>
                                              </p:tgtEl>
                                            </p:cond>
                                          </p:endCondLst>
                                        </p:cTn>
                                        <p:tgtEl>
                                          <p:sndTgt r:embed="rId7" name="cashre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688" grpId="0" animBg="1"/>
      <p:bldP spid="327689" grpId="0" animBg="1"/>
      <p:bldP spid="327690" grpId="0" animBg="1"/>
      <p:bldP spid="327692" grpId="0" animBg="1"/>
      <p:bldP spid="327693" grpId="0" animBg="1"/>
      <p:bldP spid="327694" grpId="0" animBg="1"/>
      <p:bldP spid="327695"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14137</TotalTime>
  <Words>7633</Words>
  <Application>Microsoft Office PowerPoint</Application>
  <PresentationFormat>On-screen Show (4:3)</PresentationFormat>
  <Paragraphs>927</Paragraphs>
  <Slides>90</Slides>
  <Notes>90</Notes>
  <HiddenSlides>0</HiddenSlides>
  <MMClips>0</MMClips>
  <ScaleCrop>false</ScaleCrop>
  <HeadingPairs>
    <vt:vector size="4" baseType="variant">
      <vt:variant>
        <vt:lpstr>Theme</vt:lpstr>
      </vt:variant>
      <vt:variant>
        <vt:i4>1</vt:i4>
      </vt:variant>
      <vt:variant>
        <vt:lpstr>Slide Titles</vt:lpstr>
      </vt:variant>
      <vt:variant>
        <vt:i4>90</vt:i4>
      </vt:variant>
    </vt:vector>
  </HeadingPairs>
  <TitlesOfParts>
    <vt:vector size="91" baseType="lpstr">
      <vt:lpstr>Default Design</vt:lpstr>
      <vt:lpstr>Topic 10: Fields - AHL 10.2 – Fields at work</vt:lpstr>
      <vt:lpstr>Topic 10: Fields - AHL 10.2 – Fields at work</vt:lpstr>
      <vt:lpstr>Topic 10: Fields - AHL 10.2 – Fields at work</vt:lpstr>
      <vt:lpstr>Topic 10: Fields - AHL 10.2 – Fields at work</vt:lpstr>
      <vt:lpstr>Topic 10: Fields - AHL 10.2 – Fields at work</vt:lpstr>
      <vt:lpstr>Topic 10: Fields - AHL 10.2 – Fields at work</vt:lpstr>
      <vt:lpstr>Topic 10: Fields - AHL 10.2 – Fields at work</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vector>
  </TitlesOfParts>
  <Company>Bay View High School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Motion Along a Straight Line Position, Displacement, Average Speed</dc:title>
  <dc:creator>Timothy K Lund</dc:creator>
  <cp:lastModifiedBy>vivienne</cp:lastModifiedBy>
  <cp:revision>1059</cp:revision>
  <dcterms:created xsi:type="dcterms:W3CDTF">2006-01-31T23:43:34Z</dcterms:created>
  <dcterms:modified xsi:type="dcterms:W3CDTF">2015-07-02T14:16:03Z</dcterms:modified>
</cp:coreProperties>
</file>