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5" r:id="rId2"/>
    <p:sldId id="314" r:id="rId3"/>
    <p:sldId id="315" r:id="rId4"/>
    <p:sldId id="316" r:id="rId5"/>
    <p:sldId id="317" r:id="rId6"/>
    <p:sldId id="295" r:id="rId7"/>
    <p:sldId id="296" r:id="rId8"/>
    <p:sldId id="297" r:id="rId9"/>
    <p:sldId id="299" r:id="rId10"/>
    <p:sldId id="300" r:id="rId11"/>
    <p:sldId id="298" r:id="rId12"/>
    <p:sldId id="318" r:id="rId13"/>
    <p:sldId id="306" r:id="rId14"/>
    <p:sldId id="307" r:id="rId15"/>
    <p:sldId id="308" r:id="rId16"/>
    <p:sldId id="309" r:id="rId17"/>
    <p:sldId id="319" r:id="rId18"/>
    <p:sldId id="320" r:id="rId19"/>
    <p:sldId id="310" r:id="rId20"/>
    <p:sldId id="321" r:id="rId21"/>
    <p:sldId id="313" r:id="rId22"/>
    <p:sldId id="301" r:id="rId23"/>
    <p:sldId id="302" r:id="rId24"/>
    <p:sldId id="303" r:id="rId25"/>
    <p:sldId id="304" r:id="rId26"/>
    <p:sldId id="31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00"/>
    <a:srgbClr val="66FF33"/>
    <a:srgbClr val="DDDDDD"/>
    <a:srgbClr val="FFFF00"/>
    <a:srgbClr val="EAEAEA"/>
    <a:srgbClr val="FF00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CC4A4A5-E26F-4A3B-BE96-412272F2C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64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437C99-7FED-4958-9D0E-64A86A188FA2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7D44D6-44D4-4FB0-96AB-1D85963DCCF7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201489-A951-4757-801E-A35BD2F397A5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9FD800A-404D-420D-9848-1BFFAD778757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4AA482-1559-4E78-B4EF-2597F97E1AA3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EE8903-949D-4A98-8FCB-905D82A78AF0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E1B3C0-0670-4903-960F-5E80D38D78E4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28CC2E-8BCF-4C42-BC0F-5E1804E9F9E2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BBF6272-6DB9-47B2-800D-B6489F1BFD48}" type="slidenum">
              <a:rPr lang="en-US" altLang="en-US" sz="1200"/>
              <a:pPr algn="r" eaLnBrk="1" hangingPunct="1"/>
              <a:t>17</a:t>
            </a:fld>
            <a:endParaRPr lang="en-US" altLang="en-US" sz="120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8E24C1F-FBCD-4DE3-BA09-E0B874F86CE7}" type="slidenum">
              <a:rPr lang="en-US" altLang="en-US" sz="1200"/>
              <a:pPr algn="r" eaLnBrk="1" hangingPunct="1"/>
              <a:t>18</a:t>
            </a:fld>
            <a:endParaRPr lang="en-US" altLang="en-US" sz="120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CF12B8C-9BA4-4267-9C23-246270CD8E86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CD0CC4B-9BD9-4AC0-BB56-6F9B8B7CED09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5DD6CCB-2CDB-4830-9888-F4FA029EDF67}" type="slidenum">
              <a:rPr lang="en-US" altLang="en-US" sz="1200"/>
              <a:pPr algn="r" eaLnBrk="1" hangingPunct="1"/>
              <a:t>20</a:t>
            </a:fld>
            <a:endParaRPr lang="en-US" altLang="en-US" sz="120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F1278D-C5D3-42E3-B0BE-6AAB4D5CD86B}" type="slidenum">
              <a:rPr lang="en-US" altLang="en-US" sz="1200" smtClean="0"/>
              <a:pPr eaLnBrk="1" hangingPunct="1"/>
              <a:t>21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E008F3-D8D3-4FEF-8F01-B89040620030}" type="slidenum">
              <a:rPr lang="en-US" altLang="en-US" sz="1200" smtClean="0"/>
              <a:pPr eaLnBrk="1" hangingPunct="1"/>
              <a:t>22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27DF2A-5E47-4CF6-A129-5F89173F6C9D}" type="slidenum">
              <a:rPr lang="en-US" altLang="en-US" sz="1200" smtClean="0"/>
              <a:pPr eaLnBrk="1" hangingPunct="1"/>
              <a:t>23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13F91F-A20E-4B6C-AE96-39A3A3248DFB}" type="slidenum">
              <a:rPr lang="en-US" altLang="en-US" sz="1200" smtClean="0"/>
              <a:pPr eaLnBrk="1" hangingPunct="1"/>
              <a:t>24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9834DA-2E62-42BD-997A-FE8CE6EFD819}" type="slidenum">
              <a:rPr lang="en-US" altLang="en-US" sz="1200" smtClean="0"/>
              <a:pPr eaLnBrk="1" hangingPunct="1"/>
              <a:t>25</a:t>
            </a:fld>
            <a:endParaRPr lang="en-US" altLang="en-US" sz="1200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96E0DD-7F93-4DEF-A06A-C1C6D1375D8D}" type="slidenum">
              <a:rPr lang="en-US" altLang="en-US" sz="1200" smtClean="0"/>
              <a:pPr eaLnBrk="1" hangingPunct="1"/>
              <a:t>26</a:t>
            </a:fld>
            <a:endParaRPr lang="en-US" altLang="en-US" sz="1200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CFBF94-3DBB-45FC-A09B-E3D93F9A07E0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029B6DA-6653-485C-B71B-4F46161BA18A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F875140-F29D-4AD3-9337-EB3559930AE4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DA32EF-64FE-40E5-BBAB-52C0B2A727B2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84C455-828D-471E-8087-09C114A38357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E11FF6-0901-4F4E-9068-3FDA4DBD6F35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4D950D-1B6F-40F3-8FDE-A735A6186C67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© 2006 By Timothy K. Lund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8A3D7-8E4F-40EB-B766-B515C4B87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89548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8A37B-2DF6-4950-8600-6D28DF1A0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09171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36850-12BD-4990-9C61-A7817CA42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83522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767A5-0D37-4627-846D-C7599E266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25573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16966-673C-4890-AD99-828620671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49614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AE88D-DA58-4FD8-BABA-64F8E03E7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95059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E2D87-7F5F-4F1B-947A-65A2B070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66196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26BF6-0734-4E96-8E1F-B45A8E559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51736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334F1-709D-49BF-84AD-3181EA88A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60030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2E7C1-E20C-40D9-846A-0E6A3B7C8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17487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30AC4-626F-4D2D-AFB6-EF33BB839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17232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995E396-DD05-4197-872B-D845646DB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sndAc>
      <p:stSnd>
        <p:snd r:embed="rId13" name="camera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4.wav"/><Relationship Id="rId5" Type="http://schemas.openxmlformats.org/officeDocument/2006/relationships/audio" Target="../media/audio8.wav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9.wav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8.wmf"/><Relationship Id="rId4" Type="http://schemas.openxmlformats.org/officeDocument/2006/relationships/audio" Target="../media/audio2.wav"/><Relationship Id="rId9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1.wav"/><Relationship Id="rId7" Type="http://schemas.openxmlformats.org/officeDocument/2006/relationships/audio" Target="../media/audio10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4.wav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1.wav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/>
              <a:t>Essential idea: </a:t>
            </a:r>
            <a:r>
              <a:rPr lang="en-US" altLang="en-US"/>
              <a:t>Some quantities have direction and magnitude, others have magnitude only, and this understanding is the key to correct manipulation of quantities. This sub-topic will have broad applications across multiple fields within physics and other sciences.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Nature of science: </a:t>
            </a:r>
            <a:r>
              <a:rPr lang="en-US" altLang="en-US"/>
              <a:t>Models: First mentioned explicitly in a scientific paper in 1846, scalars and vectors reflected the work of scientists and mathematicians across the globe for over                                          300 years on representing                                  measurements in three-                                 dimensional space.</a:t>
            </a:r>
            <a:endParaRPr lang="en-US" altLang="en-US" b="1"/>
          </a:p>
        </p:txBody>
      </p:sp>
      <p:sp>
        <p:nvSpPr>
          <p:cNvPr id="205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350" y="4932363"/>
            <a:ext cx="3863975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2959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Suppose the following movement of a ball takes place in 5 seconds.	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Note that it traveled to the right for a total of 15 meters  in 5 seconds. We say that the ball’s velocity is </a:t>
            </a:r>
            <a:r>
              <a:rPr lang="en-US" altLang="en-US" baseline="30000">
                <a:solidFill>
                  <a:srgbClr val="FF0000"/>
                </a:solidFill>
                <a:sym typeface="Symbol" pitchFamily="18" charset="2"/>
              </a:rPr>
              <a:t>+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3 m/s</a:t>
            </a:r>
            <a:r>
              <a:rPr lang="en-US" altLang="en-US">
                <a:sym typeface="Symbol" pitchFamily="18" charset="2"/>
              </a:rPr>
              <a:t> (+15 m  /  5 s).</a:t>
            </a:r>
            <a:r>
              <a:rPr lang="en-US" altLang="en-US"/>
              <a:t> The (+) sign signifies it moved in the positive x-direction.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Now consider the following motion that takes 4 seconds.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Note that it traveled to the left for a total of 20 meters. In 4 seconds. We say that the ball’s velocity is </a:t>
            </a:r>
            <a:r>
              <a:rPr lang="en-US" altLang="en-US">
                <a:solidFill>
                  <a:srgbClr val="008000"/>
                </a:solidFill>
                <a:sym typeface="Symbol" pitchFamily="18" charset="2"/>
              </a:rPr>
              <a:t>- 5 m/s</a:t>
            </a:r>
            <a:r>
              <a:rPr lang="en-US" altLang="en-US">
                <a:sym typeface="Symbol" pitchFamily="18" charset="2"/>
              </a:rPr>
              <a:t>    (–20 m  /  4 s). The (–) sign signifies it moved in the negative x-direction.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2700338" y="2466975"/>
            <a:ext cx="6435725" cy="396875"/>
            <a:chOff x="1184" y="1398"/>
            <a:chExt cx="4054" cy="250"/>
          </a:xfrm>
        </p:grpSpPr>
        <p:grpSp>
          <p:nvGrpSpPr>
            <p:cNvPr id="11311" name="Group 6"/>
            <p:cNvGrpSpPr>
              <a:grpSpLocks/>
            </p:cNvGrpSpPr>
            <p:nvPr/>
          </p:nvGrpSpPr>
          <p:grpSpPr bwMode="auto">
            <a:xfrm>
              <a:off x="1184" y="1479"/>
              <a:ext cx="3456" cy="58"/>
              <a:chOff x="1119" y="2163"/>
              <a:chExt cx="3456" cy="108"/>
            </a:xfrm>
          </p:grpSpPr>
          <p:sp>
            <p:nvSpPr>
              <p:cNvPr id="11314" name="Rectangle 7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5" name="Rectangle 8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6" name="Rectangle 9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7" name="Rectangle 10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8" name="Rectangle 11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9" name="Rectangle 12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0" name="Rectangle 13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1" name="Rectangle 14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2" name="Rectangle 15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3" name="Rectangle 16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4" name="Rectangle 17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5" name="Rectangle 18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6" name="Rectangle 19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7" name="Rectangle 20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8" name="Rectangle 21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29" name="Rectangle 22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0" name="Rectangle 23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1" name="Rectangle 24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2" name="Rectangle 25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3" name="Rectangle 26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4" name="Rectangle 27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5" name="Rectangle 28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6" name="Rectangle 29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7" name="Rectangle 30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8" name="Rectangle 31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39" name="Rectangle 32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0" name="Rectangle 33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1" name="Rectangle 34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2" name="Rectangle 35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3" name="Rectangle 36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4" name="Rectangle 37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45" name="Rectangle 38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1312" name="AutoShape 39"/>
            <p:cNvSpPr>
              <a:spLocks noChangeAspect="1" noChangeArrowheads="1"/>
            </p:cNvSpPr>
            <p:nvPr/>
          </p:nvSpPr>
          <p:spPr bwMode="auto">
            <a:xfrm rot="18900000" flipH="1">
              <a:off x="4582" y="1444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1313" name="Text Box 41"/>
            <p:cNvSpPr txBox="1">
              <a:spLocks noChangeArrowheads="1"/>
            </p:cNvSpPr>
            <p:nvPr/>
          </p:nvSpPr>
          <p:spPr bwMode="auto">
            <a:xfrm>
              <a:off x="4736" y="1398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>
                  <a:solidFill>
                    <a:schemeClr val="accent2"/>
                  </a:solidFill>
                </a:rPr>
                <a:t>x</a:t>
              </a:r>
              <a:r>
                <a:rPr lang="en-US" altLang="en-US" sz="2000">
                  <a:solidFill>
                    <a:schemeClr val="accent2"/>
                  </a:solidFill>
                </a:rPr>
                <a:t> / m</a:t>
              </a:r>
            </a:p>
          </p:txBody>
        </p:sp>
      </p:grpSp>
      <p:sp>
        <p:nvSpPr>
          <p:cNvPr id="191532" name="Oval 44"/>
          <p:cNvSpPr>
            <a:spLocks noChangeArrowheads="1"/>
          </p:cNvSpPr>
          <p:nvPr/>
        </p:nvSpPr>
        <p:spPr bwMode="auto">
          <a:xfrm>
            <a:off x="4708525" y="2443163"/>
            <a:ext cx="142875" cy="1428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1533" name="Line 45"/>
          <p:cNvSpPr>
            <a:spLocks noChangeShapeType="1"/>
          </p:cNvSpPr>
          <p:nvPr/>
        </p:nvSpPr>
        <p:spPr bwMode="auto">
          <a:xfrm rot="10800000">
            <a:off x="4752975" y="2751138"/>
            <a:ext cx="255111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1531" name="Oval 43"/>
          <p:cNvSpPr>
            <a:spLocks noChangeArrowheads="1"/>
          </p:cNvSpPr>
          <p:nvPr/>
        </p:nvSpPr>
        <p:spPr bwMode="auto">
          <a:xfrm>
            <a:off x="4699000" y="2438400"/>
            <a:ext cx="142875" cy="14287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grpSp>
        <p:nvGrpSpPr>
          <p:cNvPr id="4" name="Group 85"/>
          <p:cNvGrpSpPr>
            <a:grpSpLocks/>
          </p:cNvGrpSpPr>
          <p:nvPr/>
        </p:nvGrpSpPr>
        <p:grpSpPr bwMode="auto">
          <a:xfrm>
            <a:off x="2708275" y="4814888"/>
            <a:ext cx="6435725" cy="396875"/>
            <a:chOff x="1189" y="2805"/>
            <a:chExt cx="4054" cy="250"/>
          </a:xfrm>
        </p:grpSpPr>
        <p:grpSp>
          <p:nvGrpSpPr>
            <p:cNvPr id="11276" name="Group 47"/>
            <p:cNvGrpSpPr>
              <a:grpSpLocks/>
            </p:cNvGrpSpPr>
            <p:nvPr/>
          </p:nvGrpSpPr>
          <p:grpSpPr bwMode="auto">
            <a:xfrm>
              <a:off x="1189" y="2886"/>
              <a:ext cx="3456" cy="58"/>
              <a:chOff x="1119" y="2163"/>
              <a:chExt cx="3456" cy="108"/>
            </a:xfrm>
          </p:grpSpPr>
          <p:sp>
            <p:nvSpPr>
              <p:cNvPr id="11279" name="Rectangle 48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0" name="Rectangle 49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1" name="Rectangle 50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2" name="Rectangle 51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3" name="Rectangle 52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4" name="Rectangle 53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5" name="Rectangle 54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6" name="Rectangle 55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7" name="Rectangle 56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8" name="Rectangle 57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89" name="Rectangle 58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0" name="Rectangle 59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1" name="Rectangle 60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2" name="Rectangle 61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3" name="Rectangle 62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4" name="Rectangle 63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5" name="Rectangle 64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6" name="Rectangle 65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7" name="Rectangle 66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8" name="Rectangle 67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299" name="Rectangle 68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0" name="Rectangle 69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1" name="Rectangle 70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2" name="Rectangle 71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3" name="Rectangle 72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4" name="Rectangle 73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5" name="Rectangle 74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6" name="Rectangle 75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7" name="Rectangle 76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8" name="Rectangle 77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09" name="Rectangle 78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1310" name="Rectangle 79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1277" name="AutoShape 80"/>
            <p:cNvSpPr>
              <a:spLocks noChangeAspect="1" noChangeArrowheads="1"/>
            </p:cNvSpPr>
            <p:nvPr/>
          </p:nvSpPr>
          <p:spPr bwMode="auto">
            <a:xfrm rot="18900000" flipH="1">
              <a:off x="4587" y="2851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1278" name="Text Box 81"/>
            <p:cNvSpPr txBox="1">
              <a:spLocks noChangeArrowheads="1"/>
            </p:cNvSpPr>
            <p:nvPr/>
          </p:nvSpPr>
          <p:spPr bwMode="auto">
            <a:xfrm>
              <a:off x="4741" y="2805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>
                  <a:solidFill>
                    <a:schemeClr val="accent2"/>
                  </a:solidFill>
                </a:rPr>
                <a:t>x </a:t>
              </a:r>
              <a:r>
                <a:rPr lang="en-US" altLang="en-US" sz="2000">
                  <a:solidFill>
                    <a:schemeClr val="accent2"/>
                  </a:solidFill>
                </a:rPr>
                <a:t>/ m</a:t>
              </a:r>
            </a:p>
          </p:txBody>
        </p:sp>
      </p:grpSp>
      <p:sp>
        <p:nvSpPr>
          <p:cNvPr id="191570" name="Oval 82"/>
          <p:cNvSpPr>
            <a:spLocks noChangeArrowheads="1"/>
          </p:cNvSpPr>
          <p:nvPr/>
        </p:nvSpPr>
        <p:spPr bwMode="auto">
          <a:xfrm>
            <a:off x="7267575" y="4791075"/>
            <a:ext cx="142875" cy="1428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1571" name="Line 83"/>
          <p:cNvSpPr>
            <a:spLocks noChangeShapeType="1"/>
          </p:cNvSpPr>
          <p:nvPr/>
        </p:nvSpPr>
        <p:spPr bwMode="auto">
          <a:xfrm rot="10800000">
            <a:off x="3917950" y="5099050"/>
            <a:ext cx="339407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1572" name="Oval 84"/>
          <p:cNvSpPr>
            <a:spLocks noChangeArrowheads="1"/>
          </p:cNvSpPr>
          <p:nvPr/>
        </p:nvSpPr>
        <p:spPr bwMode="auto">
          <a:xfrm>
            <a:off x="7258050" y="4786313"/>
            <a:ext cx="142875" cy="1428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27761 4.81481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1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9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1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9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-0.37639 -0.0018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91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19" y="-9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000"/>
                                        <p:tgtEl>
                                          <p:spTgt spid="19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1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1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32" grpId="0" animBg="1"/>
      <p:bldP spid="191533" grpId="0" animBg="1"/>
      <p:bldP spid="191531" grpId="0" animBg="1"/>
      <p:bldP spid="191531" grpId="1" animBg="1"/>
      <p:bldP spid="191570" grpId="0" animBg="1"/>
      <p:bldP spid="191571" grpId="0" animBg="1"/>
      <p:bldP spid="191572" grpId="0" animBg="1"/>
      <p:bldP spid="19157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/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It should be apparent that we can represent a vector as </a:t>
            </a:r>
            <a:r>
              <a:rPr lang="en-US" altLang="en-US" b="1"/>
              <a:t>an arrow of scale length</a:t>
            </a:r>
            <a:r>
              <a:rPr lang="en-US" altLang="en-US"/>
              <a:t>.	</a:t>
            </a:r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There is no “requirement” that a vector must lie on either the x- or the y-axis. Indeed, a vector can point in any direction.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			Note that when the vector is at an               			             angle, the sign is rendered 						  meaningless.</a:t>
            </a: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7500" y="2692400"/>
            <a:ext cx="6435725" cy="396875"/>
            <a:chOff x="1184" y="1398"/>
            <a:chExt cx="4054" cy="250"/>
          </a:xfrm>
        </p:grpSpPr>
        <p:grpSp>
          <p:nvGrpSpPr>
            <p:cNvPr id="12339" name="Group 5"/>
            <p:cNvGrpSpPr>
              <a:grpSpLocks/>
            </p:cNvGrpSpPr>
            <p:nvPr/>
          </p:nvGrpSpPr>
          <p:grpSpPr bwMode="auto">
            <a:xfrm>
              <a:off x="1184" y="1479"/>
              <a:ext cx="3456" cy="58"/>
              <a:chOff x="1119" y="2163"/>
              <a:chExt cx="3456" cy="108"/>
            </a:xfrm>
          </p:grpSpPr>
          <p:sp>
            <p:nvSpPr>
              <p:cNvPr id="12342" name="Rectangle 6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3" name="Rectangle 7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4" name="Rectangle 8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5" name="Rectangle 9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6" name="Rectangle 10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7" name="Rectangle 11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8" name="Rectangle 12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49" name="Rectangle 13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0" name="Rectangle 14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1" name="Rectangle 15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2" name="Rectangle 16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3" name="Rectangle 17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4" name="Rectangle 18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5" name="Rectangle 19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6" name="Rectangle 20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7" name="Rectangle 21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8" name="Rectangle 22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59" name="Rectangle 23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0" name="Rectangle 24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1" name="Rectangle 25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2" name="Rectangle 26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3" name="Rectangle 27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4" name="Rectangle 28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5" name="Rectangle 29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6" name="Rectangle 30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7" name="Rectangle 31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8" name="Rectangle 32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69" name="Rectangle 33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70" name="Rectangle 34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71" name="Rectangle 35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72" name="Rectangle 36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73" name="Rectangle 37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2340" name="AutoShape 38"/>
            <p:cNvSpPr>
              <a:spLocks noChangeAspect="1" noChangeArrowheads="1"/>
            </p:cNvSpPr>
            <p:nvPr/>
          </p:nvSpPr>
          <p:spPr bwMode="auto">
            <a:xfrm rot="18900000" flipH="1">
              <a:off x="4582" y="1444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2341" name="Text Box 39"/>
            <p:cNvSpPr txBox="1">
              <a:spLocks noChangeArrowheads="1"/>
            </p:cNvSpPr>
            <p:nvPr/>
          </p:nvSpPr>
          <p:spPr bwMode="auto">
            <a:xfrm>
              <a:off x="4736" y="1398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/>
                <a:t>x</a:t>
              </a:r>
              <a:r>
                <a:rPr lang="en-US" altLang="en-US" sz="2000"/>
                <a:t> / m</a:t>
              </a:r>
            </a:p>
          </p:txBody>
        </p:sp>
      </p:grpSp>
      <p:sp>
        <p:nvSpPr>
          <p:cNvPr id="185384" name="Line 40"/>
          <p:cNvSpPr>
            <a:spLocks noChangeShapeType="1"/>
          </p:cNvSpPr>
          <p:nvPr/>
        </p:nvSpPr>
        <p:spPr bwMode="auto">
          <a:xfrm rot="10800000">
            <a:off x="3640138" y="2976563"/>
            <a:ext cx="255111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595438" y="3294063"/>
            <a:ext cx="6435725" cy="396875"/>
            <a:chOff x="1189" y="2805"/>
            <a:chExt cx="4054" cy="250"/>
          </a:xfrm>
        </p:grpSpPr>
        <p:grpSp>
          <p:nvGrpSpPr>
            <p:cNvPr id="12304" name="Group 42"/>
            <p:cNvGrpSpPr>
              <a:grpSpLocks/>
            </p:cNvGrpSpPr>
            <p:nvPr/>
          </p:nvGrpSpPr>
          <p:grpSpPr bwMode="auto">
            <a:xfrm>
              <a:off x="1189" y="2886"/>
              <a:ext cx="3456" cy="58"/>
              <a:chOff x="1119" y="2163"/>
              <a:chExt cx="3456" cy="108"/>
            </a:xfrm>
          </p:grpSpPr>
          <p:sp>
            <p:nvSpPr>
              <p:cNvPr id="12307" name="Rectangle 43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08" name="Rectangle 44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09" name="Rectangle 45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0" name="Rectangle 46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1" name="Rectangle 47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2" name="Rectangle 48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3" name="Rectangle 49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4" name="Rectangle 50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5" name="Rectangle 51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6" name="Rectangle 52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7" name="Rectangle 53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8" name="Rectangle 54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19" name="Rectangle 55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0" name="Rectangle 56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1" name="Rectangle 57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2" name="Rectangle 58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3" name="Rectangle 59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4" name="Rectangle 60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5" name="Rectangle 61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6" name="Rectangle 62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7" name="Rectangle 63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8" name="Rectangle 64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29" name="Rectangle 65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0" name="Rectangle 66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1" name="Rectangle 67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2" name="Rectangle 68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3" name="Rectangle 69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4" name="Rectangle 70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5" name="Rectangle 71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6" name="Rectangle 72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7" name="Rectangle 73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2338" name="Rectangle 74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2305" name="AutoShape 75"/>
            <p:cNvSpPr>
              <a:spLocks noChangeAspect="1" noChangeArrowheads="1"/>
            </p:cNvSpPr>
            <p:nvPr/>
          </p:nvSpPr>
          <p:spPr bwMode="auto">
            <a:xfrm rot="18900000" flipH="1">
              <a:off x="4587" y="2851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2306" name="Text Box 76"/>
            <p:cNvSpPr txBox="1">
              <a:spLocks noChangeArrowheads="1"/>
            </p:cNvSpPr>
            <p:nvPr/>
          </p:nvSpPr>
          <p:spPr bwMode="auto">
            <a:xfrm>
              <a:off x="4741" y="2805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/>
                <a:t>x</a:t>
              </a:r>
              <a:r>
                <a:rPr lang="en-US" altLang="en-US" sz="2000"/>
                <a:t> / m</a:t>
              </a:r>
            </a:p>
          </p:txBody>
        </p:sp>
      </p:grpSp>
      <p:sp>
        <p:nvSpPr>
          <p:cNvPr id="185421" name="Line 77"/>
          <p:cNvSpPr>
            <a:spLocks noChangeShapeType="1"/>
          </p:cNvSpPr>
          <p:nvPr/>
        </p:nvSpPr>
        <p:spPr bwMode="auto">
          <a:xfrm rot="10800000">
            <a:off x="2805113" y="3578225"/>
            <a:ext cx="339407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422" name="Text Box 78"/>
          <p:cNvSpPr txBox="1">
            <a:spLocks noChangeArrowheads="1"/>
          </p:cNvSpPr>
          <p:nvPr/>
        </p:nvSpPr>
        <p:spPr bwMode="auto">
          <a:xfrm>
            <a:off x="3990975" y="2932113"/>
            <a:ext cx="198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v</a:t>
            </a:r>
            <a:r>
              <a:rPr lang="en-US" altLang="en-US">
                <a:solidFill>
                  <a:srgbClr val="FF0000"/>
                </a:solidFill>
              </a:rPr>
              <a:t> = +3 m</a:t>
            </a:r>
            <a:r>
              <a:rPr lang="en-US" altLang="en-US" baseline="-25000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s</a:t>
            </a:r>
            <a:r>
              <a:rPr lang="en-US" altLang="en-US" baseline="30000">
                <a:solidFill>
                  <a:srgbClr val="FF0000"/>
                </a:solidFill>
              </a:rPr>
              <a:t>-1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185423" name="Text Box 79"/>
          <p:cNvSpPr txBox="1">
            <a:spLocks noChangeArrowheads="1"/>
          </p:cNvSpPr>
          <p:nvPr/>
        </p:nvSpPr>
        <p:spPr bwMode="auto">
          <a:xfrm>
            <a:off x="3594100" y="3573463"/>
            <a:ext cx="198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8000"/>
                </a:solidFill>
              </a:rPr>
              <a:t>v</a:t>
            </a:r>
            <a:r>
              <a:rPr lang="en-US" altLang="en-US">
                <a:solidFill>
                  <a:srgbClr val="008000"/>
                </a:solidFill>
              </a:rPr>
              <a:t> = -4 m</a:t>
            </a:r>
            <a:r>
              <a:rPr lang="en-US" altLang="en-US" baseline="-25000">
                <a:solidFill>
                  <a:srgbClr val="008000"/>
                </a:solidFill>
              </a:rPr>
              <a:t> </a:t>
            </a:r>
            <a:r>
              <a:rPr lang="en-US" altLang="en-US">
                <a:solidFill>
                  <a:srgbClr val="008000"/>
                </a:solidFill>
              </a:rPr>
              <a:t>s</a:t>
            </a:r>
            <a:r>
              <a:rPr lang="en-US" altLang="en-US" baseline="30000">
                <a:solidFill>
                  <a:srgbClr val="008000"/>
                </a:solidFill>
              </a:rPr>
              <a:t>-1</a:t>
            </a:r>
            <a:endParaRPr lang="en-US" altLang="en-US" i="1">
              <a:solidFill>
                <a:srgbClr val="008000"/>
              </a:solidFill>
            </a:endParaRPr>
          </a:p>
        </p:txBody>
      </p:sp>
      <p:sp>
        <p:nvSpPr>
          <p:cNvPr id="185424" name="Line 80"/>
          <p:cNvSpPr>
            <a:spLocks noChangeShapeType="1"/>
          </p:cNvSpPr>
          <p:nvPr/>
        </p:nvSpPr>
        <p:spPr bwMode="auto">
          <a:xfrm rot="10800000" flipV="1">
            <a:off x="879475" y="5403850"/>
            <a:ext cx="2322513" cy="99853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425" name="Text Box 81"/>
          <p:cNvSpPr txBox="1">
            <a:spLocks noChangeArrowheads="1"/>
          </p:cNvSpPr>
          <p:nvPr/>
        </p:nvSpPr>
        <p:spPr bwMode="auto">
          <a:xfrm rot="-1407473">
            <a:off x="1087438" y="5440363"/>
            <a:ext cx="1985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v</a:t>
            </a:r>
            <a:r>
              <a:rPr lang="en-US" altLang="en-US">
                <a:solidFill>
                  <a:srgbClr val="FF0000"/>
                </a:solidFill>
              </a:rPr>
              <a:t> = 3 m</a:t>
            </a:r>
            <a:r>
              <a:rPr lang="en-US" altLang="en-US" baseline="-25000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s</a:t>
            </a:r>
            <a:r>
              <a:rPr lang="en-US" altLang="en-US" baseline="30000">
                <a:solidFill>
                  <a:srgbClr val="FF0000"/>
                </a:solidFill>
              </a:rPr>
              <a:t>-1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185426" name="Line 82"/>
          <p:cNvSpPr>
            <a:spLocks noChangeShapeType="1"/>
          </p:cNvSpPr>
          <p:nvPr/>
        </p:nvSpPr>
        <p:spPr bwMode="auto">
          <a:xfrm rot="10800000">
            <a:off x="3371850" y="5749925"/>
            <a:ext cx="3357563" cy="938213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427" name="Text Box 83"/>
          <p:cNvSpPr txBox="1">
            <a:spLocks noChangeArrowheads="1"/>
          </p:cNvSpPr>
          <p:nvPr/>
        </p:nvSpPr>
        <p:spPr bwMode="auto">
          <a:xfrm rot="916309">
            <a:off x="3871913" y="6280150"/>
            <a:ext cx="1985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8000"/>
                </a:solidFill>
              </a:rPr>
              <a:t>v</a:t>
            </a:r>
            <a:r>
              <a:rPr lang="en-US" altLang="en-US">
                <a:solidFill>
                  <a:srgbClr val="008000"/>
                </a:solidFill>
              </a:rPr>
              <a:t> =  4 m</a:t>
            </a:r>
            <a:r>
              <a:rPr lang="en-US" altLang="en-US" baseline="-25000">
                <a:solidFill>
                  <a:srgbClr val="008000"/>
                </a:solidFill>
              </a:rPr>
              <a:t> </a:t>
            </a:r>
            <a:r>
              <a:rPr lang="en-US" altLang="en-US">
                <a:solidFill>
                  <a:srgbClr val="008000"/>
                </a:solidFill>
              </a:rPr>
              <a:t>s</a:t>
            </a:r>
            <a:r>
              <a:rPr lang="en-US" altLang="en-US" baseline="30000">
                <a:solidFill>
                  <a:srgbClr val="008000"/>
                </a:solidFill>
              </a:rPr>
              <a:t>-1</a:t>
            </a:r>
            <a:endParaRPr lang="en-US" altLang="en-US" i="1">
              <a:solidFill>
                <a:srgbClr val="008000"/>
              </a:solidFill>
            </a:endParaRPr>
          </a:p>
        </p:txBody>
      </p:sp>
      <p:sp>
        <p:nvSpPr>
          <p:cNvPr id="185428" name="Line 84"/>
          <p:cNvSpPr>
            <a:spLocks noChangeShapeType="1"/>
          </p:cNvSpPr>
          <p:nvPr/>
        </p:nvSpPr>
        <p:spPr bwMode="auto">
          <a:xfrm flipH="1" flipV="1">
            <a:off x="4224338" y="3895725"/>
            <a:ext cx="0" cy="15557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429" name="Line 85"/>
          <p:cNvSpPr>
            <a:spLocks noChangeShapeType="1"/>
          </p:cNvSpPr>
          <p:nvPr/>
        </p:nvSpPr>
        <p:spPr bwMode="auto">
          <a:xfrm flipV="1">
            <a:off x="4494213" y="6127750"/>
            <a:ext cx="52387" cy="157163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8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8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5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5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5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5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5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5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8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5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5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2000"/>
                                        <p:tgtEl>
                                          <p:spTgt spid="18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5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5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5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5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5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5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84" grpId="0" animBg="1"/>
      <p:bldP spid="185421" grpId="0" animBg="1"/>
      <p:bldP spid="185422" grpId="0"/>
      <p:bldP spid="185423" grpId="0"/>
      <p:bldP spid="185424" grpId="0" animBg="1"/>
      <p:bldP spid="185425" grpId="0"/>
      <p:bldP spid="185426" grpId="0" animBg="1"/>
      <p:bldP spid="185427" grpId="0"/>
      <p:bldP spid="185428" grpId="0" animBg="1"/>
      <p:bldP spid="1854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445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685800" y="1995488"/>
            <a:ext cx="7772400" cy="48625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PRACTICE:</a:t>
            </a: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Weight is a vector.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Thus A is the answer by process of elimination.</a:t>
            </a:r>
          </a:p>
        </p:txBody>
      </p:sp>
      <p:pic>
        <p:nvPicPr>
          <p:cNvPr id="59478" name="Picture 8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470150"/>
            <a:ext cx="7540625" cy="276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480" name="Oval 88"/>
          <p:cNvSpPr>
            <a:spLocks noChangeArrowheads="1"/>
          </p:cNvSpPr>
          <p:nvPr/>
        </p:nvSpPr>
        <p:spPr bwMode="auto">
          <a:xfrm>
            <a:off x="1022350" y="3175000"/>
            <a:ext cx="360363" cy="3603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  <a:p>
            <a:pPr eaLnBrk="1" hangingPunct="1"/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Consider two vectors </a:t>
            </a:r>
            <a:r>
              <a:rPr lang="en-US" altLang="en-US" b="1"/>
              <a:t>drawn to scale</a:t>
            </a:r>
            <a:r>
              <a:rPr lang="en-US" altLang="en-US"/>
              <a:t>: vector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and vector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In print, vectors are designated in </a:t>
            </a:r>
            <a:r>
              <a:rPr lang="en-US" altLang="en-US" b="1"/>
              <a:t>bold</a:t>
            </a:r>
            <a:r>
              <a:rPr lang="en-US" altLang="en-US"/>
              <a:t> </a:t>
            </a:r>
            <a:r>
              <a:rPr lang="en-US" altLang="en-US" u="sng"/>
              <a:t>non</a:t>
            </a:r>
            <a:r>
              <a:rPr lang="en-US" altLang="en-US"/>
              <a:t>-italicized print: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,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When taking notes, place an arrow over your vector quantities, like this: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Each vector has a </a:t>
            </a:r>
            <a:r>
              <a:rPr lang="en-US" altLang="en-US" b="1"/>
              <a:t>tail</a:t>
            </a:r>
            <a:r>
              <a:rPr lang="en-US" altLang="en-US"/>
              <a:t>, and a </a:t>
            </a:r>
            <a:r>
              <a:rPr lang="en-US" altLang="en-US" b="1"/>
              <a:t>tip</a:t>
            </a:r>
            <a:r>
              <a:rPr lang="en-US" altLang="en-US"/>
              <a:t> (the arrow end). 	</a:t>
            </a:r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Courier New" pitchFamily="49" charset="0"/>
              <a:sym typeface="Symbol" pitchFamily="18" charset="2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03862" name="Line 86"/>
          <p:cNvSpPr>
            <a:spLocks noChangeShapeType="1"/>
          </p:cNvSpPr>
          <p:nvPr/>
        </p:nvSpPr>
        <p:spPr bwMode="auto">
          <a:xfrm flipV="1">
            <a:off x="2005013" y="5156200"/>
            <a:ext cx="847725" cy="12541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3863" name="Line 87"/>
          <p:cNvSpPr>
            <a:spLocks noChangeShapeType="1"/>
          </p:cNvSpPr>
          <p:nvPr/>
        </p:nvSpPr>
        <p:spPr bwMode="auto">
          <a:xfrm>
            <a:off x="5099050" y="5186363"/>
            <a:ext cx="1652588" cy="41751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3864" name="Text Box 88"/>
          <p:cNvSpPr txBox="1">
            <a:spLocks noChangeArrowheads="1"/>
          </p:cNvSpPr>
          <p:nvPr/>
        </p:nvSpPr>
        <p:spPr bwMode="auto">
          <a:xfrm>
            <a:off x="2038350" y="5426075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03865" name="Text Box 89"/>
          <p:cNvSpPr txBox="1">
            <a:spLocks noChangeArrowheads="1"/>
          </p:cNvSpPr>
          <p:nvPr/>
        </p:nvSpPr>
        <p:spPr bwMode="auto">
          <a:xfrm>
            <a:off x="5689600" y="4965700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203868" name="Freeform 92"/>
          <p:cNvSpPr>
            <a:spLocks/>
          </p:cNvSpPr>
          <p:nvPr/>
        </p:nvSpPr>
        <p:spPr bwMode="auto">
          <a:xfrm>
            <a:off x="3611563" y="4062413"/>
            <a:ext cx="471487" cy="109537"/>
          </a:xfrm>
          <a:custGeom>
            <a:avLst/>
            <a:gdLst>
              <a:gd name="T0" fmla="*/ 0 w 297"/>
              <a:gd name="T1" fmla="*/ 2147483647 h 69"/>
              <a:gd name="T2" fmla="*/ 2147483647 w 297"/>
              <a:gd name="T3" fmla="*/ 0 h 69"/>
              <a:gd name="T4" fmla="*/ 2147483647 w 297"/>
              <a:gd name="T5" fmla="*/ 2147483647 h 69"/>
              <a:gd name="T6" fmla="*/ 2147483647 w 297"/>
              <a:gd name="T7" fmla="*/ 2147483647 h 69"/>
              <a:gd name="T8" fmla="*/ 2147483647 w 297"/>
              <a:gd name="T9" fmla="*/ 2147483647 h 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7"/>
              <a:gd name="T16" fmla="*/ 0 h 69"/>
              <a:gd name="T17" fmla="*/ 297 w 297"/>
              <a:gd name="T18" fmla="*/ 69 h 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7" h="69">
                <a:moveTo>
                  <a:pt x="0" y="34"/>
                </a:moveTo>
                <a:cubicBezTo>
                  <a:pt x="256" y="26"/>
                  <a:pt x="297" y="64"/>
                  <a:pt x="194" y="0"/>
                </a:cubicBezTo>
                <a:cubicBezTo>
                  <a:pt x="199" y="7"/>
                  <a:pt x="202" y="15"/>
                  <a:pt x="208" y="20"/>
                </a:cubicBezTo>
                <a:cubicBezTo>
                  <a:pt x="214" y="25"/>
                  <a:pt x="229" y="20"/>
                  <a:pt x="229" y="27"/>
                </a:cubicBezTo>
                <a:cubicBezTo>
                  <a:pt x="229" y="40"/>
                  <a:pt x="189" y="60"/>
                  <a:pt x="180" y="69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3869" name="Freeform 93"/>
          <p:cNvSpPr>
            <a:spLocks/>
          </p:cNvSpPr>
          <p:nvPr/>
        </p:nvSpPr>
        <p:spPr bwMode="auto">
          <a:xfrm>
            <a:off x="4475163" y="4022725"/>
            <a:ext cx="441325" cy="88900"/>
          </a:xfrm>
          <a:custGeom>
            <a:avLst/>
            <a:gdLst>
              <a:gd name="T0" fmla="*/ 0 w 278"/>
              <a:gd name="T1" fmla="*/ 2147483647 h 56"/>
              <a:gd name="T2" fmla="*/ 2147483647 w 278"/>
              <a:gd name="T3" fmla="*/ 2147483647 h 56"/>
              <a:gd name="T4" fmla="*/ 2147483647 w 278"/>
              <a:gd name="T5" fmla="*/ 2147483647 h 56"/>
              <a:gd name="T6" fmla="*/ 2147483647 w 278"/>
              <a:gd name="T7" fmla="*/ 2147483647 h 56"/>
              <a:gd name="T8" fmla="*/ 2147483647 w 278"/>
              <a:gd name="T9" fmla="*/ 0 h 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8"/>
              <a:gd name="T16" fmla="*/ 0 h 56"/>
              <a:gd name="T17" fmla="*/ 278 w 278"/>
              <a:gd name="T18" fmla="*/ 56 h 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8" h="56">
                <a:moveTo>
                  <a:pt x="0" y="56"/>
                </a:moveTo>
                <a:cubicBezTo>
                  <a:pt x="90" y="54"/>
                  <a:pt x="181" y="54"/>
                  <a:pt x="271" y="49"/>
                </a:cubicBezTo>
                <a:cubicBezTo>
                  <a:pt x="278" y="49"/>
                  <a:pt x="256" y="46"/>
                  <a:pt x="250" y="42"/>
                </a:cubicBezTo>
                <a:cubicBezTo>
                  <a:pt x="235" y="34"/>
                  <a:pt x="224" y="20"/>
                  <a:pt x="208" y="14"/>
                </a:cubicBezTo>
                <a:cubicBezTo>
                  <a:pt x="186" y="6"/>
                  <a:pt x="188" y="14"/>
                  <a:pt x="188" y="0"/>
                </a:cubicBez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3870" name="Text Box 94"/>
          <p:cNvSpPr txBox="1">
            <a:spLocks noChangeArrowheads="1"/>
          </p:cNvSpPr>
          <p:nvPr/>
        </p:nvSpPr>
        <p:spPr bwMode="auto">
          <a:xfrm>
            <a:off x="4554538" y="4922838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tail</a:t>
            </a:r>
          </a:p>
        </p:txBody>
      </p:sp>
      <p:sp>
        <p:nvSpPr>
          <p:cNvPr id="203871" name="Text Box 95"/>
          <p:cNvSpPr txBox="1">
            <a:spLocks noChangeArrowheads="1"/>
          </p:cNvSpPr>
          <p:nvPr/>
        </p:nvSpPr>
        <p:spPr bwMode="auto">
          <a:xfrm>
            <a:off x="1639888" y="6373813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tail</a:t>
            </a:r>
          </a:p>
        </p:txBody>
      </p:sp>
      <p:sp>
        <p:nvSpPr>
          <p:cNvPr id="203872" name="Text Box 96"/>
          <p:cNvSpPr txBox="1">
            <a:spLocks noChangeArrowheads="1"/>
          </p:cNvSpPr>
          <p:nvPr/>
        </p:nvSpPr>
        <p:spPr bwMode="auto">
          <a:xfrm>
            <a:off x="6718300" y="5457825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tip</a:t>
            </a:r>
          </a:p>
        </p:txBody>
      </p:sp>
      <p:sp>
        <p:nvSpPr>
          <p:cNvPr id="203873" name="Text Box 97"/>
          <p:cNvSpPr txBox="1">
            <a:spLocks noChangeArrowheads="1"/>
          </p:cNvSpPr>
          <p:nvPr/>
        </p:nvSpPr>
        <p:spPr bwMode="auto">
          <a:xfrm>
            <a:off x="2811463" y="4826000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tip</a:t>
            </a:r>
          </a:p>
        </p:txBody>
      </p:sp>
      <p:sp>
        <p:nvSpPr>
          <p:cNvPr id="203874" name="Text Box 98"/>
          <p:cNvSpPr txBox="1">
            <a:spLocks noChangeArrowheads="1"/>
          </p:cNvSpPr>
          <p:nvPr/>
        </p:nvSpPr>
        <p:spPr bwMode="auto">
          <a:xfrm>
            <a:off x="3551238" y="409892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03875" name="Text Box 99"/>
          <p:cNvSpPr txBox="1">
            <a:spLocks noChangeArrowheads="1"/>
          </p:cNvSpPr>
          <p:nvPr/>
        </p:nvSpPr>
        <p:spPr bwMode="auto">
          <a:xfrm>
            <a:off x="4471988" y="4097338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3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3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3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3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3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3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3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37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038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3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03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38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37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37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03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3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3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3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3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3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3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3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862" grpId="0" animBg="1"/>
      <p:bldP spid="203863" grpId="0" animBg="1"/>
      <p:bldP spid="203864" grpId="0"/>
      <p:bldP spid="203865" grpId="0"/>
      <p:bldP spid="203868" grpId="0" animBg="1"/>
      <p:bldP spid="203869" grpId="0" animBg="1"/>
      <p:bldP spid="203870" grpId="0"/>
      <p:bldP spid="203871" grpId="0"/>
      <p:bldP spid="203872" grpId="0"/>
      <p:bldP spid="203873" grpId="0"/>
      <p:bldP spid="203874" grpId="0"/>
      <p:bldP spid="2038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Suppose we want to find the sum of the two vectors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+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We take the second-named vector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, and </a:t>
            </a:r>
            <a:r>
              <a:rPr lang="en-US" altLang="en-US" b="1"/>
              <a:t>translate</a:t>
            </a:r>
            <a:r>
              <a:rPr lang="en-US" altLang="en-US"/>
              <a:t> it towards the first-named vector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, so that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’s TAIL connects to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’s</a:t>
            </a:r>
            <a:r>
              <a:rPr lang="en-US" altLang="en-US" b="1"/>
              <a:t> </a:t>
            </a:r>
            <a:r>
              <a:rPr lang="en-US" altLang="en-US"/>
              <a:t>TIP.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The result of the sum, which we are calling the vector </a:t>
            </a:r>
            <a:r>
              <a:rPr lang="en-US" altLang="en-US" b="1">
                <a:solidFill>
                  <a:srgbClr val="D60093"/>
                </a:solidFill>
              </a:rPr>
              <a:t>S</a:t>
            </a:r>
            <a:r>
              <a:rPr lang="en-US" altLang="en-US" b="1"/>
              <a:t> </a:t>
            </a:r>
            <a:r>
              <a:rPr lang="en-US" altLang="en-US"/>
              <a:t>(for sum), is gotten by drawing an arrow from the START of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to the FINISH of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. 	</a:t>
            </a:r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Courier New" pitchFamily="49" charset="0"/>
              <a:sym typeface="Symbol" pitchFamily="18" charset="2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4340" name="Line 16"/>
          <p:cNvSpPr>
            <a:spLocks noChangeShapeType="1"/>
          </p:cNvSpPr>
          <p:nvPr/>
        </p:nvSpPr>
        <p:spPr bwMode="auto">
          <a:xfrm flipV="1">
            <a:off x="2005013" y="5149850"/>
            <a:ext cx="847725" cy="12541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41" name="Line 17"/>
          <p:cNvSpPr>
            <a:spLocks noChangeShapeType="1"/>
          </p:cNvSpPr>
          <p:nvPr/>
        </p:nvSpPr>
        <p:spPr bwMode="auto">
          <a:xfrm>
            <a:off x="5099050" y="5180013"/>
            <a:ext cx="1652588" cy="41751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Text Box 18"/>
          <p:cNvSpPr txBox="1">
            <a:spLocks noChangeArrowheads="1"/>
          </p:cNvSpPr>
          <p:nvPr/>
        </p:nvSpPr>
        <p:spPr bwMode="auto">
          <a:xfrm>
            <a:off x="2038350" y="5424488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05843" name="Text Box 19"/>
          <p:cNvSpPr txBox="1">
            <a:spLocks noChangeArrowheads="1"/>
          </p:cNvSpPr>
          <p:nvPr/>
        </p:nvSpPr>
        <p:spPr bwMode="auto">
          <a:xfrm>
            <a:off x="5681663" y="4945063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205844" name="Text Box 20"/>
          <p:cNvSpPr txBox="1">
            <a:spLocks noChangeArrowheads="1"/>
          </p:cNvSpPr>
          <p:nvPr/>
        </p:nvSpPr>
        <p:spPr bwMode="auto">
          <a:xfrm>
            <a:off x="4554538" y="4906963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tail</a:t>
            </a:r>
          </a:p>
        </p:txBody>
      </p:sp>
      <p:sp>
        <p:nvSpPr>
          <p:cNvPr id="14345" name="Text Box 21"/>
          <p:cNvSpPr txBox="1">
            <a:spLocks noChangeArrowheads="1"/>
          </p:cNvSpPr>
          <p:nvPr/>
        </p:nvSpPr>
        <p:spPr bwMode="auto">
          <a:xfrm>
            <a:off x="1639888" y="6367463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tail</a:t>
            </a:r>
          </a:p>
        </p:txBody>
      </p:sp>
      <p:sp>
        <p:nvSpPr>
          <p:cNvPr id="205846" name="Text Box 22"/>
          <p:cNvSpPr txBox="1">
            <a:spLocks noChangeArrowheads="1"/>
          </p:cNvSpPr>
          <p:nvPr/>
        </p:nvSpPr>
        <p:spPr bwMode="auto">
          <a:xfrm>
            <a:off x="6718300" y="5441950"/>
            <a:ext cx="64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tip</a:t>
            </a:r>
          </a:p>
        </p:txBody>
      </p:sp>
      <p:sp>
        <p:nvSpPr>
          <p:cNvPr id="14347" name="Text Box 23"/>
          <p:cNvSpPr txBox="1">
            <a:spLocks noChangeArrowheads="1"/>
          </p:cNvSpPr>
          <p:nvPr/>
        </p:nvSpPr>
        <p:spPr bwMode="auto">
          <a:xfrm>
            <a:off x="2811463" y="4819650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tip</a:t>
            </a:r>
          </a:p>
        </p:txBody>
      </p:sp>
      <p:sp>
        <p:nvSpPr>
          <p:cNvPr id="205848" name="AutoShape 24"/>
          <p:cNvSpPr>
            <a:spLocks noChangeArrowheads="1"/>
          </p:cNvSpPr>
          <p:nvPr/>
        </p:nvSpPr>
        <p:spPr bwMode="auto">
          <a:xfrm flipH="1">
            <a:off x="3338513" y="4829175"/>
            <a:ext cx="1025525" cy="11239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>
              <a:alpha val="8901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49" name="Line 25"/>
          <p:cNvSpPr>
            <a:spLocks noChangeShapeType="1"/>
          </p:cNvSpPr>
          <p:nvPr/>
        </p:nvSpPr>
        <p:spPr bwMode="auto">
          <a:xfrm flipV="1">
            <a:off x="2027238" y="5567363"/>
            <a:ext cx="2500312" cy="838200"/>
          </a:xfrm>
          <a:prstGeom prst="line">
            <a:avLst/>
          </a:prstGeom>
          <a:noFill/>
          <a:ln w="76200">
            <a:solidFill>
              <a:srgbClr val="CC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50" name="Text Box 26"/>
          <p:cNvSpPr txBox="1">
            <a:spLocks noChangeArrowheads="1"/>
          </p:cNvSpPr>
          <p:nvPr/>
        </p:nvSpPr>
        <p:spPr bwMode="auto">
          <a:xfrm rot="-1028924">
            <a:off x="2557463" y="5930900"/>
            <a:ext cx="2054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+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=</a:t>
            </a:r>
            <a:r>
              <a:rPr lang="en-US" altLang="en-US" b="1">
                <a:solidFill>
                  <a:srgbClr val="D60093"/>
                </a:solidFill>
              </a:rPr>
              <a:t>S</a:t>
            </a:r>
          </a:p>
        </p:txBody>
      </p: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1069975" y="6149975"/>
            <a:ext cx="962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CC0099"/>
                </a:solidFill>
              </a:rPr>
              <a:t>START</a:t>
            </a: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4371975" y="5692775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CC0099"/>
                </a:solidFill>
              </a:rPr>
              <a:t>FINISH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8385E-6 L -0.24878 -0.00301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2058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-16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liding r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3" dur="5000" fill="hold"/>
                                        <p:tgtEl>
                                          <p:spTgt spid="2058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26556E-6 L -0.24636 -0.00162 " pathEditMode="relative" rAng="0" ptsTypes="AA">
                                      <p:cBhvr>
                                        <p:cTn id="25" dur="5000" fill="hold"/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26" y="-9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399E-6 L -0.24514 -2.5399E-6 " pathEditMode="relative" rAng="0" ptsTypes="AA">
                                      <p:cBhvr>
                                        <p:cTn id="27" dur="5000" fill="hold"/>
                                        <p:tgtEl>
                                          <p:spTgt spid="2058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57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0"/>
                                        <p:tgtEl>
                                          <p:spTgt spid="205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8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058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41" grpId="0" animBg="1"/>
      <p:bldP spid="205843" grpId="0"/>
      <p:bldP spid="205844" grpId="0"/>
      <p:bldP spid="205846" grpId="0"/>
      <p:bldP spid="205848" grpId="0" animBg="1"/>
      <p:bldP spid="205848" grpId="1" animBg="1"/>
      <p:bldP spid="205849" grpId="0" animBg="1"/>
      <p:bldP spid="205850" grpId="0"/>
      <p:bldP spid="205851" grpId="0"/>
      <p:bldP spid="2058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As a more entertaining example of the same technique, let us embark on a treasure hunt.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09939" name="AutoShape 19"/>
          <p:cNvSpPr>
            <a:spLocks noChangeArrowheads="1"/>
          </p:cNvSpPr>
          <p:nvPr/>
        </p:nvSpPr>
        <p:spPr bwMode="auto">
          <a:xfrm>
            <a:off x="2740025" y="2765425"/>
            <a:ext cx="6403975" cy="1647825"/>
          </a:xfrm>
          <a:prstGeom prst="wedgeEllipseCallout">
            <a:avLst>
              <a:gd name="adj1" fmla="val -62792"/>
              <a:gd name="adj2" fmla="val 33236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latin typeface="Blackadder ITC" pitchFamily="82" charset="0"/>
              </a:rPr>
              <a:t>Arrgh, matey. First, pace off the </a:t>
            </a:r>
            <a:r>
              <a:rPr lang="en-US" altLang="en-US" sz="4000" u="sng">
                <a:latin typeface="Blackadder ITC" pitchFamily="82" charset="0"/>
              </a:rPr>
              <a:t>first</a:t>
            </a:r>
            <a:r>
              <a:rPr lang="en-US" altLang="en-US" sz="4000">
                <a:latin typeface="Blackadder ITC" pitchFamily="82" charset="0"/>
              </a:rPr>
              <a:t> vector </a:t>
            </a:r>
            <a:r>
              <a:rPr lang="en-US" altLang="en-US" sz="4000" b="1">
                <a:solidFill>
                  <a:srgbClr val="FF0000"/>
                </a:solidFill>
                <a:latin typeface="Blackadder ITC" pitchFamily="82" charset="0"/>
              </a:rPr>
              <a:t>A</a:t>
            </a:r>
            <a:r>
              <a:rPr lang="en-US" altLang="en-US" sz="4000">
                <a:latin typeface="Blackadder ITC" pitchFamily="82" charset="0"/>
              </a:rPr>
              <a:t>.</a:t>
            </a:r>
          </a:p>
        </p:txBody>
      </p:sp>
      <p:sp>
        <p:nvSpPr>
          <p:cNvPr id="209940" name="AutoShape 20"/>
          <p:cNvSpPr>
            <a:spLocks noChangeArrowheads="1"/>
          </p:cNvSpPr>
          <p:nvPr/>
        </p:nvSpPr>
        <p:spPr bwMode="auto">
          <a:xfrm>
            <a:off x="2724150" y="4235450"/>
            <a:ext cx="4946650" cy="1573213"/>
          </a:xfrm>
          <a:prstGeom prst="wedgeEllipseCallout">
            <a:avLst>
              <a:gd name="adj1" fmla="val -59500"/>
              <a:gd name="adj2" fmla="val -42532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latin typeface="Blackadder ITC" pitchFamily="82" charset="0"/>
              </a:rPr>
              <a:t>Then, pace off the </a:t>
            </a:r>
            <a:r>
              <a:rPr lang="en-US" altLang="en-US" sz="4000" u="sng">
                <a:latin typeface="Blackadder ITC" pitchFamily="82" charset="0"/>
              </a:rPr>
              <a:t>second</a:t>
            </a:r>
            <a:r>
              <a:rPr lang="en-US" altLang="en-US" sz="4000">
                <a:latin typeface="Blackadder ITC" pitchFamily="82" charset="0"/>
              </a:rPr>
              <a:t> vector </a:t>
            </a:r>
            <a:r>
              <a:rPr lang="en-US" altLang="en-US" sz="4000" b="1">
                <a:solidFill>
                  <a:srgbClr val="008000"/>
                </a:solidFill>
                <a:latin typeface="Blackadder ITC" pitchFamily="82" charset="0"/>
              </a:rPr>
              <a:t>B</a:t>
            </a:r>
            <a:r>
              <a:rPr lang="en-US" altLang="en-US" sz="4000">
                <a:latin typeface="Blackadder ITC" pitchFamily="82" charset="0"/>
              </a:rPr>
              <a:t>.</a:t>
            </a:r>
          </a:p>
        </p:txBody>
      </p:sp>
      <p:sp>
        <p:nvSpPr>
          <p:cNvPr id="209941" name="AutoShape 21"/>
          <p:cNvSpPr>
            <a:spLocks noChangeArrowheads="1"/>
          </p:cNvSpPr>
          <p:nvPr/>
        </p:nvSpPr>
        <p:spPr bwMode="auto">
          <a:xfrm>
            <a:off x="-265113" y="4608513"/>
            <a:ext cx="4006851" cy="2249487"/>
          </a:xfrm>
          <a:prstGeom prst="wedgeEllipseCallout">
            <a:avLst>
              <a:gd name="adj1" fmla="val -3843"/>
              <a:gd name="adj2" fmla="val -58329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>
                <a:latin typeface="Blackadder ITC" pitchFamily="82" charset="0"/>
              </a:rPr>
              <a:t>And ye'll be findin' a treasure, aye!</a:t>
            </a:r>
          </a:p>
        </p:txBody>
      </p:sp>
      <p:pic>
        <p:nvPicPr>
          <p:cNvPr id="209938" name="Picture 18" descr="j039068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4460875"/>
            <a:ext cx="2846387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00"/>
              </a:clrFrom>
              <a:clrTo>
                <a:srgbClr val="FFFF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38"/>
            <a:ext cx="22764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ook-GoodFo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99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99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99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99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39" grpId="0" animBg="1"/>
      <p:bldP spid="209940" grpId="0" animBg="1"/>
      <p:bldP spid="2099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We can think of the sum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+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 b="1"/>
              <a:t> </a:t>
            </a:r>
            <a:r>
              <a:rPr lang="en-US" altLang="en-US"/>
              <a:t>=</a:t>
            </a:r>
            <a:r>
              <a:rPr lang="en-US" altLang="en-US" b="1"/>
              <a:t> </a:t>
            </a:r>
            <a:r>
              <a:rPr lang="en-US" altLang="en-US" b="1">
                <a:solidFill>
                  <a:srgbClr val="D60093"/>
                </a:solidFill>
              </a:rPr>
              <a:t>S</a:t>
            </a:r>
            <a:r>
              <a:rPr lang="en-US" altLang="en-US"/>
              <a:t> as the directions on a pirate map.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We start by pacing off the vector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, and then we end by pacing off the vector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.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 b="1">
                <a:solidFill>
                  <a:srgbClr val="D60093"/>
                </a:solidFill>
                <a:sym typeface="Symbol" pitchFamily="18" charset="2"/>
              </a:rPr>
              <a:t>S</a:t>
            </a:r>
            <a:r>
              <a:rPr lang="en-US" altLang="en-US">
                <a:sym typeface="Symbol" pitchFamily="18" charset="2"/>
              </a:rPr>
              <a:t> represents the shortest path to the treasure.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6388" name="AutoShape 9" descr="Paper bag"/>
          <p:cNvSpPr>
            <a:spLocks noChangeArrowheads="1"/>
          </p:cNvSpPr>
          <p:nvPr/>
        </p:nvSpPr>
        <p:spPr bwMode="auto">
          <a:xfrm>
            <a:off x="666750" y="4064000"/>
            <a:ext cx="7769225" cy="2765425"/>
          </a:xfrm>
          <a:prstGeom prst="verticalScroll">
            <a:avLst>
              <a:gd name="adj" fmla="val 12500"/>
            </a:avLst>
          </a:prstGeom>
          <a:blipFill dpi="0" rotWithShape="1">
            <a:blip r:embed="rId8">
              <a:alphaModFix amt="38000"/>
            </a:blip>
            <a:srcRect/>
            <a:tile tx="0" ty="0" sx="100000" sy="100000" flip="none" algn="tl"/>
          </a:blipFill>
          <a:ln w="28575">
            <a:solidFill>
              <a:srgbClr val="996633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pic>
        <p:nvPicPr>
          <p:cNvPr id="211979" name="Picture 11" descr="j039068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5132388"/>
            <a:ext cx="1852612" cy="156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80" name="Line 12"/>
          <p:cNvSpPr>
            <a:spLocks noChangeShapeType="1"/>
          </p:cNvSpPr>
          <p:nvPr/>
        </p:nvSpPr>
        <p:spPr bwMode="auto">
          <a:xfrm flipV="1">
            <a:off x="2763838" y="4657725"/>
            <a:ext cx="847725" cy="12541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81" name="Line 13"/>
          <p:cNvSpPr>
            <a:spLocks noChangeShapeType="1"/>
          </p:cNvSpPr>
          <p:nvPr/>
        </p:nvSpPr>
        <p:spPr bwMode="auto">
          <a:xfrm>
            <a:off x="3609975" y="4687888"/>
            <a:ext cx="1652588" cy="41751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2797175" y="4808538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1983" name="Text Box 15"/>
          <p:cNvSpPr txBox="1">
            <a:spLocks noChangeArrowheads="1"/>
          </p:cNvSpPr>
          <p:nvPr/>
        </p:nvSpPr>
        <p:spPr bwMode="auto">
          <a:xfrm>
            <a:off x="4183063" y="4357688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211984" name="Oval 16"/>
          <p:cNvSpPr>
            <a:spLocks noChangeArrowheads="1"/>
          </p:cNvSpPr>
          <p:nvPr/>
        </p:nvSpPr>
        <p:spPr bwMode="auto">
          <a:xfrm>
            <a:off x="2676525" y="5826125"/>
            <a:ext cx="165100" cy="165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211985" name="Oval 17"/>
          <p:cNvSpPr>
            <a:spLocks noChangeArrowheads="1"/>
          </p:cNvSpPr>
          <p:nvPr/>
        </p:nvSpPr>
        <p:spPr bwMode="auto">
          <a:xfrm>
            <a:off x="5189538" y="5000625"/>
            <a:ext cx="165100" cy="165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211986" name="Text Box 18"/>
          <p:cNvSpPr txBox="1">
            <a:spLocks noChangeArrowheads="1"/>
          </p:cNvSpPr>
          <p:nvPr/>
        </p:nvSpPr>
        <p:spPr bwMode="auto">
          <a:xfrm>
            <a:off x="2295525" y="6223000"/>
            <a:ext cx="963613" cy="457200"/>
          </a:xfrm>
          <a:prstGeom prst="rect">
            <a:avLst/>
          </a:prstGeom>
          <a:solidFill>
            <a:srgbClr val="D600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211987" name="Text Box 19"/>
          <p:cNvSpPr txBox="1">
            <a:spLocks noChangeArrowheads="1"/>
          </p:cNvSpPr>
          <p:nvPr/>
        </p:nvSpPr>
        <p:spPr bwMode="auto">
          <a:xfrm>
            <a:off x="5400675" y="4713288"/>
            <a:ext cx="693738" cy="457200"/>
          </a:xfrm>
          <a:prstGeom prst="rect">
            <a:avLst/>
          </a:prstGeom>
          <a:solidFill>
            <a:srgbClr val="D600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end</a:t>
            </a:r>
          </a:p>
        </p:txBody>
      </p:sp>
      <p:pic>
        <p:nvPicPr>
          <p:cNvPr id="211988" name="Picture 20" descr="j008872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13" y="5648325"/>
            <a:ext cx="581025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6310313" y="6038850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6607175" y="6069013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+</a:t>
            </a:r>
          </a:p>
        </p:txBody>
      </p:sp>
      <p:sp>
        <p:nvSpPr>
          <p:cNvPr id="211991" name="Text Box 23"/>
          <p:cNvSpPr txBox="1">
            <a:spLocks noChangeArrowheads="1"/>
          </p:cNvSpPr>
          <p:nvPr/>
        </p:nvSpPr>
        <p:spPr bwMode="auto">
          <a:xfrm>
            <a:off x="6946900" y="6048375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8000"/>
                </a:solidFill>
              </a:rPr>
              <a:t>B</a:t>
            </a:r>
          </a:p>
        </p:txBody>
      </p:sp>
      <p:pic>
        <p:nvPicPr>
          <p:cNvPr id="211992" name="Picture 24" descr="j008872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4413250"/>
            <a:ext cx="581025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993" name="Picture 25" descr="j008872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813" y="5667375"/>
            <a:ext cx="581025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94" name="Text Box 26"/>
          <p:cNvSpPr txBox="1">
            <a:spLocks noChangeArrowheads="1"/>
          </p:cNvSpPr>
          <p:nvPr/>
        </p:nvSpPr>
        <p:spPr bwMode="auto">
          <a:xfrm>
            <a:off x="7288213" y="6065838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</a:t>
            </a:r>
          </a:p>
        </p:txBody>
      </p:sp>
      <p:sp>
        <p:nvSpPr>
          <p:cNvPr id="211995" name="Text Box 27"/>
          <p:cNvSpPr txBox="1">
            <a:spLocks noChangeArrowheads="1"/>
          </p:cNvSpPr>
          <p:nvPr/>
        </p:nvSpPr>
        <p:spPr bwMode="auto">
          <a:xfrm>
            <a:off x="7631113" y="6037263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</a:rPr>
              <a:t>S</a:t>
            </a:r>
          </a:p>
        </p:txBody>
      </p:sp>
      <p:sp>
        <p:nvSpPr>
          <p:cNvPr id="211996" name="Line 28"/>
          <p:cNvSpPr>
            <a:spLocks noChangeShapeType="1"/>
          </p:cNvSpPr>
          <p:nvPr/>
        </p:nvSpPr>
        <p:spPr bwMode="auto">
          <a:xfrm flipV="1">
            <a:off x="2786063" y="5075238"/>
            <a:ext cx="2500312" cy="838200"/>
          </a:xfrm>
          <a:prstGeom prst="line">
            <a:avLst/>
          </a:prstGeom>
          <a:noFill/>
          <a:ln w="76200">
            <a:solidFill>
              <a:srgbClr val="CC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97" name="Text Box 29"/>
          <p:cNvSpPr txBox="1">
            <a:spLocks noChangeArrowheads="1"/>
          </p:cNvSpPr>
          <p:nvPr/>
        </p:nvSpPr>
        <p:spPr bwMode="auto">
          <a:xfrm>
            <a:off x="3827463" y="5492750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</a:rPr>
              <a:t>S</a:t>
            </a:r>
          </a:p>
        </p:txBody>
      </p:sp>
      <p:pic>
        <p:nvPicPr>
          <p:cNvPr id="16410" name="Picture 26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00"/>
              </a:clrFrom>
              <a:clrTo>
                <a:srgbClr val="FFFF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6588"/>
            <a:ext cx="22764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1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1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1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1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211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19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19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119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7814E-6 L 0.09445 -0.1804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119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902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1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162 L 0.18489 0.0592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119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36" y="286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11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11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11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2281E-6 L 0.27761 -0.12283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-615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21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11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11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ook-GoodFo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11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11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211980" grpId="0" animBg="1"/>
      <p:bldP spid="211981" grpId="0" animBg="1"/>
      <p:bldP spid="211982" grpId="0"/>
      <p:bldP spid="211983" grpId="0"/>
      <p:bldP spid="211984" grpId="0" animBg="1"/>
      <p:bldP spid="211985" grpId="0" animBg="1"/>
      <p:bldP spid="211986" grpId="0" animBg="1"/>
      <p:bldP spid="211987" grpId="0" animBg="1"/>
      <p:bldP spid="211989" grpId="0"/>
      <p:bldP spid="211990" grpId="0"/>
      <p:bldP spid="211991" grpId="0"/>
      <p:bldP spid="211994" grpId="0"/>
      <p:bldP spid="211995" grpId="0"/>
      <p:bldP spid="211996" grpId="0" animBg="1"/>
      <p:bldP spid="21199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445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685800" y="1995488"/>
            <a:ext cx="7772400" cy="48625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PRACTICE:</a:t>
            </a: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b="1"/>
              <a:t>Resultant</a:t>
            </a:r>
            <a:r>
              <a:rPr lang="en-US" altLang="en-US"/>
              <a:t> is another word for </a:t>
            </a:r>
            <a:r>
              <a:rPr lang="en-US" altLang="en-US" b="1"/>
              <a:t>sum</a:t>
            </a:r>
            <a:r>
              <a:rPr lang="en-US" altLang="en-US"/>
              <a:t>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Draw the </a:t>
            </a:r>
            <a:r>
              <a:rPr lang="en-US" altLang="en-US" b="1">
                <a:solidFill>
                  <a:srgbClr val="FF0000"/>
                </a:solidFill>
              </a:rPr>
              <a:t>7 N</a:t>
            </a:r>
            <a:r>
              <a:rPr lang="en-US" altLang="en-US"/>
              <a:t> </a:t>
            </a:r>
            <a:r>
              <a:rPr lang="en-US" altLang="en-US" b="1">
                <a:solidFill>
                  <a:srgbClr val="FF0000"/>
                </a:solidFill>
              </a:rPr>
              <a:t>vector</a:t>
            </a:r>
            <a:r>
              <a:rPr lang="en-US" altLang="en-US"/>
              <a:t>, then from its                                  tip, draw a circle of radius 5 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Various choices for the </a:t>
            </a:r>
            <a:r>
              <a:rPr lang="en-US" altLang="en-US" b="1">
                <a:solidFill>
                  <a:schemeClr val="accent2"/>
                </a:solidFill>
              </a:rPr>
              <a:t>5 N vector</a:t>
            </a:r>
            <a:r>
              <a:rPr lang="en-US" altLang="en-US"/>
              <a:t> are                illustrated, together with their </a:t>
            </a:r>
            <a:r>
              <a:rPr lang="en-US" altLang="en-US" b="1">
                <a:solidFill>
                  <a:srgbClr val="D60093"/>
                </a:solidFill>
              </a:rPr>
              <a:t>vector sum</a:t>
            </a:r>
            <a:r>
              <a:rPr lang="en-US" altLang="en-US"/>
              <a:t>:</a:t>
            </a:r>
          </a:p>
        </p:txBody>
      </p:sp>
      <p:pic>
        <p:nvPicPr>
          <p:cNvPr id="61447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432050"/>
            <a:ext cx="7672387" cy="145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758825" y="3559175"/>
            <a:ext cx="360363" cy="3603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8"/>
          <p:cNvSpPr>
            <a:spLocks noChangeShapeType="1"/>
          </p:cNvSpPr>
          <p:nvPr/>
        </p:nvSpPr>
        <p:spPr bwMode="auto">
          <a:xfrm>
            <a:off x="6051550" y="5403850"/>
            <a:ext cx="17081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3" name="Group 13"/>
          <p:cNvGrpSpPr>
            <a:grpSpLocks/>
          </p:cNvGrpSpPr>
          <p:nvPr/>
        </p:nvGrpSpPr>
        <p:grpSpPr bwMode="auto">
          <a:xfrm>
            <a:off x="6477000" y="4127500"/>
            <a:ext cx="2525713" cy="2525713"/>
            <a:chOff x="4080" y="1690"/>
            <a:chExt cx="1591" cy="1591"/>
          </a:xfrm>
        </p:grpSpPr>
        <p:sp>
          <p:nvSpPr>
            <p:cNvPr id="61449" name="Oval 9"/>
            <p:cNvSpPr>
              <a:spLocks noChangeArrowheads="1"/>
            </p:cNvSpPr>
            <p:nvPr/>
          </p:nvSpPr>
          <p:spPr bwMode="auto">
            <a:xfrm>
              <a:off x="4080" y="1690"/>
              <a:ext cx="1591" cy="159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1" name="Line 11"/>
            <p:cNvSpPr>
              <a:spLocks noChangeShapeType="1"/>
            </p:cNvSpPr>
            <p:nvPr/>
          </p:nvSpPr>
          <p:spPr bwMode="auto">
            <a:xfrm>
              <a:off x="4881" y="2418"/>
              <a:ext cx="0" cy="1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 flipH="1">
              <a:off x="4812" y="248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4" name="Line 14"/>
          <p:cNvSpPr>
            <a:spLocks noChangeShapeType="1"/>
          </p:cNvSpPr>
          <p:nvPr/>
        </p:nvSpPr>
        <p:spPr bwMode="auto">
          <a:xfrm>
            <a:off x="7748588" y="5389563"/>
            <a:ext cx="123825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rot="-5400000">
            <a:off x="7577931" y="4501357"/>
            <a:ext cx="1027113" cy="7048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rot="5400000" flipH="1">
            <a:off x="6869113" y="4484688"/>
            <a:ext cx="673100" cy="10604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6503988" y="5384800"/>
            <a:ext cx="123825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Line 19"/>
          <p:cNvSpPr>
            <a:spLocks noChangeShapeType="1"/>
          </p:cNvSpPr>
          <p:nvPr/>
        </p:nvSpPr>
        <p:spPr bwMode="auto">
          <a:xfrm>
            <a:off x="6054725" y="5464175"/>
            <a:ext cx="2930525" cy="0"/>
          </a:xfrm>
          <a:prstGeom prst="line">
            <a:avLst/>
          </a:prstGeom>
          <a:noFill/>
          <a:ln w="3810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6051550" y="5337175"/>
            <a:ext cx="433388" cy="0"/>
          </a:xfrm>
          <a:prstGeom prst="line">
            <a:avLst/>
          </a:prstGeom>
          <a:noFill/>
          <a:ln w="3810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1" name="Line 21"/>
          <p:cNvSpPr>
            <a:spLocks noChangeShapeType="1"/>
          </p:cNvSpPr>
          <p:nvPr/>
        </p:nvSpPr>
        <p:spPr bwMode="auto">
          <a:xfrm flipV="1">
            <a:off x="6072188" y="4681538"/>
            <a:ext cx="603250" cy="712787"/>
          </a:xfrm>
          <a:prstGeom prst="line">
            <a:avLst/>
          </a:prstGeom>
          <a:noFill/>
          <a:ln w="3810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 flipV="1">
            <a:off x="6072188" y="4324350"/>
            <a:ext cx="2376487" cy="1079500"/>
          </a:xfrm>
          <a:prstGeom prst="line">
            <a:avLst/>
          </a:prstGeom>
          <a:noFill/>
          <a:ln w="3810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610350" y="5470525"/>
            <a:ext cx="23574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The shortest possible vector is 2 N.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10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1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1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 animBg="1"/>
      <p:bldP spid="61448" grpId="0" animBg="1"/>
      <p:bldP spid="61454" grpId="0" animBg="1"/>
      <p:bldP spid="61455" grpId="0" animBg="1"/>
      <p:bldP spid="61457" grpId="0" animBg="1"/>
      <p:bldP spid="61458" grpId="0" animBg="1"/>
      <p:bldP spid="61459" grpId="0" animBg="1"/>
      <p:bldP spid="61460" grpId="0" animBg="1"/>
      <p:bldP spid="61461" grpId="0" animBg="1"/>
      <p:bldP spid="614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445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685800" y="1995488"/>
            <a:ext cx="7772400" cy="48625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Sketch the sum.</a:t>
            </a:r>
          </a:p>
        </p:txBody>
      </p:sp>
      <p:pic>
        <p:nvPicPr>
          <p:cNvPr id="63510" name="Picture 2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2011363"/>
            <a:ext cx="7519987" cy="401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4" name="Oval 6"/>
          <p:cNvSpPr>
            <a:spLocks noChangeArrowheads="1"/>
          </p:cNvSpPr>
          <p:nvPr/>
        </p:nvSpPr>
        <p:spPr bwMode="auto">
          <a:xfrm>
            <a:off x="650875" y="4906963"/>
            <a:ext cx="360363" cy="3603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516" name="Group 28"/>
          <p:cNvGrpSpPr>
            <a:grpSpLocks/>
          </p:cNvGrpSpPr>
          <p:nvPr/>
        </p:nvGrpSpPr>
        <p:grpSpPr bwMode="auto">
          <a:xfrm>
            <a:off x="5786438" y="6119813"/>
            <a:ext cx="2574925" cy="457200"/>
            <a:chOff x="3645" y="3855"/>
            <a:chExt cx="1622" cy="288"/>
          </a:xfrm>
        </p:grpSpPr>
        <p:sp>
          <p:nvSpPr>
            <p:cNvPr id="63511" name="Line 23"/>
            <p:cNvSpPr>
              <a:spLocks noChangeShapeType="1"/>
            </p:cNvSpPr>
            <p:nvPr/>
          </p:nvSpPr>
          <p:spPr bwMode="auto">
            <a:xfrm flipH="1">
              <a:off x="3645" y="4123"/>
              <a:ext cx="1622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4" name="Text Box 26"/>
            <p:cNvSpPr txBox="1">
              <a:spLocks noChangeArrowheads="1"/>
            </p:cNvSpPr>
            <p:nvPr/>
          </p:nvSpPr>
          <p:spPr bwMode="auto">
            <a:xfrm>
              <a:off x="4376" y="385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63517" name="Group 29"/>
          <p:cNvGrpSpPr>
            <a:grpSpLocks/>
          </p:cNvGrpSpPr>
          <p:nvPr/>
        </p:nvGrpSpPr>
        <p:grpSpPr bwMode="auto">
          <a:xfrm>
            <a:off x="5799138" y="5605463"/>
            <a:ext cx="1604962" cy="927100"/>
            <a:chOff x="3653" y="3531"/>
            <a:chExt cx="1011" cy="584"/>
          </a:xfrm>
        </p:grpSpPr>
        <p:sp>
          <p:nvSpPr>
            <p:cNvPr id="63512" name="Line 24"/>
            <p:cNvSpPr>
              <a:spLocks noChangeShapeType="1"/>
            </p:cNvSpPr>
            <p:nvPr/>
          </p:nvSpPr>
          <p:spPr bwMode="auto">
            <a:xfrm flipV="1">
              <a:off x="3653" y="3531"/>
              <a:ext cx="1011" cy="584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5" name="Text Box 27"/>
            <p:cNvSpPr txBox="1">
              <a:spLocks noChangeArrowheads="1"/>
            </p:cNvSpPr>
            <p:nvPr/>
          </p:nvSpPr>
          <p:spPr bwMode="auto">
            <a:xfrm>
              <a:off x="3928" y="357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chemeClr val="accent2"/>
                  </a:solidFill>
                </a:rPr>
                <a:t>y</a:t>
              </a:r>
            </a:p>
          </p:txBody>
        </p:sp>
      </p:grpSp>
      <p:grpSp>
        <p:nvGrpSpPr>
          <p:cNvPr id="63519" name="Group 31"/>
          <p:cNvGrpSpPr>
            <a:grpSpLocks/>
          </p:cNvGrpSpPr>
          <p:nvPr/>
        </p:nvGrpSpPr>
        <p:grpSpPr bwMode="auto">
          <a:xfrm>
            <a:off x="7399338" y="5594350"/>
            <a:ext cx="1333500" cy="950913"/>
            <a:chOff x="4661" y="3524"/>
            <a:chExt cx="840" cy="599"/>
          </a:xfrm>
        </p:grpSpPr>
        <p:sp>
          <p:nvSpPr>
            <p:cNvPr id="63513" name="Line 25"/>
            <p:cNvSpPr>
              <a:spLocks noChangeShapeType="1"/>
            </p:cNvSpPr>
            <p:nvPr/>
          </p:nvSpPr>
          <p:spPr bwMode="auto">
            <a:xfrm flipH="1" flipV="1">
              <a:off x="4661" y="3524"/>
              <a:ext cx="606" cy="599"/>
            </a:xfrm>
            <a:prstGeom prst="line">
              <a:avLst/>
            </a:prstGeom>
            <a:noFill/>
            <a:ln w="7620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8" name="Text Box 30"/>
            <p:cNvSpPr txBox="1">
              <a:spLocks noChangeArrowheads="1"/>
            </p:cNvSpPr>
            <p:nvPr/>
          </p:nvSpPr>
          <p:spPr bwMode="auto">
            <a:xfrm rot="2632602">
              <a:off x="4661" y="3579"/>
              <a:ext cx="8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rgbClr val="D60093"/>
                  </a:solidFill>
                </a:rPr>
                <a:t>c</a:t>
              </a:r>
              <a:r>
                <a:rPr lang="en-US" altLang="en-US">
                  <a:solidFill>
                    <a:srgbClr val="D60093"/>
                  </a:solidFill>
                </a:rPr>
                <a:t> = </a:t>
              </a:r>
              <a:r>
                <a:rPr lang="en-US" altLang="en-US" i="1">
                  <a:solidFill>
                    <a:srgbClr val="D60093"/>
                  </a:solidFill>
                </a:rPr>
                <a:t>x</a:t>
              </a:r>
              <a:r>
                <a:rPr lang="en-US" altLang="en-US">
                  <a:solidFill>
                    <a:srgbClr val="D60093"/>
                  </a:solidFill>
                </a:rPr>
                <a:t> + </a:t>
              </a:r>
              <a:r>
                <a:rPr lang="en-US" altLang="en-US" i="1">
                  <a:solidFill>
                    <a:srgbClr val="D60093"/>
                  </a:solidFill>
                </a:rPr>
                <a:t>y</a:t>
              </a:r>
            </a:p>
          </p:txBody>
        </p:sp>
      </p:grp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4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4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635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Just as in algebra we learn that to subtract is the same as to add the opposite (5 – 8 = 5 + -8), we do the same with vectors.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Thus	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-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 b="1"/>
              <a:t> </a:t>
            </a:r>
            <a:r>
              <a:rPr lang="en-US" altLang="en-US"/>
              <a:t>is the same as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+ </a:t>
            </a:r>
            <a:r>
              <a:rPr lang="en-US" altLang="en-US" b="1" baseline="30000">
                <a:solidFill>
                  <a:schemeClr val="hlink"/>
                </a:solidFill>
              </a:rPr>
              <a:t>-</a:t>
            </a:r>
            <a:r>
              <a:rPr lang="en-US" altLang="en-US" b="1">
                <a:solidFill>
                  <a:schemeClr val="hlink"/>
                </a:solidFill>
              </a:rPr>
              <a:t> B</a:t>
            </a:r>
            <a:r>
              <a:rPr lang="en-US" altLang="en-US"/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All we have to do is know that the opposite of a vector is simply that same vector with its direction reversed.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14020" name="Line 4"/>
          <p:cNvSpPr>
            <a:spLocks noChangeShapeType="1"/>
          </p:cNvSpPr>
          <p:nvPr/>
        </p:nvSpPr>
        <p:spPr bwMode="auto">
          <a:xfrm>
            <a:off x="941388" y="4864100"/>
            <a:ext cx="1652587" cy="41751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1" name="Text Box 5"/>
          <p:cNvSpPr txBox="1">
            <a:spLocks noChangeArrowheads="1"/>
          </p:cNvSpPr>
          <p:nvPr/>
        </p:nvSpPr>
        <p:spPr bwMode="auto">
          <a:xfrm>
            <a:off x="1514475" y="4533900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8000"/>
                </a:solidFill>
              </a:rPr>
              <a:t>B</a:t>
            </a:r>
          </a:p>
        </p:txBody>
      </p:sp>
      <p:sp>
        <p:nvSpPr>
          <p:cNvPr id="214022" name="Line 6"/>
          <p:cNvSpPr>
            <a:spLocks noChangeShapeType="1"/>
          </p:cNvSpPr>
          <p:nvPr/>
        </p:nvSpPr>
        <p:spPr bwMode="auto">
          <a:xfrm>
            <a:off x="881063" y="5946775"/>
            <a:ext cx="1652587" cy="417513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3" name="Text Box 7"/>
          <p:cNvSpPr txBox="1">
            <a:spLocks noChangeArrowheads="1"/>
          </p:cNvSpPr>
          <p:nvPr/>
        </p:nvSpPr>
        <p:spPr bwMode="auto">
          <a:xfrm>
            <a:off x="1387475" y="5616575"/>
            <a:ext cx="60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baseline="30000">
                <a:solidFill>
                  <a:schemeClr val="hlink"/>
                </a:solidFill>
              </a:rPr>
              <a:t>- </a:t>
            </a:r>
            <a:r>
              <a:rPr lang="en-US" alt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14024" name="Text Box 8"/>
          <p:cNvSpPr txBox="1">
            <a:spLocks noChangeArrowheads="1"/>
          </p:cNvSpPr>
          <p:nvPr/>
        </p:nvSpPr>
        <p:spPr bwMode="auto">
          <a:xfrm>
            <a:off x="2009775" y="4518025"/>
            <a:ext cx="2193925" cy="457200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the vector </a:t>
            </a:r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214025" name="Text Box 9"/>
          <p:cNvSpPr txBox="1">
            <a:spLocks noChangeArrowheads="1"/>
          </p:cNvSpPr>
          <p:nvPr/>
        </p:nvSpPr>
        <p:spPr bwMode="auto">
          <a:xfrm>
            <a:off x="2025650" y="5608638"/>
            <a:ext cx="4202113" cy="4572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the opposite of the vector </a:t>
            </a:r>
            <a:r>
              <a:rPr lang="en-US" altLang="en-US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214026" name="Line 10"/>
          <p:cNvSpPr>
            <a:spLocks noChangeShapeType="1"/>
          </p:cNvSpPr>
          <p:nvPr/>
        </p:nvSpPr>
        <p:spPr bwMode="auto">
          <a:xfrm flipV="1">
            <a:off x="7461250" y="4894263"/>
            <a:ext cx="847725" cy="1254125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7" name="Text Box 11"/>
          <p:cNvSpPr txBox="1">
            <a:spLocks noChangeArrowheads="1"/>
          </p:cNvSpPr>
          <p:nvPr/>
        </p:nvSpPr>
        <p:spPr bwMode="auto">
          <a:xfrm>
            <a:off x="7494588" y="5045075"/>
            <a:ext cx="43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4028" name="Line 12"/>
          <p:cNvSpPr>
            <a:spLocks noChangeShapeType="1"/>
          </p:cNvSpPr>
          <p:nvPr/>
        </p:nvSpPr>
        <p:spPr bwMode="auto">
          <a:xfrm>
            <a:off x="6661150" y="4470400"/>
            <a:ext cx="1652588" cy="417513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9" name="Text Box 13"/>
          <p:cNvSpPr txBox="1">
            <a:spLocks noChangeArrowheads="1"/>
          </p:cNvSpPr>
          <p:nvPr/>
        </p:nvSpPr>
        <p:spPr bwMode="auto">
          <a:xfrm>
            <a:off x="7424738" y="4249738"/>
            <a:ext cx="604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baseline="30000">
                <a:solidFill>
                  <a:schemeClr val="hlink"/>
                </a:solidFill>
              </a:rPr>
              <a:t>- </a:t>
            </a:r>
            <a:r>
              <a:rPr lang="en-US" alt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14030" name="Line 14"/>
          <p:cNvSpPr>
            <a:spLocks noChangeShapeType="1"/>
          </p:cNvSpPr>
          <p:nvPr/>
        </p:nvSpPr>
        <p:spPr bwMode="auto">
          <a:xfrm flipH="1" flipV="1">
            <a:off x="6665913" y="4471988"/>
            <a:ext cx="790575" cy="1677987"/>
          </a:xfrm>
          <a:prstGeom prst="line">
            <a:avLst/>
          </a:prstGeom>
          <a:noFill/>
          <a:ln w="76200">
            <a:solidFill>
              <a:srgbClr val="CC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31" name="Text Box 15"/>
          <p:cNvSpPr txBox="1">
            <a:spLocks noChangeArrowheads="1"/>
          </p:cNvSpPr>
          <p:nvPr/>
        </p:nvSpPr>
        <p:spPr bwMode="auto">
          <a:xfrm>
            <a:off x="5872163" y="5057775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D60093"/>
                </a:solidFill>
              </a:rPr>
              <a:t>A </a:t>
            </a:r>
            <a:r>
              <a:rPr lang="en-US" altLang="en-US">
                <a:solidFill>
                  <a:srgbClr val="D60093"/>
                </a:solidFill>
              </a:rPr>
              <a:t>+ </a:t>
            </a:r>
            <a:r>
              <a:rPr lang="en-US" altLang="en-US" b="1" baseline="30000">
                <a:solidFill>
                  <a:srgbClr val="D60093"/>
                </a:solidFill>
              </a:rPr>
              <a:t>- </a:t>
            </a:r>
            <a:r>
              <a:rPr lang="en-US" altLang="en-US" b="1">
                <a:solidFill>
                  <a:srgbClr val="D60093"/>
                </a:solidFill>
              </a:rPr>
              <a:t>B</a:t>
            </a:r>
          </a:p>
        </p:txBody>
      </p:sp>
      <p:sp>
        <p:nvSpPr>
          <p:cNvPr id="214032" name="Text Box 16"/>
          <p:cNvSpPr txBox="1">
            <a:spLocks noChangeArrowheads="1"/>
          </p:cNvSpPr>
          <p:nvPr/>
        </p:nvSpPr>
        <p:spPr bwMode="auto">
          <a:xfrm>
            <a:off x="6224588" y="6400800"/>
            <a:ext cx="171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 b="1"/>
              <a:t> </a:t>
            </a:r>
            <a:r>
              <a:rPr lang="en-US" altLang="en-US"/>
              <a:t>- </a:t>
            </a:r>
            <a:r>
              <a:rPr lang="en-US" altLang="en-US" b="1">
                <a:solidFill>
                  <a:srgbClr val="008000"/>
                </a:solidFill>
              </a:rPr>
              <a:t>B</a:t>
            </a:r>
            <a:r>
              <a:rPr lang="en-US" altLang="en-US"/>
              <a:t> =</a:t>
            </a:r>
            <a:endParaRPr lang="en-US" altLang="en-US" b="1"/>
          </a:p>
        </p:txBody>
      </p:sp>
      <p:sp>
        <p:nvSpPr>
          <p:cNvPr id="214033" name="Text Box 17"/>
          <p:cNvSpPr txBox="1">
            <a:spLocks noChangeArrowheads="1"/>
          </p:cNvSpPr>
          <p:nvPr/>
        </p:nvSpPr>
        <p:spPr bwMode="auto">
          <a:xfrm>
            <a:off x="7324725" y="639445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14034" name="Text Box 18"/>
          <p:cNvSpPr txBox="1">
            <a:spLocks noChangeArrowheads="1"/>
          </p:cNvSpPr>
          <p:nvPr/>
        </p:nvSpPr>
        <p:spPr bwMode="auto">
          <a:xfrm>
            <a:off x="7596188" y="6400800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+</a:t>
            </a:r>
            <a:endParaRPr lang="en-US" altLang="en-US" b="1"/>
          </a:p>
        </p:txBody>
      </p:sp>
      <p:sp>
        <p:nvSpPr>
          <p:cNvPr id="214035" name="Text Box 19"/>
          <p:cNvSpPr txBox="1">
            <a:spLocks noChangeArrowheads="1"/>
          </p:cNvSpPr>
          <p:nvPr/>
        </p:nvSpPr>
        <p:spPr bwMode="auto">
          <a:xfrm>
            <a:off x="7867650" y="6400800"/>
            <a:ext cx="78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baseline="30000">
                <a:solidFill>
                  <a:schemeClr val="hlink"/>
                </a:solidFill>
              </a:rPr>
              <a:t>- </a:t>
            </a:r>
            <a:r>
              <a:rPr lang="en-US" alt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14036" name="Text Box 20"/>
          <p:cNvSpPr txBox="1">
            <a:spLocks noChangeArrowheads="1"/>
          </p:cNvSpPr>
          <p:nvPr/>
        </p:nvSpPr>
        <p:spPr bwMode="auto">
          <a:xfrm>
            <a:off x="5335588" y="6400800"/>
            <a:ext cx="171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Thus,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4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4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4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4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4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4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40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40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40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4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4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4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40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4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4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40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4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4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4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40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40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20" grpId="0" animBg="1"/>
      <p:bldP spid="214021" grpId="0"/>
      <p:bldP spid="214022" grpId="0" animBg="1"/>
      <p:bldP spid="214023" grpId="0"/>
      <p:bldP spid="214024" grpId="0" animBg="1"/>
      <p:bldP spid="214025" grpId="0" animBg="1"/>
      <p:bldP spid="214026" grpId="0" animBg="1"/>
      <p:bldP spid="214027" grpId="0"/>
      <p:bldP spid="214028" grpId="0" animBg="1"/>
      <p:bldP spid="214029" grpId="0"/>
      <p:bldP spid="214030" grpId="0" animBg="1"/>
      <p:bldP spid="214031" grpId="0"/>
      <p:bldP spid="214032" grpId="0"/>
      <p:bldP spid="214033" grpId="0"/>
      <p:bldP spid="214034" grpId="0"/>
      <p:bldP spid="214035" grpId="0"/>
      <p:bldP spid="2140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22098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Understandings: </a:t>
            </a:r>
            <a:endParaRPr lang="en-US" altLang="en-US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• Vector and scalar quantities </a:t>
            </a: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• Combination and resolution of vectors </a:t>
            </a:r>
            <a:endParaRPr lang="en-US" altLang="en-US" b="1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Applications and skills: </a:t>
            </a:r>
            <a:endParaRPr lang="en-US" altLang="en-US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• Solving vector problems graphically and algebraically </a:t>
            </a:r>
            <a:endParaRPr lang="en-US" altLang="en-US" b="1">
              <a:solidFill>
                <a:schemeClr val="accent2"/>
              </a:solidFill>
            </a:endParaRPr>
          </a:p>
        </p:txBody>
      </p:sp>
      <p:sp>
        <p:nvSpPr>
          <p:cNvPr id="3075" name="Rectangle 118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445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685800" y="1995488"/>
            <a:ext cx="7772400" cy="48625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						SOLUTION: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						</a:t>
            </a:r>
            <a:r>
              <a:rPr lang="en-US" altLang="en-US">
                <a:sym typeface="Symbol" pitchFamily="18" charset="2"/>
              </a:rPr>
              <a:t>Sketch in                 						the difference.</a:t>
            </a:r>
            <a:endParaRPr lang="en-US" altLang="en-US"/>
          </a:p>
        </p:txBody>
      </p:sp>
      <p:pic>
        <p:nvPicPr>
          <p:cNvPr id="65552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982788"/>
            <a:ext cx="4894263" cy="412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627063" y="4978400"/>
            <a:ext cx="360362" cy="3603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554" name="Group 18"/>
          <p:cNvGrpSpPr>
            <a:grpSpLocks/>
          </p:cNvGrpSpPr>
          <p:nvPr/>
        </p:nvGrpSpPr>
        <p:grpSpPr bwMode="auto">
          <a:xfrm>
            <a:off x="5691188" y="5295900"/>
            <a:ext cx="1358900" cy="1382713"/>
            <a:chOff x="3585" y="3336"/>
            <a:chExt cx="856" cy="871"/>
          </a:xfrm>
        </p:grpSpPr>
        <p:sp>
          <p:nvSpPr>
            <p:cNvPr id="65544" name="Line 8"/>
            <p:cNvSpPr>
              <a:spLocks noChangeShapeType="1"/>
            </p:cNvSpPr>
            <p:nvPr/>
          </p:nvSpPr>
          <p:spPr bwMode="auto">
            <a:xfrm>
              <a:off x="3585" y="3336"/>
              <a:ext cx="856" cy="87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5" name="Text Box 9"/>
            <p:cNvSpPr txBox="1">
              <a:spLocks noChangeArrowheads="1"/>
            </p:cNvSpPr>
            <p:nvPr/>
          </p:nvSpPr>
          <p:spPr bwMode="auto">
            <a:xfrm>
              <a:off x="3777" y="36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65555" name="Group 19"/>
          <p:cNvGrpSpPr>
            <a:grpSpLocks/>
          </p:cNvGrpSpPr>
          <p:nvPr/>
        </p:nvGrpSpPr>
        <p:grpSpPr bwMode="auto">
          <a:xfrm>
            <a:off x="7064375" y="6051550"/>
            <a:ext cx="1785938" cy="641350"/>
            <a:chOff x="4450" y="3812"/>
            <a:chExt cx="1125" cy="404"/>
          </a:xfrm>
        </p:grpSpPr>
        <p:sp>
          <p:nvSpPr>
            <p:cNvPr id="65547" name="Line 11"/>
            <p:cNvSpPr>
              <a:spLocks noChangeShapeType="1"/>
            </p:cNvSpPr>
            <p:nvPr/>
          </p:nvSpPr>
          <p:spPr bwMode="auto">
            <a:xfrm flipV="1">
              <a:off x="4450" y="3812"/>
              <a:ext cx="1125" cy="387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8" name="Text Box 12"/>
            <p:cNvSpPr txBox="1">
              <a:spLocks noChangeArrowheads="1"/>
            </p:cNvSpPr>
            <p:nvPr/>
          </p:nvSpPr>
          <p:spPr bwMode="auto">
            <a:xfrm>
              <a:off x="4936" y="3928"/>
              <a:ext cx="3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chemeClr val="accent2"/>
                  </a:solidFill>
                </a:rPr>
                <a:t>- y</a:t>
              </a:r>
            </a:p>
          </p:txBody>
        </p:sp>
      </p:grpSp>
      <p:grpSp>
        <p:nvGrpSpPr>
          <p:cNvPr id="65556" name="Group 20"/>
          <p:cNvGrpSpPr>
            <a:grpSpLocks/>
          </p:cNvGrpSpPr>
          <p:nvPr/>
        </p:nvGrpSpPr>
        <p:grpSpPr bwMode="auto">
          <a:xfrm>
            <a:off x="5676900" y="5195888"/>
            <a:ext cx="3128963" cy="842962"/>
            <a:chOff x="3576" y="3273"/>
            <a:chExt cx="1971" cy="531"/>
          </a:xfrm>
        </p:grpSpPr>
        <p:sp>
          <p:nvSpPr>
            <p:cNvPr id="65550" name="Line 14"/>
            <p:cNvSpPr>
              <a:spLocks noChangeShapeType="1"/>
            </p:cNvSpPr>
            <p:nvPr/>
          </p:nvSpPr>
          <p:spPr bwMode="auto">
            <a:xfrm>
              <a:off x="3576" y="3327"/>
              <a:ext cx="1971" cy="477"/>
            </a:xfrm>
            <a:prstGeom prst="line">
              <a:avLst/>
            </a:prstGeom>
            <a:noFill/>
            <a:ln w="76200">
              <a:solidFill>
                <a:srgbClr val="D6009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1" name="Text Box 15"/>
            <p:cNvSpPr txBox="1">
              <a:spLocks noChangeArrowheads="1"/>
            </p:cNvSpPr>
            <p:nvPr/>
          </p:nvSpPr>
          <p:spPr bwMode="auto">
            <a:xfrm rot="806815">
              <a:off x="4139" y="3273"/>
              <a:ext cx="8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i="1">
                  <a:solidFill>
                    <a:srgbClr val="D60093"/>
                  </a:solidFill>
                </a:rPr>
                <a:t>Z = X - Y</a:t>
              </a:r>
            </a:p>
          </p:txBody>
        </p:sp>
      </p:grp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391953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To multiply a vector by a scalar, increase its length in proportion to the scalar multiplier.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Thus	if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has a length of 3 m, then 2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has a length of 6 m.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To divide a vector by a scalar, simply multiply by the reciprocal of the scalar.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Thus	if 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  <a:r>
              <a:rPr lang="en-US" altLang="en-US"/>
              <a:t> has a length of 3 m, then </a:t>
            </a:r>
            <a:r>
              <a:rPr lang="en-US" altLang="en-US" b="1">
                <a:solidFill>
                  <a:srgbClr val="FF0000"/>
                </a:solidFill>
              </a:rPr>
              <a:t>A </a:t>
            </a:r>
            <a:r>
              <a:rPr lang="en-US" altLang="en-US"/>
              <a:t>/ 2 has a length of (1/2)</a:t>
            </a:r>
            <a:r>
              <a:rPr lang="en-US" altLang="en-US" b="1"/>
              <a:t>A</a:t>
            </a:r>
            <a:r>
              <a:rPr lang="en-US" altLang="en-US"/>
              <a:t>, or 1.5 m.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20172" name="Line 12"/>
          <p:cNvSpPr>
            <a:spLocks noChangeShapeType="1"/>
          </p:cNvSpPr>
          <p:nvPr/>
        </p:nvSpPr>
        <p:spPr bwMode="auto">
          <a:xfrm flipH="1" flipV="1">
            <a:off x="2384425" y="3394075"/>
            <a:ext cx="1041400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73" name="Text Box 13"/>
          <p:cNvSpPr txBox="1">
            <a:spLocks noChangeArrowheads="1"/>
          </p:cNvSpPr>
          <p:nvPr/>
        </p:nvSpPr>
        <p:spPr bwMode="auto">
          <a:xfrm>
            <a:off x="3468688" y="3189288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20181" name="Line 21"/>
          <p:cNvSpPr>
            <a:spLocks noChangeShapeType="1"/>
          </p:cNvSpPr>
          <p:nvPr/>
        </p:nvSpPr>
        <p:spPr bwMode="auto">
          <a:xfrm flipH="1" flipV="1">
            <a:off x="4651375" y="3389313"/>
            <a:ext cx="2089150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2" name="Text Box 22"/>
          <p:cNvSpPr txBox="1">
            <a:spLocks noChangeArrowheads="1"/>
          </p:cNvSpPr>
          <p:nvPr/>
        </p:nvSpPr>
        <p:spPr bwMode="auto">
          <a:xfrm>
            <a:off x="6800850" y="3173413"/>
            <a:ext cx="70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tx2"/>
                </a:solidFill>
              </a:rPr>
              <a:t>2</a:t>
            </a: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20183" name="Line 23"/>
          <p:cNvSpPr>
            <a:spLocks noChangeShapeType="1"/>
          </p:cNvSpPr>
          <p:nvPr/>
        </p:nvSpPr>
        <p:spPr bwMode="auto">
          <a:xfrm flipH="1" flipV="1">
            <a:off x="3513138" y="5011738"/>
            <a:ext cx="1041400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4" name="Text Box 24"/>
          <p:cNvSpPr txBox="1">
            <a:spLocks noChangeArrowheads="1"/>
          </p:cNvSpPr>
          <p:nvPr/>
        </p:nvSpPr>
        <p:spPr bwMode="auto">
          <a:xfrm>
            <a:off x="4597400" y="4806950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20185" name="Line 25"/>
          <p:cNvSpPr>
            <a:spLocks noChangeShapeType="1"/>
          </p:cNvSpPr>
          <p:nvPr/>
        </p:nvSpPr>
        <p:spPr bwMode="auto">
          <a:xfrm flipH="1" flipV="1">
            <a:off x="5888038" y="5019675"/>
            <a:ext cx="574675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86" name="Text Box 26"/>
          <p:cNvSpPr txBox="1">
            <a:spLocks noChangeArrowheads="1"/>
          </p:cNvSpPr>
          <p:nvPr/>
        </p:nvSpPr>
        <p:spPr bwMode="auto">
          <a:xfrm>
            <a:off x="6534150" y="4803775"/>
            <a:ext cx="1230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 </a:t>
            </a:r>
            <a:r>
              <a:rPr lang="en-US" altLang="en-US" b="1">
                <a:solidFill>
                  <a:schemeClr val="tx2"/>
                </a:solidFill>
              </a:rPr>
              <a:t>/ 2</a:t>
            </a:r>
          </a:p>
        </p:txBody>
      </p:sp>
      <p:sp>
        <p:nvSpPr>
          <p:cNvPr id="220187" name="Rectangle 27"/>
          <p:cNvSpPr>
            <a:spLocks noChangeArrowheads="1"/>
          </p:cNvSpPr>
          <p:nvPr/>
        </p:nvSpPr>
        <p:spPr bwMode="auto">
          <a:xfrm>
            <a:off x="690563" y="5443538"/>
            <a:ext cx="7772400" cy="1366837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i="1"/>
              <a:t>FYI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</a:t>
            </a:r>
            <a:r>
              <a:rPr lang="en-US" altLang="en-US"/>
              <a:t>In the case where the scalar has units, the units of the product will change. More later!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0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0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0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0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0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0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0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0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0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0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0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0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0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0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01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0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0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72" grpId="0" animBg="1"/>
      <p:bldP spid="220173" grpId="0"/>
      <p:bldP spid="220181" grpId="0" animBg="1"/>
      <p:bldP spid="220182" grpId="0"/>
      <p:bldP spid="220183" grpId="0" animBg="1"/>
      <p:bldP spid="220184" grpId="0"/>
      <p:bldP spid="220185" grpId="0" animBg="1"/>
      <p:bldP spid="22018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6731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</a:t>
            </a:r>
            <a:r>
              <a:rPr lang="en-US" altLang="en-US"/>
              <a:t>Suppose we have a ball moving simultaneously in the </a:t>
            </a:r>
            <a:r>
              <a:rPr lang="en-US" altLang="en-US" i="1"/>
              <a:t>x</a:t>
            </a:r>
            <a:r>
              <a:rPr lang="en-US" altLang="en-US"/>
              <a:t>- and the </a:t>
            </a:r>
            <a:r>
              <a:rPr lang="en-US" altLang="en-US" i="1"/>
              <a:t>y</a:t>
            </a:r>
            <a:r>
              <a:rPr lang="en-US" altLang="en-US"/>
              <a:t>-direction along the diagonal as shown:	</a:t>
            </a:r>
          </a:p>
        </p:txBody>
      </p:sp>
      <p:sp>
        <p:nvSpPr>
          <p:cNvPr id="193663" name="Rectangle 127"/>
          <p:cNvSpPr>
            <a:spLocks noChangeArrowheads="1"/>
          </p:cNvSpPr>
          <p:nvPr/>
        </p:nvSpPr>
        <p:spPr bwMode="auto">
          <a:xfrm>
            <a:off x="1679575" y="2790825"/>
            <a:ext cx="6757988" cy="1973263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i="1"/>
              <a:t>FYI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</a:t>
            </a:r>
            <a:r>
              <a:rPr lang="en-US" altLang="en-US"/>
              <a:t>The green balls are just the shadow of the red ball on each axis. Watch the animation repeatedly and observe how the shadows also have velocities.</a:t>
            </a:r>
          </a:p>
        </p:txBody>
      </p:sp>
      <p:grpSp>
        <p:nvGrpSpPr>
          <p:cNvPr id="19460" name="Group 106"/>
          <p:cNvGrpSpPr>
            <a:grpSpLocks/>
          </p:cNvGrpSpPr>
          <p:nvPr/>
        </p:nvGrpSpPr>
        <p:grpSpPr bwMode="auto">
          <a:xfrm>
            <a:off x="1187450" y="3635375"/>
            <a:ext cx="396875" cy="3006725"/>
            <a:chOff x="538" y="1628"/>
            <a:chExt cx="250" cy="1894"/>
          </a:xfrm>
        </p:grpSpPr>
        <p:sp>
          <p:nvSpPr>
            <p:cNvPr id="19541" name="Rectangle 26"/>
            <p:cNvSpPr>
              <a:spLocks noChangeArrowheads="1"/>
            </p:cNvSpPr>
            <p:nvPr/>
          </p:nvSpPr>
          <p:spPr bwMode="auto">
            <a:xfrm rot="-5400000">
              <a:off x="593" y="3439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2" name="Rectangle 27"/>
            <p:cNvSpPr>
              <a:spLocks noChangeArrowheads="1"/>
            </p:cNvSpPr>
            <p:nvPr/>
          </p:nvSpPr>
          <p:spPr bwMode="auto">
            <a:xfrm rot="-5400000">
              <a:off x="593" y="3331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3" name="Rectangle 28"/>
            <p:cNvSpPr>
              <a:spLocks noChangeArrowheads="1"/>
            </p:cNvSpPr>
            <p:nvPr/>
          </p:nvSpPr>
          <p:spPr bwMode="auto">
            <a:xfrm rot="-5400000">
              <a:off x="593" y="3223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4" name="Rectangle 29"/>
            <p:cNvSpPr>
              <a:spLocks noChangeArrowheads="1"/>
            </p:cNvSpPr>
            <p:nvPr/>
          </p:nvSpPr>
          <p:spPr bwMode="auto">
            <a:xfrm rot="-5400000">
              <a:off x="593" y="3115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5" name="Rectangle 30"/>
            <p:cNvSpPr>
              <a:spLocks noChangeArrowheads="1"/>
            </p:cNvSpPr>
            <p:nvPr/>
          </p:nvSpPr>
          <p:spPr bwMode="auto">
            <a:xfrm rot="-5400000">
              <a:off x="593" y="3007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6" name="Rectangle 31"/>
            <p:cNvSpPr>
              <a:spLocks noChangeArrowheads="1"/>
            </p:cNvSpPr>
            <p:nvPr/>
          </p:nvSpPr>
          <p:spPr bwMode="auto">
            <a:xfrm rot="-5400000">
              <a:off x="593" y="2899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7" name="Rectangle 32"/>
            <p:cNvSpPr>
              <a:spLocks noChangeArrowheads="1"/>
            </p:cNvSpPr>
            <p:nvPr/>
          </p:nvSpPr>
          <p:spPr bwMode="auto">
            <a:xfrm rot="-5400000">
              <a:off x="593" y="2791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8" name="Rectangle 33"/>
            <p:cNvSpPr>
              <a:spLocks noChangeArrowheads="1"/>
            </p:cNvSpPr>
            <p:nvPr/>
          </p:nvSpPr>
          <p:spPr bwMode="auto">
            <a:xfrm rot="-5400000">
              <a:off x="593" y="2683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49" name="Rectangle 34"/>
            <p:cNvSpPr>
              <a:spLocks noChangeArrowheads="1"/>
            </p:cNvSpPr>
            <p:nvPr/>
          </p:nvSpPr>
          <p:spPr bwMode="auto">
            <a:xfrm rot="-5400000">
              <a:off x="593" y="2575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50" name="Rectangle 35"/>
            <p:cNvSpPr>
              <a:spLocks noChangeArrowheads="1"/>
            </p:cNvSpPr>
            <p:nvPr/>
          </p:nvSpPr>
          <p:spPr bwMode="auto">
            <a:xfrm rot="-5400000">
              <a:off x="593" y="2467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51" name="Rectangle 36"/>
            <p:cNvSpPr>
              <a:spLocks noChangeArrowheads="1"/>
            </p:cNvSpPr>
            <p:nvPr/>
          </p:nvSpPr>
          <p:spPr bwMode="auto">
            <a:xfrm rot="-5400000">
              <a:off x="593" y="2359"/>
              <a:ext cx="108" cy="5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52" name="Rectangle 37"/>
            <p:cNvSpPr>
              <a:spLocks noChangeArrowheads="1"/>
            </p:cNvSpPr>
            <p:nvPr/>
          </p:nvSpPr>
          <p:spPr bwMode="auto">
            <a:xfrm rot="-5400000">
              <a:off x="593" y="2251"/>
              <a:ext cx="108" cy="5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53" name="AutoShape 38"/>
            <p:cNvSpPr>
              <a:spLocks noChangeAspect="1" noChangeArrowheads="1"/>
            </p:cNvSpPr>
            <p:nvPr/>
          </p:nvSpPr>
          <p:spPr bwMode="auto">
            <a:xfrm rot="13500000" flipH="1">
              <a:off x="583" y="2168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54" name="Text Box 39"/>
            <p:cNvSpPr txBox="1">
              <a:spLocks noChangeArrowheads="1"/>
            </p:cNvSpPr>
            <p:nvPr/>
          </p:nvSpPr>
          <p:spPr bwMode="auto">
            <a:xfrm rot="-5400000">
              <a:off x="412" y="1754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/>
                <a:t>y</a:t>
              </a:r>
              <a:r>
                <a:rPr lang="en-US" altLang="en-US" sz="2000"/>
                <a:t> / m</a:t>
              </a:r>
            </a:p>
          </p:txBody>
        </p:sp>
      </p:grpSp>
      <p:sp>
        <p:nvSpPr>
          <p:cNvPr id="193657" name="Rectangle 121"/>
          <p:cNvSpPr>
            <a:spLocks noChangeArrowheads="1"/>
          </p:cNvSpPr>
          <p:nvPr/>
        </p:nvSpPr>
        <p:spPr bwMode="auto">
          <a:xfrm>
            <a:off x="1325563" y="5073650"/>
            <a:ext cx="4078287" cy="1598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grpSp>
        <p:nvGrpSpPr>
          <p:cNvPr id="19463" name="Group 43"/>
          <p:cNvGrpSpPr>
            <a:grpSpLocks/>
          </p:cNvGrpSpPr>
          <p:nvPr/>
        </p:nvGrpSpPr>
        <p:grpSpPr bwMode="auto">
          <a:xfrm>
            <a:off x="1420813" y="6510338"/>
            <a:ext cx="6435725" cy="396875"/>
            <a:chOff x="1189" y="2805"/>
            <a:chExt cx="4054" cy="250"/>
          </a:xfrm>
        </p:grpSpPr>
        <p:grpSp>
          <p:nvGrpSpPr>
            <p:cNvPr id="19506" name="Group 44"/>
            <p:cNvGrpSpPr>
              <a:grpSpLocks/>
            </p:cNvGrpSpPr>
            <p:nvPr/>
          </p:nvGrpSpPr>
          <p:grpSpPr bwMode="auto">
            <a:xfrm>
              <a:off x="1189" y="2886"/>
              <a:ext cx="3456" cy="58"/>
              <a:chOff x="1119" y="2163"/>
              <a:chExt cx="3456" cy="108"/>
            </a:xfrm>
          </p:grpSpPr>
          <p:sp>
            <p:nvSpPr>
              <p:cNvPr id="19509" name="Rectangle 45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0" name="Rectangle 46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1" name="Rectangle 47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2" name="Rectangle 48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3" name="Rectangle 49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4" name="Rectangle 50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5" name="Rectangle 51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6" name="Rectangle 52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7" name="Rectangle 53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8" name="Rectangle 54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19" name="Rectangle 55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0" name="Rectangle 56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1" name="Rectangle 57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2" name="Rectangle 58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3" name="Rectangle 59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4" name="Rectangle 60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5" name="Rectangle 61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6" name="Rectangle 62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7" name="Rectangle 63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8" name="Rectangle 64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29" name="Rectangle 65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0" name="Rectangle 66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1" name="Rectangle 67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2" name="Rectangle 68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3" name="Rectangle 69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4" name="Rectangle 70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5" name="Rectangle 71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6" name="Rectangle 72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7" name="Rectangle 73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8" name="Rectangle 74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39" name="Rectangle 75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40" name="Rectangle 76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9507" name="AutoShape 77"/>
            <p:cNvSpPr>
              <a:spLocks noChangeAspect="1" noChangeArrowheads="1"/>
            </p:cNvSpPr>
            <p:nvPr/>
          </p:nvSpPr>
          <p:spPr bwMode="auto">
            <a:xfrm rot="18900000" flipH="1">
              <a:off x="4587" y="2851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19508" name="Text Box 78"/>
            <p:cNvSpPr txBox="1">
              <a:spLocks noChangeArrowheads="1"/>
            </p:cNvSpPr>
            <p:nvPr/>
          </p:nvSpPr>
          <p:spPr bwMode="auto">
            <a:xfrm>
              <a:off x="4741" y="2805"/>
              <a:ext cx="5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i="1"/>
                <a:t>x</a:t>
              </a:r>
              <a:r>
                <a:rPr lang="en-US" altLang="en-US" sz="2000"/>
                <a:t> / m</a:t>
              </a:r>
            </a:p>
          </p:txBody>
        </p:sp>
      </p:grpSp>
      <p:grpSp>
        <p:nvGrpSpPr>
          <p:cNvPr id="19464" name="Group 120"/>
          <p:cNvGrpSpPr>
            <a:grpSpLocks/>
          </p:cNvGrpSpPr>
          <p:nvPr/>
        </p:nvGrpSpPr>
        <p:grpSpPr bwMode="auto">
          <a:xfrm rot="-1231403">
            <a:off x="1227138" y="5538788"/>
            <a:ext cx="5576887" cy="182562"/>
            <a:chOff x="748" y="2858"/>
            <a:chExt cx="3513" cy="115"/>
          </a:xfrm>
        </p:grpSpPr>
        <p:grpSp>
          <p:nvGrpSpPr>
            <p:cNvPr id="19472" name="Group 85"/>
            <p:cNvGrpSpPr>
              <a:grpSpLocks/>
            </p:cNvGrpSpPr>
            <p:nvPr/>
          </p:nvGrpSpPr>
          <p:grpSpPr bwMode="auto">
            <a:xfrm>
              <a:off x="748" y="2893"/>
              <a:ext cx="3456" cy="58"/>
              <a:chOff x="1119" y="2163"/>
              <a:chExt cx="3456" cy="108"/>
            </a:xfrm>
          </p:grpSpPr>
          <p:sp>
            <p:nvSpPr>
              <p:cNvPr id="19474" name="Rectangle 86"/>
              <p:cNvSpPr>
                <a:spLocks noChangeArrowheads="1"/>
              </p:cNvSpPr>
              <p:nvPr/>
            </p:nvSpPr>
            <p:spPr bwMode="auto">
              <a:xfrm>
                <a:off x="111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75" name="Rectangle 87"/>
              <p:cNvSpPr>
                <a:spLocks noChangeArrowheads="1"/>
              </p:cNvSpPr>
              <p:nvPr/>
            </p:nvSpPr>
            <p:spPr bwMode="auto">
              <a:xfrm>
                <a:off x="122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76" name="Rectangle 88"/>
              <p:cNvSpPr>
                <a:spLocks noChangeArrowheads="1"/>
              </p:cNvSpPr>
              <p:nvPr/>
            </p:nvSpPr>
            <p:spPr bwMode="auto">
              <a:xfrm>
                <a:off x="133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77" name="Rectangle 89"/>
              <p:cNvSpPr>
                <a:spLocks noChangeArrowheads="1"/>
              </p:cNvSpPr>
              <p:nvPr/>
            </p:nvSpPr>
            <p:spPr bwMode="auto">
              <a:xfrm>
                <a:off x="144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78" name="Rectangle 90"/>
              <p:cNvSpPr>
                <a:spLocks noChangeArrowheads="1"/>
              </p:cNvSpPr>
              <p:nvPr/>
            </p:nvSpPr>
            <p:spPr bwMode="auto">
              <a:xfrm>
                <a:off x="155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79" name="Rectangle 91"/>
              <p:cNvSpPr>
                <a:spLocks noChangeArrowheads="1"/>
              </p:cNvSpPr>
              <p:nvPr/>
            </p:nvSpPr>
            <p:spPr bwMode="auto">
              <a:xfrm>
                <a:off x="165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0" name="Rectangle 92"/>
              <p:cNvSpPr>
                <a:spLocks noChangeArrowheads="1"/>
              </p:cNvSpPr>
              <p:nvPr/>
            </p:nvSpPr>
            <p:spPr bwMode="auto">
              <a:xfrm>
                <a:off x="176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1" name="Rectangle 93"/>
              <p:cNvSpPr>
                <a:spLocks noChangeArrowheads="1"/>
              </p:cNvSpPr>
              <p:nvPr/>
            </p:nvSpPr>
            <p:spPr bwMode="auto">
              <a:xfrm>
                <a:off x="187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2" name="Rectangle 94"/>
              <p:cNvSpPr>
                <a:spLocks noChangeArrowheads="1"/>
              </p:cNvSpPr>
              <p:nvPr/>
            </p:nvSpPr>
            <p:spPr bwMode="auto">
              <a:xfrm>
                <a:off x="198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3" name="Rectangle 95"/>
              <p:cNvSpPr>
                <a:spLocks noChangeArrowheads="1"/>
              </p:cNvSpPr>
              <p:nvPr/>
            </p:nvSpPr>
            <p:spPr bwMode="auto">
              <a:xfrm>
                <a:off x="209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4" name="Rectangle 96"/>
              <p:cNvSpPr>
                <a:spLocks noChangeArrowheads="1"/>
              </p:cNvSpPr>
              <p:nvPr/>
            </p:nvSpPr>
            <p:spPr bwMode="auto">
              <a:xfrm>
                <a:off x="219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5" name="Rectangle 97"/>
              <p:cNvSpPr>
                <a:spLocks noChangeArrowheads="1"/>
              </p:cNvSpPr>
              <p:nvPr/>
            </p:nvSpPr>
            <p:spPr bwMode="auto">
              <a:xfrm>
                <a:off x="230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6" name="Rectangle 98"/>
              <p:cNvSpPr>
                <a:spLocks noChangeArrowheads="1"/>
              </p:cNvSpPr>
              <p:nvPr/>
            </p:nvSpPr>
            <p:spPr bwMode="auto">
              <a:xfrm>
                <a:off x="241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7" name="Rectangle 99"/>
              <p:cNvSpPr>
                <a:spLocks noChangeArrowheads="1"/>
              </p:cNvSpPr>
              <p:nvPr/>
            </p:nvSpPr>
            <p:spPr bwMode="auto">
              <a:xfrm>
                <a:off x="252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8" name="Rectangle 100"/>
              <p:cNvSpPr>
                <a:spLocks noChangeArrowheads="1"/>
              </p:cNvSpPr>
              <p:nvPr/>
            </p:nvSpPr>
            <p:spPr bwMode="auto">
              <a:xfrm>
                <a:off x="263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89" name="Rectangle 101"/>
              <p:cNvSpPr>
                <a:spLocks noChangeArrowheads="1"/>
              </p:cNvSpPr>
              <p:nvPr/>
            </p:nvSpPr>
            <p:spPr bwMode="auto">
              <a:xfrm>
                <a:off x="273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0" name="Rectangle 102"/>
              <p:cNvSpPr>
                <a:spLocks noChangeArrowheads="1"/>
              </p:cNvSpPr>
              <p:nvPr/>
            </p:nvSpPr>
            <p:spPr bwMode="auto">
              <a:xfrm>
                <a:off x="284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1" name="Rectangle 103"/>
              <p:cNvSpPr>
                <a:spLocks noChangeArrowheads="1"/>
              </p:cNvSpPr>
              <p:nvPr/>
            </p:nvSpPr>
            <p:spPr bwMode="auto">
              <a:xfrm>
                <a:off x="295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2" name="Rectangle 104"/>
              <p:cNvSpPr>
                <a:spLocks noChangeArrowheads="1"/>
              </p:cNvSpPr>
              <p:nvPr/>
            </p:nvSpPr>
            <p:spPr bwMode="auto">
              <a:xfrm>
                <a:off x="306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3" name="Rectangle 105"/>
              <p:cNvSpPr>
                <a:spLocks noChangeArrowheads="1"/>
              </p:cNvSpPr>
              <p:nvPr/>
            </p:nvSpPr>
            <p:spPr bwMode="auto">
              <a:xfrm>
                <a:off x="317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4" name="Rectangle 106"/>
              <p:cNvSpPr>
                <a:spLocks noChangeArrowheads="1"/>
              </p:cNvSpPr>
              <p:nvPr/>
            </p:nvSpPr>
            <p:spPr bwMode="auto">
              <a:xfrm>
                <a:off x="327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5" name="Rectangle 107"/>
              <p:cNvSpPr>
                <a:spLocks noChangeArrowheads="1"/>
              </p:cNvSpPr>
              <p:nvPr/>
            </p:nvSpPr>
            <p:spPr bwMode="auto">
              <a:xfrm>
                <a:off x="338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6" name="Rectangle 108"/>
              <p:cNvSpPr>
                <a:spLocks noChangeArrowheads="1"/>
              </p:cNvSpPr>
              <p:nvPr/>
            </p:nvSpPr>
            <p:spPr bwMode="auto">
              <a:xfrm>
                <a:off x="3495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7" name="Rectangle 109"/>
              <p:cNvSpPr>
                <a:spLocks noChangeArrowheads="1"/>
              </p:cNvSpPr>
              <p:nvPr/>
            </p:nvSpPr>
            <p:spPr bwMode="auto">
              <a:xfrm>
                <a:off x="3603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8" name="Rectangle 110"/>
              <p:cNvSpPr>
                <a:spLocks noChangeArrowheads="1"/>
              </p:cNvSpPr>
              <p:nvPr/>
            </p:nvSpPr>
            <p:spPr bwMode="auto">
              <a:xfrm>
                <a:off x="3711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499" name="Rectangle 111"/>
              <p:cNvSpPr>
                <a:spLocks noChangeArrowheads="1"/>
              </p:cNvSpPr>
              <p:nvPr/>
            </p:nvSpPr>
            <p:spPr bwMode="auto">
              <a:xfrm>
                <a:off x="3819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0" name="Rectangle 112"/>
              <p:cNvSpPr>
                <a:spLocks noChangeArrowheads="1"/>
              </p:cNvSpPr>
              <p:nvPr/>
            </p:nvSpPr>
            <p:spPr bwMode="auto">
              <a:xfrm>
                <a:off x="3927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1" name="Rectangle 113"/>
              <p:cNvSpPr>
                <a:spLocks noChangeArrowheads="1"/>
              </p:cNvSpPr>
              <p:nvPr/>
            </p:nvSpPr>
            <p:spPr bwMode="auto">
              <a:xfrm>
                <a:off x="4035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2" name="Rectangle 114"/>
              <p:cNvSpPr>
                <a:spLocks noChangeArrowheads="1"/>
              </p:cNvSpPr>
              <p:nvPr/>
            </p:nvSpPr>
            <p:spPr bwMode="auto">
              <a:xfrm>
                <a:off x="4143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3" name="Rectangle 115"/>
              <p:cNvSpPr>
                <a:spLocks noChangeArrowheads="1"/>
              </p:cNvSpPr>
              <p:nvPr/>
            </p:nvSpPr>
            <p:spPr bwMode="auto">
              <a:xfrm>
                <a:off x="4251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4" name="Rectangle 116"/>
              <p:cNvSpPr>
                <a:spLocks noChangeArrowheads="1"/>
              </p:cNvSpPr>
              <p:nvPr/>
            </p:nvSpPr>
            <p:spPr bwMode="auto">
              <a:xfrm>
                <a:off x="4359" y="2163"/>
                <a:ext cx="108" cy="1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19505" name="Rectangle 117"/>
              <p:cNvSpPr>
                <a:spLocks noChangeArrowheads="1"/>
              </p:cNvSpPr>
              <p:nvPr/>
            </p:nvSpPr>
            <p:spPr bwMode="auto">
              <a:xfrm>
                <a:off x="4467" y="2163"/>
                <a:ext cx="108" cy="10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19473" name="AutoShape 118"/>
            <p:cNvSpPr>
              <a:spLocks noChangeAspect="1" noChangeArrowheads="1"/>
            </p:cNvSpPr>
            <p:nvPr/>
          </p:nvSpPr>
          <p:spPr bwMode="auto">
            <a:xfrm rot="18900000" flipH="1">
              <a:off x="4146" y="2858"/>
              <a:ext cx="115" cy="11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</p:grpSp>
      <p:sp>
        <p:nvSpPr>
          <p:cNvPr id="193577" name="Line 41"/>
          <p:cNvSpPr>
            <a:spLocks noChangeShapeType="1"/>
          </p:cNvSpPr>
          <p:nvPr/>
        </p:nvSpPr>
        <p:spPr bwMode="auto">
          <a:xfrm rot="10800000" flipV="1">
            <a:off x="1385888" y="5116513"/>
            <a:ext cx="4017962" cy="1500187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3658" name="Oval 122"/>
          <p:cNvSpPr>
            <a:spLocks noChangeArrowheads="1"/>
          </p:cNvSpPr>
          <p:nvPr/>
        </p:nvSpPr>
        <p:spPr bwMode="auto">
          <a:xfrm>
            <a:off x="1249363" y="6511925"/>
            <a:ext cx="179387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3659" name="Oval 123"/>
          <p:cNvSpPr>
            <a:spLocks noChangeArrowheads="1"/>
          </p:cNvSpPr>
          <p:nvPr/>
        </p:nvSpPr>
        <p:spPr bwMode="auto">
          <a:xfrm>
            <a:off x="1301750" y="6572250"/>
            <a:ext cx="179388" cy="1793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3660" name="Line 124"/>
          <p:cNvSpPr>
            <a:spLocks noChangeShapeType="1"/>
          </p:cNvSpPr>
          <p:nvPr/>
        </p:nvSpPr>
        <p:spPr bwMode="auto">
          <a:xfrm flipV="1">
            <a:off x="1357313" y="5053013"/>
            <a:ext cx="0" cy="1595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3662" name="Line 126"/>
          <p:cNvSpPr>
            <a:spLocks noChangeShapeType="1"/>
          </p:cNvSpPr>
          <p:nvPr/>
        </p:nvSpPr>
        <p:spPr bwMode="auto">
          <a:xfrm>
            <a:off x="1374775" y="6688138"/>
            <a:ext cx="40227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3576" name="Oval 40"/>
          <p:cNvSpPr>
            <a:spLocks noChangeArrowheads="1"/>
          </p:cNvSpPr>
          <p:nvPr/>
        </p:nvSpPr>
        <p:spPr bwMode="auto">
          <a:xfrm>
            <a:off x="1287463" y="6540500"/>
            <a:ext cx="179387" cy="1793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93578" name="Oval 42"/>
          <p:cNvSpPr>
            <a:spLocks noChangeArrowheads="1"/>
          </p:cNvSpPr>
          <p:nvPr/>
        </p:nvSpPr>
        <p:spPr bwMode="auto">
          <a:xfrm>
            <a:off x="1287463" y="6535738"/>
            <a:ext cx="179387" cy="17938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latin typeface="Courier New" pitchFamily="49" charset="0"/>
            </a:endParaRP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3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9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9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3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3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4342 -0.2194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1" y="-1097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9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0026 -0.2245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3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122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0.43959 3.7037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3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79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9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93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9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657" grpId="0" animBg="1"/>
      <p:bldP spid="193577" grpId="0" animBg="1"/>
      <p:bldP spid="193658" grpId="0" animBg="1"/>
      <p:bldP spid="193658" grpId="1" animBg="1"/>
      <p:bldP spid="193659" grpId="0" animBg="1"/>
      <p:bldP spid="193659" grpId="1" animBg="1"/>
      <p:bldP spid="193660" grpId="0" animBg="1"/>
      <p:bldP spid="193662" grpId="0" animBg="1"/>
      <p:bldP spid="193576" grpId="0" animBg="1"/>
      <p:bldP spid="193578" grpId="0" animBg="1"/>
      <p:bldP spid="19357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6731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We can measure each side directly on our scale: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Note that if we move the 9 m side to the right we complete a </a:t>
            </a:r>
            <a:r>
              <a:rPr lang="en-US" altLang="en-US" b="1">
                <a:sym typeface="Symbol" pitchFamily="18" charset="2"/>
              </a:rPr>
              <a:t>right triangle</a:t>
            </a:r>
            <a:r>
              <a:rPr lang="en-US" altLang="en-US"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Clearly, vectors at an angle can be broken down into 	the pieces represented by their shadows.</a:t>
            </a:r>
            <a:endParaRPr lang="en-US" altLang="en-US"/>
          </a:p>
          <a:p>
            <a:pPr eaLnBrk="1" hangingPunct="1">
              <a:spcBef>
                <a:spcPct val="20000"/>
              </a:spcBef>
            </a:pPr>
            <a:endParaRPr lang="en-US" altLang="en-US"/>
          </a:p>
        </p:txBody>
      </p:sp>
      <p:grpSp>
        <p:nvGrpSpPr>
          <p:cNvPr id="20483" name="Group 400"/>
          <p:cNvGrpSpPr>
            <a:grpSpLocks/>
          </p:cNvGrpSpPr>
          <p:nvPr/>
        </p:nvGrpSpPr>
        <p:grpSpPr bwMode="auto">
          <a:xfrm>
            <a:off x="1187450" y="3635375"/>
            <a:ext cx="6669088" cy="3271838"/>
            <a:chOff x="844" y="2386"/>
            <a:chExt cx="4201" cy="2061"/>
          </a:xfrm>
        </p:grpSpPr>
        <p:grpSp>
          <p:nvGrpSpPr>
            <p:cNvPr id="20492" name="Group 306"/>
            <p:cNvGrpSpPr>
              <a:grpSpLocks/>
            </p:cNvGrpSpPr>
            <p:nvPr/>
          </p:nvGrpSpPr>
          <p:grpSpPr bwMode="auto">
            <a:xfrm>
              <a:off x="844" y="2386"/>
              <a:ext cx="250" cy="1894"/>
              <a:chOff x="538" y="1628"/>
              <a:chExt cx="250" cy="1894"/>
            </a:xfrm>
          </p:grpSpPr>
          <p:sp>
            <p:nvSpPr>
              <p:cNvPr id="20572" name="Rectangle 26"/>
              <p:cNvSpPr>
                <a:spLocks noChangeArrowheads="1"/>
              </p:cNvSpPr>
              <p:nvPr/>
            </p:nvSpPr>
            <p:spPr bwMode="auto">
              <a:xfrm rot="-5400000">
                <a:off x="593" y="3439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3" name="Rectangle 27"/>
              <p:cNvSpPr>
                <a:spLocks noChangeArrowheads="1"/>
              </p:cNvSpPr>
              <p:nvPr/>
            </p:nvSpPr>
            <p:spPr bwMode="auto">
              <a:xfrm rot="-5400000">
                <a:off x="593" y="3331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4" name="Rectangle 28"/>
              <p:cNvSpPr>
                <a:spLocks noChangeArrowheads="1"/>
              </p:cNvSpPr>
              <p:nvPr/>
            </p:nvSpPr>
            <p:spPr bwMode="auto">
              <a:xfrm rot="-5400000">
                <a:off x="593" y="3223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5" name="Rectangle 29"/>
              <p:cNvSpPr>
                <a:spLocks noChangeArrowheads="1"/>
              </p:cNvSpPr>
              <p:nvPr/>
            </p:nvSpPr>
            <p:spPr bwMode="auto">
              <a:xfrm rot="-5400000">
                <a:off x="593" y="3115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6" name="Rectangle 30"/>
              <p:cNvSpPr>
                <a:spLocks noChangeArrowheads="1"/>
              </p:cNvSpPr>
              <p:nvPr/>
            </p:nvSpPr>
            <p:spPr bwMode="auto">
              <a:xfrm rot="-5400000">
                <a:off x="593" y="3007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7" name="Rectangle 31"/>
              <p:cNvSpPr>
                <a:spLocks noChangeArrowheads="1"/>
              </p:cNvSpPr>
              <p:nvPr/>
            </p:nvSpPr>
            <p:spPr bwMode="auto">
              <a:xfrm rot="-5400000">
                <a:off x="593" y="2899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8" name="Rectangle 32"/>
              <p:cNvSpPr>
                <a:spLocks noChangeArrowheads="1"/>
              </p:cNvSpPr>
              <p:nvPr/>
            </p:nvSpPr>
            <p:spPr bwMode="auto">
              <a:xfrm rot="-5400000">
                <a:off x="593" y="2791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79" name="Rectangle 33"/>
              <p:cNvSpPr>
                <a:spLocks noChangeArrowheads="1"/>
              </p:cNvSpPr>
              <p:nvPr/>
            </p:nvSpPr>
            <p:spPr bwMode="auto">
              <a:xfrm rot="-5400000">
                <a:off x="593" y="2683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0" name="Rectangle 34"/>
              <p:cNvSpPr>
                <a:spLocks noChangeArrowheads="1"/>
              </p:cNvSpPr>
              <p:nvPr/>
            </p:nvSpPr>
            <p:spPr bwMode="auto">
              <a:xfrm rot="-5400000">
                <a:off x="593" y="2575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1" name="Rectangle 35"/>
              <p:cNvSpPr>
                <a:spLocks noChangeArrowheads="1"/>
              </p:cNvSpPr>
              <p:nvPr/>
            </p:nvSpPr>
            <p:spPr bwMode="auto">
              <a:xfrm rot="-5400000">
                <a:off x="593" y="2467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2" name="Rectangle 36"/>
              <p:cNvSpPr>
                <a:spLocks noChangeArrowheads="1"/>
              </p:cNvSpPr>
              <p:nvPr/>
            </p:nvSpPr>
            <p:spPr bwMode="auto">
              <a:xfrm rot="-5400000">
                <a:off x="593" y="2359"/>
                <a:ext cx="108" cy="5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3" name="Rectangle 37"/>
              <p:cNvSpPr>
                <a:spLocks noChangeArrowheads="1"/>
              </p:cNvSpPr>
              <p:nvPr/>
            </p:nvSpPr>
            <p:spPr bwMode="auto">
              <a:xfrm rot="-5400000">
                <a:off x="593" y="2251"/>
                <a:ext cx="108" cy="5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4" name="AutoShape 38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583" y="2168"/>
                <a:ext cx="115" cy="115"/>
              </a:xfrm>
              <a:prstGeom prst="rtTriangl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85" name="Text Box 39"/>
              <p:cNvSpPr txBox="1">
                <a:spLocks noChangeArrowheads="1"/>
              </p:cNvSpPr>
              <p:nvPr/>
            </p:nvSpPr>
            <p:spPr bwMode="auto">
              <a:xfrm rot="-5400000">
                <a:off x="412" y="1754"/>
                <a:ext cx="50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i="1"/>
                  <a:t>y</a:t>
                </a:r>
                <a:r>
                  <a:rPr lang="en-US" altLang="en-US" sz="2000"/>
                  <a:t> / m</a:t>
                </a:r>
              </a:p>
            </p:txBody>
          </p:sp>
        </p:grpSp>
        <p:sp>
          <p:nvSpPr>
            <p:cNvPr id="20493" name="Rectangle 121"/>
            <p:cNvSpPr>
              <a:spLocks noChangeArrowheads="1"/>
            </p:cNvSpPr>
            <p:nvPr/>
          </p:nvSpPr>
          <p:spPr bwMode="auto">
            <a:xfrm>
              <a:off x="931" y="3292"/>
              <a:ext cx="2569" cy="10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grpSp>
          <p:nvGrpSpPr>
            <p:cNvPr id="20494" name="Group 43"/>
            <p:cNvGrpSpPr>
              <a:grpSpLocks/>
            </p:cNvGrpSpPr>
            <p:nvPr/>
          </p:nvGrpSpPr>
          <p:grpSpPr bwMode="auto">
            <a:xfrm>
              <a:off x="991" y="4197"/>
              <a:ext cx="4054" cy="250"/>
              <a:chOff x="1189" y="2805"/>
              <a:chExt cx="4054" cy="250"/>
            </a:xfrm>
          </p:grpSpPr>
          <p:grpSp>
            <p:nvGrpSpPr>
              <p:cNvPr id="20537" name="Group 44"/>
              <p:cNvGrpSpPr>
                <a:grpSpLocks/>
              </p:cNvGrpSpPr>
              <p:nvPr/>
            </p:nvGrpSpPr>
            <p:grpSpPr bwMode="auto">
              <a:xfrm>
                <a:off x="1189" y="2886"/>
                <a:ext cx="3456" cy="58"/>
                <a:chOff x="1119" y="2163"/>
                <a:chExt cx="3456" cy="108"/>
              </a:xfrm>
            </p:grpSpPr>
            <p:sp>
              <p:nvSpPr>
                <p:cNvPr id="20540" name="Rectangle 45"/>
                <p:cNvSpPr>
                  <a:spLocks noChangeArrowheads="1"/>
                </p:cNvSpPr>
                <p:nvPr/>
              </p:nvSpPr>
              <p:spPr bwMode="auto">
                <a:xfrm>
                  <a:off x="111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1" name="Rectangle 46"/>
                <p:cNvSpPr>
                  <a:spLocks noChangeArrowheads="1"/>
                </p:cNvSpPr>
                <p:nvPr/>
              </p:nvSpPr>
              <p:spPr bwMode="auto">
                <a:xfrm>
                  <a:off x="122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2" name="Rectangle 47"/>
                <p:cNvSpPr>
                  <a:spLocks noChangeArrowheads="1"/>
                </p:cNvSpPr>
                <p:nvPr/>
              </p:nvSpPr>
              <p:spPr bwMode="auto">
                <a:xfrm>
                  <a:off x="133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3" name="Rectangle 48"/>
                <p:cNvSpPr>
                  <a:spLocks noChangeArrowheads="1"/>
                </p:cNvSpPr>
                <p:nvPr/>
              </p:nvSpPr>
              <p:spPr bwMode="auto">
                <a:xfrm>
                  <a:off x="144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4" name="Rectangle 49"/>
                <p:cNvSpPr>
                  <a:spLocks noChangeArrowheads="1"/>
                </p:cNvSpPr>
                <p:nvPr/>
              </p:nvSpPr>
              <p:spPr bwMode="auto">
                <a:xfrm>
                  <a:off x="155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5" name="Rectangle 50"/>
                <p:cNvSpPr>
                  <a:spLocks noChangeArrowheads="1"/>
                </p:cNvSpPr>
                <p:nvPr/>
              </p:nvSpPr>
              <p:spPr bwMode="auto">
                <a:xfrm>
                  <a:off x="165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6" name="Rectangle 51"/>
                <p:cNvSpPr>
                  <a:spLocks noChangeArrowheads="1"/>
                </p:cNvSpPr>
                <p:nvPr/>
              </p:nvSpPr>
              <p:spPr bwMode="auto">
                <a:xfrm>
                  <a:off x="176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7" name="Rectangle 52"/>
                <p:cNvSpPr>
                  <a:spLocks noChangeArrowheads="1"/>
                </p:cNvSpPr>
                <p:nvPr/>
              </p:nvSpPr>
              <p:spPr bwMode="auto">
                <a:xfrm>
                  <a:off x="187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8" name="Rectangle 53"/>
                <p:cNvSpPr>
                  <a:spLocks noChangeArrowheads="1"/>
                </p:cNvSpPr>
                <p:nvPr/>
              </p:nvSpPr>
              <p:spPr bwMode="auto">
                <a:xfrm>
                  <a:off x="198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49" name="Rectangle 54"/>
                <p:cNvSpPr>
                  <a:spLocks noChangeArrowheads="1"/>
                </p:cNvSpPr>
                <p:nvPr/>
              </p:nvSpPr>
              <p:spPr bwMode="auto">
                <a:xfrm>
                  <a:off x="209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0" name="Rectangle 55"/>
                <p:cNvSpPr>
                  <a:spLocks noChangeArrowheads="1"/>
                </p:cNvSpPr>
                <p:nvPr/>
              </p:nvSpPr>
              <p:spPr bwMode="auto">
                <a:xfrm>
                  <a:off x="219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1" name="Rectangle 56"/>
                <p:cNvSpPr>
                  <a:spLocks noChangeArrowheads="1"/>
                </p:cNvSpPr>
                <p:nvPr/>
              </p:nvSpPr>
              <p:spPr bwMode="auto">
                <a:xfrm>
                  <a:off x="230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2" name="Rectangle 57"/>
                <p:cNvSpPr>
                  <a:spLocks noChangeArrowheads="1"/>
                </p:cNvSpPr>
                <p:nvPr/>
              </p:nvSpPr>
              <p:spPr bwMode="auto">
                <a:xfrm>
                  <a:off x="241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3" name="Rectangle 58"/>
                <p:cNvSpPr>
                  <a:spLocks noChangeArrowheads="1"/>
                </p:cNvSpPr>
                <p:nvPr/>
              </p:nvSpPr>
              <p:spPr bwMode="auto">
                <a:xfrm>
                  <a:off x="252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4" name="Rectangle 59"/>
                <p:cNvSpPr>
                  <a:spLocks noChangeArrowheads="1"/>
                </p:cNvSpPr>
                <p:nvPr/>
              </p:nvSpPr>
              <p:spPr bwMode="auto">
                <a:xfrm>
                  <a:off x="263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5" name="Rectangle 60"/>
                <p:cNvSpPr>
                  <a:spLocks noChangeArrowheads="1"/>
                </p:cNvSpPr>
                <p:nvPr/>
              </p:nvSpPr>
              <p:spPr bwMode="auto">
                <a:xfrm>
                  <a:off x="273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6" name="Rectangle 61"/>
                <p:cNvSpPr>
                  <a:spLocks noChangeArrowheads="1"/>
                </p:cNvSpPr>
                <p:nvPr/>
              </p:nvSpPr>
              <p:spPr bwMode="auto">
                <a:xfrm>
                  <a:off x="284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7" name="Rectangle 62"/>
                <p:cNvSpPr>
                  <a:spLocks noChangeArrowheads="1"/>
                </p:cNvSpPr>
                <p:nvPr/>
              </p:nvSpPr>
              <p:spPr bwMode="auto">
                <a:xfrm>
                  <a:off x="295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8" name="Rectangle 63"/>
                <p:cNvSpPr>
                  <a:spLocks noChangeArrowheads="1"/>
                </p:cNvSpPr>
                <p:nvPr/>
              </p:nvSpPr>
              <p:spPr bwMode="auto">
                <a:xfrm>
                  <a:off x="306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59" name="Rectangle 64"/>
                <p:cNvSpPr>
                  <a:spLocks noChangeArrowheads="1"/>
                </p:cNvSpPr>
                <p:nvPr/>
              </p:nvSpPr>
              <p:spPr bwMode="auto">
                <a:xfrm>
                  <a:off x="317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0" name="Rectangle 65"/>
                <p:cNvSpPr>
                  <a:spLocks noChangeArrowheads="1"/>
                </p:cNvSpPr>
                <p:nvPr/>
              </p:nvSpPr>
              <p:spPr bwMode="auto">
                <a:xfrm>
                  <a:off x="327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1" name="Rectangle 66"/>
                <p:cNvSpPr>
                  <a:spLocks noChangeArrowheads="1"/>
                </p:cNvSpPr>
                <p:nvPr/>
              </p:nvSpPr>
              <p:spPr bwMode="auto">
                <a:xfrm>
                  <a:off x="338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2" name="Rectangle 67"/>
                <p:cNvSpPr>
                  <a:spLocks noChangeArrowheads="1"/>
                </p:cNvSpPr>
                <p:nvPr/>
              </p:nvSpPr>
              <p:spPr bwMode="auto">
                <a:xfrm>
                  <a:off x="349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3" name="Rectangle 68"/>
                <p:cNvSpPr>
                  <a:spLocks noChangeArrowheads="1"/>
                </p:cNvSpPr>
                <p:nvPr/>
              </p:nvSpPr>
              <p:spPr bwMode="auto">
                <a:xfrm>
                  <a:off x="360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4" name="Rectangle 69"/>
                <p:cNvSpPr>
                  <a:spLocks noChangeArrowheads="1"/>
                </p:cNvSpPr>
                <p:nvPr/>
              </p:nvSpPr>
              <p:spPr bwMode="auto">
                <a:xfrm>
                  <a:off x="371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5" name="Rectangle 70"/>
                <p:cNvSpPr>
                  <a:spLocks noChangeArrowheads="1"/>
                </p:cNvSpPr>
                <p:nvPr/>
              </p:nvSpPr>
              <p:spPr bwMode="auto">
                <a:xfrm>
                  <a:off x="381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6" name="Rectangle 71"/>
                <p:cNvSpPr>
                  <a:spLocks noChangeArrowheads="1"/>
                </p:cNvSpPr>
                <p:nvPr/>
              </p:nvSpPr>
              <p:spPr bwMode="auto">
                <a:xfrm>
                  <a:off x="392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7" name="Rectangle 72"/>
                <p:cNvSpPr>
                  <a:spLocks noChangeArrowheads="1"/>
                </p:cNvSpPr>
                <p:nvPr/>
              </p:nvSpPr>
              <p:spPr bwMode="auto">
                <a:xfrm>
                  <a:off x="403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8" name="Rectangle 73"/>
                <p:cNvSpPr>
                  <a:spLocks noChangeArrowheads="1"/>
                </p:cNvSpPr>
                <p:nvPr/>
              </p:nvSpPr>
              <p:spPr bwMode="auto">
                <a:xfrm>
                  <a:off x="414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69" name="Rectangle 74"/>
                <p:cNvSpPr>
                  <a:spLocks noChangeArrowheads="1"/>
                </p:cNvSpPr>
                <p:nvPr/>
              </p:nvSpPr>
              <p:spPr bwMode="auto">
                <a:xfrm>
                  <a:off x="425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70" name="Rectangle 75"/>
                <p:cNvSpPr>
                  <a:spLocks noChangeArrowheads="1"/>
                </p:cNvSpPr>
                <p:nvPr/>
              </p:nvSpPr>
              <p:spPr bwMode="auto">
                <a:xfrm>
                  <a:off x="435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71" name="Rectangle 76"/>
                <p:cNvSpPr>
                  <a:spLocks noChangeArrowheads="1"/>
                </p:cNvSpPr>
                <p:nvPr/>
              </p:nvSpPr>
              <p:spPr bwMode="auto">
                <a:xfrm>
                  <a:off x="446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</p:grpSp>
          <p:sp>
            <p:nvSpPr>
              <p:cNvPr id="20538" name="AutoShape 77"/>
              <p:cNvSpPr>
                <a:spLocks noChangeAspect="1" noChangeArrowheads="1"/>
              </p:cNvSpPr>
              <p:nvPr/>
            </p:nvSpPr>
            <p:spPr bwMode="auto">
              <a:xfrm rot="18900000" flipH="1">
                <a:off x="4587" y="2851"/>
                <a:ext cx="115" cy="115"/>
              </a:xfrm>
              <a:prstGeom prst="rtTriangl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  <p:sp>
            <p:nvSpPr>
              <p:cNvPr id="20539" name="Text Box 78"/>
              <p:cNvSpPr txBox="1">
                <a:spLocks noChangeArrowheads="1"/>
              </p:cNvSpPr>
              <p:nvPr/>
            </p:nvSpPr>
            <p:spPr bwMode="auto">
              <a:xfrm>
                <a:off x="4741" y="2805"/>
                <a:ext cx="50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sz="2000" i="1"/>
                  <a:t>x</a:t>
                </a:r>
                <a:r>
                  <a:rPr lang="en-US" altLang="en-US" sz="2000"/>
                  <a:t> / m</a:t>
                </a:r>
              </a:p>
            </p:txBody>
          </p:sp>
        </p:grpSp>
        <p:grpSp>
          <p:nvGrpSpPr>
            <p:cNvPr id="20495" name="Group 120"/>
            <p:cNvGrpSpPr>
              <a:grpSpLocks/>
            </p:cNvGrpSpPr>
            <p:nvPr/>
          </p:nvGrpSpPr>
          <p:grpSpPr bwMode="auto">
            <a:xfrm rot="-1231403">
              <a:off x="869" y="3585"/>
              <a:ext cx="3513" cy="115"/>
              <a:chOff x="748" y="2858"/>
              <a:chExt cx="3513" cy="115"/>
            </a:xfrm>
          </p:grpSpPr>
          <p:grpSp>
            <p:nvGrpSpPr>
              <p:cNvPr id="20503" name="Group 85"/>
              <p:cNvGrpSpPr>
                <a:grpSpLocks/>
              </p:cNvGrpSpPr>
              <p:nvPr/>
            </p:nvGrpSpPr>
            <p:grpSpPr bwMode="auto">
              <a:xfrm>
                <a:off x="748" y="2893"/>
                <a:ext cx="3456" cy="58"/>
                <a:chOff x="1119" y="2163"/>
                <a:chExt cx="3456" cy="108"/>
              </a:xfrm>
            </p:grpSpPr>
            <p:sp>
              <p:nvSpPr>
                <p:cNvPr id="20505" name="Rectangle 86"/>
                <p:cNvSpPr>
                  <a:spLocks noChangeArrowheads="1"/>
                </p:cNvSpPr>
                <p:nvPr/>
              </p:nvSpPr>
              <p:spPr bwMode="auto">
                <a:xfrm>
                  <a:off x="111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06" name="Rectangle 87"/>
                <p:cNvSpPr>
                  <a:spLocks noChangeArrowheads="1"/>
                </p:cNvSpPr>
                <p:nvPr/>
              </p:nvSpPr>
              <p:spPr bwMode="auto">
                <a:xfrm>
                  <a:off x="122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07" name="Rectangle 88"/>
                <p:cNvSpPr>
                  <a:spLocks noChangeArrowheads="1"/>
                </p:cNvSpPr>
                <p:nvPr/>
              </p:nvSpPr>
              <p:spPr bwMode="auto">
                <a:xfrm>
                  <a:off x="133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08" name="Rectangle 89"/>
                <p:cNvSpPr>
                  <a:spLocks noChangeArrowheads="1"/>
                </p:cNvSpPr>
                <p:nvPr/>
              </p:nvSpPr>
              <p:spPr bwMode="auto">
                <a:xfrm>
                  <a:off x="144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09" name="Rectangle 90"/>
                <p:cNvSpPr>
                  <a:spLocks noChangeArrowheads="1"/>
                </p:cNvSpPr>
                <p:nvPr/>
              </p:nvSpPr>
              <p:spPr bwMode="auto">
                <a:xfrm>
                  <a:off x="155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0" name="Rectangle 91"/>
                <p:cNvSpPr>
                  <a:spLocks noChangeArrowheads="1"/>
                </p:cNvSpPr>
                <p:nvPr/>
              </p:nvSpPr>
              <p:spPr bwMode="auto">
                <a:xfrm>
                  <a:off x="165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1" name="Rectangle 92"/>
                <p:cNvSpPr>
                  <a:spLocks noChangeArrowheads="1"/>
                </p:cNvSpPr>
                <p:nvPr/>
              </p:nvSpPr>
              <p:spPr bwMode="auto">
                <a:xfrm>
                  <a:off x="176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2" name="Rectangle 93"/>
                <p:cNvSpPr>
                  <a:spLocks noChangeArrowheads="1"/>
                </p:cNvSpPr>
                <p:nvPr/>
              </p:nvSpPr>
              <p:spPr bwMode="auto">
                <a:xfrm>
                  <a:off x="187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3" name="Rectangle 94"/>
                <p:cNvSpPr>
                  <a:spLocks noChangeArrowheads="1"/>
                </p:cNvSpPr>
                <p:nvPr/>
              </p:nvSpPr>
              <p:spPr bwMode="auto">
                <a:xfrm>
                  <a:off x="198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4" name="Rectangle 95"/>
                <p:cNvSpPr>
                  <a:spLocks noChangeArrowheads="1"/>
                </p:cNvSpPr>
                <p:nvPr/>
              </p:nvSpPr>
              <p:spPr bwMode="auto">
                <a:xfrm>
                  <a:off x="209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5" name="Rectangle 96"/>
                <p:cNvSpPr>
                  <a:spLocks noChangeArrowheads="1"/>
                </p:cNvSpPr>
                <p:nvPr/>
              </p:nvSpPr>
              <p:spPr bwMode="auto">
                <a:xfrm>
                  <a:off x="219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6" name="Rectangle 97"/>
                <p:cNvSpPr>
                  <a:spLocks noChangeArrowheads="1"/>
                </p:cNvSpPr>
                <p:nvPr/>
              </p:nvSpPr>
              <p:spPr bwMode="auto">
                <a:xfrm>
                  <a:off x="230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7" name="Rectangle 98"/>
                <p:cNvSpPr>
                  <a:spLocks noChangeArrowheads="1"/>
                </p:cNvSpPr>
                <p:nvPr/>
              </p:nvSpPr>
              <p:spPr bwMode="auto">
                <a:xfrm>
                  <a:off x="241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8" name="Rectangle 99"/>
                <p:cNvSpPr>
                  <a:spLocks noChangeArrowheads="1"/>
                </p:cNvSpPr>
                <p:nvPr/>
              </p:nvSpPr>
              <p:spPr bwMode="auto">
                <a:xfrm>
                  <a:off x="252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19" name="Rectangle 100"/>
                <p:cNvSpPr>
                  <a:spLocks noChangeArrowheads="1"/>
                </p:cNvSpPr>
                <p:nvPr/>
              </p:nvSpPr>
              <p:spPr bwMode="auto">
                <a:xfrm>
                  <a:off x="263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0" name="Rectangle 101"/>
                <p:cNvSpPr>
                  <a:spLocks noChangeArrowheads="1"/>
                </p:cNvSpPr>
                <p:nvPr/>
              </p:nvSpPr>
              <p:spPr bwMode="auto">
                <a:xfrm>
                  <a:off x="273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1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4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2" name="Rectangle 103"/>
                <p:cNvSpPr>
                  <a:spLocks noChangeArrowheads="1"/>
                </p:cNvSpPr>
                <p:nvPr/>
              </p:nvSpPr>
              <p:spPr bwMode="auto">
                <a:xfrm>
                  <a:off x="295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3" name="Rectangle 104"/>
                <p:cNvSpPr>
                  <a:spLocks noChangeArrowheads="1"/>
                </p:cNvSpPr>
                <p:nvPr/>
              </p:nvSpPr>
              <p:spPr bwMode="auto">
                <a:xfrm>
                  <a:off x="306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4" name="Rectangle 105"/>
                <p:cNvSpPr>
                  <a:spLocks noChangeArrowheads="1"/>
                </p:cNvSpPr>
                <p:nvPr/>
              </p:nvSpPr>
              <p:spPr bwMode="auto">
                <a:xfrm>
                  <a:off x="317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5" name="Rectangle 106"/>
                <p:cNvSpPr>
                  <a:spLocks noChangeArrowheads="1"/>
                </p:cNvSpPr>
                <p:nvPr/>
              </p:nvSpPr>
              <p:spPr bwMode="auto">
                <a:xfrm>
                  <a:off x="327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6" name="Rectangle 107"/>
                <p:cNvSpPr>
                  <a:spLocks noChangeArrowheads="1"/>
                </p:cNvSpPr>
                <p:nvPr/>
              </p:nvSpPr>
              <p:spPr bwMode="auto">
                <a:xfrm>
                  <a:off x="338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7" name="Rectangle 108"/>
                <p:cNvSpPr>
                  <a:spLocks noChangeArrowheads="1"/>
                </p:cNvSpPr>
                <p:nvPr/>
              </p:nvSpPr>
              <p:spPr bwMode="auto">
                <a:xfrm>
                  <a:off x="3495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8" name="Rectangle 109"/>
                <p:cNvSpPr>
                  <a:spLocks noChangeArrowheads="1"/>
                </p:cNvSpPr>
                <p:nvPr/>
              </p:nvSpPr>
              <p:spPr bwMode="auto">
                <a:xfrm>
                  <a:off x="3603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29" name="Rectangle 110"/>
                <p:cNvSpPr>
                  <a:spLocks noChangeArrowheads="1"/>
                </p:cNvSpPr>
                <p:nvPr/>
              </p:nvSpPr>
              <p:spPr bwMode="auto">
                <a:xfrm>
                  <a:off x="3711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0" name="Rectangle 111"/>
                <p:cNvSpPr>
                  <a:spLocks noChangeArrowheads="1"/>
                </p:cNvSpPr>
                <p:nvPr/>
              </p:nvSpPr>
              <p:spPr bwMode="auto">
                <a:xfrm>
                  <a:off x="3819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1" name="Rectangle 112"/>
                <p:cNvSpPr>
                  <a:spLocks noChangeArrowheads="1"/>
                </p:cNvSpPr>
                <p:nvPr/>
              </p:nvSpPr>
              <p:spPr bwMode="auto">
                <a:xfrm>
                  <a:off x="3927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2" name="Rectangle 113"/>
                <p:cNvSpPr>
                  <a:spLocks noChangeArrowheads="1"/>
                </p:cNvSpPr>
                <p:nvPr/>
              </p:nvSpPr>
              <p:spPr bwMode="auto">
                <a:xfrm>
                  <a:off x="4035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3" name="Rectangle 114"/>
                <p:cNvSpPr>
                  <a:spLocks noChangeArrowheads="1"/>
                </p:cNvSpPr>
                <p:nvPr/>
              </p:nvSpPr>
              <p:spPr bwMode="auto">
                <a:xfrm>
                  <a:off x="4143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4" name="Rectangle 115"/>
                <p:cNvSpPr>
                  <a:spLocks noChangeArrowheads="1"/>
                </p:cNvSpPr>
                <p:nvPr/>
              </p:nvSpPr>
              <p:spPr bwMode="auto">
                <a:xfrm>
                  <a:off x="4251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5" name="Rectangle 116"/>
                <p:cNvSpPr>
                  <a:spLocks noChangeArrowheads="1"/>
                </p:cNvSpPr>
                <p:nvPr/>
              </p:nvSpPr>
              <p:spPr bwMode="auto">
                <a:xfrm>
                  <a:off x="4359" y="2163"/>
                  <a:ext cx="108" cy="10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  <p:sp>
              <p:nvSpPr>
                <p:cNvPr id="20536" name="Rectangle 117"/>
                <p:cNvSpPr>
                  <a:spLocks noChangeArrowheads="1"/>
                </p:cNvSpPr>
                <p:nvPr/>
              </p:nvSpPr>
              <p:spPr bwMode="auto">
                <a:xfrm>
                  <a:off x="4467" y="2163"/>
                  <a:ext cx="108" cy="10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en-US" altLang="en-US" sz="2000">
                    <a:latin typeface="Courier New" pitchFamily="49" charset="0"/>
                  </a:endParaRPr>
                </a:p>
              </p:txBody>
            </p:sp>
          </p:grpSp>
          <p:sp>
            <p:nvSpPr>
              <p:cNvPr id="20504" name="AutoShape 118"/>
              <p:cNvSpPr>
                <a:spLocks noChangeAspect="1" noChangeArrowheads="1"/>
              </p:cNvSpPr>
              <p:nvPr/>
            </p:nvSpPr>
            <p:spPr bwMode="auto">
              <a:xfrm rot="18900000" flipH="1">
                <a:off x="4146" y="2858"/>
                <a:ext cx="115" cy="115"/>
              </a:xfrm>
              <a:prstGeom prst="rtTriangl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000">
                  <a:latin typeface="Courier New" pitchFamily="49" charset="0"/>
                </a:endParaRPr>
              </a:p>
            </p:txBody>
          </p:sp>
        </p:grpSp>
        <p:sp>
          <p:nvSpPr>
            <p:cNvPr id="20496" name="Line 41"/>
            <p:cNvSpPr>
              <a:spLocks noChangeShapeType="1"/>
            </p:cNvSpPr>
            <p:nvPr/>
          </p:nvSpPr>
          <p:spPr bwMode="auto">
            <a:xfrm rot="10800000" flipV="1">
              <a:off x="969" y="3319"/>
              <a:ext cx="2531" cy="945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Oval 122"/>
            <p:cNvSpPr>
              <a:spLocks noChangeArrowheads="1"/>
            </p:cNvSpPr>
            <p:nvPr/>
          </p:nvSpPr>
          <p:spPr bwMode="auto">
            <a:xfrm>
              <a:off x="883" y="4198"/>
              <a:ext cx="113" cy="1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20498" name="Oval 123"/>
            <p:cNvSpPr>
              <a:spLocks noChangeArrowheads="1"/>
            </p:cNvSpPr>
            <p:nvPr/>
          </p:nvSpPr>
          <p:spPr bwMode="auto">
            <a:xfrm>
              <a:off x="916" y="4236"/>
              <a:ext cx="113" cy="1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20499" name="Line 124"/>
            <p:cNvSpPr>
              <a:spLocks noChangeShapeType="1"/>
            </p:cNvSpPr>
            <p:nvPr/>
          </p:nvSpPr>
          <p:spPr bwMode="auto">
            <a:xfrm flipV="1">
              <a:off x="951" y="3279"/>
              <a:ext cx="0" cy="1005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126"/>
            <p:cNvSpPr>
              <a:spLocks noChangeShapeType="1"/>
            </p:cNvSpPr>
            <p:nvPr/>
          </p:nvSpPr>
          <p:spPr bwMode="auto">
            <a:xfrm>
              <a:off x="962" y="4309"/>
              <a:ext cx="2534" cy="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Oval 40"/>
            <p:cNvSpPr>
              <a:spLocks noChangeArrowheads="1"/>
            </p:cNvSpPr>
            <p:nvPr/>
          </p:nvSpPr>
          <p:spPr bwMode="auto">
            <a:xfrm>
              <a:off x="907" y="4216"/>
              <a:ext cx="113" cy="11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  <p:sp>
          <p:nvSpPr>
            <p:cNvPr id="20502" name="Oval 42"/>
            <p:cNvSpPr>
              <a:spLocks noChangeArrowheads="1"/>
            </p:cNvSpPr>
            <p:nvPr/>
          </p:nvSpPr>
          <p:spPr bwMode="auto">
            <a:xfrm>
              <a:off x="907" y="4213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</p:grpSp>
      <p:sp>
        <p:nvSpPr>
          <p:cNvPr id="204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95689" name="Text Box 105"/>
          <p:cNvSpPr txBox="1">
            <a:spLocks noChangeArrowheads="1"/>
          </p:cNvSpPr>
          <p:nvPr/>
        </p:nvSpPr>
        <p:spPr bwMode="auto">
          <a:xfrm rot="-1234530">
            <a:off x="2600325" y="5410200"/>
            <a:ext cx="1347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25 m</a:t>
            </a:r>
          </a:p>
        </p:txBody>
      </p:sp>
      <p:sp>
        <p:nvSpPr>
          <p:cNvPr id="195690" name="Text Box 106"/>
          <p:cNvSpPr txBox="1">
            <a:spLocks noChangeArrowheads="1"/>
          </p:cNvSpPr>
          <p:nvPr/>
        </p:nvSpPr>
        <p:spPr bwMode="auto">
          <a:xfrm rot="-5400000">
            <a:off x="675481" y="5563394"/>
            <a:ext cx="846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9 m</a:t>
            </a:r>
          </a:p>
        </p:txBody>
      </p:sp>
      <p:sp>
        <p:nvSpPr>
          <p:cNvPr id="195691" name="Text Box 107"/>
          <p:cNvSpPr txBox="1">
            <a:spLocks noChangeArrowheads="1"/>
          </p:cNvSpPr>
          <p:nvPr/>
        </p:nvSpPr>
        <p:spPr bwMode="auto">
          <a:xfrm>
            <a:off x="3055938" y="6230938"/>
            <a:ext cx="128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8000"/>
                </a:solidFill>
              </a:rPr>
              <a:t>23.3  m</a:t>
            </a:r>
          </a:p>
        </p:txBody>
      </p:sp>
      <p:grpSp>
        <p:nvGrpSpPr>
          <p:cNvPr id="8" name="Group 112"/>
          <p:cNvGrpSpPr>
            <a:grpSpLocks/>
          </p:cNvGrpSpPr>
          <p:nvPr/>
        </p:nvGrpSpPr>
        <p:grpSpPr bwMode="auto">
          <a:xfrm>
            <a:off x="1322388" y="5111750"/>
            <a:ext cx="4078287" cy="1563688"/>
            <a:chOff x="1493" y="3244"/>
            <a:chExt cx="2569" cy="985"/>
          </a:xfrm>
        </p:grpSpPr>
        <p:sp>
          <p:nvSpPr>
            <p:cNvPr id="20490" name="Freeform 109"/>
            <p:cNvSpPr>
              <a:spLocks/>
            </p:cNvSpPr>
            <p:nvPr/>
          </p:nvSpPr>
          <p:spPr bwMode="auto">
            <a:xfrm>
              <a:off x="1493" y="3244"/>
              <a:ext cx="2569" cy="985"/>
            </a:xfrm>
            <a:custGeom>
              <a:avLst/>
              <a:gdLst>
                <a:gd name="T0" fmla="*/ 38 w 2569"/>
                <a:gd name="T1" fmla="*/ 985 h 985"/>
                <a:gd name="T2" fmla="*/ 2569 w 2569"/>
                <a:gd name="T3" fmla="*/ 985 h 985"/>
                <a:gd name="T4" fmla="*/ 2569 w 2569"/>
                <a:gd name="T5" fmla="*/ 0 h 985"/>
                <a:gd name="T6" fmla="*/ 0 w 2569"/>
                <a:gd name="T7" fmla="*/ 955 h 9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69"/>
                <a:gd name="T13" fmla="*/ 0 h 985"/>
                <a:gd name="T14" fmla="*/ 2569 w 2569"/>
                <a:gd name="T15" fmla="*/ 985 h 9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69" h="985">
                  <a:moveTo>
                    <a:pt x="38" y="985"/>
                  </a:moveTo>
                  <a:lnTo>
                    <a:pt x="2569" y="985"/>
                  </a:lnTo>
                  <a:lnTo>
                    <a:pt x="2569" y="0"/>
                  </a:lnTo>
                  <a:lnTo>
                    <a:pt x="0" y="955"/>
                  </a:lnTo>
                </a:path>
              </a:pathLst>
            </a:custGeom>
            <a:noFill/>
            <a:ln w="76200" cap="rnd" cmpd="sng">
              <a:solidFill>
                <a:srgbClr val="FF99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Rectangle 111"/>
            <p:cNvSpPr>
              <a:spLocks noChangeArrowheads="1"/>
            </p:cNvSpPr>
            <p:nvPr/>
          </p:nvSpPr>
          <p:spPr bwMode="auto">
            <a:xfrm>
              <a:off x="3805" y="3979"/>
              <a:ext cx="250" cy="25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000"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56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56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56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4408 4.81481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89" grpId="0"/>
      <p:bldP spid="195690" grpId="0"/>
      <p:bldP spid="195690" grpId="1"/>
      <p:bldP spid="19569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6731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r>
              <a:rPr lang="en-US" altLang="en-US"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>
                <a:sym typeface="Symbol" pitchFamily="18" charset="2"/>
              </a:rPr>
              <a:t>Consider a generalized vector </a:t>
            </a:r>
            <a:r>
              <a:rPr lang="en-US" altLang="en-US" b="1">
                <a:solidFill>
                  <a:srgbClr val="008000"/>
                </a:solidFill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as shown below.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We can break the vector </a:t>
            </a:r>
            <a:r>
              <a:rPr lang="en-US" altLang="en-US" b="1">
                <a:solidFill>
                  <a:srgbClr val="008000"/>
                </a:solidFill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down into its horizontal or x-component </a:t>
            </a:r>
            <a:r>
              <a:rPr lang="en-US" altLang="en-US" b="1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chemeClr val="accent2"/>
                </a:solidFill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and its vertical or y-component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rgbClr val="FF0000"/>
                </a:solidFill>
                <a:sym typeface="Symbol" pitchFamily="18" charset="2"/>
              </a:rPr>
              <a:t>y</a:t>
            </a:r>
            <a:r>
              <a:rPr lang="en-US" altLang="en-US"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We can also sketch in an angle, and perhaps measure it with a protractor.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				In physics and most 					sciences we use the Greek 				letter </a:t>
            </a:r>
            <a:r>
              <a:rPr lang="en-US" altLang="en-US" b="1" i="1">
                <a:sym typeface="Symbol" pitchFamily="18" charset="2"/>
              </a:rPr>
              <a:t></a:t>
            </a:r>
            <a:r>
              <a:rPr lang="en-US" altLang="en-US">
                <a:sym typeface="Symbol" pitchFamily="18" charset="2"/>
              </a:rPr>
              <a:t>  (theta) to represent 				an angle.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				From Pythagoras we 					have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				        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 baseline="30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 = 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 baseline="-25000">
                <a:sym typeface="Symbol" pitchFamily="18" charset="2"/>
              </a:rPr>
              <a:t>H</a:t>
            </a:r>
            <a:r>
              <a:rPr lang="en-US" altLang="en-US" baseline="30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 baseline="-25000">
                <a:sym typeface="Symbol" pitchFamily="18" charset="2"/>
              </a:rPr>
              <a:t>V</a:t>
            </a:r>
            <a:r>
              <a:rPr lang="en-US" altLang="en-US" baseline="30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97742" name="Rectangle 110"/>
          <p:cNvSpPr>
            <a:spLocks noChangeArrowheads="1"/>
          </p:cNvSpPr>
          <p:nvPr/>
        </p:nvSpPr>
        <p:spPr bwMode="auto">
          <a:xfrm>
            <a:off x="1093788" y="4271963"/>
            <a:ext cx="2484437" cy="14652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7743" name="Line 111"/>
          <p:cNvSpPr>
            <a:spLocks noChangeShapeType="1"/>
          </p:cNvSpPr>
          <p:nvPr/>
        </p:nvSpPr>
        <p:spPr bwMode="auto">
          <a:xfrm>
            <a:off x="1085850" y="5734050"/>
            <a:ext cx="248443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744" name="Line 112"/>
          <p:cNvSpPr>
            <a:spLocks noChangeShapeType="1"/>
          </p:cNvSpPr>
          <p:nvPr/>
        </p:nvSpPr>
        <p:spPr bwMode="auto">
          <a:xfrm flipV="1">
            <a:off x="1095375" y="4264025"/>
            <a:ext cx="0" cy="1470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745" name="Line 113"/>
          <p:cNvSpPr>
            <a:spLocks noChangeShapeType="1"/>
          </p:cNvSpPr>
          <p:nvPr/>
        </p:nvSpPr>
        <p:spPr bwMode="auto">
          <a:xfrm flipV="1">
            <a:off x="1090613" y="4262438"/>
            <a:ext cx="2484437" cy="147637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746" name="Rectangle 114"/>
          <p:cNvSpPr>
            <a:spLocks noChangeArrowheads="1"/>
          </p:cNvSpPr>
          <p:nvPr/>
        </p:nvSpPr>
        <p:spPr bwMode="auto">
          <a:xfrm>
            <a:off x="1958975" y="5762625"/>
            <a:ext cx="806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 dirty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altLang="en-US" b="1" baseline="-25000" dirty="0">
                <a:solidFill>
                  <a:schemeClr val="accent2"/>
                </a:solidFill>
                <a:sym typeface="Symbol" pitchFamily="18" charset="2"/>
              </a:rPr>
              <a:t>H</a:t>
            </a:r>
            <a:endParaRPr lang="en-US" altLang="en-US" b="1" dirty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197747" name="Rectangle 115"/>
          <p:cNvSpPr>
            <a:spLocks noChangeArrowheads="1"/>
          </p:cNvSpPr>
          <p:nvPr/>
        </p:nvSpPr>
        <p:spPr bwMode="auto">
          <a:xfrm rot="-5400000">
            <a:off x="431007" y="4818856"/>
            <a:ext cx="70643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 dirty="0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en-US" b="1" baseline="-25000" dirty="0">
                <a:solidFill>
                  <a:srgbClr val="FF0000"/>
                </a:solidFill>
                <a:sym typeface="Symbol" pitchFamily="18" charset="2"/>
              </a:rPr>
              <a:t>V</a:t>
            </a:r>
            <a:endParaRPr lang="en-US" altLang="en-US" b="1" dirty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97748" name="Rectangle 116"/>
          <p:cNvSpPr>
            <a:spLocks noChangeArrowheads="1"/>
          </p:cNvSpPr>
          <p:nvPr/>
        </p:nvSpPr>
        <p:spPr bwMode="auto">
          <a:xfrm rot="-1792300">
            <a:off x="1873250" y="4610100"/>
            <a:ext cx="806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>
                <a:solidFill>
                  <a:srgbClr val="008000"/>
                </a:solidFill>
                <a:sym typeface="Symbol" pitchFamily="18" charset="2"/>
              </a:rPr>
              <a:t>A</a:t>
            </a:r>
          </a:p>
        </p:txBody>
      </p:sp>
      <p:sp>
        <p:nvSpPr>
          <p:cNvPr id="197749" name="Rectangle 117"/>
          <p:cNvSpPr>
            <a:spLocks noChangeArrowheads="1"/>
          </p:cNvSpPr>
          <p:nvPr/>
        </p:nvSpPr>
        <p:spPr bwMode="auto">
          <a:xfrm>
            <a:off x="1795463" y="5316538"/>
            <a:ext cx="360362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ym typeface="Symbol" pitchFamily="18" charset="2"/>
              </a:rPr>
              <a:t></a:t>
            </a:r>
          </a:p>
        </p:txBody>
      </p:sp>
      <p:sp>
        <p:nvSpPr>
          <p:cNvPr id="197750" name="Arc 118"/>
          <p:cNvSpPr>
            <a:spLocks/>
          </p:cNvSpPr>
          <p:nvPr/>
        </p:nvSpPr>
        <p:spPr bwMode="auto">
          <a:xfrm>
            <a:off x="1581150" y="4967288"/>
            <a:ext cx="1089025" cy="749300"/>
          </a:xfrm>
          <a:custGeom>
            <a:avLst/>
            <a:gdLst>
              <a:gd name="T0" fmla="*/ 2147483647 w 21600"/>
              <a:gd name="T1" fmla="*/ 0 h 14853"/>
              <a:gd name="T2" fmla="*/ 2147483647 w 21600"/>
              <a:gd name="T3" fmla="*/ 2147483647 h 14853"/>
              <a:gd name="T4" fmla="*/ 0 w 21600"/>
              <a:gd name="T5" fmla="*/ 2147483647 h 14853"/>
              <a:gd name="T6" fmla="*/ 0 60000 65536"/>
              <a:gd name="T7" fmla="*/ 0 60000 65536"/>
              <a:gd name="T8" fmla="*/ 0 60000 65536"/>
              <a:gd name="T9" fmla="*/ 0 w 21600"/>
              <a:gd name="T10" fmla="*/ 0 h 14853"/>
              <a:gd name="T11" fmla="*/ 21600 w 21600"/>
              <a:gd name="T12" fmla="*/ 14853 h 148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853" fill="none" extrusionOk="0">
                <a:moveTo>
                  <a:pt x="15682" y="-1"/>
                </a:moveTo>
                <a:cubicBezTo>
                  <a:pt x="19482" y="4011"/>
                  <a:pt x="21600" y="9327"/>
                  <a:pt x="21600" y="14853"/>
                </a:cubicBezTo>
              </a:path>
              <a:path w="21600" h="14853" stroke="0" extrusionOk="0">
                <a:moveTo>
                  <a:pt x="15682" y="-1"/>
                </a:moveTo>
                <a:cubicBezTo>
                  <a:pt x="19482" y="4011"/>
                  <a:pt x="21600" y="9327"/>
                  <a:pt x="21600" y="14853"/>
                </a:cubicBezTo>
                <a:lnTo>
                  <a:pt x="0" y="14853"/>
                </a:lnTo>
                <a:lnTo>
                  <a:pt x="15682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1" name="Line 119"/>
          <p:cNvSpPr>
            <a:spLocks noChangeShapeType="1"/>
          </p:cNvSpPr>
          <p:nvPr/>
        </p:nvSpPr>
        <p:spPr bwMode="auto">
          <a:xfrm flipV="1">
            <a:off x="3576638" y="4264025"/>
            <a:ext cx="0" cy="1470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7752" name="Rectangle 120"/>
          <p:cNvSpPr>
            <a:spLocks noChangeArrowheads="1"/>
          </p:cNvSpPr>
          <p:nvPr/>
        </p:nvSpPr>
        <p:spPr bwMode="auto">
          <a:xfrm rot="-5400000">
            <a:off x="2912269" y="4818856"/>
            <a:ext cx="70643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rgbClr val="FF0000"/>
                </a:solidFill>
                <a:sym typeface="Symbol" pitchFamily="18" charset="2"/>
              </a:rPr>
              <a:t>V</a:t>
            </a:r>
            <a:endParaRPr lang="en-US" altLang="en-US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97753" name="Rectangle 121"/>
          <p:cNvSpPr>
            <a:spLocks noChangeArrowheads="1"/>
          </p:cNvSpPr>
          <p:nvPr/>
        </p:nvSpPr>
        <p:spPr bwMode="auto">
          <a:xfrm>
            <a:off x="1120775" y="6116638"/>
            <a:ext cx="2382838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 dirty="0">
                <a:solidFill>
                  <a:schemeClr val="accent2"/>
                </a:solidFill>
              </a:rPr>
              <a:t>horizontal component</a:t>
            </a:r>
          </a:p>
        </p:txBody>
      </p:sp>
      <p:sp>
        <p:nvSpPr>
          <p:cNvPr id="197754" name="Rectangle 122"/>
          <p:cNvSpPr>
            <a:spLocks noChangeArrowheads="1"/>
          </p:cNvSpPr>
          <p:nvPr/>
        </p:nvSpPr>
        <p:spPr bwMode="auto">
          <a:xfrm rot="-5400000">
            <a:off x="2890838" y="4622800"/>
            <a:ext cx="2081212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 dirty="0">
                <a:solidFill>
                  <a:srgbClr val="FF0000"/>
                </a:solidFill>
              </a:rPr>
              <a:t>vertical component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7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7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77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7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7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77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7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7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77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7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7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77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7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7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77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7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7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7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7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7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77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7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7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77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7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7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77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7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7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77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7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7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7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7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76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7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7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7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97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97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7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7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7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7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7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7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742" grpId="0" animBg="1"/>
      <p:bldP spid="197743" grpId="0" animBg="1"/>
      <p:bldP spid="197744" grpId="0" animBg="1"/>
      <p:bldP spid="197745" grpId="0" animBg="1"/>
      <p:bldP spid="197746" grpId="0"/>
      <p:bldP spid="197747" grpId="0"/>
      <p:bldP spid="197748" grpId="0"/>
      <p:bldP spid="197749" grpId="0"/>
      <p:bldP spid="197750" grpId="0" animBg="1"/>
      <p:bldP spid="197751" grpId="0" animBg="1"/>
      <p:bldP spid="197752" grpId="0"/>
      <p:bldP spid="197753" grpId="0"/>
      <p:bldP spid="1977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673100" y="1549400"/>
            <a:ext cx="7772400" cy="367188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Recall the trigonometry of a right triangle: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99697" name="Text Box 17"/>
          <p:cNvSpPr txBox="1">
            <a:spLocks noChangeArrowheads="1"/>
          </p:cNvSpPr>
          <p:nvPr/>
        </p:nvSpPr>
        <p:spPr bwMode="auto">
          <a:xfrm>
            <a:off x="1854200" y="2446338"/>
            <a:ext cx="703263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u="sng"/>
              <a:t>opp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/>
              <a:t>hyp</a:t>
            </a:r>
          </a:p>
        </p:txBody>
      </p:sp>
      <p:sp>
        <p:nvSpPr>
          <p:cNvPr id="199698" name="Text Box 18"/>
          <p:cNvSpPr txBox="1">
            <a:spLocks noChangeArrowheads="1"/>
          </p:cNvSpPr>
          <p:nvPr/>
        </p:nvSpPr>
        <p:spPr bwMode="auto">
          <a:xfrm>
            <a:off x="4237038" y="2452688"/>
            <a:ext cx="703262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u="sng"/>
              <a:t>adj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/>
              <a:t>hyp</a:t>
            </a:r>
          </a:p>
        </p:txBody>
      </p:sp>
      <p:sp>
        <p:nvSpPr>
          <p:cNvPr id="199699" name="Text Box 19"/>
          <p:cNvSpPr txBox="1">
            <a:spLocks noChangeArrowheads="1"/>
          </p:cNvSpPr>
          <p:nvPr/>
        </p:nvSpPr>
        <p:spPr bwMode="auto">
          <a:xfrm>
            <a:off x="6704013" y="2433638"/>
            <a:ext cx="703262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u="sng"/>
              <a:t>opp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/>
              <a:t>adj</a:t>
            </a:r>
          </a:p>
        </p:txBody>
      </p:sp>
      <p:sp>
        <p:nvSpPr>
          <p:cNvPr id="199710" name="Text Box 30"/>
          <p:cNvSpPr txBox="1">
            <a:spLocks noChangeArrowheads="1"/>
          </p:cNvSpPr>
          <p:nvPr/>
        </p:nvSpPr>
        <p:spPr bwMode="auto">
          <a:xfrm>
            <a:off x="5618163" y="3803650"/>
            <a:ext cx="2405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s-</a:t>
            </a:r>
            <a:r>
              <a:rPr lang="en-US" altLang="en-US">
                <a:solidFill>
                  <a:srgbClr val="FF0000"/>
                </a:solidFill>
              </a:rPr>
              <a:t>o</a:t>
            </a:r>
            <a:r>
              <a:rPr lang="en-US" altLang="en-US"/>
              <a:t>-</a:t>
            </a:r>
            <a:r>
              <a:rPr lang="en-US" altLang="en-US">
                <a:solidFill>
                  <a:srgbClr val="008000"/>
                </a:solidFill>
              </a:rPr>
              <a:t>h</a:t>
            </a:r>
            <a:r>
              <a:rPr lang="en-US" altLang="en-US"/>
              <a:t>-c-</a:t>
            </a:r>
            <a:r>
              <a:rPr lang="en-US" altLang="en-US">
                <a:solidFill>
                  <a:schemeClr val="accent2"/>
                </a:solidFill>
              </a:rPr>
              <a:t>a</a:t>
            </a:r>
            <a:r>
              <a:rPr lang="en-US" altLang="en-US"/>
              <a:t>-</a:t>
            </a:r>
            <a:r>
              <a:rPr lang="en-US" altLang="en-US">
                <a:solidFill>
                  <a:srgbClr val="008000"/>
                </a:solidFill>
              </a:rPr>
              <a:t>h</a:t>
            </a:r>
            <a:r>
              <a:rPr lang="en-US" altLang="en-US"/>
              <a:t>-t-</a:t>
            </a:r>
            <a:r>
              <a:rPr lang="en-US" altLang="en-US">
                <a:solidFill>
                  <a:srgbClr val="FF0000"/>
                </a:solidFill>
              </a:rPr>
              <a:t>o</a:t>
            </a:r>
            <a:r>
              <a:rPr lang="en-US" altLang="en-US"/>
              <a:t>-</a:t>
            </a:r>
            <a:r>
              <a:rPr lang="en-US" altLang="en-US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199711" name="Text Box 31"/>
          <p:cNvSpPr txBox="1">
            <a:spLocks noChangeArrowheads="1"/>
          </p:cNvSpPr>
          <p:nvPr/>
        </p:nvSpPr>
        <p:spPr bwMode="auto">
          <a:xfrm rot="-1612954">
            <a:off x="1363663" y="3298825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8000"/>
                </a:solidFill>
              </a:rPr>
              <a:t>A</a:t>
            </a:r>
            <a:endParaRPr lang="en-US" altLang="en-US">
              <a:solidFill>
                <a:srgbClr val="008000"/>
              </a:solidFill>
            </a:endParaRPr>
          </a:p>
        </p:txBody>
      </p:sp>
      <p:sp>
        <p:nvSpPr>
          <p:cNvPr id="199712" name="Text Box 32"/>
          <p:cNvSpPr txBox="1">
            <a:spLocks noChangeArrowheads="1"/>
          </p:cNvSpPr>
          <p:nvPr/>
        </p:nvSpPr>
        <p:spPr bwMode="auto">
          <a:xfrm>
            <a:off x="1017588" y="4616450"/>
            <a:ext cx="2378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 baseline="-25000">
                <a:solidFill>
                  <a:schemeClr val="accent2"/>
                </a:solidFill>
              </a:rPr>
              <a:t>H</a:t>
            </a:r>
            <a:r>
              <a:rPr lang="en-US" altLang="en-US" i="1" baseline="-25000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=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 i="1" baseline="30000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cos</a:t>
            </a:r>
            <a:r>
              <a:rPr lang="en-US" altLang="en-US" baseline="30000">
                <a:solidFill>
                  <a:schemeClr val="accent2"/>
                </a:solidFill>
              </a:rPr>
              <a:t> </a:t>
            </a:r>
            <a:r>
              <a:rPr lang="el-GR" altLang="en-US" i="1">
                <a:solidFill>
                  <a:schemeClr val="accent2"/>
                </a:solidFill>
              </a:rPr>
              <a:t>θ</a:t>
            </a:r>
            <a:endParaRPr lang="en-US" altLang="en-US" i="1">
              <a:solidFill>
                <a:schemeClr val="accent2"/>
              </a:solidFill>
            </a:endParaRPr>
          </a:p>
        </p:txBody>
      </p:sp>
      <p:sp>
        <p:nvSpPr>
          <p:cNvPr id="199713" name="Text Box 33"/>
          <p:cNvSpPr txBox="1">
            <a:spLocks noChangeArrowheads="1"/>
          </p:cNvSpPr>
          <p:nvPr/>
        </p:nvSpPr>
        <p:spPr bwMode="auto">
          <a:xfrm>
            <a:off x="3054350" y="3617913"/>
            <a:ext cx="1884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V</a:t>
            </a:r>
            <a:r>
              <a:rPr lang="en-US" altLang="en-US" i="1" baseline="-25000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=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 i="1" baseline="30000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sin</a:t>
            </a:r>
            <a:r>
              <a:rPr lang="en-US" altLang="en-US" baseline="30000">
                <a:solidFill>
                  <a:srgbClr val="FF0000"/>
                </a:solidFill>
              </a:rPr>
              <a:t> </a:t>
            </a:r>
            <a:r>
              <a:rPr lang="el-GR" altLang="en-US" i="1">
                <a:solidFill>
                  <a:srgbClr val="FF0000"/>
                </a:solidFill>
              </a:rPr>
              <a:t>θ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199714" name="Text Box 34"/>
          <p:cNvSpPr txBox="1">
            <a:spLocks noChangeArrowheads="1"/>
          </p:cNvSpPr>
          <p:nvPr/>
        </p:nvSpPr>
        <p:spPr bwMode="auto">
          <a:xfrm>
            <a:off x="4859338" y="2732088"/>
            <a:ext cx="60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8000"/>
                </a:solidFill>
              </a:rPr>
              <a:t>A</a:t>
            </a:r>
            <a:endParaRPr lang="en-US" altLang="en-US">
              <a:solidFill>
                <a:srgbClr val="008000"/>
              </a:solidFill>
            </a:endParaRPr>
          </a:p>
        </p:txBody>
      </p:sp>
      <p:sp>
        <p:nvSpPr>
          <p:cNvPr id="199715" name="Text Box 35"/>
          <p:cNvSpPr txBox="1">
            <a:spLocks noChangeArrowheads="1"/>
          </p:cNvSpPr>
          <p:nvPr/>
        </p:nvSpPr>
        <p:spPr bwMode="auto">
          <a:xfrm>
            <a:off x="4821238" y="2398713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 baseline="-25000">
                <a:solidFill>
                  <a:schemeClr val="accent2"/>
                </a:solidFill>
              </a:rPr>
              <a:t>H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99716" name="Text Box 36"/>
          <p:cNvSpPr txBox="1">
            <a:spLocks noChangeArrowheads="1"/>
          </p:cNvSpPr>
          <p:nvPr/>
        </p:nvSpPr>
        <p:spPr bwMode="auto">
          <a:xfrm>
            <a:off x="2540000" y="2414588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V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99717" name="Text Box 37"/>
          <p:cNvSpPr txBox="1">
            <a:spLocks noChangeArrowheads="1"/>
          </p:cNvSpPr>
          <p:nvPr/>
        </p:nvSpPr>
        <p:spPr bwMode="auto">
          <a:xfrm>
            <a:off x="2554288" y="2751138"/>
            <a:ext cx="62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8000"/>
                </a:solidFill>
              </a:rPr>
              <a:t>A</a:t>
            </a:r>
            <a:endParaRPr lang="en-US" altLang="en-US">
              <a:solidFill>
                <a:srgbClr val="008000"/>
              </a:solidFill>
            </a:endParaRPr>
          </a:p>
        </p:txBody>
      </p:sp>
      <p:sp>
        <p:nvSpPr>
          <p:cNvPr id="199718" name="Rectangle 38"/>
          <p:cNvSpPr>
            <a:spLocks noChangeArrowheads="1"/>
          </p:cNvSpPr>
          <p:nvPr/>
        </p:nvSpPr>
        <p:spPr bwMode="auto">
          <a:xfrm>
            <a:off x="630238" y="2592388"/>
            <a:ext cx="77724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/>
              <a:t>   sin</a:t>
            </a:r>
            <a:r>
              <a:rPr lang="en-US" altLang="en-US" baseline="30000"/>
              <a:t> </a:t>
            </a:r>
            <a:r>
              <a:rPr lang="en-US" altLang="en-US" i="1">
                <a:sym typeface="Symbol" pitchFamily="18" charset="2"/>
              </a:rPr>
              <a:t></a:t>
            </a:r>
            <a:r>
              <a:rPr lang="en-US" altLang="en-US"/>
              <a:t> =       	        cos</a:t>
            </a:r>
            <a:r>
              <a:rPr lang="en-US" altLang="en-US" baseline="30000"/>
              <a:t> </a:t>
            </a:r>
            <a:r>
              <a:rPr lang="en-US" altLang="en-US" i="1">
                <a:sym typeface="Symbol" pitchFamily="18" charset="2"/>
              </a:rPr>
              <a:t></a:t>
            </a:r>
            <a:r>
              <a:rPr lang="en-US" altLang="en-US"/>
              <a:t> =        	     tan</a:t>
            </a:r>
            <a:r>
              <a:rPr lang="en-US" altLang="en-US" baseline="30000"/>
              <a:t> </a:t>
            </a:r>
            <a:r>
              <a:rPr lang="en-US" altLang="en-US" i="1">
                <a:sym typeface="Symbol" pitchFamily="18" charset="2"/>
              </a:rPr>
              <a:t></a:t>
            </a:r>
            <a:r>
              <a:rPr lang="en-US" altLang="en-US"/>
              <a:t> =</a:t>
            </a:r>
          </a:p>
        </p:txBody>
      </p:sp>
      <p:sp>
        <p:nvSpPr>
          <p:cNvPr id="199719" name="Text Box 39"/>
          <p:cNvSpPr txBox="1">
            <a:spLocks noChangeArrowheads="1"/>
          </p:cNvSpPr>
          <p:nvPr/>
        </p:nvSpPr>
        <p:spPr bwMode="auto">
          <a:xfrm>
            <a:off x="7302500" y="2736850"/>
            <a:ext cx="68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 baseline="-25000">
                <a:solidFill>
                  <a:schemeClr val="accent2"/>
                </a:solidFill>
              </a:rPr>
              <a:t>H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99720" name="Text Box 40"/>
          <p:cNvSpPr txBox="1">
            <a:spLocks noChangeArrowheads="1"/>
          </p:cNvSpPr>
          <p:nvPr/>
        </p:nvSpPr>
        <p:spPr bwMode="auto">
          <a:xfrm>
            <a:off x="7291388" y="2400300"/>
            <a:ext cx="677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V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99723" name="Rectangle 43"/>
          <p:cNvSpPr>
            <a:spLocks noChangeArrowheads="1"/>
          </p:cNvSpPr>
          <p:nvPr/>
        </p:nvSpPr>
        <p:spPr bwMode="auto">
          <a:xfrm>
            <a:off x="661988" y="5130800"/>
            <a:ext cx="7772400" cy="1727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EXAMPLE: What is sin</a:t>
            </a:r>
            <a:r>
              <a:rPr lang="en-US" altLang="en-US" baseline="-25000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25</a:t>
            </a:r>
            <a:r>
              <a:rPr lang="en-US" altLang="en-US">
                <a:cs typeface="Courier New" pitchFamily="49" charset="0"/>
                <a:sym typeface="Symbol" pitchFamily="18" charset="2"/>
              </a:rPr>
              <a:t>° and what is cos</a:t>
            </a:r>
            <a:r>
              <a:rPr lang="en-US" altLang="en-US" baseline="-25000">
                <a:cs typeface="Courier New" pitchFamily="49" charset="0"/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25</a:t>
            </a:r>
            <a:r>
              <a:rPr lang="en-US" altLang="en-US">
                <a:cs typeface="Courier New" pitchFamily="49" charset="0"/>
                <a:sym typeface="Symbol" pitchFamily="18" charset="2"/>
              </a:rPr>
              <a:t>°?</a:t>
            </a:r>
            <a:endParaRPr lang="en-US" altLang="en-US"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>
                <a:sym typeface="Symbol" pitchFamily="18" charset="2"/>
              </a:rPr>
              <a:t>sin</a:t>
            </a:r>
            <a:r>
              <a:rPr lang="en-US" altLang="en-US" baseline="-25000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25</a:t>
            </a:r>
            <a:r>
              <a:rPr lang="en-US" altLang="en-US">
                <a:cs typeface="Courier New" pitchFamily="49" charset="0"/>
                <a:sym typeface="Symbol" pitchFamily="18" charset="2"/>
              </a:rPr>
              <a:t>° = 0.4226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>
                <a:cs typeface="Courier New" pitchFamily="49" charset="0"/>
                <a:sym typeface="Symbol" pitchFamily="18" charset="2"/>
              </a:rPr>
              <a:t>cos</a:t>
            </a:r>
            <a:r>
              <a:rPr lang="en-US" altLang="en-US" baseline="-25000">
                <a:cs typeface="Courier New" pitchFamily="49" charset="0"/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25</a:t>
            </a:r>
            <a:r>
              <a:rPr lang="en-US" altLang="en-US">
                <a:cs typeface="Courier New" pitchFamily="49" charset="0"/>
                <a:sym typeface="Symbol" pitchFamily="18" charset="2"/>
              </a:rPr>
              <a:t>° = 0.9063</a:t>
            </a:r>
            <a:endParaRPr lang="en-US" altLang="en-US">
              <a:sym typeface="Symbol" pitchFamily="18" charset="2"/>
            </a:endParaRPr>
          </a:p>
        </p:txBody>
      </p:sp>
      <p:sp>
        <p:nvSpPr>
          <p:cNvPr id="199725" name="Rectangle 45"/>
          <p:cNvSpPr>
            <a:spLocks noChangeArrowheads="1"/>
          </p:cNvSpPr>
          <p:nvPr/>
        </p:nvSpPr>
        <p:spPr bwMode="auto">
          <a:xfrm>
            <a:off x="3484563" y="5641975"/>
            <a:ext cx="4941887" cy="1216025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i="1"/>
              <a:t>FYI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</a:t>
            </a:r>
            <a:r>
              <a:rPr lang="en-US" altLang="en-US"/>
              <a:t>Set your calculator to “deg” using your “mode” function.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804863" y="2409825"/>
            <a:ext cx="7186612" cy="2655888"/>
            <a:chOff x="507" y="1518"/>
            <a:chExt cx="4527" cy="1673"/>
          </a:xfrm>
        </p:grpSpPr>
        <p:grpSp>
          <p:nvGrpSpPr>
            <p:cNvPr id="22549" name="Group 33"/>
            <p:cNvGrpSpPr>
              <a:grpSpLocks/>
            </p:cNvGrpSpPr>
            <p:nvPr/>
          </p:nvGrpSpPr>
          <p:grpSpPr bwMode="auto">
            <a:xfrm>
              <a:off x="549" y="1950"/>
              <a:ext cx="1431" cy="999"/>
              <a:chOff x="3751" y="245"/>
              <a:chExt cx="1431" cy="999"/>
            </a:xfrm>
          </p:grpSpPr>
          <p:sp>
            <p:nvSpPr>
              <p:cNvPr id="22552" name="AutoShape 21"/>
              <p:cNvSpPr>
                <a:spLocks noChangeArrowheads="1"/>
              </p:cNvSpPr>
              <p:nvPr/>
            </p:nvSpPr>
            <p:spPr bwMode="auto">
              <a:xfrm flipH="1">
                <a:off x="3825" y="462"/>
                <a:ext cx="1083" cy="547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53" name="Text Box 22"/>
              <p:cNvSpPr txBox="1">
                <a:spLocks noChangeArrowheads="1"/>
              </p:cNvSpPr>
              <p:nvPr/>
            </p:nvSpPr>
            <p:spPr bwMode="auto">
              <a:xfrm rot="-1604296">
                <a:off x="3751" y="460"/>
                <a:ext cx="122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8000"/>
                    </a:solidFill>
                  </a:rPr>
                  <a:t>hypotenuse</a:t>
                </a:r>
              </a:p>
            </p:txBody>
          </p:sp>
          <p:sp>
            <p:nvSpPr>
              <p:cNvPr id="22554" name="Text Box 23"/>
              <p:cNvSpPr txBox="1">
                <a:spLocks noChangeArrowheads="1"/>
              </p:cNvSpPr>
              <p:nvPr/>
            </p:nvSpPr>
            <p:spPr bwMode="auto">
              <a:xfrm>
                <a:off x="3924" y="956"/>
                <a:ext cx="10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chemeClr val="accent2"/>
                    </a:solidFill>
                  </a:rPr>
                  <a:t>adjacent</a:t>
                </a:r>
              </a:p>
            </p:txBody>
          </p:sp>
          <p:sp>
            <p:nvSpPr>
              <p:cNvPr id="22555" name="Text Box 24"/>
              <p:cNvSpPr txBox="1">
                <a:spLocks noChangeArrowheads="1"/>
              </p:cNvSpPr>
              <p:nvPr/>
            </p:nvSpPr>
            <p:spPr bwMode="auto">
              <a:xfrm rot="5400000">
                <a:off x="4568" y="571"/>
                <a:ext cx="93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0000"/>
                    </a:solidFill>
                  </a:rPr>
                  <a:t>opposite</a:t>
                </a:r>
              </a:p>
            </p:txBody>
          </p:sp>
          <p:sp>
            <p:nvSpPr>
              <p:cNvPr id="22556" name="Rectangle 25"/>
              <p:cNvSpPr>
                <a:spLocks noChangeArrowheads="1"/>
              </p:cNvSpPr>
              <p:nvPr/>
            </p:nvSpPr>
            <p:spPr bwMode="auto">
              <a:xfrm>
                <a:off x="4776" y="877"/>
                <a:ext cx="127" cy="127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57" name="Text Box 26"/>
              <p:cNvSpPr txBox="1">
                <a:spLocks noChangeArrowheads="1"/>
              </p:cNvSpPr>
              <p:nvPr/>
            </p:nvSpPr>
            <p:spPr bwMode="auto">
              <a:xfrm>
                <a:off x="4085" y="767"/>
                <a:ext cx="2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en-US" b="1" i="1">
                    <a:sym typeface="Symbol" pitchFamily="18" charset="2"/>
                  </a:rPr>
                  <a:t></a:t>
                </a:r>
                <a:endParaRPr lang="el-GR" altLang="en-US" b="1" i="1">
                  <a:sym typeface="Symbol" pitchFamily="18" charset="2"/>
                </a:endParaRPr>
              </a:p>
            </p:txBody>
          </p:sp>
        </p:grpSp>
        <p:sp>
          <p:nvSpPr>
            <p:cNvPr id="22550" name="Text Box 29"/>
            <p:cNvSpPr txBox="1">
              <a:spLocks noChangeArrowheads="1"/>
            </p:cNvSpPr>
            <p:nvPr/>
          </p:nvSpPr>
          <p:spPr bwMode="auto">
            <a:xfrm>
              <a:off x="3559" y="2673"/>
              <a:ext cx="1474" cy="51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trigonometric ratios</a:t>
              </a:r>
            </a:p>
          </p:txBody>
        </p:sp>
        <p:sp>
          <p:nvSpPr>
            <p:cNvPr id="22551" name="Rectangle 28"/>
            <p:cNvSpPr>
              <a:spLocks noChangeArrowheads="1"/>
            </p:cNvSpPr>
            <p:nvPr/>
          </p:nvSpPr>
          <p:spPr bwMode="auto">
            <a:xfrm>
              <a:off x="507" y="1518"/>
              <a:ext cx="4527" cy="1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9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97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9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9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9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9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9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9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9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9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99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99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97" grpId="0"/>
      <p:bldP spid="199698" grpId="0"/>
      <p:bldP spid="199699" grpId="0"/>
      <p:bldP spid="199711" grpId="0"/>
      <p:bldP spid="199712" grpId="0"/>
      <p:bldP spid="199713" grpId="0"/>
      <p:bldP spid="199714" grpId="0"/>
      <p:bldP spid="199715" grpId="0"/>
      <p:bldP spid="199716" grpId="0"/>
      <p:bldP spid="199717" grpId="0"/>
      <p:bldP spid="199718" grpId="0"/>
      <p:bldP spid="199719" grpId="0"/>
      <p:bldP spid="1997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452438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Combination and resolution of vectors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218116" name="Rectangle 4"/>
          <p:cNvSpPr>
            <a:spLocks noChangeArrowheads="1"/>
          </p:cNvSpPr>
          <p:nvPr/>
        </p:nvSpPr>
        <p:spPr bwMode="auto">
          <a:xfrm>
            <a:off x="661988" y="1976438"/>
            <a:ext cx="7772400" cy="33909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dirty="0">
                <a:sym typeface="Symbol" pitchFamily="18" charset="2"/>
              </a:rPr>
              <a:t>EXAMPLE: A student walks 45 m on a staircase that rises at a 36</a:t>
            </a:r>
            <a:r>
              <a:rPr lang="en-US" altLang="en-US" dirty="0">
                <a:cs typeface="Courier New" pitchFamily="49" charset="0"/>
                <a:sym typeface="Symbol" pitchFamily="18" charset="2"/>
              </a:rPr>
              <a:t>° angle with respect to the horizontal (the x-axis). Find the x- and y-components of his journey.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dirty="0"/>
              <a:t>SOLUTION: A picture helps.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i="1" dirty="0">
                <a:sym typeface="Symbol" pitchFamily="18" charset="2"/>
              </a:rPr>
              <a:t>A</a:t>
            </a:r>
            <a:r>
              <a:rPr lang="en-US" altLang="en-US" baseline="-25000" dirty="0">
                <a:sym typeface="Symbol" pitchFamily="18" charset="2"/>
              </a:rPr>
              <a:t>H</a:t>
            </a:r>
            <a:r>
              <a:rPr lang="en-US" altLang="en-US" dirty="0">
                <a:sym typeface="Symbol" pitchFamily="18" charset="2"/>
              </a:rPr>
              <a:t> = </a:t>
            </a:r>
            <a:r>
              <a:rPr lang="en-US" altLang="en-US" i="1" dirty="0">
                <a:sym typeface="Symbol" pitchFamily="18" charset="2"/>
              </a:rPr>
              <a:t>A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cos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i="1" dirty="0">
                <a:sym typeface="Symbol" pitchFamily="18" charset="2"/>
              </a:rPr>
              <a:t></a:t>
            </a:r>
            <a:r>
              <a:rPr lang="en-US" altLang="en-US" dirty="0">
                <a:cs typeface="Courier New" pitchFamily="49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None/>
            </a:pPr>
            <a:r>
              <a:rPr lang="en-US" altLang="en-US" dirty="0">
                <a:cs typeface="Courier New" pitchFamily="49" charset="0"/>
                <a:sym typeface="Symbol" pitchFamily="18" charset="2"/>
              </a:rPr>
              <a:t>       = 45</a:t>
            </a:r>
            <a:r>
              <a:rPr lang="en-US" altLang="en-US" baseline="-25000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cos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36</a:t>
            </a:r>
            <a:r>
              <a:rPr lang="en-US" altLang="en-US" dirty="0">
                <a:cs typeface="Courier New" pitchFamily="49" charset="0"/>
                <a:sym typeface="Symbol" pitchFamily="18" charset="2"/>
              </a:rPr>
              <a:t>° = 36 m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i="1" dirty="0">
                <a:sym typeface="Symbol" pitchFamily="18" charset="2"/>
              </a:rPr>
              <a:t>A</a:t>
            </a:r>
            <a:r>
              <a:rPr lang="en-US" altLang="en-US" baseline="-25000" dirty="0">
                <a:sym typeface="Symbol" pitchFamily="18" charset="2"/>
              </a:rPr>
              <a:t>V</a:t>
            </a:r>
            <a:r>
              <a:rPr lang="en-US" altLang="en-US" dirty="0">
                <a:sym typeface="Symbol" pitchFamily="18" charset="2"/>
              </a:rPr>
              <a:t> = </a:t>
            </a:r>
            <a:r>
              <a:rPr lang="en-US" altLang="en-US" i="1" dirty="0">
                <a:sym typeface="Symbol" pitchFamily="18" charset="2"/>
              </a:rPr>
              <a:t>A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sin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i="1" dirty="0">
                <a:sym typeface="Symbol" pitchFamily="18" charset="2"/>
              </a:rPr>
              <a:t></a:t>
            </a:r>
            <a:r>
              <a:rPr lang="en-US" altLang="en-US" dirty="0">
                <a:cs typeface="Courier New" pitchFamily="49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None/>
            </a:pPr>
            <a:r>
              <a:rPr lang="en-US" altLang="en-US" dirty="0">
                <a:cs typeface="Courier New" pitchFamily="49" charset="0"/>
                <a:sym typeface="Symbol" pitchFamily="18" charset="2"/>
              </a:rPr>
              <a:t>       = 45</a:t>
            </a:r>
            <a:r>
              <a:rPr lang="en-US" altLang="en-US" baseline="-25000" dirty="0">
                <a:cs typeface="Courier New" pitchFamily="49" charset="0"/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sin</a:t>
            </a:r>
            <a:r>
              <a:rPr lang="en-US" altLang="en-US" baseline="-25000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36</a:t>
            </a:r>
            <a:r>
              <a:rPr lang="en-US" altLang="en-US" dirty="0">
                <a:cs typeface="Courier New" pitchFamily="49" charset="0"/>
                <a:sym typeface="Symbol" pitchFamily="18" charset="2"/>
              </a:rPr>
              <a:t>° = 26 m</a:t>
            </a: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5440363" y="3446463"/>
            <a:ext cx="2484437" cy="14652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8118" name="Line 6"/>
          <p:cNvSpPr>
            <a:spLocks noChangeShapeType="1"/>
          </p:cNvSpPr>
          <p:nvPr/>
        </p:nvSpPr>
        <p:spPr bwMode="auto">
          <a:xfrm>
            <a:off x="5432425" y="4908550"/>
            <a:ext cx="2484438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19" name="Line 7"/>
          <p:cNvSpPr>
            <a:spLocks noChangeShapeType="1"/>
          </p:cNvSpPr>
          <p:nvPr/>
        </p:nvSpPr>
        <p:spPr bwMode="auto">
          <a:xfrm flipV="1">
            <a:off x="5441950" y="3438525"/>
            <a:ext cx="0" cy="1470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0" name="Line 8"/>
          <p:cNvSpPr>
            <a:spLocks noChangeShapeType="1"/>
          </p:cNvSpPr>
          <p:nvPr/>
        </p:nvSpPr>
        <p:spPr bwMode="auto">
          <a:xfrm flipV="1">
            <a:off x="5437188" y="3436938"/>
            <a:ext cx="2484437" cy="147637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1" name="Rectangle 9"/>
          <p:cNvSpPr>
            <a:spLocks noChangeArrowheads="1"/>
          </p:cNvSpPr>
          <p:nvPr/>
        </p:nvSpPr>
        <p:spPr bwMode="auto">
          <a:xfrm>
            <a:off x="6305550" y="4937125"/>
            <a:ext cx="806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chemeClr val="accent2"/>
                </a:solidFill>
                <a:sym typeface="Symbol" pitchFamily="18" charset="2"/>
              </a:rPr>
              <a:t>H</a:t>
            </a:r>
            <a:endParaRPr lang="en-US" altLang="en-US" b="1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 rot="-5400000">
            <a:off x="4777582" y="3993356"/>
            <a:ext cx="70643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rgbClr val="FF0000"/>
                </a:solidFill>
                <a:sym typeface="Symbol" pitchFamily="18" charset="2"/>
              </a:rPr>
              <a:t>V</a:t>
            </a:r>
            <a:endParaRPr lang="en-US" altLang="en-US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218123" name="Rectangle 11"/>
          <p:cNvSpPr>
            <a:spLocks noChangeArrowheads="1"/>
          </p:cNvSpPr>
          <p:nvPr/>
        </p:nvSpPr>
        <p:spPr bwMode="auto">
          <a:xfrm rot="-1792300">
            <a:off x="5686425" y="3733800"/>
            <a:ext cx="1893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olidFill>
                  <a:srgbClr val="008000"/>
                </a:solidFill>
                <a:sym typeface="Symbol" pitchFamily="18" charset="2"/>
              </a:rPr>
              <a:t>A = 45 m</a:t>
            </a:r>
          </a:p>
        </p:txBody>
      </p:sp>
      <p:sp>
        <p:nvSpPr>
          <p:cNvPr id="218124" name="Rectangle 12"/>
          <p:cNvSpPr>
            <a:spLocks noChangeArrowheads="1"/>
          </p:cNvSpPr>
          <p:nvPr/>
        </p:nvSpPr>
        <p:spPr bwMode="auto">
          <a:xfrm>
            <a:off x="5805488" y="4551363"/>
            <a:ext cx="1454150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 = 36</a:t>
            </a:r>
            <a:r>
              <a:rPr lang="en-US" altLang="en-US">
                <a:cs typeface="Courier New" pitchFamily="49" charset="0"/>
                <a:sym typeface="Symbol" pitchFamily="18" charset="2"/>
              </a:rPr>
              <a:t>° </a:t>
            </a:r>
          </a:p>
        </p:txBody>
      </p:sp>
      <p:sp>
        <p:nvSpPr>
          <p:cNvPr id="218125" name="Arc 13"/>
          <p:cNvSpPr>
            <a:spLocks/>
          </p:cNvSpPr>
          <p:nvPr/>
        </p:nvSpPr>
        <p:spPr bwMode="auto">
          <a:xfrm>
            <a:off x="5927725" y="4141788"/>
            <a:ext cx="1089025" cy="749300"/>
          </a:xfrm>
          <a:custGeom>
            <a:avLst/>
            <a:gdLst>
              <a:gd name="T0" fmla="*/ 2147483647 w 21600"/>
              <a:gd name="T1" fmla="*/ 0 h 14853"/>
              <a:gd name="T2" fmla="*/ 2147483647 w 21600"/>
              <a:gd name="T3" fmla="*/ 2147483647 h 14853"/>
              <a:gd name="T4" fmla="*/ 0 w 21600"/>
              <a:gd name="T5" fmla="*/ 2147483647 h 14853"/>
              <a:gd name="T6" fmla="*/ 0 60000 65536"/>
              <a:gd name="T7" fmla="*/ 0 60000 65536"/>
              <a:gd name="T8" fmla="*/ 0 60000 65536"/>
              <a:gd name="T9" fmla="*/ 0 w 21600"/>
              <a:gd name="T10" fmla="*/ 0 h 14853"/>
              <a:gd name="T11" fmla="*/ 21600 w 21600"/>
              <a:gd name="T12" fmla="*/ 14853 h 148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853" fill="none" extrusionOk="0">
                <a:moveTo>
                  <a:pt x="15682" y="-1"/>
                </a:moveTo>
                <a:cubicBezTo>
                  <a:pt x="19482" y="4011"/>
                  <a:pt x="21600" y="9327"/>
                  <a:pt x="21600" y="14853"/>
                </a:cubicBezTo>
              </a:path>
              <a:path w="21600" h="14853" stroke="0" extrusionOk="0">
                <a:moveTo>
                  <a:pt x="15682" y="-1"/>
                </a:moveTo>
                <a:cubicBezTo>
                  <a:pt x="19482" y="4011"/>
                  <a:pt x="21600" y="9327"/>
                  <a:pt x="21600" y="14853"/>
                </a:cubicBezTo>
                <a:lnTo>
                  <a:pt x="0" y="14853"/>
                </a:lnTo>
                <a:lnTo>
                  <a:pt x="15682" y="-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8126" name="Line 14"/>
          <p:cNvSpPr>
            <a:spLocks noChangeShapeType="1"/>
          </p:cNvSpPr>
          <p:nvPr/>
        </p:nvSpPr>
        <p:spPr bwMode="auto">
          <a:xfrm flipV="1">
            <a:off x="7923213" y="3438525"/>
            <a:ext cx="0" cy="1470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27" name="Rectangle 15"/>
          <p:cNvSpPr>
            <a:spLocks noChangeArrowheads="1"/>
          </p:cNvSpPr>
          <p:nvPr/>
        </p:nvSpPr>
        <p:spPr bwMode="auto">
          <a:xfrm rot="-5400000">
            <a:off x="7258844" y="3993356"/>
            <a:ext cx="706438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b="1" i="1">
                <a:solidFill>
                  <a:srgbClr val="FF0000"/>
                </a:solidFill>
                <a:sym typeface="Symbol" pitchFamily="18" charset="2"/>
              </a:rPr>
              <a:t>A</a:t>
            </a:r>
            <a:r>
              <a:rPr lang="en-US" altLang="en-US" b="1" baseline="-25000">
                <a:solidFill>
                  <a:srgbClr val="FF0000"/>
                </a:solidFill>
                <a:sym typeface="Symbol" pitchFamily="18" charset="2"/>
              </a:rPr>
              <a:t>V</a:t>
            </a:r>
            <a:endParaRPr lang="en-US" altLang="en-US" b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218130" name="Rectangle 18"/>
          <p:cNvSpPr>
            <a:spLocks noChangeArrowheads="1"/>
          </p:cNvSpPr>
          <p:nvPr/>
        </p:nvSpPr>
        <p:spPr bwMode="auto">
          <a:xfrm>
            <a:off x="668338" y="5373688"/>
            <a:ext cx="7758112" cy="1270000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i="1"/>
              <a:t>FYI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</a:t>
            </a:r>
            <a:r>
              <a:rPr lang="en-US" altLang="en-US"/>
              <a:t>To </a:t>
            </a:r>
            <a:r>
              <a:rPr lang="en-US" altLang="en-US" b="1"/>
              <a:t>resolve</a:t>
            </a:r>
            <a:r>
              <a:rPr lang="en-US" altLang="en-US"/>
              <a:t> a vector means to break it down into its x- and y-components.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8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8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8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8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8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8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8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8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8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8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8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8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8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8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1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7" grpId="0" animBg="1"/>
      <p:bldP spid="218118" grpId="0" animBg="1"/>
      <p:bldP spid="218119" grpId="0" animBg="1"/>
      <p:bldP spid="218120" grpId="0" animBg="1"/>
      <p:bldP spid="218121" grpId="0"/>
      <p:bldP spid="218122" grpId="0"/>
      <p:bldP spid="218123" grpId="0"/>
      <p:bldP spid="218124" grpId="0"/>
      <p:bldP spid="218125" grpId="0" animBg="1"/>
      <p:bldP spid="218126" grpId="0" animBg="1"/>
      <p:bldP spid="218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/>
              <a:t>Guidance: 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• Resolution of vectors will be limited to two perpendicular directions 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• Problems will be limited to addition and subtraction of vectors and the multiplication and division of vectors by scalars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>
                <a:solidFill>
                  <a:srgbClr val="FF0000"/>
                </a:solidFill>
              </a:rPr>
              <a:t>Data booklet reference: </a:t>
            </a:r>
            <a:endParaRPr lang="en-US" altLang="en-US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rgbClr val="FF0000"/>
                </a:solidFill>
              </a:rPr>
              <a:t>•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H</a:t>
            </a:r>
            <a:r>
              <a:rPr lang="en-US" altLang="en-US">
                <a:solidFill>
                  <a:srgbClr val="FF0000"/>
                </a:solidFill>
              </a:rPr>
              <a:t> =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>
                <a:solidFill>
                  <a:srgbClr val="FF0000"/>
                </a:solidFill>
              </a:rPr>
              <a:t> cos</a:t>
            </a:r>
            <a:r>
              <a:rPr lang="en-US" altLang="en-US" baseline="-25000">
                <a:solidFill>
                  <a:srgbClr val="FF0000"/>
                </a:solidFill>
              </a:rPr>
              <a:t> </a:t>
            </a:r>
            <a:r>
              <a:rPr lang="en-US" altLang="en-US" baseline="-25000">
                <a:solidFill>
                  <a:srgbClr val="FF0000"/>
                </a:solidFill>
                <a:sym typeface="Symbol" pitchFamily="18" charset="2"/>
              </a:rPr>
              <a:t></a:t>
            </a:r>
            <a:r>
              <a:rPr lang="en-US" altLang="en-US" i="1">
                <a:solidFill>
                  <a:srgbClr val="FF0000"/>
                </a:solidFill>
                <a:sym typeface="Symbol" pitchFamily="18" charset="2"/>
              </a:rPr>
              <a:t></a:t>
            </a:r>
            <a:r>
              <a:rPr lang="en-US" altLang="en-US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en-US">
                <a:solidFill>
                  <a:srgbClr val="FF0000"/>
                </a:solidFill>
              </a:rPr>
              <a:t>•</a:t>
            </a:r>
            <a:r>
              <a:rPr lang="en-US" altLang="en-US" i="1">
                <a:solidFill>
                  <a:srgbClr val="FF0000"/>
                </a:solidFill>
              </a:rPr>
              <a:t> A</a:t>
            </a:r>
            <a:r>
              <a:rPr lang="en-US" altLang="en-US" baseline="-25000">
                <a:solidFill>
                  <a:srgbClr val="FF0000"/>
                </a:solidFill>
              </a:rPr>
              <a:t>V</a:t>
            </a:r>
            <a:r>
              <a:rPr lang="en-US" altLang="en-US">
                <a:solidFill>
                  <a:srgbClr val="FF0000"/>
                </a:solidFill>
              </a:rPr>
              <a:t> =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>
                <a:solidFill>
                  <a:srgbClr val="FF0000"/>
                </a:solidFill>
              </a:rPr>
              <a:t> sin</a:t>
            </a:r>
            <a:r>
              <a:rPr lang="en-US" altLang="en-US" baseline="-25000">
                <a:solidFill>
                  <a:srgbClr val="FF0000"/>
                </a:solidFill>
              </a:rPr>
              <a:t> </a:t>
            </a:r>
            <a:r>
              <a:rPr lang="en-US" altLang="en-US" baseline="-25000">
                <a:solidFill>
                  <a:srgbClr val="FF0000"/>
                </a:solidFill>
                <a:sym typeface="Symbol" pitchFamily="18" charset="2"/>
              </a:rPr>
              <a:t></a:t>
            </a:r>
            <a:r>
              <a:rPr lang="en-US" altLang="en-US" i="1">
                <a:solidFill>
                  <a:srgbClr val="FF0000"/>
                </a:solidFill>
                <a:sym typeface="Symbol" pitchFamily="18" charset="2"/>
              </a:rPr>
              <a:t></a:t>
            </a:r>
          </a:p>
        </p:txBody>
      </p:sp>
      <p:sp>
        <p:nvSpPr>
          <p:cNvPr id="4099" name="Rectangle 118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067050" y="4408488"/>
            <a:ext cx="3127375" cy="2157412"/>
            <a:chOff x="2298" y="2783"/>
            <a:chExt cx="1970" cy="1359"/>
          </a:xfrm>
        </p:grpSpPr>
        <p:sp>
          <p:nvSpPr>
            <p:cNvPr id="4101" name="Freeform 4"/>
            <p:cNvSpPr>
              <a:spLocks/>
            </p:cNvSpPr>
            <p:nvPr/>
          </p:nvSpPr>
          <p:spPr bwMode="auto">
            <a:xfrm>
              <a:off x="2627" y="2851"/>
              <a:ext cx="1537" cy="1020"/>
            </a:xfrm>
            <a:custGeom>
              <a:avLst/>
              <a:gdLst>
                <a:gd name="T0" fmla="*/ 0 w 1537"/>
                <a:gd name="T1" fmla="*/ 0 h 1020"/>
                <a:gd name="T2" fmla="*/ 0 w 1537"/>
                <a:gd name="T3" fmla="*/ 1020 h 1020"/>
                <a:gd name="T4" fmla="*/ 1537 w 1537"/>
                <a:gd name="T5" fmla="*/ 1020 h 1020"/>
                <a:gd name="T6" fmla="*/ 0 60000 65536"/>
                <a:gd name="T7" fmla="*/ 0 60000 65536"/>
                <a:gd name="T8" fmla="*/ 0 60000 65536"/>
                <a:gd name="T9" fmla="*/ 0 w 1537"/>
                <a:gd name="T10" fmla="*/ 0 h 1020"/>
                <a:gd name="T11" fmla="*/ 1537 w 1537"/>
                <a:gd name="T12" fmla="*/ 1020 h 10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37" h="1020">
                  <a:moveTo>
                    <a:pt x="0" y="0"/>
                  </a:moveTo>
                  <a:lnTo>
                    <a:pt x="0" y="1020"/>
                  </a:lnTo>
                  <a:lnTo>
                    <a:pt x="1537" y="102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Line 5"/>
            <p:cNvSpPr>
              <a:spLocks noChangeShapeType="1"/>
            </p:cNvSpPr>
            <p:nvPr/>
          </p:nvSpPr>
          <p:spPr bwMode="auto">
            <a:xfrm flipV="1">
              <a:off x="2627" y="2851"/>
              <a:ext cx="1537" cy="10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Text Box 6"/>
            <p:cNvSpPr txBox="1">
              <a:spLocks noChangeArrowheads="1"/>
            </p:cNvSpPr>
            <p:nvPr/>
          </p:nvSpPr>
          <p:spPr bwMode="auto">
            <a:xfrm>
              <a:off x="2298" y="2783"/>
              <a:ext cx="3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</a:rPr>
                <a:t>A</a:t>
              </a:r>
              <a:r>
                <a:rPr lang="en-US" altLang="en-US" baseline="-25000">
                  <a:solidFill>
                    <a:srgbClr val="FF0000"/>
                  </a:solidFill>
                </a:rPr>
                <a:t>V</a:t>
              </a:r>
              <a:endParaRPr lang="en-US" altLang="en-US" i="1">
                <a:solidFill>
                  <a:srgbClr val="FF0000"/>
                </a:solidFill>
              </a:endParaRPr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4024" y="2871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4105" name="Text Box 8"/>
            <p:cNvSpPr txBox="1">
              <a:spLocks noChangeArrowheads="1"/>
            </p:cNvSpPr>
            <p:nvPr/>
          </p:nvSpPr>
          <p:spPr bwMode="auto">
            <a:xfrm>
              <a:off x="3894" y="385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</a:rPr>
                <a:t>A</a:t>
              </a:r>
              <a:r>
                <a:rPr lang="en-US" altLang="en-US" baseline="-25000">
                  <a:solidFill>
                    <a:srgbClr val="FF0000"/>
                  </a:solidFill>
                </a:rPr>
                <a:t>H</a:t>
              </a:r>
              <a:endParaRPr lang="en-US" altLang="en-US" i="1">
                <a:solidFill>
                  <a:srgbClr val="FF0000"/>
                </a:solidFill>
              </a:endParaRPr>
            </a:p>
          </p:txBody>
        </p:sp>
        <p:sp>
          <p:nvSpPr>
            <p:cNvPr id="4106" name="Arc 9"/>
            <p:cNvSpPr>
              <a:spLocks/>
            </p:cNvSpPr>
            <p:nvPr/>
          </p:nvSpPr>
          <p:spPr bwMode="auto">
            <a:xfrm rot="10800000" flipH="1" flipV="1">
              <a:off x="2958" y="3576"/>
              <a:ext cx="265" cy="300"/>
            </a:xfrm>
            <a:custGeom>
              <a:avLst/>
              <a:gdLst>
                <a:gd name="T0" fmla="*/ 144 w 21600"/>
                <a:gd name="T1" fmla="*/ 0 h 18141"/>
                <a:gd name="T2" fmla="*/ 265 w 21600"/>
                <a:gd name="T3" fmla="*/ 300 h 18141"/>
                <a:gd name="T4" fmla="*/ 0 w 21600"/>
                <a:gd name="T5" fmla="*/ 300 h 1814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141"/>
                <a:gd name="T11" fmla="*/ 21600 w 21600"/>
                <a:gd name="T12" fmla="*/ 18141 h 181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141" fill="none" extrusionOk="0">
                  <a:moveTo>
                    <a:pt x="11724" y="-1"/>
                  </a:moveTo>
                  <a:cubicBezTo>
                    <a:pt x="17881" y="3979"/>
                    <a:pt x="21600" y="10809"/>
                    <a:pt x="21600" y="18141"/>
                  </a:cubicBezTo>
                </a:path>
                <a:path w="21600" h="18141" stroke="0" extrusionOk="0">
                  <a:moveTo>
                    <a:pt x="11724" y="-1"/>
                  </a:moveTo>
                  <a:cubicBezTo>
                    <a:pt x="17881" y="3979"/>
                    <a:pt x="21600" y="10809"/>
                    <a:pt x="21600" y="18141"/>
                  </a:cubicBezTo>
                  <a:lnTo>
                    <a:pt x="0" y="18141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Text Box 10"/>
            <p:cNvSpPr txBox="1">
              <a:spLocks noChangeArrowheads="1"/>
            </p:cNvSpPr>
            <p:nvPr/>
          </p:nvSpPr>
          <p:spPr bwMode="auto">
            <a:xfrm>
              <a:off x="2961" y="3580"/>
              <a:ext cx="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FF0000"/>
                  </a:solidFill>
                  <a:sym typeface="Symbol" pitchFamily="18" charset="2"/>
                </a:rPr>
                <a:t></a:t>
              </a:r>
            </a:p>
          </p:txBody>
        </p:sp>
      </p:grp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25336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/>
              <a:t>International-mindedness: 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• Vector notation forms the basis of mapping across the globe 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Theory of knowledge: 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• What is the nature of certainty and proof in mathematics?</a:t>
            </a:r>
            <a:endParaRPr lang="en-US" altLang="en-US" b="1"/>
          </a:p>
        </p:txBody>
      </p:sp>
      <p:sp>
        <p:nvSpPr>
          <p:cNvPr id="5123" name="Rectangle 118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685800" y="1549400"/>
            <a:ext cx="7772400" cy="44958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/>
              <a:t>Utilization: 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• Navigation and surveying (see </a:t>
            </a:r>
            <a:r>
              <a:rPr lang="en-US" altLang="en-US" i="1"/>
              <a:t>Geography SL/HL </a:t>
            </a:r>
            <a:r>
              <a:rPr lang="en-US" altLang="en-US"/>
              <a:t>syllabus: </a:t>
            </a:r>
            <a:r>
              <a:rPr lang="en-US" altLang="en-US" i="1"/>
              <a:t>Geographic skills</a:t>
            </a:r>
            <a:r>
              <a:rPr lang="en-US" altLang="en-US"/>
              <a:t>) 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• Force and field strength (see </a:t>
            </a:r>
            <a:r>
              <a:rPr lang="en-US" altLang="en-US" i="1"/>
              <a:t>Physics </a:t>
            </a:r>
            <a:r>
              <a:rPr lang="en-US" altLang="en-US"/>
              <a:t>sub-topics </a:t>
            </a:r>
            <a:r>
              <a:rPr lang="en-US" altLang="en-US" i="1"/>
              <a:t>2.2</a:t>
            </a:r>
            <a:r>
              <a:rPr lang="en-US" altLang="en-US"/>
              <a:t>, </a:t>
            </a:r>
            <a:r>
              <a:rPr lang="en-US" altLang="en-US" i="1"/>
              <a:t>5.1</a:t>
            </a:r>
            <a:r>
              <a:rPr lang="en-US" altLang="en-US"/>
              <a:t>, </a:t>
            </a:r>
            <a:r>
              <a:rPr lang="en-US" altLang="en-US" i="1"/>
              <a:t>6.1 </a:t>
            </a:r>
            <a:r>
              <a:rPr lang="en-US" altLang="en-US"/>
              <a:t>and </a:t>
            </a:r>
            <a:r>
              <a:rPr lang="en-US" altLang="en-US" i="1"/>
              <a:t>10.1</a:t>
            </a:r>
            <a:r>
              <a:rPr lang="en-US" altLang="en-US"/>
              <a:t>) </a:t>
            </a:r>
          </a:p>
          <a:p>
            <a:pPr>
              <a:spcBef>
                <a:spcPct val="20000"/>
              </a:spcBef>
            </a:pPr>
            <a:r>
              <a:rPr lang="en-US" altLang="en-US"/>
              <a:t>• Vectors (see </a:t>
            </a:r>
            <a:r>
              <a:rPr lang="en-US" altLang="en-US" i="1"/>
              <a:t>Mathematics HL </a:t>
            </a:r>
            <a:r>
              <a:rPr lang="en-US" altLang="en-US"/>
              <a:t>sub-topic </a:t>
            </a:r>
            <a:r>
              <a:rPr lang="en-US" altLang="en-US" i="1"/>
              <a:t>4.1</a:t>
            </a:r>
            <a:r>
              <a:rPr lang="en-US" altLang="en-US"/>
              <a:t>; Mathematics </a:t>
            </a:r>
            <a:r>
              <a:rPr lang="en-US" altLang="en-US" i="1"/>
              <a:t>SL </a:t>
            </a:r>
            <a:r>
              <a:rPr lang="en-US" altLang="en-US"/>
              <a:t>sub-topic </a:t>
            </a:r>
            <a:r>
              <a:rPr lang="en-US" altLang="en-US" i="1"/>
              <a:t>4.1</a:t>
            </a:r>
            <a:r>
              <a:rPr lang="en-US" altLang="en-US"/>
              <a:t>) 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Aims: 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• </a:t>
            </a:r>
            <a:r>
              <a:rPr lang="en-US" altLang="en-US" b="1"/>
              <a:t>Aim 2 and 3: </a:t>
            </a:r>
            <a:r>
              <a:rPr lang="en-US" altLang="en-US"/>
              <a:t>this is a fundamental aspect of scientific language that allows for spatial representation and manipulation of abstract concepts </a:t>
            </a:r>
          </a:p>
        </p:txBody>
      </p:sp>
      <p:sp>
        <p:nvSpPr>
          <p:cNvPr id="6147" name="Rectangle 118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18081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 sz="2000" i="1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vector</a:t>
            </a:r>
            <a:r>
              <a:rPr lang="en-US" altLang="en-US"/>
              <a:t> quantity is one which has a magnitude (size) </a:t>
            </a:r>
            <a:r>
              <a:rPr lang="en-US" altLang="en-US" i="1"/>
              <a:t>and</a:t>
            </a:r>
            <a:r>
              <a:rPr lang="en-US" altLang="en-US"/>
              <a:t> a spatial direction.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scalar</a:t>
            </a:r>
            <a:r>
              <a:rPr lang="en-US" altLang="en-US"/>
              <a:t> quantity has only magnitude (size).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85800" y="3360738"/>
            <a:ext cx="7772400" cy="349726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EXAMPLE: </a:t>
            </a:r>
            <a:r>
              <a:rPr lang="en-US" altLang="en-US"/>
              <a:t>A force is a push or a pull, and is measured in newtons. Explain why it is a vector.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 Suppose Joe is pushing Bob with a force of 100 newtons to the north.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Then the magnitude of the force is </a:t>
            </a:r>
            <a:r>
              <a:rPr lang="en-US" altLang="en-US">
                <a:solidFill>
                  <a:schemeClr val="accent2"/>
                </a:solidFill>
              </a:rPr>
              <a:t>100 n</a:t>
            </a:r>
            <a:r>
              <a:rPr lang="en-US" altLang="en-US"/>
              <a:t>. 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The direction of the force is </a:t>
            </a:r>
            <a:r>
              <a:rPr lang="en-US" altLang="en-US">
                <a:solidFill>
                  <a:schemeClr val="accent2"/>
                </a:solidFill>
              </a:rPr>
              <a:t>north</a:t>
            </a:r>
            <a:r>
              <a:rPr lang="en-US" altLang="en-US"/>
              <a:t>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Since the force has both magnitude and direction, it is a vector.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9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9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9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9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9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9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9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9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9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9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9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9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9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9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18081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 sz="2000" i="1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vector</a:t>
            </a:r>
            <a:r>
              <a:rPr lang="en-US" altLang="en-US"/>
              <a:t> quantity is one which has a magnitude (size) </a:t>
            </a:r>
            <a:r>
              <a:rPr lang="en-US" altLang="en-US" i="1"/>
              <a:t>and</a:t>
            </a:r>
            <a:r>
              <a:rPr lang="en-US" altLang="en-US"/>
              <a:t> a spatial direction.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scalar</a:t>
            </a:r>
            <a:r>
              <a:rPr lang="en-US" altLang="en-US"/>
              <a:t> quantity has only magnitude (size).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685800" y="3360738"/>
            <a:ext cx="7772400" cy="325913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EXAMPLE: Explain why </a:t>
            </a:r>
            <a:r>
              <a:rPr lang="en-US" altLang="en-US"/>
              <a:t>time is a scalar.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 Suppose Joe times a foot race and the winner took 45 minutes to complete the race. 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The magnitude of the time is 45 minutes.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But there is no direction associated with Joe’s stopwatch. The outcome is the same whether Joe’s watch is facing west or east. Time lacks any spatial direction. Thus time is a scalar.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180816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 sz="2000" i="1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vector</a:t>
            </a:r>
            <a:r>
              <a:rPr lang="en-US" altLang="en-US"/>
              <a:t> quantity is one which has a magnitude (size) </a:t>
            </a:r>
            <a:r>
              <a:rPr lang="en-US" altLang="en-US" i="1"/>
              <a:t>and</a:t>
            </a:r>
            <a:r>
              <a:rPr lang="en-US" altLang="en-US"/>
              <a:t> a spatial direction.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A </a:t>
            </a:r>
            <a:r>
              <a:rPr lang="en-US" altLang="en-US" b="1"/>
              <a:t>scalar</a:t>
            </a:r>
            <a:r>
              <a:rPr lang="en-US" altLang="en-US"/>
              <a:t> quantity has only magnitude (size).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85800" y="3360738"/>
            <a:ext cx="7772400" cy="349726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EXAMPLE:  Give examples of scalars in physics</a:t>
            </a:r>
            <a:r>
              <a:rPr lang="en-US" altLang="en-US"/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Speed, distance, time, and mass are scalars. We will learn about them all later.</a:t>
            </a:r>
            <a:endParaRPr lang="en-US" altLang="en-US">
              <a:sym typeface="Symbol" pitchFamily="18" charset="2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EXAMPLE: Give examples of vectors in physics</a:t>
            </a:r>
            <a:r>
              <a:rPr lang="en-US" altLang="en-US"/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/>
              <a:t>SOLUTION:</a:t>
            </a:r>
          </a:p>
          <a:p>
            <a:pPr eaLnBrk="1" hangingPunct="1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/>
              <a:t>Velocity, displacement, force, weight and acceleration are all vectors. We will learn about them all later.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3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3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685800" y="1549400"/>
            <a:ext cx="7772400" cy="530860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Vector and scalar quantities</a:t>
            </a:r>
            <a:endParaRPr lang="en-US" altLang="en-US" sz="2000" i="1">
              <a:latin typeface="Courier New" pitchFamily="49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Speed and velocity are examples of vectors you are already familiar with.	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Speed is what your speedometer reads (say 35 km h</a:t>
            </a:r>
            <a:r>
              <a:rPr lang="en-US" altLang="en-US" baseline="30000"/>
              <a:t>-1</a:t>
            </a:r>
            <a:r>
              <a:rPr lang="en-US" altLang="en-US"/>
              <a:t>) while you are in your car. It does not care what direction you are going. Speed is a scalar.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/>
              <a:t>Velocity is a speed </a:t>
            </a:r>
            <a:r>
              <a:rPr lang="en-US" altLang="en-US" u="sng"/>
              <a:t>in a particular direction</a:t>
            </a:r>
            <a:r>
              <a:rPr lang="en-US" altLang="en-US"/>
              <a:t> (say 35 km h</a:t>
            </a:r>
            <a:r>
              <a:rPr lang="en-US" altLang="en-US" baseline="30000"/>
              <a:t>-1</a:t>
            </a:r>
            <a:r>
              <a:rPr lang="en-US" altLang="en-US"/>
              <a:t> to the north). Velocity is a vector.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896938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smtClean="0"/>
              <a:t>Topic 1: Measurement and uncertainties</a:t>
            </a:r>
            <a:br>
              <a:rPr lang="en-US" altLang="en-US" sz="2800" b="1" smtClean="0"/>
            </a:br>
            <a:r>
              <a:rPr lang="en-US" altLang="en-US" sz="2800" smtClean="0">
                <a:solidFill>
                  <a:schemeClr val="tx1"/>
                </a:solidFill>
              </a:rPr>
              <a:t>1.3 – Vectors and scalars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52488" y="5008563"/>
            <a:ext cx="1577975" cy="1881187"/>
            <a:chOff x="537" y="3079"/>
            <a:chExt cx="994" cy="1185"/>
          </a:xfrm>
        </p:grpSpPr>
        <p:pic>
          <p:nvPicPr>
            <p:cNvPr id="10260" name="Picture 6" descr="speedomet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" y="3079"/>
              <a:ext cx="994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61" name="Text Box 8"/>
            <p:cNvSpPr txBox="1">
              <a:spLocks noChangeArrowheads="1"/>
            </p:cNvSpPr>
            <p:nvPr/>
          </p:nvSpPr>
          <p:spPr bwMode="auto">
            <a:xfrm>
              <a:off x="701" y="4014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Courier New" pitchFamily="49" charset="0"/>
                </a:rPr>
                <a:t>Speed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421188" y="4948238"/>
            <a:ext cx="1577975" cy="1884362"/>
            <a:chOff x="2785" y="3053"/>
            <a:chExt cx="994" cy="1187"/>
          </a:xfrm>
        </p:grpSpPr>
        <p:pic>
          <p:nvPicPr>
            <p:cNvPr id="10258" name="Picture 7" descr="speedomet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5" y="3053"/>
              <a:ext cx="994" cy="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9" name="Text Box 9"/>
            <p:cNvSpPr txBox="1">
              <a:spLocks noChangeArrowheads="1"/>
            </p:cNvSpPr>
            <p:nvPr/>
          </p:nvSpPr>
          <p:spPr bwMode="auto">
            <a:xfrm>
              <a:off x="2971" y="3990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Courier New" pitchFamily="49" charset="0"/>
                </a:rPr>
                <a:t>Speed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430963" y="4953000"/>
            <a:ext cx="1606550" cy="1892300"/>
            <a:chOff x="4051" y="3040"/>
            <a:chExt cx="1012" cy="1192"/>
          </a:xfrm>
        </p:grpSpPr>
        <p:pic>
          <p:nvPicPr>
            <p:cNvPr id="10256" name="Picture 5" descr="compass_vintag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" y="3040"/>
              <a:ext cx="1008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7" name="Text Box 10"/>
            <p:cNvSpPr txBox="1">
              <a:spLocks noChangeArrowheads="1"/>
            </p:cNvSpPr>
            <p:nvPr/>
          </p:nvSpPr>
          <p:spPr bwMode="auto">
            <a:xfrm>
              <a:off x="4083" y="3982"/>
              <a:ext cx="9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Courier New" pitchFamily="49" charset="0"/>
                </a:rPr>
                <a:t>Direction</a:t>
              </a:r>
            </a:p>
          </p:txBody>
        </p:sp>
      </p:grp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6069013" y="5430838"/>
            <a:ext cx="33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b="1">
                <a:latin typeface="Courier New" pitchFamily="49" charset="0"/>
              </a:rPr>
              <a:t>+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414838" y="4930775"/>
            <a:ext cx="3622675" cy="2008188"/>
            <a:chOff x="2781" y="3032"/>
            <a:chExt cx="2282" cy="1265"/>
          </a:xfrm>
        </p:grpSpPr>
        <p:sp>
          <p:nvSpPr>
            <p:cNvPr id="10254" name="Text Box 15"/>
            <p:cNvSpPr txBox="1">
              <a:spLocks noChangeArrowheads="1"/>
            </p:cNvSpPr>
            <p:nvPr/>
          </p:nvSpPr>
          <p:spPr bwMode="auto">
            <a:xfrm>
              <a:off x="2789" y="4047"/>
              <a:ext cx="2265" cy="250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>
                  <a:latin typeface="Courier New" pitchFamily="49" charset="0"/>
                </a:rPr>
                <a:t>Velocity</a:t>
              </a:r>
            </a:p>
          </p:txBody>
        </p:sp>
        <p:sp>
          <p:nvSpPr>
            <p:cNvPr id="10255" name="Freeform 17"/>
            <p:cNvSpPr>
              <a:spLocks/>
            </p:cNvSpPr>
            <p:nvPr/>
          </p:nvSpPr>
          <p:spPr bwMode="auto">
            <a:xfrm>
              <a:off x="2781" y="3032"/>
              <a:ext cx="2282" cy="1152"/>
            </a:xfrm>
            <a:custGeom>
              <a:avLst/>
              <a:gdLst>
                <a:gd name="T0" fmla="*/ 690 w 2282"/>
                <a:gd name="T1" fmla="*/ 1152 h 1152"/>
                <a:gd name="T2" fmla="*/ 0 w 2282"/>
                <a:gd name="T3" fmla="*/ 1152 h 1152"/>
                <a:gd name="T4" fmla="*/ 0 w 2282"/>
                <a:gd name="T5" fmla="*/ 0 h 1152"/>
                <a:gd name="T6" fmla="*/ 2282 w 2282"/>
                <a:gd name="T7" fmla="*/ 0 h 1152"/>
                <a:gd name="T8" fmla="*/ 2282 w 2282"/>
                <a:gd name="T9" fmla="*/ 1152 h 1152"/>
                <a:gd name="T10" fmla="*/ 1584 w 2282"/>
                <a:gd name="T11" fmla="*/ 1152 h 11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82"/>
                <a:gd name="T19" fmla="*/ 0 h 1152"/>
                <a:gd name="T20" fmla="*/ 2282 w 2282"/>
                <a:gd name="T21" fmla="*/ 1152 h 11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82" h="1152">
                  <a:moveTo>
                    <a:pt x="690" y="1152"/>
                  </a:moveTo>
                  <a:lnTo>
                    <a:pt x="0" y="1152"/>
                  </a:lnTo>
                  <a:lnTo>
                    <a:pt x="0" y="0"/>
                  </a:lnTo>
                  <a:lnTo>
                    <a:pt x="2282" y="0"/>
                  </a:lnTo>
                  <a:lnTo>
                    <a:pt x="2282" y="1152"/>
                  </a:lnTo>
                  <a:lnTo>
                    <a:pt x="1584" y="115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754063" y="4633913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SCALAR</a:t>
            </a:r>
          </a:p>
        </p:txBody>
      </p:sp>
      <p:sp>
        <p:nvSpPr>
          <p:cNvPr id="187412" name="Text Box 20"/>
          <p:cNvSpPr txBox="1">
            <a:spLocks noChangeArrowheads="1"/>
          </p:cNvSpPr>
          <p:nvPr/>
        </p:nvSpPr>
        <p:spPr bwMode="auto">
          <a:xfrm>
            <a:off x="6381750" y="4545013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VECTOR</a:t>
            </a:r>
          </a:p>
        </p:txBody>
      </p:sp>
      <p:sp>
        <p:nvSpPr>
          <p:cNvPr id="187413" name="Text Box 21"/>
          <p:cNvSpPr txBox="1">
            <a:spLocks noChangeArrowheads="1"/>
          </p:cNvSpPr>
          <p:nvPr/>
        </p:nvSpPr>
        <p:spPr bwMode="auto">
          <a:xfrm rot="-5400000">
            <a:off x="1712119" y="5552281"/>
            <a:ext cx="1697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Courier New" pitchFamily="49" charset="0"/>
              </a:rPr>
              <a:t>magnitude</a:t>
            </a:r>
          </a:p>
        </p:txBody>
      </p:sp>
      <p:sp>
        <p:nvSpPr>
          <p:cNvPr id="187414" name="Text Box 22"/>
          <p:cNvSpPr txBox="1">
            <a:spLocks noChangeArrowheads="1"/>
          </p:cNvSpPr>
          <p:nvPr/>
        </p:nvSpPr>
        <p:spPr bwMode="auto">
          <a:xfrm rot="-5400000">
            <a:off x="3393282" y="5436394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Courier New" pitchFamily="49" charset="0"/>
              </a:rPr>
              <a:t>magnitude</a:t>
            </a:r>
          </a:p>
        </p:txBody>
      </p:sp>
      <p:sp>
        <p:nvSpPr>
          <p:cNvPr id="187415" name="Text Box 23"/>
          <p:cNvSpPr txBox="1">
            <a:spLocks noChangeArrowheads="1"/>
          </p:cNvSpPr>
          <p:nvPr/>
        </p:nvSpPr>
        <p:spPr bwMode="auto">
          <a:xfrm rot="-5400000">
            <a:off x="7336632" y="5464969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Courier New" pitchFamily="49" charset="0"/>
              </a:rPr>
              <a:t>direction</a:t>
            </a:r>
          </a:p>
        </p:txBody>
      </p:sp>
    </p:spTree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7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74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74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5" grpId="0"/>
      <p:bldP spid="187411" grpId="0"/>
      <p:bldP spid="187412" grpId="0"/>
      <p:bldP spid="187413" grpId="0"/>
      <p:bldP spid="187414" grpId="0"/>
      <p:bldP spid="1874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1930</Words>
  <Application>Microsoft Office PowerPoint</Application>
  <PresentationFormat>On-screen Show (4:3)</PresentationFormat>
  <Paragraphs>356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Symbol</vt:lpstr>
      <vt:lpstr>Courier New</vt:lpstr>
      <vt:lpstr>Comic Sans MS</vt:lpstr>
      <vt:lpstr>Blackadder ITC</vt:lpstr>
      <vt:lpstr>Default Design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  <vt:lpstr>Topic 1: Measurement and uncertainties 1.3 – Vectors and scalars</vt:lpstr>
    </vt:vector>
  </TitlesOfParts>
  <Company>Bay View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Motion Along a Straight Line Position, Displacement, Average Speed</dc:title>
  <dc:creator>Timothy K Lund</dc:creator>
  <cp:lastModifiedBy>Windows User</cp:lastModifiedBy>
  <cp:revision>190</cp:revision>
  <dcterms:created xsi:type="dcterms:W3CDTF">2006-01-31T23:43:34Z</dcterms:created>
  <dcterms:modified xsi:type="dcterms:W3CDTF">2014-03-10T13:09:14Z</dcterms:modified>
</cp:coreProperties>
</file>