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5" r:id="rId2"/>
    <p:sldId id="326" r:id="rId3"/>
    <p:sldId id="305" r:id="rId4"/>
    <p:sldId id="327" r:id="rId5"/>
    <p:sldId id="306" r:id="rId6"/>
    <p:sldId id="307" r:id="rId7"/>
    <p:sldId id="328" r:id="rId8"/>
    <p:sldId id="291" r:id="rId9"/>
    <p:sldId id="292" r:id="rId10"/>
    <p:sldId id="294" r:id="rId11"/>
    <p:sldId id="282" r:id="rId12"/>
    <p:sldId id="283" r:id="rId13"/>
    <p:sldId id="284" r:id="rId14"/>
    <p:sldId id="279" r:id="rId15"/>
    <p:sldId id="280" r:id="rId16"/>
    <p:sldId id="285" r:id="rId17"/>
    <p:sldId id="296" r:id="rId18"/>
    <p:sldId id="323" r:id="rId19"/>
    <p:sldId id="333" r:id="rId20"/>
    <p:sldId id="297" r:id="rId21"/>
    <p:sldId id="298" r:id="rId22"/>
    <p:sldId id="300" r:id="rId23"/>
    <p:sldId id="301" r:id="rId24"/>
    <p:sldId id="303" r:id="rId25"/>
    <p:sldId id="304" r:id="rId26"/>
    <p:sldId id="299" r:id="rId27"/>
    <p:sldId id="316" r:id="rId28"/>
    <p:sldId id="317" r:id="rId29"/>
    <p:sldId id="302" r:id="rId30"/>
    <p:sldId id="309" r:id="rId31"/>
    <p:sldId id="311" r:id="rId32"/>
    <p:sldId id="310" r:id="rId33"/>
    <p:sldId id="312" r:id="rId34"/>
    <p:sldId id="329" r:id="rId35"/>
    <p:sldId id="330" r:id="rId36"/>
    <p:sldId id="331" r:id="rId37"/>
    <p:sldId id="313" r:id="rId38"/>
    <p:sldId id="314" r:id="rId39"/>
    <p:sldId id="318" r:id="rId40"/>
    <p:sldId id="319" r:id="rId41"/>
    <p:sldId id="320" r:id="rId42"/>
    <p:sldId id="321" r:id="rId43"/>
    <p:sldId id="324" r:id="rId44"/>
    <p:sldId id="325" r:id="rId45"/>
    <p:sldId id="315" r:id="rId46"/>
    <p:sldId id="32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66FF33"/>
    <a:srgbClr val="DDDDDD"/>
    <a:srgbClr val="FFFF00"/>
    <a:srgbClr val="FFFF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2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8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9FA158-9C95-400C-87D6-5CBCEA7B4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79F534-C422-42CD-976C-D16EE5C4B84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5B1B73-4236-49A8-9680-B3D81D182D4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91801B-D2A5-48A6-B6E4-11A5AD8E853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02E332-6BC2-4FF1-B2F3-9B11FA80F400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3FFA80-97E5-463C-94F5-CE2BB92D6CC3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B53E98-8383-44B6-AB0E-9D285A78B0B6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419CA9-61DB-4906-81D1-6152EEEC838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7F6C6C-C3BF-48C3-9141-CE3E9A6CADB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01F5D8-81D1-438D-B669-5751EC28DA6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29F0A1-16CF-4E27-85BE-07E8856F9449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8D24E-C713-49C4-94DF-748B9D5B9A2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80523B-0031-4E4F-BAA7-44EC425B656A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15D062-6E5F-42CD-9495-0FA2BCC86AA0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C7748D-AAC6-4290-BAA3-931C39C65FC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0A6B4F-1D80-4B8D-A737-F89881FAEAB9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88728-68F6-4B6E-BA49-C801E662762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986801-2F80-41AC-BEFE-80D1CC61536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2E8F86-4BAD-4325-90F1-134CE6E080EB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B56516-6176-4D59-8B18-3C2C8CE85ED3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56CE84-C1A0-44EF-949C-82B337EC4469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338AB3-6267-4B21-B00C-AF23ED24F258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DDBCD3-F324-4824-8727-C269D20536C0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F2EC9D-A141-4B9D-8167-9B2C6F99D8B8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72AFD-67E1-4C09-B8B5-AA30B08ACD85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1C6CBF-4F72-477E-BEE6-DC5C61D00212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124752-4DA7-45C7-9CB6-ACB57AF5A37F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5BE4C6-3953-4FC2-A304-73E4C89A4164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E5B21E-0A5A-4923-8D14-DEF9A955DC0C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81A76F-CC37-44F2-994B-AC17F9525A96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AD054F-DADC-4F39-9FF3-5006044F5111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F07164-B80A-4FBF-B44F-23D1EC62A743}" type="slidenum">
              <a:rPr lang="en-US" altLang="en-US" sz="1200"/>
              <a:pPr algn="r"/>
              <a:t>38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A65682-3DDB-441E-8248-EFBF17EEF72B}" type="slidenum">
              <a:rPr lang="en-US" altLang="en-US" sz="1200"/>
              <a:pPr algn="r"/>
              <a:t>39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515B2B-0AF8-487E-B14A-A73CB1E2E5E1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30365-5114-48FA-B5D9-986EC17B0FD3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5B6CD6-EE27-465E-9A84-5B9AFDBB1993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016F9A-B590-4825-BACC-53251DE7BFC5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1DD2C8-8FDF-4D30-91E1-4073F0368B58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D84AE5-24E8-43BA-96C4-13BD8292F7CB}" type="slidenum">
              <a:rPr lang="en-US" altLang="en-US" sz="1200"/>
              <a:pPr algn="r"/>
              <a:t>44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157AE0-5FEF-44F1-B6B0-1F91AD783C24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EE6679-3677-41E7-8E08-808D41A28324}" type="slidenum">
              <a:rPr lang="en-US" altLang="en-US" sz="1200"/>
              <a:pPr algn="r"/>
              <a:t>46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CFE896-2C94-4787-8CBC-DF6797B11904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70775E-06AD-48D9-B234-E62021AB1CED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309FB2-2CAA-4F08-B6CC-57188FD19B2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E2640-F117-4460-B91C-7BDCC701F23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DDBA7E-BBF8-4F8D-BEFD-A64911B5F41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BE44-2EA8-4614-AB69-5CF234FBD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A1E5-8ABB-49D5-B899-43649521F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84B9-85EE-4C95-936F-4C77021A0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F75E-55A6-4890-BD37-38D8266A9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663E-E0AF-4068-9E64-1FCA0E1B1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3775-55AA-47A6-BCEF-5E996C6C7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C53F-E90A-4C83-84C1-7C01CECBD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E6B4-1675-41E4-8B2C-CCFA17286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34B7-F8DA-4D25-B764-8F7EA942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8631-A0B0-43ED-8241-09E6EA75D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CBD9-BA41-4A44-85DB-DDF37D607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2BD3F35-B842-4E84-B134-D10E6EA02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s.ungrounded.net/525000/525347_scale_of_universe_ng.swf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4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3.wav"/><Relationship Id="rId4" Type="http://schemas.openxmlformats.org/officeDocument/2006/relationships/audio" Target="../media/audio2.wav"/><Relationship Id="rId9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0208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Since 1948, the </a:t>
            </a:r>
            <a:r>
              <a:rPr lang="en-US" altLang="en-US" i="1"/>
              <a:t>Système International d’Unités</a:t>
            </a:r>
            <a:r>
              <a:rPr lang="en-US" altLang="en-US"/>
              <a:t> (SI) has been used as the preferred language of science and technology across the globe and reflects current best measurement practice.</a:t>
            </a:r>
            <a:endParaRPr lang="en-US" altLang="en-US" b="1"/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The physics we will study this year and next was pioneered by the following four individuals: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Other greats will be introduced when the time comes.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77159" name="Picture 7" descr="galileo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71513" y="2997200"/>
            <a:ext cx="19510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77863" y="5183188"/>
            <a:ext cx="113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Galileo</a:t>
            </a:r>
          </a:p>
        </p:txBody>
      </p:sp>
      <p:pic>
        <p:nvPicPr>
          <p:cNvPr id="177161" name="Picture 9" descr="newton"/>
          <p:cNvPicPr>
            <a:picLocks noChangeAspect="1" noChangeArrowheads="1"/>
          </p:cNvPicPr>
          <p:nvPr/>
        </p:nvPicPr>
        <p:blipFill>
          <a:blip r:embed="rId6" cstate="print">
            <a:lum bright="16000" contrast="16000"/>
            <a:grayscl/>
          </a:blip>
          <a:srcRect/>
          <a:stretch>
            <a:fillRect/>
          </a:stretch>
        </p:blipFill>
        <p:spPr bwMode="auto">
          <a:xfrm>
            <a:off x="2684463" y="3149600"/>
            <a:ext cx="18192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2684463" y="54943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Newton</a:t>
            </a:r>
          </a:p>
        </p:txBody>
      </p:sp>
      <p:pic>
        <p:nvPicPr>
          <p:cNvPr id="177163" name="Picture 11" descr="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6763" y="3414713"/>
            <a:ext cx="17335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579938" y="57023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Maxwell</a:t>
            </a:r>
          </a:p>
        </p:txBody>
      </p:sp>
      <p:pic>
        <p:nvPicPr>
          <p:cNvPr id="177165" name="Picture 13" descr="Einstein as patent cler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0163" y="2762250"/>
            <a:ext cx="20843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6367463" y="50212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Einstein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765175" y="54530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Kinematics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2787650" y="60563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Dynamics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2765425" y="6372225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Classical Physics</a:t>
            </a: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2774950" y="576103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Calculus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662488" y="5980113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Electrodynamics</a:t>
            </a:r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6437313" y="5300663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Relativity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6434138" y="5595938"/>
            <a:ext cx="265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Quantum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2" grpId="0"/>
      <p:bldP spid="177164" grpId="0"/>
      <p:bldP spid="177166" grpId="0"/>
      <p:bldP spid="177167" grpId="0"/>
      <p:bldP spid="177168" grpId="0"/>
      <p:bldP spid="177169" grpId="0"/>
      <p:bldP spid="177170" grpId="0"/>
      <p:bldP spid="177171" grpId="0"/>
      <p:bldP spid="177172" grpId="0"/>
      <p:bldP spid="177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820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biology, we have the bighorn sheep: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50532" name="Picture 4" descr="bighorn on r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4988" y="3306763"/>
            <a:ext cx="533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boghorns butting hea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988" y="3308350"/>
            <a:ext cx="533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572882">
            <a:off x="6102350" y="4949825"/>
            <a:ext cx="1558925" cy="704850"/>
            <a:chOff x="2880" y="2744"/>
            <a:chExt cx="982" cy="444"/>
          </a:xfrm>
        </p:grpSpPr>
        <p:sp>
          <p:nvSpPr>
            <p:cNvPr id="12317" name="Line 7"/>
            <p:cNvSpPr>
              <a:spLocks noChangeShapeType="1"/>
            </p:cNvSpPr>
            <p:nvPr/>
          </p:nvSpPr>
          <p:spPr bwMode="auto">
            <a:xfrm>
              <a:off x="2880" y="2791"/>
              <a:ext cx="833" cy="397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Text Box 8"/>
            <p:cNvSpPr txBox="1">
              <a:spLocks noChangeArrowheads="1"/>
            </p:cNvSpPr>
            <p:nvPr/>
          </p:nvSpPr>
          <p:spPr bwMode="auto">
            <a:xfrm>
              <a:off x="3470" y="2744"/>
              <a:ext cx="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66FF33"/>
                  </a:solidFill>
                </a:rPr>
                <a:t>F</a:t>
              </a:r>
              <a:r>
                <a:rPr lang="en-US" altLang="en-US" b="1" baseline="-25000">
                  <a:solidFill>
                    <a:srgbClr val="66FF33"/>
                  </a:solidFill>
                </a:rPr>
                <a:t>12</a:t>
              </a:r>
              <a:endParaRPr lang="en-US" altLang="en-US" b="1">
                <a:solidFill>
                  <a:srgbClr val="66FF33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525580">
            <a:off x="4911725" y="3608388"/>
            <a:ext cx="1325563" cy="1185862"/>
            <a:chOff x="2039" y="2028"/>
            <a:chExt cx="835" cy="747"/>
          </a:xfrm>
        </p:grpSpPr>
        <p:sp>
          <p:nvSpPr>
            <p:cNvPr id="12315" name="Line 10"/>
            <p:cNvSpPr>
              <a:spLocks noChangeShapeType="1"/>
            </p:cNvSpPr>
            <p:nvPr/>
          </p:nvSpPr>
          <p:spPr bwMode="auto">
            <a:xfrm>
              <a:off x="2065" y="2374"/>
              <a:ext cx="809" cy="40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11"/>
            <p:cNvSpPr txBox="1">
              <a:spLocks noChangeArrowheads="1"/>
            </p:cNvSpPr>
            <p:nvPr/>
          </p:nvSpPr>
          <p:spPr bwMode="auto">
            <a:xfrm>
              <a:off x="2039" y="2028"/>
              <a:ext cx="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F</a:t>
              </a:r>
              <a:r>
                <a:rPr lang="en-US" altLang="en-US" b="1" baseline="-25000">
                  <a:solidFill>
                    <a:srgbClr val="FFFF00"/>
                  </a:solidFill>
                </a:rPr>
                <a:t>21</a:t>
              </a:r>
              <a:endParaRPr lang="en-US" alt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62700" y="5335588"/>
            <a:ext cx="592138" cy="1490662"/>
            <a:chOff x="3074" y="3092"/>
            <a:chExt cx="373" cy="939"/>
          </a:xfrm>
        </p:grpSpPr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3258" y="3092"/>
              <a:ext cx="0" cy="7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Text Box 14"/>
            <p:cNvSpPr txBox="1">
              <a:spLocks noChangeArrowheads="1"/>
            </p:cNvSpPr>
            <p:nvPr/>
          </p:nvSpPr>
          <p:spPr bwMode="auto">
            <a:xfrm>
              <a:off x="3074" y="3743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W</a:t>
              </a:r>
              <a:r>
                <a:rPr lang="en-US" altLang="en-US" b="1" baseline="-25000"/>
                <a:t>2</a:t>
              </a:r>
              <a:endParaRPr lang="en-US" altLang="en-US" b="1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70450" y="4714875"/>
            <a:ext cx="674688" cy="1511300"/>
            <a:chOff x="2134" y="2701"/>
            <a:chExt cx="425" cy="952"/>
          </a:xfrm>
        </p:grpSpPr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2304" y="2701"/>
              <a:ext cx="0" cy="7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17"/>
            <p:cNvSpPr txBox="1">
              <a:spLocks noChangeArrowheads="1"/>
            </p:cNvSpPr>
            <p:nvPr/>
          </p:nvSpPr>
          <p:spPr bwMode="auto">
            <a:xfrm>
              <a:off x="2134" y="3365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W</a:t>
              </a:r>
              <a:r>
                <a:rPr lang="en-US" altLang="en-US" b="1" baseline="-25000"/>
                <a:t>1</a:t>
              </a:r>
              <a:endParaRPr lang="en-US" altLang="en-US" b="1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171825" y="4178300"/>
            <a:ext cx="650875" cy="828675"/>
            <a:chOff x="1024" y="2409"/>
            <a:chExt cx="410" cy="522"/>
          </a:xfrm>
        </p:grpSpPr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 flipH="1" flipV="1">
              <a:off x="1024" y="2675"/>
              <a:ext cx="410" cy="256"/>
            </a:xfrm>
            <a:prstGeom prst="line">
              <a:avLst/>
            </a:prstGeom>
            <a:noFill/>
            <a:ln w="57150">
              <a:solidFill>
                <a:srgbClr val="FFCCC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081" y="2409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CCCC"/>
                  </a:solidFill>
                </a:rPr>
                <a:t>f</a:t>
              </a:r>
              <a:r>
                <a:rPr lang="en-US" altLang="en-US" b="1" baseline="-25000">
                  <a:solidFill>
                    <a:srgbClr val="FFCCCC"/>
                  </a:solidFill>
                </a:rPr>
                <a:t>1</a:t>
              </a:r>
              <a:endParaRPr lang="en-US" altLang="en-US" b="1">
                <a:solidFill>
                  <a:srgbClr val="FFCCCC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608888" y="6170613"/>
            <a:ext cx="833437" cy="585787"/>
            <a:chOff x="3859" y="3618"/>
            <a:chExt cx="525" cy="369"/>
          </a:xfrm>
        </p:grpSpPr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 flipH="1" flipV="1">
              <a:off x="3859" y="3769"/>
              <a:ext cx="423" cy="218"/>
            </a:xfrm>
            <a:prstGeom prst="line">
              <a:avLst/>
            </a:prstGeom>
            <a:noFill/>
            <a:ln w="57150">
              <a:solidFill>
                <a:srgbClr val="FFCCC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Text Box 23"/>
            <p:cNvSpPr txBox="1">
              <a:spLocks noChangeArrowheads="1"/>
            </p:cNvSpPr>
            <p:nvPr/>
          </p:nvSpPr>
          <p:spPr bwMode="auto">
            <a:xfrm>
              <a:off x="4133" y="3618"/>
              <a:ext cx="2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CCCC"/>
                  </a:solidFill>
                </a:rPr>
                <a:t>f</a:t>
              </a:r>
              <a:r>
                <a:rPr lang="en-US" altLang="en-US" b="1" baseline="-25000">
                  <a:solidFill>
                    <a:srgbClr val="FFCCCC"/>
                  </a:solidFill>
                </a:rPr>
                <a:t>2</a:t>
              </a:r>
              <a:endParaRPr lang="en-US" altLang="en-US" b="1">
                <a:solidFill>
                  <a:srgbClr val="FFCCCC"/>
                </a:solidFill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599363" y="4997450"/>
            <a:ext cx="938212" cy="1423988"/>
            <a:chOff x="3853" y="2879"/>
            <a:chExt cx="591" cy="897"/>
          </a:xfrm>
        </p:grpSpPr>
        <p:sp>
          <p:nvSpPr>
            <p:cNvPr id="12305" name="Line 25"/>
            <p:cNvSpPr>
              <a:spLocks noChangeShapeType="1"/>
            </p:cNvSpPr>
            <p:nvPr/>
          </p:nvSpPr>
          <p:spPr bwMode="auto">
            <a:xfrm flipV="1">
              <a:off x="3853" y="3136"/>
              <a:ext cx="307" cy="6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Text Box 26"/>
            <p:cNvSpPr txBox="1">
              <a:spLocks noChangeArrowheads="1"/>
            </p:cNvSpPr>
            <p:nvPr/>
          </p:nvSpPr>
          <p:spPr bwMode="auto">
            <a:xfrm>
              <a:off x="3988" y="287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N</a:t>
              </a:r>
              <a:r>
                <a:rPr lang="en-US" altLang="en-US" b="1" baseline="-25000">
                  <a:solidFill>
                    <a:schemeClr val="bg1"/>
                  </a:solidFill>
                </a:rPr>
                <a:t>2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832225" y="3573463"/>
            <a:ext cx="938213" cy="1423987"/>
            <a:chOff x="3853" y="2879"/>
            <a:chExt cx="591" cy="897"/>
          </a:xfrm>
        </p:grpSpPr>
        <p:sp>
          <p:nvSpPr>
            <p:cNvPr id="12303" name="Line 28"/>
            <p:cNvSpPr>
              <a:spLocks noChangeShapeType="1"/>
            </p:cNvSpPr>
            <p:nvPr/>
          </p:nvSpPr>
          <p:spPr bwMode="auto">
            <a:xfrm flipV="1">
              <a:off x="3853" y="3136"/>
              <a:ext cx="307" cy="6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9"/>
            <p:cNvSpPr txBox="1">
              <a:spLocks noChangeArrowheads="1"/>
            </p:cNvSpPr>
            <p:nvPr/>
          </p:nvSpPr>
          <p:spPr bwMode="auto">
            <a:xfrm>
              <a:off x="3988" y="2879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N</a:t>
              </a:r>
              <a:r>
                <a:rPr lang="en-US" altLang="en-US" b="1" baseline="-25000">
                  <a:solidFill>
                    <a:schemeClr val="bg1"/>
                  </a:solidFill>
                </a:rPr>
                <a:t>1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6175375" y="3567113"/>
            <a:ext cx="139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Kilo pounds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951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chemistry, we have the popping can: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909888" y="3703638"/>
            <a:ext cx="2438400" cy="101600"/>
            <a:chOff x="1991" y="1901"/>
            <a:chExt cx="1536" cy="64"/>
          </a:xfrm>
        </p:grpSpPr>
        <p:sp>
          <p:nvSpPr>
            <p:cNvPr id="152607" name="Rectangle 31"/>
            <p:cNvSpPr>
              <a:spLocks noChangeArrowheads="1"/>
            </p:cNvSpPr>
            <p:nvPr/>
          </p:nvSpPr>
          <p:spPr bwMode="auto">
            <a:xfrm>
              <a:off x="1991" y="1901"/>
              <a:ext cx="1536" cy="64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52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62" name="Rectangle 32"/>
            <p:cNvSpPr>
              <a:spLocks noChangeArrowheads="1"/>
            </p:cNvSpPr>
            <p:nvPr/>
          </p:nvSpPr>
          <p:spPr bwMode="auto">
            <a:xfrm>
              <a:off x="2714" y="1907"/>
              <a:ext cx="89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sp>
        <p:nvSpPr>
          <p:cNvPr id="152609" name="Rectangle 33"/>
          <p:cNvSpPr>
            <a:spLocks noChangeArrowheads="1"/>
          </p:cNvSpPr>
          <p:nvPr/>
        </p:nvSpPr>
        <p:spPr bwMode="auto">
          <a:xfrm>
            <a:off x="2892425" y="3797300"/>
            <a:ext cx="2459038" cy="30067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2884488" y="3789363"/>
            <a:ext cx="2459037" cy="300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98775" y="3692525"/>
            <a:ext cx="2438400" cy="101600"/>
            <a:chOff x="1991" y="1901"/>
            <a:chExt cx="1536" cy="64"/>
          </a:xfrm>
        </p:grpSpPr>
        <p:sp>
          <p:nvSpPr>
            <p:cNvPr id="152612" name="Rectangle 36"/>
            <p:cNvSpPr>
              <a:spLocks noChangeArrowheads="1"/>
            </p:cNvSpPr>
            <p:nvPr/>
          </p:nvSpPr>
          <p:spPr bwMode="auto">
            <a:xfrm>
              <a:off x="1991" y="1901"/>
              <a:ext cx="1536" cy="64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52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58" name="Rectangle 37"/>
            <p:cNvSpPr>
              <a:spLocks noChangeArrowheads="1"/>
            </p:cNvSpPr>
            <p:nvPr/>
          </p:nvSpPr>
          <p:spPr bwMode="auto">
            <a:xfrm>
              <a:off x="2714" y="1907"/>
              <a:ext cx="89" cy="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78138" y="3748088"/>
            <a:ext cx="2479675" cy="3109912"/>
            <a:chOff x="1971" y="1958"/>
            <a:chExt cx="1562" cy="1959"/>
          </a:xfrm>
        </p:grpSpPr>
        <p:sp>
          <p:nvSpPr>
            <p:cNvPr id="152615" name="Rectangle 39"/>
            <p:cNvSpPr>
              <a:spLocks noChangeArrowheads="1"/>
            </p:cNvSpPr>
            <p:nvPr/>
          </p:nvSpPr>
          <p:spPr bwMode="auto">
            <a:xfrm>
              <a:off x="1971" y="1958"/>
              <a:ext cx="1562" cy="1959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>
                    <a:alpha val="23000"/>
                  </a:srgbClr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urier New" pitchFamily="49" charset="0"/>
              </a:endParaRPr>
            </a:p>
          </p:txBody>
        </p:sp>
        <p:sp>
          <p:nvSpPr>
            <p:cNvPr id="13354" name="Rectangle 40"/>
            <p:cNvSpPr>
              <a:spLocks noChangeArrowheads="1"/>
            </p:cNvSpPr>
            <p:nvPr/>
          </p:nvSpPr>
          <p:spPr bwMode="auto">
            <a:xfrm>
              <a:off x="3469" y="3555"/>
              <a:ext cx="64" cy="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291138" y="6175375"/>
            <a:ext cx="4268787" cy="406400"/>
            <a:chOff x="3743" y="3487"/>
            <a:chExt cx="2689" cy="256"/>
          </a:xfrm>
        </p:grpSpPr>
        <p:sp>
          <p:nvSpPr>
            <p:cNvPr id="13346" name="Rectangle 42"/>
            <p:cNvSpPr>
              <a:spLocks noChangeArrowheads="1"/>
            </p:cNvSpPr>
            <p:nvPr/>
          </p:nvSpPr>
          <p:spPr bwMode="auto">
            <a:xfrm>
              <a:off x="3814" y="3557"/>
              <a:ext cx="77" cy="128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7" name="Rectangle 43"/>
            <p:cNvSpPr>
              <a:spLocks noChangeArrowheads="1"/>
            </p:cNvSpPr>
            <p:nvPr/>
          </p:nvSpPr>
          <p:spPr bwMode="auto">
            <a:xfrm>
              <a:off x="3884" y="3528"/>
              <a:ext cx="77" cy="166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8" name="Rectangle 44"/>
            <p:cNvSpPr>
              <a:spLocks noChangeArrowheads="1"/>
            </p:cNvSpPr>
            <p:nvPr/>
          </p:nvSpPr>
          <p:spPr bwMode="auto">
            <a:xfrm>
              <a:off x="3956" y="3506"/>
              <a:ext cx="77" cy="23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49" name="Rectangle 45"/>
            <p:cNvSpPr>
              <a:spLocks noChangeArrowheads="1"/>
            </p:cNvSpPr>
            <p:nvPr/>
          </p:nvSpPr>
          <p:spPr bwMode="auto">
            <a:xfrm>
              <a:off x="3743" y="3578"/>
              <a:ext cx="64" cy="9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3350" name="Rectangle 46"/>
            <p:cNvSpPr>
              <a:spLocks noChangeArrowheads="1"/>
            </p:cNvSpPr>
            <p:nvPr/>
          </p:nvSpPr>
          <p:spPr bwMode="auto">
            <a:xfrm>
              <a:off x="4038" y="3487"/>
              <a:ext cx="2394" cy="256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</p:grpSp>
      <p:sp>
        <p:nvSpPr>
          <p:cNvPr id="152623" name="Oval 47"/>
          <p:cNvSpPr>
            <a:spLocks noChangeArrowheads="1"/>
          </p:cNvSpPr>
          <p:nvPr/>
        </p:nvSpPr>
        <p:spPr bwMode="auto">
          <a:xfrm>
            <a:off x="4062413" y="3343275"/>
            <a:ext cx="122237" cy="42703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152624" name="Line 48"/>
          <p:cNvSpPr>
            <a:spLocks noChangeShapeType="1"/>
          </p:cNvSpPr>
          <p:nvPr/>
        </p:nvSpPr>
        <p:spPr bwMode="auto">
          <a:xfrm>
            <a:off x="4794250" y="462280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5" name="Line 49"/>
          <p:cNvSpPr>
            <a:spLocks noChangeShapeType="1"/>
          </p:cNvSpPr>
          <p:nvPr/>
        </p:nvSpPr>
        <p:spPr bwMode="auto">
          <a:xfrm>
            <a:off x="4803775" y="42894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6" name="Line 50"/>
          <p:cNvSpPr>
            <a:spLocks noChangeShapeType="1"/>
          </p:cNvSpPr>
          <p:nvPr/>
        </p:nvSpPr>
        <p:spPr bwMode="auto">
          <a:xfrm>
            <a:off x="4784725" y="528320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7" name="Line 51"/>
          <p:cNvSpPr>
            <a:spLocks noChangeShapeType="1"/>
          </p:cNvSpPr>
          <p:nvPr/>
        </p:nvSpPr>
        <p:spPr bwMode="auto">
          <a:xfrm>
            <a:off x="4794250" y="49498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8" name="Line 52"/>
          <p:cNvSpPr>
            <a:spLocks noChangeShapeType="1"/>
          </p:cNvSpPr>
          <p:nvPr/>
        </p:nvSpPr>
        <p:spPr bwMode="auto">
          <a:xfrm>
            <a:off x="4784725" y="593248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29" name="Line 53"/>
          <p:cNvSpPr>
            <a:spLocks noChangeShapeType="1"/>
          </p:cNvSpPr>
          <p:nvPr/>
        </p:nvSpPr>
        <p:spPr bwMode="auto">
          <a:xfrm>
            <a:off x="4794250" y="55991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0" name="Line 54"/>
          <p:cNvSpPr>
            <a:spLocks noChangeShapeType="1"/>
          </p:cNvSpPr>
          <p:nvPr/>
        </p:nvSpPr>
        <p:spPr bwMode="auto">
          <a:xfrm rot="5400000">
            <a:off x="4450556" y="6530182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1" name="Line 55"/>
          <p:cNvSpPr>
            <a:spLocks noChangeShapeType="1"/>
          </p:cNvSpPr>
          <p:nvPr/>
        </p:nvSpPr>
        <p:spPr bwMode="auto">
          <a:xfrm>
            <a:off x="4784725" y="62595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2" name="Line 56"/>
          <p:cNvSpPr>
            <a:spLocks noChangeShapeType="1"/>
          </p:cNvSpPr>
          <p:nvPr/>
        </p:nvSpPr>
        <p:spPr bwMode="auto">
          <a:xfrm rot="5400000">
            <a:off x="4055269" y="6539707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3" name="Line 57"/>
          <p:cNvSpPr>
            <a:spLocks noChangeShapeType="1"/>
          </p:cNvSpPr>
          <p:nvPr/>
        </p:nvSpPr>
        <p:spPr bwMode="auto">
          <a:xfrm rot="5400000">
            <a:off x="3688556" y="6519069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4" name="Line 58"/>
          <p:cNvSpPr>
            <a:spLocks noChangeShapeType="1"/>
          </p:cNvSpPr>
          <p:nvPr/>
        </p:nvSpPr>
        <p:spPr bwMode="auto">
          <a:xfrm rot="5400000">
            <a:off x="3293269" y="6528594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635" name="Line 59"/>
          <p:cNvSpPr>
            <a:spLocks noChangeShapeType="1"/>
          </p:cNvSpPr>
          <p:nvPr/>
        </p:nvSpPr>
        <p:spPr bwMode="auto">
          <a:xfrm>
            <a:off x="2955925" y="46323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6" name="Line 60"/>
          <p:cNvSpPr>
            <a:spLocks noChangeShapeType="1"/>
          </p:cNvSpPr>
          <p:nvPr/>
        </p:nvSpPr>
        <p:spPr bwMode="auto">
          <a:xfrm>
            <a:off x="2965450" y="429895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7" name="Line 61"/>
          <p:cNvSpPr>
            <a:spLocks noChangeShapeType="1"/>
          </p:cNvSpPr>
          <p:nvPr/>
        </p:nvSpPr>
        <p:spPr bwMode="auto">
          <a:xfrm>
            <a:off x="2946400" y="5292725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8" name="Line 62"/>
          <p:cNvSpPr>
            <a:spLocks noChangeShapeType="1"/>
          </p:cNvSpPr>
          <p:nvPr/>
        </p:nvSpPr>
        <p:spPr bwMode="auto">
          <a:xfrm>
            <a:off x="2955925" y="4959350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39" name="Line 63"/>
          <p:cNvSpPr>
            <a:spLocks noChangeShapeType="1"/>
          </p:cNvSpPr>
          <p:nvPr/>
        </p:nvSpPr>
        <p:spPr bwMode="auto">
          <a:xfrm>
            <a:off x="2946400" y="5942013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0" name="Line 64"/>
          <p:cNvSpPr>
            <a:spLocks noChangeShapeType="1"/>
          </p:cNvSpPr>
          <p:nvPr/>
        </p:nvSpPr>
        <p:spPr bwMode="auto">
          <a:xfrm>
            <a:off x="2955925" y="560863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1" name="Line 65"/>
          <p:cNvSpPr>
            <a:spLocks noChangeShapeType="1"/>
          </p:cNvSpPr>
          <p:nvPr/>
        </p:nvSpPr>
        <p:spPr bwMode="auto">
          <a:xfrm>
            <a:off x="2946400" y="6269038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2" name="Line 66"/>
          <p:cNvSpPr>
            <a:spLocks noChangeShapeType="1"/>
          </p:cNvSpPr>
          <p:nvPr/>
        </p:nvSpPr>
        <p:spPr bwMode="auto">
          <a:xfrm rot="5400000">
            <a:off x="4420394" y="4040982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3" name="Line 67"/>
          <p:cNvSpPr>
            <a:spLocks noChangeShapeType="1"/>
          </p:cNvSpPr>
          <p:nvPr/>
        </p:nvSpPr>
        <p:spPr bwMode="auto">
          <a:xfrm rot="5400000">
            <a:off x="4025106" y="4050507"/>
            <a:ext cx="5286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4" name="Line 68"/>
          <p:cNvSpPr>
            <a:spLocks noChangeShapeType="1"/>
          </p:cNvSpPr>
          <p:nvPr/>
        </p:nvSpPr>
        <p:spPr bwMode="auto">
          <a:xfrm rot="5400000">
            <a:off x="3658394" y="4029869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5" name="Line 69"/>
          <p:cNvSpPr>
            <a:spLocks noChangeShapeType="1"/>
          </p:cNvSpPr>
          <p:nvPr/>
        </p:nvSpPr>
        <p:spPr bwMode="auto">
          <a:xfrm rot="5400000">
            <a:off x="3263106" y="4039394"/>
            <a:ext cx="52863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46" name="Text Box 70"/>
          <p:cNvSpPr txBox="1">
            <a:spLocks noChangeArrowheads="1"/>
          </p:cNvSpPr>
          <p:nvPr/>
        </p:nvSpPr>
        <p:spPr bwMode="auto">
          <a:xfrm>
            <a:off x="3573463" y="4956175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pounds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5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5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9" grpId="0" animBg="1"/>
      <p:bldP spid="152610" grpId="0" animBg="1"/>
      <p:bldP spid="152610" grpId="1" animBg="1"/>
      <p:bldP spid="152623" grpId="0" animBg="1"/>
      <p:bldP spid="152623" grpId="1" animBg="1"/>
      <p:bldP spid="152624" grpId="0" animBg="1"/>
      <p:bldP spid="152625" grpId="0" animBg="1"/>
      <p:bldP spid="152626" grpId="0" animBg="1"/>
      <p:bldP spid="152627" grpId="0" animBg="1"/>
      <p:bldP spid="152628" grpId="0" animBg="1"/>
      <p:bldP spid="152629" grpId="0" animBg="1"/>
      <p:bldP spid="152630" grpId="0" animBg="1"/>
      <p:bldP spid="152631" grpId="0" animBg="1"/>
      <p:bldP spid="152632" grpId="0" animBg="1"/>
      <p:bldP spid="152633" grpId="0" animBg="1"/>
      <p:bldP spid="152634" grpId="0" animBg="1"/>
      <p:bldP spid="152635" grpId="0" animBg="1"/>
      <p:bldP spid="152636" grpId="0" animBg="1"/>
      <p:bldP spid="152637" grpId="0" animBg="1"/>
      <p:bldP spid="152638" grpId="0" animBg="1"/>
      <p:bldP spid="152639" grpId="0" animBg="1"/>
      <p:bldP spid="152640" grpId="0" animBg="1"/>
      <p:bldP spid="152641" grpId="0" animBg="1"/>
      <p:bldP spid="152642" grpId="0" animBg="1"/>
      <p:bldP spid="152642" grpId="1" animBg="1"/>
      <p:bldP spid="152643" grpId="0" animBg="1"/>
      <p:bldP spid="152643" grpId="1" animBg="1"/>
      <p:bldP spid="152644" grpId="0" animBg="1"/>
      <p:bldP spid="152644" grpId="1" animBg="1"/>
      <p:bldP spid="152645" grpId="0" animBg="1"/>
      <p:bldP spid="152645" grpId="1" animBg="1"/>
      <p:bldP spid="1526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849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forces, and matter’s reaction to them.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All of the sciences have examples of force: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In physics, we have the biggest forces of all: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4392" name="Picture 8" descr="H-Bomb Dakota 1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838325" y="452438"/>
            <a:ext cx="581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Dakota H-Bomb – 1 million tons of TNT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6436" name="Picture 4" descr="Ceteor Crater, Ariz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76563" y="269875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Meteor Crater - Arizona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197225" y="741363"/>
            <a:ext cx="323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100 Dakota H-Bombs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is the study of the very small.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And the very                                                                   large.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And                                                                        everything in                                                             between.</a:t>
            </a:r>
            <a:r>
              <a:rPr lang="en-US" altLang="en-US">
                <a:latin typeface="Courier New" pitchFamily="49" charset="0"/>
              </a:rPr>
              <a:t>	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71763" y="1997075"/>
            <a:ext cx="6472237" cy="4860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148484" name="Picture 4" descr="Barred Spiral Galaxy NGC 1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8588" y="2001838"/>
            <a:ext cx="647541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3756025" y="2090738"/>
            <a:ext cx="470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Barred Spiral Galaxy NGC 1300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657600" y="2514600"/>
            <a:ext cx="492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About 2 </a:t>
            </a:r>
            <a:r>
              <a:rPr lang="en-US" altLang="en-US" b="1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US" altLang="en-US" b="1">
                <a:solidFill>
                  <a:schemeClr val="bg1"/>
                </a:solidFill>
              </a:rPr>
              <a:t>10</a:t>
            </a:r>
            <a:r>
              <a:rPr lang="en-US" altLang="en-US" b="1" baseline="30000">
                <a:solidFill>
                  <a:schemeClr val="bg1"/>
                </a:solidFill>
              </a:rPr>
              <a:t>21</a:t>
            </a:r>
            <a:r>
              <a:rPr lang="en-US" altLang="en-US" b="1">
                <a:solidFill>
                  <a:schemeClr val="bg1"/>
                </a:solidFill>
              </a:rPr>
              <a:t> meters in diameter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0" grpId="0"/>
      <p:bldP spid="11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19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</a:t>
            </a:r>
            <a:r>
              <a:rPr lang="en-US" altLang="en-US" b="1"/>
              <a:t>fundamental units</a:t>
            </a:r>
            <a:r>
              <a:rPr lang="en-US" altLang="en-US"/>
              <a:t> in the SI system are…</a:t>
            </a:r>
            <a:r>
              <a:rPr lang="en-US" altLang="en-US" sz="2000"/>
              <a:t>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865188" y="2311400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mass</a:t>
            </a:r>
            <a:r>
              <a:rPr lang="en-US" altLang="en-US"/>
              <a:t>  		- measured in kilograms (kg)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862013" y="2632075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length</a:t>
            </a:r>
            <a:r>
              <a:rPr lang="en-US" altLang="en-US"/>
              <a:t> 		- measured in meters (m)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858838" y="2968625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time</a:t>
            </a:r>
            <a:r>
              <a:rPr lang="en-US" altLang="en-US"/>
              <a:t> 			- measured in seconds (s)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857250" y="3297238"/>
            <a:ext cx="7704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temperature</a:t>
            </a:r>
            <a:r>
              <a:rPr lang="en-US" altLang="en-US"/>
              <a:t> 	- measured in Kelvin degrees (K)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855663" y="3633788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electric current</a:t>
            </a:r>
            <a:r>
              <a:rPr lang="en-US" altLang="en-US"/>
              <a:t> 	- measured in amperes (A)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863600" y="3987800"/>
            <a:ext cx="7704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luminosity</a:t>
            </a:r>
            <a:r>
              <a:rPr lang="en-US" altLang="en-US"/>
              <a:t>       	- measured in candela (cd)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858838" y="4354513"/>
            <a:ext cx="7704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- </a:t>
            </a:r>
            <a:r>
              <a:rPr lang="en-US" altLang="en-US" u="sng"/>
              <a:t>mole</a:t>
            </a:r>
            <a:r>
              <a:rPr lang="en-US" altLang="en-US"/>
              <a:t>             	- measured in moles (mol)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681038" y="4813300"/>
            <a:ext cx="7772400" cy="20193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chemistry you will no doubt use the mole, the meter, the second, and probably the Kelvin.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will also use the gram. </a:t>
            </a:r>
            <a:r>
              <a:rPr lang="en-US" altLang="en-US" u="sng"/>
              <a:t>In physics we use the kilogram</a:t>
            </a:r>
            <a:r>
              <a:rPr lang="en-US" altLang="en-US"/>
              <a:t> (meaning 1000 grams).	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581650" y="2357438"/>
            <a:ext cx="2033588" cy="338137"/>
          </a:xfrm>
          <a:prstGeom prst="rect">
            <a:avLst/>
          </a:prstGeom>
          <a:solidFill>
            <a:srgbClr val="FF6600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  <p:bldP spid="189447" grpId="0"/>
      <p:bldP spid="189448" grpId="0"/>
      <p:bldP spid="189449" grpId="0"/>
      <p:bldP spid="189450" grpId="0"/>
      <p:bldP spid="174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1966913"/>
            <a:ext cx="7772400" cy="214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(D).</a:t>
            </a:r>
          </a:p>
        </p:txBody>
      </p:sp>
      <p:pic>
        <p:nvPicPr>
          <p:cNvPr id="1044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401888"/>
            <a:ext cx="68738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4095750"/>
            <a:ext cx="7750175" cy="27622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body that has designed the IB course is called the IBO, short for </a:t>
            </a:r>
            <a:r>
              <a:rPr lang="en-US" altLang="en-US" i="1"/>
              <a:t>International Baccalaureate Organization</a:t>
            </a:r>
            <a:r>
              <a:rPr lang="en-US" altLang="en-US"/>
              <a:t>, headquartered in Geneva, Switzerland and Wales, England.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IBO expects you to memorize the fundamental units.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2395538" y="3268663"/>
            <a:ext cx="6018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</a:rPr>
              <a:t>FYI: “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Funky print</a:t>
            </a:r>
            <a:r>
              <a:rPr lang="en-US" altLang="en-US">
                <a:solidFill>
                  <a:srgbClr val="FF0000"/>
                </a:solidFill>
              </a:rPr>
              <a:t>” practice problems are drawn from old IB tests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554663" y="1150938"/>
            <a:ext cx="3395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FYI: </a:t>
            </a:r>
            <a:r>
              <a:rPr lang="en-US" altLang="en-US" i="1">
                <a:solidFill>
                  <a:schemeClr val="accent2"/>
                </a:solidFill>
              </a:rPr>
              <a:t>Blue headings</a:t>
            </a:r>
            <a:r>
              <a:rPr lang="en-US" altLang="en-US">
                <a:solidFill>
                  <a:srgbClr val="FF0000"/>
                </a:solidFill>
              </a:rPr>
              <a:t> are assessment criteria put out by the IBO</a:t>
            </a:r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6026150" y="2790825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/>
      <p:bldP spid="104466" grpId="0"/>
      <p:bldP spid="1044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already learned about…</a:t>
            </a:r>
          </a:p>
          <a:p>
            <a:pPr lvl="1"/>
            <a:r>
              <a:rPr lang="en-US" dirty="0" smtClean="0"/>
              <a:t>What is physics</a:t>
            </a:r>
          </a:p>
          <a:p>
            <a:pPr lvl="1"/>
            <a:r>
              <a:rPr lang="en-US" dirty="0"/>
              <a:t>The 7 fundamental units</a:t>
            </a:r>
          </a:p>
          <a:p>
            <a:r>
              <a:rPr lang="en-US" dirty="0" smtClean="0"/>
              <a:t>What you will learn about…</a:t>
            </a:r>
          </a:p>
          <a:p>
            <a:pPr lvl="1"/>
            <a:r>
              <a:rPr lang="en-US" dirty="0" smtClean="0"/>
              <a:t>Derived units</a:t>
            </a:r>
          </a:p>
          <a:p>
            <a:pPr lvl="1"/>
            <a:r>
              <a:rPr lang="en-US" dirty="0"/>
              <a:t>Converting between </a:t>
            </a:r>
            <a:r>
              <a:rPr lang="en-US" dirty="0" smtClean="0"/>
              <a:t>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2654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19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Common terminology</a:t>
            </a:r>
            <a:r>
              <a:rPr lang="en-US" altLang="en-US"/>
              <a:t>: Since the 18th century, scientists have sought to establish common systems of measurements to facilitate international collaboration across science disciplines and ensure replication and comparability of experiments. 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Improvement in instrumentation</a:t>
            </a:r>
            <a:r>
              <a:rPr lang="en-US" altLang="en-US"/>
              <a:t>: Improvement in instrumentation, such as using the transition of cesium-133 atoms for atomic clocks, has led to more refined definitions of standard units. 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arenBoth"/>
            </a:pPr>
            <a:r>
              <a:rPr lang="en-US" altLang="en-US" u="sng"/>
              <a:t>Certainty</a:t>
            </a:r>
            <a:r>
              <a:rPr lang="en-US" altLang="en-US"/>
              <a:t>: Although scientists are perceived as working towards finding “exact” answers, there is unavoidable uncertainty in any measurement. </a:t>
            </a:r>
            <a:endParaRPr lang="en-US" altLang="en-US" b="1"/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79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sz="2000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</a:t>
            </a:r>
            <a:r>
              <a:rPr lang="en-US" altLang="en-US" b="1"/>
              <a:t>I</a:t>
            </a:r>
            <a:r>
              <a:rPr lang="en-US" altLang="en-US"/>
              <a:t>nternational </a:t>
            </a:r>
            <a:r>
              <a:rPr lang="en-US" altLang="en-US" b="1"/>
              <a:t>P</a:t>
            </a:r>
            <a:r>
              <a:rPr lang="en-US" altLang="en-US"/>
              <a:t>rototype of the </a:t>
            </a:r>
            <a:r>
              <a:rPr lang="en-US" altLang="en-US" b="1"/>
              <a:t>K</a:t>
            </a:r>
            <a:r>
              <a:rPr lang="en-US" altLang="en-US"/>
              <a:t>ilogram was sanctioned in 1889. Its form is a cylinder with diameter and height of about 39 mm. It is made of an alloy of 90 % platinum and 10 % iridium. The IPK has been conserved at the BIPM since 1889, initially with two official copies. Over the years, one official copy was replaced and four have been added.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4710113"/>
            <a:ext cx="3922712" cy="21478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One meter is about a yard or three feet.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One kilogram is about 2.2 pounds.</a:t>
            </a:r>
          </a:p>
        </p:txBody>
      </p:sp>
      <p:pic>
        <p:nvPicPr>
          <p:cNvPr id="18436" name="Picture 12" descr="international kg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8350" y="4557713"/>
            <a:ext cx="17621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international kilo"/>
          <p:cNvPicPr>
            <a:picLocks noChangeAspect="1" noChangeArrowheads="1"/>
          </p:cNvPicPr>
          <p:nvPr/>
        </p:nvPicPr>
        <p:blipFill>
          <a:blip r:embed="rId8" cstate="print"/>
          <a:srcRect t="6184" b="735"/>
          <a:stretch>
            <a:fillRect/>
          </a:stretch>
        </p:blipFill>
        <p:spPr bwMode="auto">
          <a:xfrm>
            <a:off x="6346825" y="4221163"/>
            <a:ext cx="21129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08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r>
              <a:rPr lang="en-US" altLang="en-US" sz="2000">
                <a:latin typeface="Courier New" pitchFamily="49" charset="0"/>
              </a:rPr>
              <a:t>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 b="1"/>
              <a:t>Derived quantities</a:t>
            </a:r>
            <a:r>
              <a:rPr lang="en-US" altLang="en-US"/>
              <a:t> have units that are combos of the fundamental units.  For example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Speed - measured in meters per second (m / s).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Acceleration - measured in                                          meters per second per                                                   second (m / s </a:t>
            </a:r>
            <a:r>
              <a:rPr lang="en-US" altLang="en-US" baseline="30000"/>
              <a:t>2</a:t>
            </a:r>
            <a:r>
              <a:rPr lang="en-US" altLang="en-US"/>
              <a:t>).</a:t>
            </a:r>
          </a:p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81038" y="4183063"/>
            <a:ext cx="4497387" cy="24336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SI stands for Syst</a:t>
            </a:r>
            <a:r>
              <a:rPr lang="en-US" altLang="en-US">
                <a:cs typeface="Courier New" pitchFamily="49" charset="0"/>
              </a:rPr>
              <a:t>è</a:t>
            </a:r>
            <a:r>
              <a:rPr lang="en-US" altLang="en-US"/>
              <a:t>me International and is a standard body of measurements.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SI system is pretty much the world standard in units. </a:t>
            </a:r>
          </a:p>
        </p:txBody>
      </p:sp>
      <p:pic>
        <p:nvPicPr>
          <p:cNvPr id="191495" name="Picture 7" descr="speedo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700" y="3376613"/>
            <a:ext cx="349408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4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the sciences, you must be able to convert from one set of units (and prefixes) to another.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use “multiplication by the well-chosen one”.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85800" y="3282950"/>
            <a:ext cx="7772400" cy="3575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Suppose the rate of a car is 36 mph, and it travels for 4 seconds.  What is the distance traveled in that time by the car?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Distance is rate times time, or d = rt.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1581150" y="5280025"/>
            <a:ext cx="2209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r </a:t>
            </a:r>
            <a:r>
              <a:rPr lang="en-US" altLang="en-US">
                <a:cs typeface="Courier New" pitchFamily="49" charset="0"/>
              </a:rPr>
              <a:t>· </a:t>
            </a:r>
            <a:r>
              <a:rPr lang="en-US" altLang="en-US" i="1"/>
              <a:t>t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1576388" y="5830888"/>
            <a:ext cx="1163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</a:t>
            </a:r>
            <a:endParaRPr lang="en-US" altLang="en-US" b="1"/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2217738" y="5703888"/>
            <a:ext cx="97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36 mi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1 h</a:t>
            </a:r>
            <a:endParaRPr lang="en-US" altLang="en-US" b="1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116263" y="5819775"/>
            <a:ext cx="1873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 </a:t>
            </a:r>
            <a:r>
              <a:rPr lang="en-US" altLang="en-US"/>
              <a:t>(4 s)</a:t>
            </a:r>
            <a:endParaRPr lang="en-US" altLang="en-US" b="1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1585913" y="6450013"/>
            <a:ext cx="3038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144 mi</a:t>
            </a:r>
            <a:r>
              <a:rPr lang="en-US" altLang="en-US">
                <a:cs typeface="Courier New" pitchFamily="49" charset="0"/>
              </a:rPr>
              <a:t>·</a:t>
            </a:r>
            <a:r>
              <a:rPr lang="en-US" altLang="en-US"/>
              <a:t>s/h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5994400" y="4084638"/>
            <a:ext cx="2462213" cy="27733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Sometimes “correct” units do not convey much meaning to us. See next example!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  <p:bldP spid="199687" grpId="0"/>
      <p:bldP spid="199688" grpId="0"/>
      <p:bldP spid="199689" grpId="0"/>
      <p:bldP spid="1996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4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sz="2000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the sciences, you must be able to convert from one set of units (and prefixes) to another.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use “multiplication by the well-chosen one”.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85800" y="3282950"/>
            <a:ext cx="7772400" cy="3575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Convert 144 mi</a:t>
            </a:r>
            <a:r>
              <a:rPr lang="en-US" altLang="en-US">
                <a:cs typeface="Courier New" pitchFamily="49" charset="0"/>
              </a:rPr>
              <a:t>·</a:t>
            </a:r>
            <a:r>
              <a:rPr lang="en-US" altLang="en-US"/>
              <a:t>s/h into units that we can understand.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Use well-chosen ones as multipliers. 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1274763" y="5030788"/>
            <a:ext cx="78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</a:t>
            </a:r>
            <a:endParaRPr lang="en-US" altLang="en-US" b="1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1781175" y="4895850"/>
            <a:ext cx="1773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144 mi</a:t>
            </a:r>
            <a:r>
              <a:rPr lang="en-US" altLang="en-US" u="sng">
                <a:cs typeface="Courier New" pitchFamily="49" charset="0"/>
              </a:rPr>
              <a:t>·</a:t>
            </a:r>
            <a:r>
              <a:rPr lang="en-US" altLang="en-US" u="sng"/>
              <a:t>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h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3325813" y="4895850"/>
            <a:ext cx="129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1 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60 min</a:t>
            </a:r>
            <a:endParaRPr lang="en-US" altLang="en-US" b="1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3295650" y="5027613"/>
            <a:ext cx="325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</a:t>
            </a:r>
            <a:endParaRPr lang="en-US" altLang="en-US" b="1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4440238" y="5026025"/>
            <a:ext cx="325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4579938" y="4881563"/>
            <a:ext cx="129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1 min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60 s</a:t>
            </a:r>
            <a:endParaRPr lang="en-US" altLang="en-US" b="1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 flipV="1">
            <a:off x="2525713" y="5427663"/>
            <a:ext cx="282575" cy="128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 flipV="1">
            <a:off x="3951288" y="4994275"/>
            <a:ext cx="330200" cy="184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 flipV="1">
            <a:off x="3946525" y="543083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V="1">
            <a:off x="5122863" y="503078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5827713" y="5008563"/>
            <a:ext cx="1770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= 0.04 mi</a:t>
            </a:r>
            <a:endParaRPr lang="en-US" altLang="en-US" b="1"/>
          </a:p>
        </p:txBody>
      </p:sp>
      <p:sp>
        <p:nvSpPr>
          <p:cNvPr id="201750" name="Rectangle 22"/>
          <p:cNvSpPr>
            <a:spLocks noChangeArrowheads="1"/>
          </p:cNvSpPr>
          <p:nvPr/>
        </p:nvSpPr>
        <p:spPr bwMode="auto">
          <a:xfrm>
            <a:off x="1719263" y="5700713"/>
            <a:ext cx="17732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0.04 mi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1</a:t>
            </a:r>
          </a:p>
        </p:txBody>
      </p:sp>
      <p:sp>
        <p:nvSpPr>
          <p:cNvPr id="201752" name="Rectangle 24"/>
          <p:cNvSpPr>
            <a:spLocks noChangeArrowheads="1"/>
          </p:cNvSpPr>
          <p:nvPr/>
        </p:nvSpPr>
        <p:spPr bwMode="auto">
          <a:xfrm>
            <a:off x="3624263" y="5702300"/>
            <a:ext cx="129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u="sng"/>
              <a:t>5280 ft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mi</a:t>
            </a:r>
            <a:endParaRPr lang="en-US" altLang="en-US" b="1"/>
          </a:p>
        </p:txBody>
      </p:sp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3313113" y="5834063"/>
            <a:ext cx="325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  <a:sym typeface="Symbol" pitchFamily="18" charset="2"/>
              </a:rPr>
              <a:t></a:t>
            </a:r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3017838" y="5019675"/>
            <a:ext cx="311150" cy="155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V="1">
            <a:off x="5326063" y="5414963"/>
            <a:ext cx="233362" cy="153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4987925" y="5832475"/>
            <a:ext cx="177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= 211.2 ft</a:t>
            </a:r>
            <a:endParaRPr lang="en-US" altLang="en-US" b="1"/>
          </a:p>
        </p:txBody>
      </p:sp>
      <p:sp>
        <p:nvSpPr>
          <p:cNvPr id="2" name="Line 26"/>
          <p:cNvSpPr>
            <a:spLocks noChangeShapeType="1"/>
          </p:cNvSpPr>
          <p:nvPr/>
        </p:nvSpPr>
        <p:spPr bwMode="auto">
          <a:xfrm flipV="1">
            <a:off x="2720975" y="583088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27"/>
          <p:cNvSpPr>
            <a:spLocks noChangeShapeType="1"/>
          </p:cNvSpPr>
          <p:nvPr/>
        </p:nvSpPr>
        <p:spPr bwMode="auto">
          <a:xfrm flipV="1">
            <a:off x="4048125" y="6243638"/>
            <a:ext cx="498475" cy="136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/>
      <p:bldP spid="201740" grpId="0"/>
      <p:bldP spid="201741" grpId="0"/>
      <p:bldP spid="201742" grpId="0"/>
      <p:bldP spid="201743" grpId="0"/>
      <p:bldP spid="201744" grpId="0"/>
      <p:bldP spid="201745" grpId="0" animBg="1"/>
      <p:bldP spid="201746" grpId="0" animBg="1"/>
      <p:bldP spid="201747" grpId="0" animBg="1"/>
      <p:bldP spid="201748" grpId="0" animBg="1"/>
      <p:bldP spid="201749" grpId="0"/>
      <p:bldP spid="201750" grpId="0"/>
      <p:bldP spid="201752" grpId="0"/>
      <p:bldP spid="201753" grpId="0"/>
      <p:bldP spid="201754" grpId="0" animBg="1"/>
      <p:bldP spid="201755" grpId="0" animBg="1"/>
      <p:bldP spid="201756" grpId="0"/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can use units to prove that equations are invalid.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685800" y="2441575"/>
            <a:ext cx="7772400" cy="4416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Given that distance is measured in meters, time in seconds and acceleration in meters per second squared, show that the formula </a:t>
            </a: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/>
              <a:t> does not work and thus is not valid.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 Start with the formula, then substitute the units on each side. Cancel to where you can easily compare left and right sides: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941388" y="5145088"/>
            <a:ext cx="1339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i="1"/>
              <a:t>d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endParaRPr lang="en-US" altLang="en-US" b="1" i="1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863600" y="5610225"/>
            <a:ext cx="798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 =</a:t>
            </a:r>
            <a:endParaRPr lang="en-US" altLang="en-US" b="1" i="1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376363" y="5480050"/>
            <a:ext cx="606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u="sng"/>
              <a:t>m</a:t>
            </a:r>
          </a:p>
          <a:p>
            <a:pPr algn="ctr">
              <a:lnSpc>
                <a:spcPct val="90000"/>
              </a:lnSpc>
            </a:pPr>
            <a:r>
              <a:rPr lang="en-US" altLang="en-US"/>
              <a:t>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882775" y="5613400"/>
            <a:ext cx="60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Courier New" pitchFamily="49" charset="0"/>
              </a:rPr>
              <a:t>·s</a:t>
            </a:r>
            <a:endParaRPr lang="en-US" altLang="en-US" b="1">
              <a:cs typeface="Courier New" pitchFamily="49" charset="0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1703388" y="5919788"/>
            <a:ext cx="114300" cy="115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V="1">
            <a:off x="1985963" y="5707063"/>
            <a:ext cx="336550" cy="187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887413" y="6257925"/>
            <a:ext cx="798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m =</a:t>
            </a:r>
            <a:endParaRPr lang="en-US" altLang="en-US" b="1" i="1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1400175" y="6127750"/>
            <a:ext cx="606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u="sng"/>
              <a:t>m</a:t>
            </a:r>
          </a:p>
          <a:p>
            <a:pPr algn="ctr">
              <a:lnSpc>
                <a:spcPct val="90000"/>
              </a:lnSpc>
            </a:pPr>
            <a:r>
              <a:rPr lang="en-US" altLang="en-US"/>
              <a:t>s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3089275" y="5133975"/>
            <a:ext cx="5381625" cy="17240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last line shows that the units are </a:t>
            </a:r>
            <a:r>
              <a:rPr lang="en-US" altLang="en-US" u="sng"/>
              <a:t>inconsistent</a:t>
            </a:r>
            <a:r>
              <a:rPr lang="en-US" altLang="en-US"/>
              <a:t> on left and right.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Thus the </a:t>
            </a:r>
            <a:r>
              <a:rPr lang="en-US" altLang="en-US" u="sng">
                <a:sym typeface="Symbol" pitchFamily="18" charset="2"/>
              </a:rPr>
              <a:t>equation cannot be valid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49313" y="5146675"/>
            <a:ext cx="1162050" cy="439738"/>
            <a:chOff x="2200" y="2408"/>
            <a:chExt cx="732" cy="369"/>
          </a:xfrm>
        </p:grpSpPr>
        <p:sp>
          <p:nvSpPr>
            <p:cNvPr id="24592" name="Oval 15"/>
            <p:cNvSpPr>
              <a:spLocks noChangeArrowheads="1"/>
            </p:cNvSpPr>
            <p:nvPr/>
          </p:nvSpPr>
          <p:spPr bwMode="auto">
            <a:xfrm>
              <a:off x="2200" y="2408"/>
              <a:ext cx="732" cy="3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H="1">
              <a:off x="2377" y="2443"/>
              <a:ext cx="358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1384300" y="6340475"/>
            <a:ext cx="34925" cy="217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  <p:bldP spid="209927" grpId="0"/>
      <p:bldP spid="209928" grpId="0"/>
      <p:bldP spid="209929" grpId="0"/>
      <p:bldP spid="209930" grpId="0" animBg="1"/>
      <p:bldP spid="209931" grpId="0" animBg="1"/>
      <p:bldP spid="209932" grpId="0"/>
      <p:bldP spid="209933" grpId="0"/>
      <p:bldP spid="245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50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Fundamental and derived SI units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You can use units to prove that equations are invalid.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441575"/>
            <a:ext cx="7772400" cy="21669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Decide if the formulas are dimensionally consistent.  The information you need is that </a:t>
            </a:r>
            <a:r>
              <a:rPr lang="en-US" altLang="en-US" i="1"/>
              <a:t>v</a:t>
            </a:r>
            <a:r>
              <a:rPr lang="en-US" altLang="en-US"/>
              <a:t> is measured in m/s, </a:t>
            </a:r>
            <a:r>
              <a:rPr lang="en-US" altLang="en-US" i="1"/>
              <a:t>a</a:t>
            </a:r>
            <a:r>
              <a:rPr lang="en-US" altLang="en-US"/>
              <a:t> is in m/s</a:t>
            </a:r>
            <a:r>
              <a:rPr lang="en-US" altLang="en-US" baseline="30000"/>
              <a:t>2</a:t>
            </a:r>
            <a:r>
              <a:rPr lang="en-US" altLang="en-US"/>
              <a:t>, </a:t>
            </a:r>
            <a:r>
              <a:rPr lang="en-US" altLang="en-US" i="1"/>
              <a:t>x</a:t>
            </a:r>
            <a:r>
              <a:rPr lang="en-US" altLang="en-US"/>
              <a:t> is in m and </a:t>
            </a:r>
            <a:r>
              <a:rPr lang="en-US" altLang="en-US" i="1"/>
              <a:t>t</a:t>
            </a:r>
            <a:r>
              <a:rPr lang="en-US" altLang="en-US"/>
              <a:t> is in s.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(a) </a:t>
            </a:r>
            <a:r>
              <a:rPr lang="en-US" altLang="en-US" i="1"/>
              <a:t>v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  <a:r>
              <a:rPr lang="en-US" altLang="en-US"/>
              <a:t>		(b) </a:t>
            </a:r>
            <a:r>
              <a:rPr lang="en-US" altLang="en-US" i="1"/>
              <a:t>v</a:t>
            </a:r>
            <a:r>
              <a:rPr lang="en-US" altLang="en-US" baseline="30000"/>
              <a:t>2</a:t>
            </a:r>
            <a:r>
              <a:rPr lang="en-US" altLang="en-US"/>
              <a:t> = 3</a:t>
            </a:r>
            <a:r>
              <a:rPr lang="en-US" altLang="en-US" i="1"/>
              <a:t>ax		</a:t>
            </a:r>
            <a:r>
              <a:rPr lang="en-US" altLang="en-US"/>
              <a:t>(c)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Inconsistent	    	Consistent	   	Consistent</a:t>
            </a:r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693738" y="4440238"/>
            <a:ext cx="7753350" cy="24177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process of substituting units into formulas to check for consistency is called </a:t>
            </a:r>
            <a:r>
              <a:rPr lang="en-US" altLang="en-US" b="1"/>
              <a:t>dimensional analysis.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DA can be used only to show the invalidity of a formula. Both (b) and (c) are consistent but neither is correct. They should be: </a:t>
            </a:r>
            <a:r>
              <a:rPr lang="en-US" altLang="en-US" i="1"/>
              <a:t>v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b="1">
                <a:solidFill>
                  <a:schemeClr val="accent2"/>
                </a:solidFill>
              </a:rPr>
              <a:t>2</a:t>
            </a:r>
            <a:r>
              <a:rPr lang="en-US" altLang="en-US" i="1"/>
              <a:t>ax </a:t>
            </a:r>
            <a:r>
              <a:rPr lang="en-US" altLang="en-US"/>
              <a:t>and</a:t>
            </a:r>
            <a:r>
              <a:rPr lang="en-US" altLang="en-US" i="1"/>
              <a:t> x</a:t>
            </a:r>
            <a:r>
              <a:rPr lang="en-US" altLang="en-US"/>
              <a:t> =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 b="1">
                <a:solidFill>
                  <a:schemeClr val="accent2"/>
                </a:solidFill>
              </a:rPr>
              <a:t>1/2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  <a:r>
              <a:rPr lang="en-US" altLang="en-US"/>
              <a:t>.</a:t>
            </a:r>
            <a:endParaRPr lang="en-US" altLang="en-US" baseline="300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875213" y="3429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numbers don’t have units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740275" y="3657600"/>
            <a:ext cx="180975" cy="60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will be working with very large and very small numbers, so we will use the these prefixes: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77875" y="2801938"/>
            <a:ext cx="73660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 u="sng">
                <a:solidFill>
                  <a:schemeClr val="tx2"/>
                </a:solidFill>
              </a:rPr>
              <a:t>Power of 10		Prefix Name	  	Symbol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-12</a:t>
            </a:r>
            <a:r>
              <a:rPr lang="en-US" altLang="en-US" u="sng">
                <a:solidFill>
                  <a:schemeClr val="tx2"/>
                </a:solidFill>
              </a:rPr>
              <a:t>			pico			p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-9</a:t>
            </a:r>
            <a:r>
              <a:rPr lang="en-US" altLang="en-US" u="sng">
                <a:solidFill>
                  <a:schemeClr val="tx2"/>
                </a:solidFill>
              </a:rPr>
              <a:t>			nano			n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-6</a:t>
            </a:r>
            <a:r>
              <a:rPr lang="en-US" altLang="en-US" u="sng">
                <a:solidFill>
                  <a:schemeClr val="tx2"/>
                </a:solidFill>
              </a:rPr>
              <a:t>			micro			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µ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</a:rPr>
              <a:t> -3</a:t>
            </a:r>
            <a:r>
              <a:rPr lang="en-US" altLang="en-US" u="sng">
                <a:solidFill>
                  <a:schemeClr val="tx2"/>
                </a:solidFill>
              </a:rPr>
              <a:t>			milli			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m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-2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centi			c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3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kilo			k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6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mega			M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9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giga			G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10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 12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			tera</a:t>
            </a:r>
            <a:r>
              <a:rPr lang="en-US" altLang="en-US" u="sng" baseline="30000">
                <a:solidFill>
                  <a:schemeClr val="tx2"/>
                </a:solidFill>
                <a:cs typeface="Courier New" pitchFamily="49" charset="0"/>
              </a:rPr>
              <a:t>			</a:t>
            </a:r>
            <a:r>
              <a:rPr lang="en-US" altLang="en-US" u="sng">
                <a:solidFill>
                  <a:schemeClr val="tx2"/>
                </a:solidFill>
                <a:cs typeface="Courier New" pitchFamily="49" charset="0"/>
              </a:rPr>
              <a:t>T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24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Scientific notation (commonly referred to as "standard form") is a way of writing numbers that are too big or too small to be conveniently written in decimal form.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A number in scientific notation is expressed as </a:t>
            </a:r>
            <a:r>
              <a:rPr lang="en-US" altLang="en-US" i="1"/>
              <a:t>a</a:t>
            </a:r>
            <a:r>
              <a:rPr lang="en-US" altLang="en-US">
                <a:sym typeface="Symbol" pitchFamily="18" charset="2"/>
              </a:rPr>
              <a:t>10</a:t>
            </a:r>
            <a:r>
              <a:rPr lang="en-US" altLang="en-US" baseline="30000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, where </a:t>
            </a:r>
            <a:r>
              <a:rPr lang="en-US" altLang="en-US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 is a real number (called the </a:t>
            </a:r>
            <a:r>
              <a:rPr lang="en-US" altLang="en-US" i="1">
                <a:sym typeface="Symbol" pitchFamily="18" charset="2"/>
              </a:rPr>
              <a:t>coefficient</a:t>
            </a:r>
            <a:r>
              <a:rPr lang="en-US" altLang="en-US">
                <a:sym typeface="Symbol" pitchFamily="18" charset="2"/>
              </a:rPr>
              <a:t>,  </a:t>
            </a:r>
            <a:r>
              <a:rPr lang="en-US" altLang="en-US" i="1">
                <a:sym typeface="Symbol" pitchFamily="18" charset="2"/>
              </a:rPr>
              <a:t>mantissa</a:t>
            </a:r>
            <a:r>
              <a:rPr lang="en-US" altLang="en-US">
                <a:sym typeface="Symbol" pitchFamily="18" charset="2"/>
              </a:rPr>
              <a:t> or </a:t>
            </a:r>
            <a:r>
              <a:rPr lang="en-US" altLang="en-US" i="1">
                <a:sym typeface="Symbol" pitchFamily="18" charset="2"/>
              </a:rPr>
              <a:t>significand</a:t>
            </a:r>
            <a:r>
              <a:rPr lang="en-US" altLang="en-US">
                <a:sym typeface="Symbol" pitchFamily="18" charset="2"/>
              </a:rPr>
              <a:t>) and </a:t>
            </a:r>
            <a:r>
              <a:rPr lang="en-US" altLang="en-US" i="1"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is an integer { … , -2, -1, 0, 1, 2, … }.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We say that the number is </a:t>
            </a:r>
            <a:r>
              <a:rPr lang="en-US" altLang="en-US" i="1"/>
              <a:t>normalized</a:t>
            </a:r>
            <a:r>
              <a:rPr lang="en-US" altLang="en-US"/>
              <a:t> if 1 </a:t>
            </a:r>
            <a:r>
              <a:rPr lang="en-US" altLang="en-US">
                <a:sym typeface="Symbol" pitchFamily="18" charset="2"/>
              </a:rPr>
              <a:t> |</a:t>
            </a:r>
            <a:r>
              <a:rPr lang="en-US" altLang="en-US" i="1"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| &lt; 10.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09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Scientific notation and metric multipliers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85800" y="1971675"/>
            <a:ext cx="7772400" cy="4886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 sz="1400">
                <a:sym typeface="Symbol" pitchFamily="18" charset="2"/>
              </a:rPr>
              <a:t>http://en.wikipedia.org/wiki/Scientific_notation#Normalized_notation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875" y="2398713"/>
            <a:ext cx="7575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583363" y="4595813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-53 ks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86550" y="512127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9.72 </a:t>
            </a:r>
            <a:r>
              <a:rPr lang="en-US" altLang="en-US" u="sng">
                <a:solidFill>
                  <a:srgbClr val="FF0000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6686550" y="6200775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7.51 </a:t>
            </a:r>
            <a:r>
              <a:rPr lang="en-US" altLang="en-US" u="sng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683375" y="4046538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4.321768 </a:t>
            </a:r>
            <a:r>
              <a:rPr lang="en-US" altLang="en-US" u="sng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678613" y="5675313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200 ms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883275" y="4078288"/>
            <a:ext cx="446088" cy="373062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5181600" y="5156200"/>
            <a:ext cx="446088" cy="373063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5194300" y="6229350"/>
            <a:ext cx="554038" cy="373063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>
            <a:off x="6307138" y="3802063"/>
            <a:ext cx="1846262" cy="346075"/>
          </a:xfrm>
          <a:custGeom>
            <a:avLst/>
            <a:gdLst>
              <a:gd name="T0" fmla="*/ 0 w 1163"/>
              <a:gd name="T1" fmla="*/ 398184675 h 218"/>
              <a:gd name="T2" fmla="*/ 1345762905 w 1163"/>
              <a:gd name="T3" fmla="*/ 40322501 h 218"/>
              <a:gd name="T4" fmla="*/ 2147483647 w 1163"/>
              <a:gd name="T5" fmla="*/ 156249693 h 218"/>
              <a:gd name="T6" fmla="*/ 2147483647 w 1163"/>
              <a:gd name="T7" fmla="*/ 549394107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1163"/>
              <a:gd name="T13" fmla="*/ 0 h 218"/>
              <a:gd name="T14" fmla="*/ 1163 w 1163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3" h="218">
                <a:moveTo>
                  <a:pt x="0" y="158"/>
                </a:moveTo>
                <a:cubicBezTo>
                  <a:pt x="89" y="134"/>
                  <a:pt x="381" y="32"/>
                  <a:pt x="534" y="16"/>
                </a:cubicBezTo>
                <a:cubicBezTo>
                  <a:pt x="687" y="0"/>
                  <a:pt x="812" y="28"/>
                  <a:pt x="917" y="62"/>
                </a:cubicBezTo>
                <a:cubicBezTo>
                  <a:pt x="1022" y="96"/>
                  <a:pt x="1112" y="185"/>
                  <a:pt x="1163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5629275" y="4987925"/>
            <a:ext cx="1846263" cy="250825"/>
          </a:xfrm>
          <a:custGeom>
            <a:avLst/>
            <a:gdLst>
              <a:gd name="T0" fmla="*/ 0 w 1163"/>
              <a:gd name="T1" fmla="*/ 209163901 h 218"/>
              <a:gd name="T2" fmla="*/ 1345763634 w 1163"/>
              <a:gd name="T3" fmla="*/ 21180909 h 218"/>
              <a:gd name="T4" fmla="*/ 2147483647 w 1163"/>
              <a:gd name="T5" fmla="*/ 82077317 h 218"/>
              <a:gd name="T6" fmla="*/ 2147483647 w 1163"/>
              <a:gd name="T7" fmla="*/ 288592563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1163"/>
              <a:gd name="T13" fmla="*/ 0 h 218"/>
              <a:gd name="T14" fmla="*/ 1163 w 1163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3" h="218">
                <a:moveTo>
                  <a:pt x="0" y="158"/>
                </a:moveTo>
                <a:cubicBezTo>
                  <a:pt x="89" y="134"/>
                  <a:pt x="381" y="32"/>
                  <a:pt x="534" y="16"/>
                </a:cubicBezTo>
                <a:cubicBezTo>
                  <a:pt x="687" y="0"/>
                  <a:pt x="812" y="28"/>
                  <a:pt x="917" y="62"/>
                </a:cubicBezTo>
                <a:cubicBezTo>
                  <a:pt x="1022" y="96"/>
                  <a:pt x="1112" y="185"/>
                  <a:pt x="1163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5749925" y="6035675"/>
            <a:ext cx="1697038" cy="304800"/>
          </a:xfrm>
          <a:custGeom>
            <a:avLst/>
            <a:gdLst>
              <a:gd name="T0" fmla="*/ 0 w 1069"/>
              <a:gd name="T1" fmla="*/ 277479327 h 230"/>
              <a:gd name="T2" fmla="*/ 1249997694 w 1069"/>
              <a:gd name="T3" fmla="*/ 28098587 h 230"/>
              <a:gd name="T4" fmla="*/ 2147173571 w 1069"/>
              <a:gd name="T5" fmla="*/ 108883849 h 230"/>
              <a:gd name="T6" fmla="*/ 2147483647 w 1069"/>
              <a:gd name="T7" fmla="*/ 403926319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1069"/>
              <a:gd name="T13" fmla="*/ 0 h 230"/>
              <a:gd name="T14" fmla="*/ 1069 w 1069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9" h="230">
                <a:moveTo>
                  <a:pt x="0" y="158"/>
                </a:moveTo>
                <a:cubicBezTo>
                  <a:pt x="83" y="134"/>
                  <a:pt x="354" y="32"/>
                  <a:pt x="496" y="16"/>
                </a:cubicBezTo>
                <a:cubicBezTo>
                  <a:pt x="638" y="0"/>
                  <a:pt x="756" y="26"/>
                  <a:pt x="852" y="62"/>
                </a:cubicBezTo>
                <a:cubicBezTo>
                  <a:pt x="948" y="98"/>
                  <a:pt x="1024" y="195"/>
                  <a:pt x="1069" y="2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69" grpId="0"/>
      <p:bldP spid="92170" grpId="0"/>
      <p:bldP spid="92171" grpId="0"/>
      <p:bldP spid="92172" grpId="0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93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Using SI units in the correct format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 IB units are in “European” format rather than “American” format.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accepted presentation has no fraction slash.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Instead, denominator units are written in the numerator with negative exponents. This is “SI standard.”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85800" y="4030663"/>
            <a:ext cx="7772400" cy="28273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A car’s speed is measured as 40 km / h and its acceleration is measured as 1.5 m / s</a:t>
            </a:r>
            <a:r>
              <a:rPr lang="en-US" altLang="en-US" baseline="30000"/>
              <a:t> 2</a:t>
            </a:r>
            <a:r>
              <a:rPr lang="en-US" altLang="en-US"/>
              <a:t>. Rewrite the units in the accepted IB format.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 Denominator units just come to the numerator as negative exponents. Thus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40 km / h is written 40 km</a:t>
            </a:r>
            <a:r>
              <a:rPr lang="en-US" altLang="en-US" baseline="-25000"/>
              <a:t> </a:t>
            </a:r>
            <a:r>
              <a:rPr lang="en-US" altLang="en-US"/>
              <a:t>h</a:t>
            </a:r>
            <a:r>
              <a:rPr lang="en-US" altLang="en-US" baseline="30000"/>
              <a:t> -1</a:t>
            </a:r>
            <a:r>
              <a:rPr lang="en-US" altLang="en-US"/>
              <a:t>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1.5 m / s</a:t>
            </a:r>
            <a:r>
              <a:rPr lang="en-US" altLang="en-US" baseline="30000">
                <a:sym typeface="Symbol" pitchFamily="18" charset="2"/>
              </a:rPr>
              <a:t> 2 </a:t>
            </a:r>
            <a:r>
              <a:rPr lang="en-US" altLang="en-US">
                <a:sym typeface="Symbol" pitchFamily="18" charset="2"/>
              </a:rPr>
              <a:t>is written 1.5 m</a:t>
            </a:r>
            <a:r>
              <a:rPr lang="en-US" altLang="en-US" baseline="-25000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s</a:t>
            </a:r>
            <a:r>
              <a:rPr lang="en-US" altLang="en-US" baseline="30000">
                <a:sym typeface="Symbol" pitchFamily="18" charset="2"/>
              </a:rPr>
              <a:t> -2</a:t>
            </a:r>
            <a:r>
              <a:rPr lang="en-US" altLang="en-US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86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Fundamental and derived SI units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Scientific notation and metric multipliers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Significant figures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Orders of magnitude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Estimation 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03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Error in measurement is expected because of the imperfect nature of our measuring devices.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 typical meter stick has marks at every millimeter   (10</a:t>
            </a:r>
            <a:r>
              <a:rPr lang="en-US" altLang="en-US" baseline="30000"/>
              <a:t> -3</a:t>
            </a:r>
            <a:r>
              <a:rPr lang="en-US" altLang="en-US"/>
              <a:t> m or 1/1000 m). Thus the best measurement you can get from a typical meter stick is to the nearest mm.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85800" y="3956050"/>
            <a:ext cx="7772400" cy="290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Consider the following line whose length we wish to measure. How long is it?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It is closer to 1.2 cm than 1.1 cm, so we say it measures 1.2 cm. The 1 and 2  are both </a:t>
            </a:r>
            <a:r>
              <a:rPr lang="en-US" altLang="en-US" b="1"/>
              <a:t>significant</a:t>
            </a:r>
            <a:r>
              <a:rPr lang="en-US" altLang="en-US"/>
              <a:t>.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4057650" y="4854575"/>
            <a:ext cx="35639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57650" y="5006975"/>
            <a:ext cx="4191000" cy="595313"/>
            <a:chOff x="576" y="2112"/>
            <a:chExt cx="2640" cy="375"/>
          </a:xfrm>
        </p:grpSpPr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576" y="2112"/>
              <a:ext cx="2640" cy="288"/>
              <a:chOff x="576" y="2112"/>
              <a:chExt cx="2640" cy="288"/>
            </a:xfrm>
          </p:grpSpPr>
          <p:grpSp>
            <p:nvGrpSpPr>
              <p:cNvPr id="30737" name="Group 8"/>
              <p:cNvGrpSpPr>
                <a:grpSpLocks/>
              </p:cNvGrpSpPr>
              <p:nvPr/>
            </p:nvGrpSpPr>
            <p:grpSpPr bwMode="auto">
              <a:xfrm>
                <a:off x="576" y="2112"/>
                <a:ext cx="2496" cy="288"/>
                <a:chOff x="576" y="1680"/>
                <a:chExt cx="2496" cy="288"/>
              </a:xfrm>
            </p:grpSpPr>
            <p:sp>
              <p:nvSpPr>
                <p:cNvPr id="30739" name="Rectangle 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0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4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5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7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8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49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0" name="Rectangle 20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2" name="Rectangle 22"/>
                <p:cNvSpPr>
                  <a:spLocks noChangeArrowheads="1"/>
                </p:cNvSpPr>
                <p:nvPr/>
              </p:nvSpPr>
              <p:spPr bwMode="auto">
                <a:xfrm>
                  <a:off x="576" y="168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3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4" name="Rectangle 24"/>
                <p:cNvSpPr>
                  <a:spLocks noChangeArrowheads="1"/>
                </p:cNvSpPr>
                <p:nvPr/>
              </p:nvSpPr>
              <p:spPr bwMode="auto">
                <a:xfrm>
                  <a:off x="67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6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43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075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</p:grpSp>
          <p:sp>
            <p:nvSpPr>
              <p:cNvPr id="30738" name="Line 28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76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2492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057650" y="5602288"/>
            <a:ext cx="3041650" cy="633412"/>
            <a:chOff x="576" y="2487"/>
            <a:chExt cx="1916" cy="399"/>
          </a:xfrm>
        </p:grpSpPr>
        <p:sp>
          <p:nvSpPr>
            <p:cNvPr id="30732" name="AutoShape 32"/>
            <p:cNvSpPr>
              <a:spLocks/>
            </p:cNvSpPr>
            <p:nvPr/>
          </p:nvSpPr>
          <p:spPr bwMode="auto">
            <a:xfrm rot="-5400000">
              <a:off x="1450" y="1613"/>
              <a:ext cx="168" cy="1916"/>
            </a:xfrm>
            <a:prstGeom prst="leftBrace">
              <a:avLst>
                <a:gd name="adj1" fmla="val 950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733" name="Text Box 33"/>
            <p:cNvSpPr txBox="1">
              <a:spLocks noChangeArrowheads="1"/>
            </p:cNvSpPr>
            <p:nvPr/>
          </p:nvSpPr>
          <p:spPr bwMode="auto">
            <a:xfrm>
              <a:off x="1300" y="26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cm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493000" y="5387975"/>
            <a:ext cx="755650" cy="847725"/>
            <a:chOff x="2740" y="2352"/>
            <a:chExt cx="476" cy="534"/>
          </a:xfrm>
        </p:grpSpPr>
        <p:sp>
          <p:nvSpPr>
            <p:cNvPr id="30730" name="AutoShape 35"/>
            <p:cNvSpPr>
              <a:spLocks/>
            </p:cNvSpPr>
            <p:nvPr/>
          </p:nvSpPr>
          <p:spPr bwMode="auto">
            <a:xfrm rot="-5400000">
              <a:off x="2842" y="2390"/>
              <a:ext cx="267" cy="19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731" name="Text Box 36"/>
            <p:cNvSpPr txBox="1">
              <a:spLocks noChangeArrowheads="1"/>
            </p:cNvSpPr>
            <p:nvPr/>
          </p:nvSpPr>
          <p:spPr bwMode="auto">
            <a:xfrm>
              <a:off x="2740" y="265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mm</a:t>
              </a:r>
            </a:p>
          </p:txBody>
        </p:sp>
      </p:grpSp>
      <p:sp>
        <p:nvSpPr>
          <p:cNvPr id="205861" name="Line 37"/>
          <p:cNvSpPr>
            <a:spLocks noChangeShapeType="1"/>
          </p:cNvSpPr>
          <p:nvPr/>
        </p:nvSpPr>
        <p:spPr bwMode="auto">
          <a:xfrm>
            <a:off x="7624763" y="4746625"/>
            <a:ext cx="0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  <p:bldP spid="2058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03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We call the “1” in the measurement below the </a:t>
            </a:r>
            <a:r>
              <a:rPr lang="en-US" altLang="en-US" b="1">
                <a:solidFill>
                  <a:schemeClr val="accent2"/>
                </a:solidFill>
              </a:rPr>
              <a:t>most significant digit</a:t>
            </a:r>
            <a:r>
              <a:rPr lang="en-US" altLang="en-US"/>
              <a:t>. It represents the “main portion” of our measurement.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We call the “2” in the measurement below the </a:t>
            </a:r>
            <a:r>
              <a:rPr lang="en-US" altLang="en-US" b="1">
                <a:solidFill>
                  <a:srgbClr val="008000"/>
                </a:solidFill>
              </a:rPr>
              <a:t>least significant digit</a:t>
            </a:r>
            <a:r>
              <a:rPr lang="en-US" altLang="en-US"/>
              <a:t>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3956050"/>
            <a:ext cx="7772400" cy="290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Consider the following line whose length we wish to measure. How long is it?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endParaRPr lang="en-US" altLang="en-US"/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It is closer to 1.2 cm than 1.1 cm, so we say it measures 1.2 cm.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057650" y="4854575"/>
            <a:ext cx="3568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4057650" y="5006975"/>
            <a:ext cx="4191000" cy="595313"/>
            <a:chOff x="576" y="2112"/>
            <a:chExt cx="2640" cy="375"/>
          </a:xfrm>
        </p:grpSpPr>
        <p:grpSp>
          <p:nvGrpSpPr>
            <p:cNvPr id="31760" name="Group 7"/>
            <p:cNvGrpSpPr>
              <a:grpSpLocks/>
            </p:cNvGrpSpPr>
            <p:nvPr/>
          </p:nvGrpSpPr>
          <p:grpSpPr bwMode="auto">
            <a:xfrm>
              <a:off x="576" y="2112"/>
              <a:ext cx="2640" cy="288"/>
              <a:chOff x="576" y="2112"/>
              <a:chExt cx="2640" cy="288"/>
            </a:xfrm>
          </p:grpSpPr>
          <p:grpSp>
            <p:nvGrpSpPr>
              <p:cNvPr id="31763" name="Group 8"/>
              <p:cNvGrpSpPr>
                <a:grpSpLocks/>
              </p:cNvGrpSpPr>
              <p:nvPr/>
            </p:nvGrpSpPr>
            <p:grpSpPr bwMode="auto">
              <a:xfrm>
                <a:off x="576" y="2112"/>
                <a:ext cx="2496" cy="288"/>
                <a:chOff x="576" y="1680"/>
                <a:chExt cx="2496" cy="288"/>
              </a:xfrm>
            </p:grpSpPr>
            <p:sp>
              <p:nvSpPr>
                <p:cNvPr id="31765" name="Rectangle 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6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7" name="Rectangle 11"/>
                <p:cNvSpPr>
                  <a:spLocks noChangeArrowheads="1"/>
                </p:cNvSpPr>
                <p:nvPr/>
              </p:nvSpPr>
              <p:spPr bwMode="auto">
                <a:xfrm>
                  <a:off x="96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69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1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3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4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8" name="Rectangle 22"/>
                <p:cNvSpPr>
                  <a:spLocks noChangeArrowheads="1"/>
                </p:cNvSpPr>
                <p:nvPr/>
              </p:nvSpPr>
              <p:spPr bwMode="auto">
                <a:xfrm>
                  <a:off x="576" y="168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79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2496" cy="4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0" name="Rectangle 24"/>
                <p:cNvSpPr>
                  <a:spLocks noChangeArrowheads="1"/>
                </p:cNvSpPr>
                <p:nvPr/>
              </p:nvSpPr>
              <p:spPr bwMode="auto">
                <a:xfrm>
                  <a:off x="67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1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768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43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1783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9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</p:grpSp>
          <p:sp>
            <p:nvSpPr>
              <p:cNvPr id="31764" name="Line 28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1" name="Text Box 29"/>
            <p:cNvSpPr txBox="1">
              <a:spLocks noChangeArrowheads="1"/>
            </p:cNvSpPr>
            <p:nvPr/>
          </p:nvSpPr>
          <p:spPr bwMode="auto">
            <a:xfrm>
              <a:off x="576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1762" name="Text Box 30"/>
            <p:cNvSpPr txBox="1">
              <a:spLocks noChangeArrowheads="1"/>
            </p:cNvSpPr>
            <p:nvPr/>
          </p:nvSpPr>
          <p:spPr bwMode="auto">
            <a:xfrm>
              <a:off x="2492" y="22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31751" name="Group 31"/>
          <p:cNvGrpSpPr>
            <a:grpSpLocks/>
          </p:cNvGrpSpPr>
          <p:nvPr/>
        </p:nvGrpSpPr>
        <p:grpSpPr bwMode="auto">
          <a:xfrm>
            <a:off x="4057650" y="5602288"/>
            <a:ext cx="3041650" cy="633412"/>
            <a:chOff x="576" y="2487"/>
            <a:chExt cx="1916" cy="399"/>
          </a:xfrm>
        </p:grpSpPr>
        <p:sp>
          <p:nvSpPr>
            <p:cNvPr id="31758" name="AutoShape 32"/>
            <p:cNvSpPr>
              <a:spLocks/>
            </p:cNvSpPr>
            <p:nvPr/>
          </p:nvSpPr>
          <p:spPr bwMode="auto">
            <a:xfrm rot="-5400000">
              <a:off x="1450" y="1613"/>
              <a:ext cx="168" cy="1916"/>
            </a:xfrm>
            <a:prstGeom prst="leftBrace">
              <a:avLst>
                <a:gd name="adj1" fmla="val 9504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1759" name="Text Box 33"/>
            <p:cNvSpPr txBox="1">
              <a:spLocks noChangeArrowheads="1"/>
            </p:cNvSpPr>
            <p:nvPr/>
          </p:nvSpPr>
          <p:spPr bwMode="auto">
            <a:xfrm>
              <a:off x="1300" y="2655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cm</a:t>
              </a:r>
            </a:p>
          </p:txBody>
        </p:sp>
      </p:grpSp>
      <p:grpSp>
        <p:nvGrpSpPr>
          <p:cNvPr id="31752" name="Group 34"/>
          <p:cNvGrpSpPr>
            <a:grpSpLocks/>
          </p:cNvGrpSpPr>
          <p:nvPr/>
        </p:nvGrpSpPr>
        <p:grpSpPr bwMode="auto">
          <a:xfrm>
            <a:off x="7493000" y="5387975"/>
            <a:ext cx="755650" cy="847725"/>
            <a:chOff x="2740" y="2352"/>
            <a:chExt cx="476" cy="534"/>
          </a:xfrm>
        </p:grpSpPr>
        <p:sp>
          <p:nvSpPr>
            <p:cNvPr id="31756" name="AutoShape 35"/>
            <p:cNvSpPr>
              <a:spLocks/>
            </p:cNvSpPr>
            <p:nvPr/>
          </p:nvSpPr>
          <p:spPr bwMode="auto">
            <a:xfrm rot="-5400000">
              <a:off x="2842" y="2390"/>
              <a:ext cx="267" cy="19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1757" name="Text Box 36"/>
            <p:cNvSpPr txBox="1">
              <a:spLocks noChangeArrowheads="1"/>
            </p:cNvSpPr>
            <p:nvPr/>
          </p:nvSpPr>
          <p:spPr bwMode="auto">
            <a:xfrm>
              <a:off x="2740" y="2655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 mm</a:t>
              </a:r>
            </a:p>
          </p:txBody>
        </p:sp>
      </p:grpSp>
      <p:sp>
        <p:nvSpPr>
          <p:cNvPr id="31753" name="Line 37"/>
          <p:cNvSpPr>
            <a:spLocks noChangeShapeType="1"/>
          </p:cNvSpPr>
          <p:nvPr/>
        </p:nvSpPr>
        <p:spPr bwMode="auto">
          <a:xfrm>
            <a:off x="7624763" y="4746625"/>
            <a:ext cx="0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Rectangle 38"/>
          <p:cNvSpPr>
            <a:spLocks noChangeArrowheads="1"/>
          </p:cNvSpPr>
          <p:nvPr/>
        </p:nvSpPr>
        <p:spPr bwMode="auto">
          <a:xfrm>
            <a:off x="2201863" y="6519863"/>
            <a:ext cx="179387" cy="300037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Rectangle 39"/>
          <p:cNvSpPr>
            <a:spLocks noChangeArrowheads="1"/>
          </p:cNvSpPr>
          <p:nvPr/>
        </p:nvSpPr>
        <p:spPr bwMode="auto">
          <a:xfrm>
            <a:off x="2462213" y="6532563"/>
            <a:ext cx="179387" cy="300037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 animBg="1"/>
      <p:bldP spid="799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 ruler is an </a:t>
            </a:r>
            <a:r>
              <a:rPr lang="en-US" altLang="en-US" b="1"/>
              <a:t>analog </a:t>
            </a:r>
            <a:r>
              <a:rPr lang="en-US" altLang="en-US"/>
              <a:t>measuring device. 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So is a meter with a needle.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For good analog devices you can </a:t>
            </a:r>
            <a:r>
              <a:rPr lang="en-US" altLang="en-US" b="1"/>
              <a:t>estimate</a:t>
            </a:r>
            <a:r>
              <a:rPr lang="en-US" altLang="en-US"/>
              <a:t> the last digit.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Thus, to say that the                                                   blue line is 1.17 cm                                                               or 1.18 cm long are both correct.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1.1</a:t>
            </a:r>
            <a:r>
              <a:rPr lang="en-US" altLang="en-US">
                <a:sym typeface="Symbol" pitchFamily="18" charset="2"/>
              </a:rPr>
              <a:t> part constitutes the two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certain</a:t>
            </a:r>
            <a:r>
              <a:rPr lang="en-US" altLang="en-US">
                <a:sym typeface="Symbol" pitchFamily="18" charset="2"/>
              </a:rPr>
              <a:t> digits.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>
                <a:solidFill>
                  <a:srgbClr val="008000"/>
                </a:solidFill>
                <a:sym typeface="Symbol" pitchFamily="18" charset="2"/>
              </a:rPr>
              <a:t>7</a:t>
            </a:r>
            <a:r>
              <a:rPr lang="en-US" altLang="en-US">
                <a:sym typeface="Symbol" pitchFamily="18" charset="2"/>
              </a:rPr>
              <a:t> (or </a:t>
            </a:r>
            <a:r>
              <a:rPr lang="en-US" altLang="en-US">
                <a:solidFill>
                  <a:srgbClr val="008000"/>
                </a:solidFill>
                <a:sym typeface="Symbol" pitchFamily="18" charset="2"/>
              </a:rPr>
              <a:t>8</a:t>
            </a:r>
            <a:r>
              <a:rPr lang="en-US" altLang="en-US">
                <a:sym typeface="Symbol" pitchFamily="18" charset="2"/>
              </a:rPr>
              <a:t>) constitutes the </a:t>
            </a:r>
            <a:r>
              <a:rPr lang="en-US" altLang="en-US" b="1">
                <a:solidFill>
                  <a:srgbClr val="008000"/>
                </a:solidFill>
                <a:sym typeface="Symbol" pitchFamily="18" charset="2"/>
              </a:rPr>
              <a:t>uncertain</a:t>
            </a:r>
            <a:r>
              <a:rPr lang="en-US" altLang="en-US">
                <a:sym typeface="Symbol" pitchFamily="18" charset="2"/>
              </a:rPr>
              <a:t> digit.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pic>
        <p:nvPicPr>
          <p:cNvPr id="77863" name="Picture 39" descr="ruler_10_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9050" y="2452688"/>
            <a:ext cx="37861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5" name="Picture 41" descr="ANd9GcR_zexOpjOthAacab7i7l3ZfzFzMRCx8GB359DSTOlranqwDTfyj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2863" y="2401888"/>
            <a:ext cx="16430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014788" y="4641850"/>
            <a:ext cx="4379912" cy="942975"/>
            <a:chOff x="2493" y="3494"/>
            <a:chExt cx="2759" cy="594"/>
          </a:xfrm>
        </p:grpSpPr>
        <p:sp>
          <p:nvSpPr>
            <p:cNvPr id="32782" name="Rectangle 72"/>
            <p:cNvSpPr>
              <a:spLocks noChangeArrowheads="1"/>
            </p:cNvSpPr>
            <p:nvPr/>
          </p:nvSpPr>
          <p:spPr bwMode="auto">
            <a:xfrm>
              <a:off x="2493" y="3494"/>
              <a:ext cx="2759" cy="58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Line 5"/>
            <p:cNvSpPr>
              <a:spLocks noChangeShapeType="1"/>
            </p:cNvSpPr>
            <p:nvPr/>
          </p:nvSpPr>
          <p:spPr bwMode="auto">
            <a:xfrm>
              <a:off x="2556" y="3617"/>
              <a:ext cx="224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4" name="Group 6"/>
            <p:cNvGrpSpPr>
              <a:grpSpLocks/>
            </p:cNvGrpSpPr>
            <p:nvPr/>
          </p:nvGrpSpPr>
          <p:grpSpPr bwMode="auto">
            <a:xfrm>
              <a:off x="2556" y="3713"/>
              <a:ext cx="2640" cy="375"/>
              <a:chOff x="576" y="2112"/>
              <a:chExt cx="2640" cy="375"/>
            </a:xfrm>
          </p:grpSpPr>
          <p:grpSp>
            <p:nvGrpSpPr>
              <p:cNvPr id="32786" name="Group 7"/>
              <p:cNvGrpSpPr>
                <a:grpSpLocks/>
              </p:cNvGrpSpPr>
              <p:nvPr/>
            </p:nvGrpSpPr>
            <p:grpSpPr bwMode="auto">
              <a:xfrm>
                <a:off x="576" y="2112"/>
                <a:ext cx="2640" cy="288"/>
                <a:chOff x="576" y="2112"/>
                <a:chExt cx="2640" cy="288"/>
              </a:xfrm>
            </p:grpSpPr>
            <p:grpSp>
              <p:nvGrpSpPr>
                <p:cNvPr id="32789" name="Group 8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2496" cy="288"/>
                  <a:chOff x="576" y="1680"/>
                  <a:chExt cx="2496" cy="288"/>
                </a:xfrm>
              </p:grpSpPr>
              <p:sp>
                <p:nvSpPr>
                  <p:cNvPr id="327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79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680"/>
                    <a:ext cx="2496" cy="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920"/>
                    <a:ext cx="2496" cy="4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824"/>
                    <a:ext cx="768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824"/>
                    <a:ext cx="768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824"/>
                    <a:ext cx="432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  <p:sp>
                <p:nvSpPr>
                  <p:cNvPr id="3280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872"/>
                    <a:ext cx="192" cy="96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 sz="2000">
                      <a:latin typeface="Courier New" pitchFamily="49" charset="0"/>
                    </a:endParaRPr>
                  </a:p>
                </p:txBody>
              </p:sp>
            </p:grpSp>
            <p:sp>
              <p:nvSpPr>
                <p:cNvPr id="32790" name="Line 28"/>
                <p:cNvSpPr>
                  <a:spLocks noChangeShapeType="1"/>
                </p:cNvSpPr>
                <p:nvPr/>
              </p:nvSpPr>
              <p:spPr bwMode="auto">
                <a:xfrm>
                  <a:off x="576" y="216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87" name="Text Box 29"/>
              <p:cNvSpPr txBox="1">
                <a:spLocks noChangeArrowheads="1"/>
              </p:cNvSpPr>
              <p:nvPr/>
            </p:nvSpPr>
            <p:spPr bwMode="auto">
              <a:xfrm>
                <a:off x="576" y="22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0</a:t>
                </a:r>
              </a:p>
            </p:txBody>
          </p:sp>
          <p:sp>
            <p:nvSpPr>
              <p:cNvPr id="32788" name="Text Box 30"/>
              <p:cNvSpPr txBox="1">
                <a:spLocks noChangeArrowheads="1"/>
              </p:cNvSpPr>
              <p:nvPr/>
            </p:nvSpPr>
            <p:spPr bwMode="auto">
              <a:xfrm>
                <a:off x="2492" y="22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</a:t>
                </a:r>
              </a:p>
            </p:txBody>
          </p:sp>
        </p:grpSp>
        <p:sp>
          <p:nvSpPr>
            <p:cNvPr id="32785" name="Line 37"/>
            <p:cNvSpPr>
              <a:spLocks noChangeShapeType="1"/>
            </p:cNvSpPr>
            <p:nvPr/>
          </p:nvSpPr>
          <p:spPr bwMode="auto">
            <a:xfrm>
              <a:off x="4803" y="3549"/>
              <a:ext cx="0" cy="2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98" name="Rectangle 74"/>
          <p:cNvSpPr>
            <a:spLocks noChangeArrowheads="1"/>
          </p:cNvSpPr>
          <p:nvPr/>
        </p:nvSpPr>
        <p:spPr bwMode="auto">
          <a:xfrm>
            <a:off x="2309813" y="5281613"/>
            <a:ext cx="415925" cy="300037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99" name="Rectangle 75"/>
          <p:cNvSpPr>
            <a:spLocks noChangeArrowheads="1"/>
          </p:cNvSpPr>
          <p:nvPr/>
        </p:nvSpPr>
        <p:spPr bwMode="auto">
          <a:xfrm>
            <a:off x="2740025" y="5284788"/>
            <a:ext cx="179388" cy="300037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0" name="Rectangle 76"/>
          <p:cNvSpPr>
            <a:spLocks noChangeArrowheads="1"/>
          </p:cNvSpPr>
          <p:nvPr/>
        </p:nvSpPr>
        <p:spPr bwMode="auto">
          <a:xfrm>
            <a:off x="1131888" y="5653088"/>
            <a:ext cx="415925" cy="300037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1" name="Rectangle 77"/>
          <p:cNvSpPr>
            <a:spLocks noChangeArrowheads="1"/>
          </p:cNvSpPr>
          <p:nvPr/>
        </p:nvSpPr>
        <p:spPr bwMode="auto">
          <a:xfrm>
            <a:off x="1562100" y="5654675"/>
            <a:ext cx="179388" cy="300038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2" name="Rectangle 78"/>
          <p:cNvSpPr>
            <a:spLocks noChangeArrowheads="1"/>
          </p:cNvSpPr>
          <p:nvPr/>
        </p:nvSpPr>
        <p:spPr bwMode="auto">
          <a:xfrm>
            <a:off x="4117975" y="5068888"/>
            <a:ext cx="3035300" cy="285750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3" name="Rectangle 79"/>
          <p:cNvSpPr>
            <a:spLocks noChangeArrowheads="1"/>
          </p:cNvSpPr>
          <p:nvPr/>
        </p:nvSpPr>
        <p:spPr bwMode="auto">
          <a:xfrm>
            <a:off x="7167563" y="5064125"/>
            <a:ext cx="295275" cy="144463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904" name="Rectangle 80"/>
          <p:cNvSpPr>
            <a:spLocks noChangeArrowheads="1"/>
          </p:cNvSpPr>
          <p:nvPr/>
        </p:nvSpPr>
        <p:spPr bwMode="auto">
          <a:xfrm>
            <a:off x="7477125" y="5067300"/>
            <a:ext cx="295275" cy="76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7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7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8" grpId="0" animBg="1"/>
      <p:bldP spid="77899" grpId="0" animBg="1"/>
      <p:bldP spid="77900" grpId="0" animBg="1"/>
      <p:bldP spid="77901" grpId="0" animBg="1"/>
      <p:bldP spid="77902" grpId="0" animBg="1"/>
      <p:bldP spid="77903" grpId="0" animBg="1"/>
      <p:bldP spid="779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55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Significant figures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 </a:t>
            </a:r>
            <a:r>
              <a:rPr lang="en-US" altLang="en-US" b="1"/>
              <a:t>digital </a:t>
            </a:r>
            <a:r>
              <a:rPr lang="en-US" altLang="en-US"/>
              <a:t>measuring device, on the other hand, is only “good” to the least significant digit’s place. 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68338" y="2886075"/>
            <a:ext cx="7772400" cy="3763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The meter shown here is </a:t>
            </a:r>
            <a:r>
              <a:rPr lang="en-US" altLang="en-US" i="1"/>
              <a:t>only</a:t>
            </a:r>
            <a:r>
              <a:rPr lang="en-US" altLang="en-US"/>
              <a:t> good to                              the nearest 0.1 V. There is NO                               estimation of another digit.</a:t>
            </a:r>
          </a:p>
        </p:txBody>
      </p:sp>
      <p:pic>
        <p:nvPicPr>
          <p:cNvPr id="81960" name="Picture 40" descr="dt830dfront%20replacement%20pictu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746375"/>
            <a:ext cx="23145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1" name="Rectangle 41"/>
          <p:cNvSpPr>
            <a:spLocks noChangeArrowheads="1"/>
          </p:cNvSpPr>
          <p:nvPr/>
        </p:nvSpPr>
        <p:spPr bwMode="auto">
          <a:xfrm>
            <a:off x="7605713" y="3100388"/>
            <a:ext cx="376237" cy="484187"/>
          </a:xfrm>
          <a:prstGeom prst="rect">
            <a:avLst/>
          </a:prstGeom>
          <a:solidFill>
            <a:srgbClr val="FF33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33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chemeClr val="accent2"/>
                </a:solidFill>
                <a:latin typeface="+mn-lt"/>
              </a:rPr>
              <a:t>Significant figures</a:t>
            </a:r>
            <a:endParaRPr lang="en-US" altLang="en-US" sz="2400" b="1" i="1" dirty="0" smtClean="0">
              <a:solidFill>
                <a:schemeClr val="accent2"/>
              </a:solidFill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</a:rPr>
              <a:t>Significant figures</a:t>
            </a:r>
            <a:r>
              <a:rPr lang="en-US" altLang="en-US" sz="2400" dirty="0" smtClean="0">
                <a:latin typeface="+mn-lt"/>
              </a:rPr>
              <a:t> are the reasonable number of digits that a measurement or calculation should have.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For example, as illustrated before, a typical wooden meter stick has two significant figures.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The number of significant figures in a calculation reflects the precision of the least precise of the measured values.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15367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chemeClr val="accent2"/>
                </a:solidFill>
                <a:latin typeface="+mn-lt"/>
              </a:rPr>
              <a:t>Significant figures</a:t>
            </a:r>
            <a:endParaRPr lang="en-US" altLang="en-US" sz="2400" b="1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814642" y="1966913"/>
            <a:ext cx="4894263" cy="74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(1) </a:t>
            </a:r>
            <a:r>
              <a:rPr lang="en-US" altLang="en-US" sz="2400" i="1" dirty="0" smtClean="0">
                <a:latin typeface="+mn-lt"/>
              </a:rPr>
              <a:t>All non-zero digits are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814642" y="3093832"/>
            <a:ext cx="4589463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(2) </a:t>
            </a:r>
            <a:r>
              <a:rPr lang="en-US" altLang="en-US" sz="2400" i="1" dirty="0" smtClean="0">
                <a:latin typeface="+mn-lt"/>
              </a:rPr>
              <a:t>All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between non-zero digits are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814642" y="3884613"/>
            <a:ext cx="5199063" cy="1100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(3) </a:t>
            </a:r>
            <a:r>
              <a:rPr lang="en-US" altLang="en-US" sz="2400" i="1" dirty="0" smtClean="0">
                <a:latin typeface="+mn-lt"/>
              </a:rPr>
              <a:t>Filler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to the left of an understood decimal place are not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817817" y="5043742"/>
            <a:ext cx="49911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(4) </a:t>
            </a:r>
            <a:r>
              <a:rPr lang="en-US" altLang="en-US" sz="2400" i="1" dirty="0" smtClean="0">
                <a:latin typeface="+mn-lt"/>
              </a:rPr>
              <a:t>Filler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to the right of a decimal place are not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832105" y="5904422"/>
            <a:ext cx="47625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(5) </a:t>
            </a:r>
            <a:r>
              <a:rPr lang="en-US" altLang="en-US" sz="2400" i="1" dirty="0" smtClean="0">
                <a:latin typeface="+mn-lt"/>
              </a:rPr>
              <a:t>All non-filler </a:t>
            </a:r>
            <a:r>
              <a:rPr lang="en-US" altLang="en-US" sz="2400" i="1" dirty="0" err="1" smtClean="0">
                <a:latin typeface="+mn-lt"/>
              </a:rPr>
              <a:t>zeros</a:t>
            </a:r>
            <a:r>
              <a:rPr lang="en-US" altLang="en-US" sz="2400" i="1" dirty="0" smtClean="0">
                <a:latin typeface="+mn-lt"/>
              </a:rPr>
              <a:t> to the right of a decimal place are significant.</a:t>
            </a:r>
            <a:endParaRPr lang="en-US" altLang="en-US" sz="2400" b="1" i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5823205" y="19431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438 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26.42 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0.75 cm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7861555" y="1941513"/>
            <a:ext cx="419100" cy="1276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5453317" y="3097007"/>
            <a:ext cx="2171700" cy="869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12060 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900.43 cm</a:t>
            </a:r>
            <a:endParaRPr lang="en-US" altLang="en-US" sz="2400" b="1" dirty="0" smtClean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7850442" y="3111294"/>
            <a:ext cx="419100" cy="869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5</a:t>
            </a:r>
            <a:endParaRPr lang="en-US" altLang="en-US" sz="2400" b="1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702555" y="3878263"/>
            <a:ext cx="1828800" cy="1150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220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60 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30. cm</a:t>
            </a:r>
            <a:endParaRPr lang="en-US" altLang="en-US" sz="2400" b="1" dirty="0" smtClean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7850442" y="3878263"/>
            <a:ext cx="4191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altLang="en-US" sz="2400" b="1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5786692" y="5058030"/>
            <a:ext cx="1828800" cy="78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0.006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  0.08 g</a:t>
            </a:r>
            <a:endParaRPr lang="en-US" altLang="en-US" sz="2400" b="1" dirty="0" smtClean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7865857" y="5058029"/>
            <a:ext cx="419100" cy="7675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5969255" y="5932997"/>
            <a:ext cx="1828800" cy="885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  8.0 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+mn-lt"/>
              </a:rPr>
              <a:t>60.40 g</a:t>
            </a:r>
          </a:p>
        </p:txBody>
      </p:sp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7880605" y="5932997"/>
            <a:ext cx="419100" cy="7480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>
            <a:off x="832105" y="1981200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832105" y="309767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>
            <a:off x="814642" y="3893217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814642" y="5054394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>
            <a:off x="851155" y="5889213"/>
            <a:ext cx="744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0" grpId="0"/>
      <p:bldP spid="226311" grpId="0"/>
      <p:bldP spid="226312" grpId="0"/>
      <p:bldP spid="226313" grpId="0"/>
      <p:bldP spid="226314" grpId="0" build="allAtOnce"/>
      <p:bldP spid="226315" grpId="0"/>
      <p:bldP spid="226316" grpId="0"/>
      <p:bldP spid="226317" grpId="0"/>
      <p:bldP spid="226318" grpId="0"/>
      <p:bldP spid="226319" grpId="0"/>
      <p:bldP spid="226320" grpId="0"/>
      <p:bldP spid="226321" grpId="0"/>
      <p:bldP spid="226322" grpId="0"/>
      <p:bldP spid="226323" grpId="0" animBg="1"/>
      <p:bldP spid="226324" grpId="0" animBg="1"/>
      <p:bldP spid="226325" grpId="0" animBg="1"/>
      <p:bldP spid="226326" grpId="0" animBg="1"/>
      <p:bldP spid="2263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85800" y="15367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altLang="en-US" i="1" dirty="0">
                <a:solidFill>
                  <a:schemeClr val="accent2"/>
                </a:solidFill>
              </a:rPr>
              <a:t>Significant </a:t>
            </a:r>
            <a:r>
              <a:rPr lang="en-US" altLang="en-US" i="1" dirty="0" smtClean="0">
                <a:solidFill>
                  <a:schemeClr val="accent2"/>
                </a:solidFill>
              </a:rPr>
              <a:t>figures in calculations</a:t>
            </a:r>
            <a:endParaRPr lang="en-US" altLang="en-US" b="1" i="1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157229" y="1985083"/>
            <a:ext cx="844307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latin typeface="+mn-lt"/>
              </a:rPr>
              <a:t>  EXAMPLE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  CALCULATOR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en-US" b="1" dirty="0" smtClean="0">
                <a:solidFill>
                  <a:schemeClr val="accent2"/>
                </a:solidFill>
                <a:latin typeface="+mn-lt"/>
              </a:rPr>
              <a:t>SIG</a:t>
            </a: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. FIGS</a:t>
            </a:r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369888" y="3295531"/>
            <a:ext cx="777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(1.2 cm)(2 cm)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2.4 </a:t>
            </a:r>
            <a:r>
              <a:rPr lang="en-US" altLang="en-US" dirty="0">
                <a:latin typeface="+mn-lt"/>
              </a:rPr>
              <a:t>cm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 cm</a:t>
            </a:r>
            <a:r>
              <a:rPr lang="en-US" altLang="en-US" baseline="30000" dirty="0">
                <a:latin typeface="+mn-lt"/>
              </a:rPr>
              <a:t>2</a:t>
            </a:r>
            <a:endParaRPr lang="en-US" altLang="en-US" b="1" dirty="0">
              <a:latin typeface="+mn-lt"/>
            </a:endParaRPr>
          </a:p>
        </p:txBody>
      </p:sp>
      <p:sp>
        <p:nvSpPr>
          <p:cNvPr id="228378" name="Rectangle 26"/>
          <p:cNvSpPr>
            <a:spLocks noChangeArrowheads="1"/>
          </p:cNvSpPr>
          <p:nvPr/>
        </p:nvSpPr>
        <p:spPr bwMode="auto">
          <a:xfrm>
            <a:off x="2081213" y="3349506"/>
            <a:ext cx="266700" cy="2889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81" name="Rectangle 29"/>
          <p:cNvSpPr>
            <a:spLocks noChangeArrowheads="1"/>
          </p:cNvSpPr>
          <p:nvPr/>
        </p:nvSpPr>
        <p:spPr bwMode="auto">
          <a:xfrm>
            <a:off x="349250" y="3663831"/>
            <a:ext cx="8535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altLang="en-US" dirty="0">
                <a:latin typeface="+mn-lt"/>
                <a:cs typeface="Courier New" pitchFamily="49" charset="0"/>
                <a:sym typeface="Symbol"/>
              </a:rPr>
              <a:t></a:t>
            </a:r>
            <a:r>
              <a:rPr lang="en-US" altLang="en-US" dirty="0">
                <a:latin typeface="+mn-lt"/>
              </a:rPr>
              <a:t>(2.75 cm)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7.5625 </a:t>
            </a:r>
            <a:r>
              <a:rPr lang="en-US" altLang="en-US" dirty="0">
                <a:latin typeface="+mn-lt"/>
              </a:rPr>
              <a:t>cm</a:t>
            </a:r>
            <a:r>
              <a:rPr lang="en-US" altLang="en-US" baseline="30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7.56</a:t>
            </a:r>
            <a:r>
              <a:rPr lang="en-US" altLang="en-US" dirty="0">
                <a:latin typeface="+mn-lt"/>
              </a:rPr>
              <a:t> cm</a:t>
            </a:r>
            <a:r>
              <a:rPr lang="en-US" altLang="en-US" baseline="30000" dirty="0">
                <a:latin typeface="+mn-lt"/>
              </a:rPr>
              <a:t>2</a:t>
            </a:r>
            <a:endParaRPr lang="en-US" altLang="en-US" b="1" dirty="0">
              <a:latin typeface="+mn-lt"/>
            </a:endParaRPr>
          </a:p>
        </p:txBody>
      </p:sp>
      <p:sp>
        <p:nvSpPr>
          <p:cNvPr id="228382" name="Rectangle 30"/>
          <p:cNvSpPr>
            <a:spLocks noChangeArrowheads="1"/>
          </p:cNvSpPr>
          <p:nvPr/>
        </p:nvSpPr>
        <p:spPr bwMode="auto">
          <a:xfrm>
            <a:off x="1139825" y="3697168"/>
            <a:ext cx="647700" cy="30797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85" name="Rectangle 33"/>
          <p:cNvSpPr>
            <a:spLocks noChangeArrowheads="1"/>
          </p:cNvSpPr>
          <p:nvPr/>
        </p:nvSpPr>
        <p:spPr bwMode="auto">
          <a:xfrm>
            <a:off x="361950" y="4004812"/>
            <a:ext cx="85232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5.350 m/</a:t>
            </a:r>
            <a:r>
              <a:rPr lang="en-US" altLang="en-US" dirty="0">
                <a:latin typeface="+mn-lt"/>
              </a:rPr>
              <a:t>2.752 s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1.944040698</a:t>
            </a:r>
            <a:r>
              <a:rPr lang="en-US" altLang="en-US" dirty="0">
                <a:latin typeface="+mn-lt"/>
              </a:rPr>
              <a:t> m/s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1.944</a:t>
            </a:r>
            <a:r>
              <a:rPr lang="en-US" altLang="en-US" dirty="0">
                <a:latin typeface="+mn-lt"/>
              </a:rPr>
              <a:t> m/s</a:t>
            </a:r>
            <a:endParaRPr lang="en-US" altLang="en-US" b="1" dirty="0">
              <a:latin typeface="+mn-lt"/>
            </a:endParaRPr>
          </a:p>
        </p:txBody>
      </p:sp>
      <p:sp>
        <p:nvSpPr>
          <p:cNvPr id="228386" name="Rectangle 34"/>
          <p:cNvSpPr>
            <a:spLocks noChangeArrowheads="1"/>
          </p:cNvSpPr>
          <p:nvPr/>
        </p:nvSpPr>
        <p:spPr bwMode="auto">
          <a:xfrm>
            <a:off x="889000" y="4045779"/>
            <a:ext cx="844550" cy="300037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89" name="Rectangle 37"/>
          <p:cNvSpPr>
            <a:spLocks noChangeArrowheads="1"/>
          </p:cNvSpPr>
          <p:nvPr/>
        </p:nvSpPr>
        <p:spPr bwMode="auto">
          <a:xfrm>
            <a:off x="2108416" y="4058136"/>
            <a:ext cx="806450" cy="28257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90" name="Rectangle 38"/>
          <p:cNvSpPr>
            <a:spLocks noChangeArrowheads="1"/>
          </p:cNvSpPr>
          <p:nvPr/>
        </p:nvSpPr>
        <p:spPr bwMode="auto">
          <a:xfrm>
            <a:off x="333375" y="4345816"/>
            <a:ext cx="7970366" cy="3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  <a:cs typeface="Courier New" pitchFamily="49" charset="0"/>
              </a:rPr>
              <a:t>(0.0075 </a:t>
            </a:r>
            <a:r>
              <a:rPr lang="en-US" altLang="en-US" dirty="0" smtClean="0">
                <a:latin typeface="+mn-lt"/>
                <a:cs typeface="Courier New" pitchFamily="49" charset="0"/>
              </a:rPr>
              <a:t>N)(</a:t>
            </a:r>
            <a:r>
              <a:rPr lang="en-US" altLang="en-US" dirty="0">
                <a:latin typeface="+mn-lt"/>
                <a:cs typeface="Courier New" pitchFamily="49" charset="0"/>
              </a:rPr>
              <a:t>6 m)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0.045</a:t>
            </a:r>
            <a:r>
              <a:rPr lang="en-US" altLang="en-US" dirty="0" smtClean="0">
                <a:latin typeface="+mn-lt"/>
              </a:rPr>
              <a:t> Nm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 smtClean="0">
                <a:solidFill>
                  <a:schemeClr val="accent2"/>
                </a:solidFill>
                <a:latin typeface="+mn-lt"/>
              </a:rPr>
              <a:t>0.04</a:t>
            </a:r>
            <a:r>
              <a:rPr lang="en-US" altLang="en-US" dirty="0" smtClean="0">
                <a:latin typeface="+mn-lt"/>
              </a:rPr>
              <a:t> Nm</a:t>
            </a:r>
            <a:endParaRPr lang="en-US" altLang="en-US" b="1" dirty="0">
              <a:latin typeface="+mn-lt"/>
            </a:endParaRPr>
          </a:p>
        </p:txBody>
      </p:sp>
      <p:sp>
        <p:nvSpPr>
          <p:cNvPr id="228391" name="Rectangle 39"/>
          <p:cNvSpPr>
            <a:spLocks noChangeArrowheads="1"/>
          </p:cNvSpPr>
          <p:nvPr/>
        </p:nvSpPr>
        <p:spPr bwMode="auto">
          <a:xfrm>
            <a:off x="2388296" y="4401129"/>
            <a:ext cx="236537" cy="2762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394" name="Rectangle 42"/>
          <p:cNvSpPr>
            <a:spLocks noChangeArrowheads="1"/>
          </p:cNvSpPr>
          <p:nvPr/>
        </p:nvSpPr>
        <p:spPr bwMode="auto">
          <a:xfrm>
            <a:off x="349250" y="64641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latin typeface="+mn-lt"/>
                <a:cs typeface="Courier New" pitchFamily="49" charset="0"/>
              </a:rPr>
              <a:t>0.00530 m </a:t>
            </a:r>
            <a:r>
              <a:rPr lang="en-US" altLang="en-US" dirty="0">
                <a:latin typeface="+mn-lt"/>
                <a:cs typeface="Courier New" pitchFamily="49" charset="0"/>
              </a:rPr>
              <a:t>– 2.10 m</a:t>
            </a:r>
            <a:r>
              <a:rPr lang="en-US" altLang="en-US" dirty="0">
                <a:latin typeface="+mn-lt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  <a:latin typeface="+mn-lt"/>
              </a:rPr>
              <a:t>2.0947 </a:t>
            </a:r>
            <a:r>
              <a:rPr lang="en-US" altLang="en-US" dirty="0">
                <a:latin typeface="+mn-lt"/>
              </a:rPr>
              <a:t>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-2.09 </a:t>
            </a:r>
            <a:r>
              <a:rPr lang="en-US" altLang="en-US" dirty="0">
                <a:latin typeface="+mn-lt"/>
              </a:rPr>
              <a:t>m</a:t>
            </a:r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357188" y="57656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+mn-lt"/>
              </a:rPr>
              <a:t>1.2 cm + 2 cm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3.2</a:t>
            </a:r>
            <a:r>
              <a:rPr lang="en-US" altLang="en-US" dirty="0">
                <a:latin typeface="+mn-lt"/>
              </a:rPr>
              <a:t> cm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 cm</a:t>
            </a:r>
            <a:endParaRPr lang="en-US" altLang="en-US" b="1" dirty="0">
              <a:latin typeface="+mn-lt"/>
            </a:endParaRPr>
          </a:p>
        </p:txBody>
      </p:sp>
      <p:sp>
        <p:nvSpPr>
          <p:cNvPr id="228397" name="Rectangle 45"/>
          <p:cNvSpPr>
            <a:spLocks noChangeArrowheads="1"/>
          </p:cNvSpPr>
          <p:nvPr/>
        </p:nvSpPr>
        <p:spPr bwMode="auto">
          <a:xfrm>
            <a:off x="2297274" y="5811710"/>
            <a:ext cx="148431" cy="309563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336550" y="6121273"/>
            <a:ext cx="77724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latin typeface="+mn-lt"/>
                <a:cs typeface="Courier New" pitchFamily="49" charset="0"/>
              </a:rPr>
              <a:t>2000</a:t>
            </a:r>
            <a:r>
              <a:rPr lang="en-US" altLang="en-US" baseline="30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dirty="0">
                <a:latin typeface="+mn-lt"/>
                <a:cs typeface="Courier New" pitchFamily="49" charset="0"/>
              </a:rPr>
              <a:t>m+2.1 m</a:t>
            </a:r>
            <a:r>
              <a:rPr lang="en-US" altLang="en-US" dirty="0">
                <a:latin typeface="+mn-lt"/>
              </a:rPr>
              <a:t>		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2002.1</a:t>
            </a:r>
            <a:r>
              <a:rPr lang="en-US" altLang="en-US" dirty="0">
                <a:latin typeface="+mn-lt"/>
              </a:rPr>
              <a:t> m		</a:t>
            </a:r>
            <a:r>
              <a:rPr lang="en-US" altLang="en-US" dirty="0">
                <a:solidFill>
                  <a:schemeClr val="accent2"/>
                </a:solidFill>
                <a:latin typeface="+mn-lt"/>
              </a:rPr>
              <a:t>2000</a:t>
            </a:r>
            <a:r>
              <a:rPr lang="en-US" altLang="en-US" dirty="0">
                <a:latin typeface="+mn-lt"/>
              </a:rPr>
              <a:t> m</a:t>
            </a:r>
            <a:endParaRPr lang="en-US" altLang="en-US" b="1" dirty="0">
              <a:latin typeface="+mn-lt"/>
            </a:endParaRPr>
          </a:p>
        </p:txBody>
      </p:sp>
      <p:sp>
        <p:nvSpPr>
          <p:cNvPr id="228401" name="Rectangle 49"/>
          <p:cNvSpPr>
            <a:spLocks noChangeArrowheads="1"/>
          </p:cNvSpPr>
          <p:nvPr/>
        </p:nvSpPr>
        <p:spPr bwMode="auto">
          <a:xfrm>
            <a:off x="1536691" y="6179667"/>
            <a:ext cx="147431" cy="266700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228407" name="Rectangle 55"/>
          <p:cNvSpPr>
            <a:spLocks noChangeArrowheads="1"/>
          </p:cNvSpPr>
          <p:nvPr/>
        </p:nvSpPr>
        <p:spPr bwMode="auto">
          <a:xfrm>
            <a:off x="2977977" y="6502273"/>
            <a:ext cx="345991" cy="3143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Courier New" pitchFamily="49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321541" y="2298954"/>
            <a:ext cx="8191500" cy="11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sym typeface="Symbol" pitchFamily="18" charset="2"/>
              </a:rPr>
              <a:t>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Multiplication </a:t>
            </a: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and 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division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– round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your answer to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the same number of </a:t>
            </a:r>
            <a:r>
              <a:rPr lang="en-US" altLang="en-US" i="1" u="sng" dirty="0" smtClean="0">
                <a:solidFill>
                  <a:srgbClr val="008000"/>
                </a:solidFill>
                <a:latin typeface="+mn-lt"/>
              </a:rPr>
              <a:t>significant </a:t>
            </a:r>
            <a:r>
              <a:rPr lang="en-US" altLang="en-US" i="1" u="sng" dirty="0" smtClean="0">
                <a:solidFill>
                  <a:srgbClr val="008000"/>
                </a:solidFill>
                <a:latin typeface="+mn-lt"/>
              </a:rPr>
              <a:t>digits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as the quantity with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the fewest number of significant digits.</a:t>
            </a:r>
            <a:endParaRPr lang="en-US" altLang="en-US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59595" y="4769712"/>
            <a:ext cx="8098605" cy="9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sym typeface="Symbol" pitchFamily="18" charset="2"/>
              </a:rPr>
              <a:t>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Addition </a:t>
            </a: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and </a:t>
            </a:r>
            <a:r>
              <a:rPr lang="en-US" altLang="en-US" b="1" dirty="0" smtClean="0">
                <a:solidFill>
                  <a:srgbClr val="008000"/>
                </a:solidFill>
                <a:latin typeface="+mn-lt"/>
              </a:rPr>
              <a:t>subtraction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– round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your answer to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the same number of </a:t>
            </a:r>
            <a:r>
              <a:rPr lang="en-US" altLang="en-US" i="1" u="sng" dirty="0" smtClean="0">
                <a:solidFill>
                  <a:srgbClr val="008000"/>
                </a:solidFill>
                <a:latin typeface="+mn-lt"/>
              </a:rPr>
              <a:t>decimal places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 as the quantity with the fewest </a:t>
            </a:r>
            <a:r>
              <a:rPr lang="en-US" altLang="en-US" i="1" dirty="0" smtClean="0">
                <a:solidFill>
                  <a:srgbClr val="008000"/>
                </a:solidFill>
                <a:latin typeface="+mn-lt"/>
              </a:rPr>
              <a:t>number of decimal places.</a:t>
            </a:r>
            <a:endParaRPr lang="en-US" altLang="en-US" b="1" i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8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8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8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8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8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8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6" grpId="0"/>
      <p:bldP spid="228377" grpId="0"/>
      <p:bldP spid="228378" grpId="0" animBg="1"/>
      <p:bldP spid="228381" grpId="0"/>
      <p:bldP spid="228382" grpId="0" animBg="1"/>
      <p:bldP spid="228385" grpId="0"/>
      <p:bldP spid="228386" grpId="0" animBg="1"/>
      <p:bldP spid="228389" grpId="0" animBg="1"/>
      <p:bldP spid="228390" grpId="0"/>
      <p:bldP spid="228391" grpId="0" animBg="1"/>
      <p:bldP spid="228394" grpId="0"/>
      <p:bldP spid="228396" grpId="0"/>
      <p:bldP spid="228397" grpId="0" animBg="1"/>
      <p:bldP spid="228400" grpId="0"/>
      <p:bldP spid="228401" grpId="0" animBg="1"/>
      <p:bldP spid="228407" grpId="0" animBg="1"/>
      <p:bldP spid="36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144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How long is this line? 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Read the first two certain digits, then estimate the last uncertain one.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1 and the 2 are the </a:t>
            </a:r>
            <a:r>
              <a:rPr lang="en-US" altLang="en-US">
                <a:solidFill>
                  <a:schemeClr val="accent2"/>
                </a:solidFill>
              </a:rPr>
              <a:t>certain</a:t>
            </a:r>
            <a:r>
              <a:rPr lang="en-US" altLang="en-US"/>
              <a:t> digits.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8 (or 7) is the </a:t>
            </a:r>
            <a:r>
              <a:rPr lang="en-US" altLang="en-US">
                <a:solidFill>
                  <a:srgbClr val="008000"/>
                </a:solidFill>
              </a:rPr>
              <a:t>uncertain</a:t>
            </a:r>
            <a:r>
              <a:rPr lang="en-US" altLang="en-US"/>
              <a:t> digit.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It is about 1.28 cm (or maybe 1.27 cm) long.</a:t>
            </a:r>
          </a:p>
        </p:txBody>
      </p:sp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318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Estimating quantities to an appropriate number of significant figures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333625" y="2913063"/>
            <a:ext cx="4332288" cy="1527175"/>
            <a:chOff x="2592" y="1569"/>
            <a:chExt cx="2729" cy="962"/>
          </a:xfrm>
        </p:grpSpPr>
        <p:sp>
          <p:nvSpPr>
            <p:cNvPr id="37897" name="Rectangle 44"/>
            <p:cNvSpPr>
              <a:spLocks noChangeArrowheads="1"/>
            </p:cNvSpPr>
            <p:nvPr/>
          </p:nvSpPr>
          <p:spPr bwMode="auto">
            <a:xfrm>
              <a:off x="2592" y="1569"/>
              <a:ext cx="2729" cy="9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898" name="Group 40"/>
            <p:cNvGrpSpPr>
              <a:grpSpLocks/>
            </p:cNvGrpSpPr>
            <p:nvPr/>
          </p:nvGrpSpPr>
          <p:grpSpPr bwMode="auto">
            <a:xfrm>
              <a:off x="2630" y="1590"/>
              <a:ext cx="2640" cy="938"/>
              <a:chOff x="2556" y="1302"/>
              <a:chExt cx="2640" cy="938"/>
            </a:xfrm>
          </p:grpSpPr>
          <p:sp>
            <p:nvSpPr>
              <p:cNvPr id="37899" name="Line 5"/>
              <p:cNvSpPr>
                <a:spLocks noChangeShapeType="1"/>
              </p:cNvSpPr>
              <p:nvPr/>
            </p:nvSpPr>
            <p:spPr bwMode="auto">
              <a:xfrm>
                <a:off x="2556" y="1370"/>
                <a:ext cx="2443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900" name="Group 6"/>
              <p:cNvGrpSpPr>
                <a:grpSpLocks/>
              </p:cNvGrpSpPr>
              <p:nvPr/>
            </p:nvGrpSpPr>
            <p:grpSpPr bwMode="auto">
              <a:xfrm>
                <a:off x="2556" y="1466"/>
                <a:ext cx="2640" cy="375"/>
                <a:chOff x="576" y="2112"/>
                <a:chExt cx="2640" cy="375"/>
              </a:xfrm>
            </p:grpSpPr>
            <p:grpSp>
              <p:nvGrpSpPr>
                <p:cNvPr id="37908" name="Group 7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2640" cy="288"/>
                  <a:chOff x="576" y="2112"/>
                  <a:chExt cx="2640" cy="288"/>
                </a:xfrm>
              </p:grpSpPr>
              <p:grpSp>
                <p:nvGrpSpPr>
                  <p:cNvPr id="3791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76" y="2112"/>
                    <a:ext cx="2496" cy="288"/>
                    <a:chOff x="576" y="1680"/>
                    <a:chExt cx="2496" cy="288"/>
                  </a:xfrm>
                </p:grpSpPr>
                <p:sp>
                  <p:nvSpPr>
                    <p:cNvPr id="3791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4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1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1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2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1728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680"/>
                      <a:ext cx="2496" cy="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1920"/>
                      <a:ext cx="2496" cy="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1824"/>
                      <a:ext cx="768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2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824"/>
                      <a:ext cx="768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3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824"/>
                      <a:ext cx="432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  <p:sp>
                  <p:nvSpPr>
                    <p:cNvPr id="3793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872"/>
                      <a:ext cx="192" cy="96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en-US" sz="2000">
                        <a:latin typeface="Courier New" pitchFamily="49" charset="0"/>
                      </a:endParaRPr>
                    </a:p>
                  </p:txBody>
                </p:sp>
              </p:grpSp>
              <p:sp>
                <p:nvSpPr>
                  <p:cNvPr id="379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60"/>
                    <a:ext cx="26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76" y="2256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0</a:t>
                  </a:r>
                </a:p>
              </p:txBody>
            </p:sp>
            <p:sp>
              <p:nvSpPr>
                <p:cNvPr id="379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92" y="2256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</a:t>
                  </a:r>
                </a:p>
              </p:txBody>
            </p:sp>
          </p:grpSp>
          <p:grpSp>
            <p:nvGrpSpPr>
              <p:cNvPr id="37901" name="Group 31"/>
              <p:cNvGrpSpPr>
                <a:grpSpLocks/>
              </p:cNvGrpSpPr>
              <p:nvPr/>
            </p:nvGrpSpPr>
            <p:grpSpPr bwMode="auto">
              <a:xfrm>
                <a:off x="2556" y="1841"/>
                <a:ext cx="1916" cy="399"/>
                <a:chOff x="576" y="2487"/>
                <a:chExt cx="1916" cy="399"/>
              </a:xfrm>
            </p:grpSpPr>
            <p:sp>
              <p:nvSpPr>
                <p:cNvPr id="37906" name="AutoShape 32"/>
                <p:cNvSpPr>
                  <a:spLocks/>
                </p:cNvSpPr>
                <p:nvPr/>
              </p:nvSpPr>
              <p:spPr bwMode="auto">
                <a:xfrm rot="-5400000">
                  <a:off x="1450" y="1613"/>
                  <a:ext cx="168" cy="1916"/>
                </a:xfrm>
                <a:prstGeom prst="leftBrace">
                  <a:avLst>
                    <a:gd name="adj1" fmla="val 9504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790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00" y="2655"/>
                  <a:ext cx="4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 cm</a:t>
                  </a:r>
                </a:p>
              </p:txBody>
            </p:sp>
          </p:grpSp>
          <p:grpSp>
            <p:nvGrpSpPr>
              <p:cNvPr id="37902" name="Group 34"/>
              <p:cNvGrpSpPr>
                <a:grpSpLocks/>
              </p:cNvGrpSpPr>
              <p:nvPr/>
            </p:nvGrpSpPr>
            <p:grpSpPr bwMode="auto">
              <a:xfrm>
                <a:off x="4720" y="1706"/>
                <a:ext cx="476" cy="534"/>
                <a:chOff x="2740" y="2352"/>
                <a:chExt cx="476" cy="534"/>
              </a:xfrm>
            </p:grpSpPr>
            <p:sp>
              <p:nvSpPr>
                <p:cNvPr id="37904" name="AutoShape 35"/>
                <p:cNvSpPr>
                  <a:spLocks/>
                </p:cNvSpPr>
                <p:nvPr/>
              </p:nvSpPr>
              <p:spPr bwMode="auto">
                <a:xfrm rot="-5400000">
                  <a:off x="2842" y="2390"/>
                  <a:ext cx="267" cy="192"/>
                </a:xfrm>
                <a:prstGeom prst="leftBrace">
                  <a:avLst>
                    <a:gd name="adj1" fmla="val 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altLang="en-US" sz="2000">
                    <a:latin typeface="Courier New" pitchFamily="49" charset="0"/>
                  </a:endParaRPr>
                </a:p>
              </p:txBody>
            </p:sp>
            <p:sp>
              <p:nvSpPr>
                <p:cNvPr id="3790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40" y="2655"/>
                  <a:ext cx="4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/>
                    <a:t>1 mm</a:t>
                  </a:r>
                </a:p>
              </p:txBody>
            </p:sp>
          </p:grpSp>
          <p:sp>
            <p:nvSpPr>
              <p:cNvPr id="37903" name="Line 37"/>
              <p:cNvSpPr>
                <a:spLocks noChangeShapeType="1"/>
              </p:cNvSpPr>
              <p:nvPr/>
            </p:nvSpPr>
            <p:spPr bwMode="auto">
              <a:xfrm>
                <a:off x="4999" y="1302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2398713" y="3276600"/>
            <a:ext cx="3035300" cy="285750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5448300" y="3284538"/>
            <a:ext cx="595313" cy="144462"/>
          </a:xfrm>
          <a:prstGeom prst="rect">
            <a:avLst/>
          </a:prstGeom>
          <a:solidFill>
            <a:srgbClr val="3366FF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6057900" y="3286125"/>
            <a:ext cx="220663" cy="76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4" grpId="0" animBg="1"/>
      <p:bldP spid="84015" grpId="0" animBg="1"/>
      <p:bldP spid="840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39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Estimating quantities to an appropriate number of significant figures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3259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/>
              <a:t>What is the reading on each of the graduated cylinders? Which digits are uncertain.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(A)				(B)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Read to the bottom of the meniscus.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(A) reads 52.8 mL. The 8 is uncertain.</a:t>
            </a:r>
          </a:p>
          <a:p>
            <a:pPr>
              <a:spcBef>
                <a:spcPct val="20000"/>
              </a:spcBef>
            </a:pPr>
            <a:r>
              <a:rPr lang="en-US" altLang="en-US"/>
              <a:t>(B) Reads 6.62 mL. The 2 is uncertain.</a:t>
            </a:r>
          </a:p>
        </p:txBody>
      </p:sp>
      <p:pic>
        <p:nvPicPr>
          <p:cNvPr id="86055" name="Picture 39" descr="003223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3325" y="31257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8" name="Picture 42" descr="074247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3150" y="31289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59" name="Line 43"/>
          <p:cNvSpPr>
            <a:spLocks noChangeShapeType="1"/>
          </p:cNvSpPr>
          <p:nvPr/>
        </p:nvSpPr>
        <p:spPr bwMode="auto">
          <a:xfrm>
            <a:off x="1768475" y="4330700"/>
            <a:ext cx="19129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0" name="Line 44"/>
          <p:cNvSpPr>
            <a:spLocks noChangeShapeType="1"/>
          </p:cNvSpPr>
          <p:nvPr/>
        </p:nvSpPr>
        <p:spPr bwMode="auto">
          <a:xfrm>
            <a:off x="5662613" y="4724400"/>
            <a:ext cx="1684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9" grpId="0" animBg="1"/>
      <p:bldP spid="860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7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Orders of magnitude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685800" y="1993900"/>
            <a:ext cx="7772400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10000"/>
              </a:spcBef>
            </a:pPr>
            <a:r>
              <a:rPr lang="en-US" altLang="en-US"/>
              <a:t>	Mass of universe 			10</a:t>
            </a:r>
            <a:r>
              <a:rPr lang="en-US" altLang="en-US" baseline="-25000"/>
              <a:t> </a:t>
            </a:r>
            <a:r>
              <a:rPr lang="en-US" altLang="en-US" baseline="30000"/>
              <a:t>50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</a:pPr>
            <a:r>
              <a:rPr lang="en-US" altLang="en-US"/>
              <a:t>	Diameter of universe 			10</a:t>
            </a:r>
            <a:r>
              <a:rPr lang="en-US" altLang="en-US" baseline="-25000"/>
              <a:t> </a:t>
            </a:r>
            <a:r>
              <a:rPr lang="en-US" altLang="en-US" baseline="30000"/>
              <a:t>25</a:t>
            </a:r>
            <a:r>
              <a:rPr lang="en-US" altLang="en-US"/>
              <a:t> 	m </a:t>
            </a:r>
          </a:p>
          <a:p>
            <a:pPr marL="457200" indent="-457200">
              <a:spcBef>
                <a:spcPct val="10000"/>
              </a:spcBef>
            </a:pPr>
            <a:r>
              <a:rPr lang="en-US" altLang="en-US"/>
              <a:t>	Diameter of galaxy 			10</a:t>
            </a:r>
            <a:r>
              <a:rPr lang="en-US" altLang="en-US" baseline="-25000"/>
              <a:t> </a:t>
            </a:r>
            <a:r>
              <a:rPr lang="en-US" altLang="en-US" baseline="30000"/>
              <a:t>21</a:t>
            </a:r>
            <a:r>
              <a:rPr lang="en-US" altLang="en-US"/>
              <a:t> 	m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Age of universe 				10</a:t>
            </a:r>
            <a:r>
              <a:rPr lang="en-US" altLang="en-US" baseline="-25000"/>
              <a:t> </a:t>
            </a:r>
            <a:r>
              <a:rPr lang="en-US" altLang="en-US" baseline="30000"/>
              <a:t>18</a:t>
            </a:r>
            <a:r>
              <a:rPr lang="en-US" altLang="en-US"/>
              <a:t> 	s	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Speed of light 				10</a:t>
            </a:r>
            <a:r>
              <a:rPr lang="en-US" altLang="en-US" baseline="-25000"/>
              <a:t> </a:t>
            </a:r>
            <a:r>
              <a:rPr lang="en-US" altLang="en-US" baseline="30000"/>
              <a:t>8</a:t>
            </a:r>
            <a:r>
              <a:rPr lang="en-US" altLang="en-US"/>
              <a:t> 	m</a:t>
            </a:r>
            <a:r>
              <a:rPr lang="en-US" altLang="en-US" baseline="-25000"/>
              <a:t> </a:t>
            </a:r>
            <a:r>
              <a:rPr lang="en-US" altLang="en-US"/>
              <a:t>s</a:t>
            </a:r>
            <a:r>
              <a:rPr lang="en-US" altLang="en-US" baseline="30000"/>
              <a:t>-1</a:t>
            </a:r>
            <a:r>
              <a:rPr lang="en-US" altLang="en-US"/>
              <a:t>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atom 			10</a:t>
            </a:r>
            <a:r>
              <a:rPr lang="en-US" altLang="en-US" baseline="-25000"/>
              <a:t> </a:t>
            </a:r>
            <a:r>
              <a:rPr lang="en-US" altLang="en-US" baseline="30000"/>
              <a:t>-10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nucleus 			10</a:t>
            </a:r>
            <a:r>
              <a:rPr lang="en-US" altLang="en-US" baseline="-25000"/>
              <a:t> </a:t>
            </a:r>
            <a:r>
              <a:rPr lang="en-US" altLang="en-US" baseline="30000"/>
              <a:t>-15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Diameter of quark 			10</a:t>
            </a:r>
            <a:r>
              <a:rPr lang="en-US" altLang="en-US" baseline="-25000"/>
              <a:t> </a:t>
            </a:r>
            <a:r>
              <a:rPr lang="en-US" altLang="en-US" baseline="30000"/>
              <a:t>-18</a:t>
            </a:r>
            <a:r>
              <a:rPr lang="en-US" altLang="en-US"/>
              <a:t> 	m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proton 	 			10</a:t>
            </a:r>
            <a:r>
              <a:rPr lang="en-US" altLang="en-US" baseline="-25000"/>
              <a:t> </a:t>
            </a:r>
            <a:r>
              <a:rPr lang="en-US" altLang="en-US" baseline="30000"/>
              <a:t>-27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quark 	 			10</a:t>
            </a:r>
            <a:r>
              <a:rPr lang="en-US" altLang="en-US" baseline="-25000"/>
              <a:t> </a:t>
            </a:r>
            <a:r>
              <a:rPr lang="en-US" altLang="en-US" baseline="30000"/>
              <a:t>-30</a:t>
            </a:r>
            <a:r>
              <a:rPr lang="en-US" altLang="en-US"/>
              <a:t> 	kg 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Mass of electron 	 		10</a:t>
            </a:r>
            <a:r>
              <a:rPr lang="en-US" altLang="en-US" baseline="-25000"/>
              <a:t> </a:t>
            </a:r>
            <a:r>
              <a:rPr lang="en-US" altLang="en-US" baseline="30000"/>
              <a:t>-31</a:t>
            </a:r>
            <a:r>
              <a:rPr lang="en-US" altLang="en-US"/>
              <a:t> 	kg</a:t>
            </a:r>
          </a:p>
          <a:p>
            <a:pPr marL="457200" indent="-457200"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/>
              <a:t>	Planck length 				10</a:t>
            </a:r>
            <a:r>
              <a:rPr lang="en-US" altLang="en-US" baseline="-25000"/>
              <a:t> </a:t>
            </a:r>
            <a:r>
              <a:rPr lang="en-US" altLang="en-US" baseline="30000"/>
              <a:t>-35</a:t>
            </a:r>
            <a:r>
              <a:rPr lang="en-US" altLang="en-US"/>
              <a:t> 	m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95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Using SI units in the correct format for all required measurements, final answers to calculations and presentation of raw and processed data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Using scientific notation and metric multipliers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Quoting and comparing ratios, values and approximations to the nearest order of magnitude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Estimating quantities to an appropriate number of significant figures 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85800" y="2409825"/>
            <a:ext cx="7772400" cy="36814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/>
              <a:t>Given that the smallest length in the universe is the Planck length of 10</a:t>
            </a:r>
            <a:r>
              <a:rPr lang="en-US" altLang="en-US" baseline="-25000" dirty="0"/>
              <a:t> </a:t>
            </a:r>
            <a:r>
              <a:rPr lang="en-US" altLang="en-US" baseline="30000" dirty="0"/>
              <a:t>-35</a:t>
            </a:r>
            <a:r>
              <a:rPr lang="en-US" altLang="en-US" dirty="0"/>
              <a:t> meters and that the fastest speed in the universe is that of light at 10</a:t>
            </a:r>
            <a:r>
              <a:rPr lang="en-US" altLang="en-US" baseline="-25000" dirty="0"/>
              <a:t> </a:t>
            </a:r>
            <a:r>
              <a:rPr lang="en-US" altLang="en-US" baseline="30000" dirty="0"/>
              <a:t>8</a:t>
            </a:r>
            <a:r>
              <a:rPr lang="en-US" altLang="en-US" dirty="0"/>
              <a:t> meters per second, find the smallest time interval in the universe. 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dirty="0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Speed is distance divided by time (speed = d / t).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Using algebra we can write t = d / speed.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dirty="0"/>
              <a:t>Substitution yields t = 10</a:t>
            </a:r>
            <a:r>
              <a:rPr lang="en-US" altLang="en-US" baseline="30000" dirty="0"/>
              <a:t> -35</a:t>
            </a:r>
            <a:r>
              <a:rPr lang="en-US" altLang="en-US" dirty="0"/>
              <a:t> / 10</a:t>
            </a:r>
            <a:r>
              <a:rPr lang="en-US" altLang="en-US" baseline="30000" dirty="0"/>
              <a:t> 8</a:t>
            </a:r>
            <a:r>
              <a:rPr lang="en-US" altLang="en-US" dirty="0"/>
              <a:t> = 10</a:t>
            </a:r>
            <a:r>
              <a:rPr lang="en-US" altLang="en-US" baseline="30000" dirty="0"/>
              <a:t> -43 </a:t>
            </a:r>
            <a:r>
              <a:rPr lang="en-US" altLang="en-US" dirty="0"/>
              <a:t>seconds.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685800" y="2344738"/>
            <a:ext cx="7772400" cy="34623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Find the difference in order of magnitude of the mass of the universe to the mass of a quark. 	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Make a ratio (fraction) and simplify.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10</a:t>
            </a:r>
            <a:r>
              <a:rPr lang="en-US" altLang="en-US" baseline="-25000"/>
              <a:t> </a:t>
            </a:r>
            <a:r>
              <a:rPr lang="en-US" altLang="en-US" baseline="30000"/>
              <a:t>50</a:t>
            </a:r>
            <a:r>
              <a:rPr lang="en-US" altLang="en-US"/>
              <a:t> kilograms / 10</a:t>
            </a:r>
            <a:r>
              <a:rPr lang="en-US" altLang="en-US" baseline="-25000"/>
              <a:t> </a:t>
            </a:r>
            <a:r>
              <a:rPr lang="en-US" altLang="en-US" baseline="30000"/>
              <a:t>-30</a:t>
            </a:r>
            <a:r>
              <a:rPr lang="en-US" altLang="en-US"/>
              <a:t> kilograms = 10</a:t>
            </a:r>
            <a:r>
              <a:rPr lang="en-US" altLang="en-US" baseline="-25000"/>
              <a:t> </a:t>
            </a:r>
            <a:r>
              <a:rPr lang="en-US" altLang="en-US" baseline="30000"/>
              <a:t>80</a:t>
            </a:r>
            <a:r>
              <a:rPr lang="en-US" altLang="en-US"/>
              <a:t>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Note that the kilograms cancels leaving a unitless power of ten.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The answer is 80 orders of magnitude.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108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Diameter of nucleus is 10</a:t>
            </a:r>
            <a:r>
              <a:rPr lang="en-US" altLang="en-US" baseline="30000"/>
              <a:t> -15</a:t>
            </a:r>
            <a:r>
              <a:rPr lang="en-US" altLang="en-US"/>
              <a:t> m.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Diameter of atom is 10</a:t>
            </a:r>
            <a:r>
              <a:rPr lang="en-US" altLang="en-US" baseline="30000"/>
              <a:t> -10</a:t>
            </a:r>
            <a:r>
              <a:rPr lang="en-US" altLang="en-US"/>
              <a:t> m.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Thus 10</a:t>
            </a:r>
            <a:r>
              <a:rPr lang="en-US" altLang="en-US" baseline="30000"/>
              <a:t> -15</a:t>
            </a:r>
            <a:r>
              <a:rPr lang="en-US" altLang="en-US"/>
              <a:t> m / 10</a:t>
            </a:r>
            <a:r>
              <a:rPr lang="en-US" altLang="en-US" baseline="30000"/>
              <a:t> -10</a:t>
            </a:r>
            <a:r>
              <a:rPr lang="en-US" altLang="en-US"/>
              <a:t> m = 10</a:t>
            </a:r>
            <a:r>
              <a:rPr lang="en-US" altLang="en-US" baseline="30000"/>
              <a:t> -15 – (-10)</a:t>
            </a:r>
            <a:r>
              <a:rPr lang="en-US" altLang="en-US"/>
              <a:t> = 10</a:t>
            </a:r>
            <a:r>
              <a:rPr lang="en-US" altLang="en-US" baseline="30000"/>
              <a:t> -5</a:t>
            </a:r>
            <a:r>
              <a:rPr lang="en-US" altLang="en-US"/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(C).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2749550"/>
            <a:ext cx="77549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4883150" y="3968750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1" name="Picture 9" descr="atom_anima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1175" y="4885659"/>
            <a:ext cx="16351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“92” in </a:t>
            </a:r>
            <a:r>
              <a:rPr lang="en-US" altLang="en-US" baseline="30000"/>
              <a:t>92</a:t>
            </a:r>
            <a:r>
              <a:rPr lang="en-US" altLang="en-US"/>
              <a:t>Sr means 92 nucleons.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mass of nucleons (protons and neutrons) is of the order of 10</a:t>
            </a:r>
            <a:r>
              <a:rPr lang="en-US" altLang="en-US" baseline="30000"/>
              <a:t> -27</a:t>
            </a:r>
            <a:r>
              <a:rPr lang="en-US" altLang="en-US"/>
              <a:t> kg.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92 is of the order of 10</a:t>
            </a:r>
            <a:r>
              <a:rPr lang="en-US" altLang="en-US" baseline="30000"/>
              <a:t> 2</a:t>
            </a:r>
            <a:r>
              <a:rPr lang="en-US" altLang="en-US"/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Thus 10</a:t>
            </a:r>
            <a:r>
              <a:rPr lang="en-US" altLang="en-US" baseline="30000"/>
              <a:t> 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 10</a:t>
            </a:r>
            <a:r>
              <a:rPr lang="en-US" altLang="en-US" baseline="30000">
                <a:sym typeface="Symbol" pitchFamily="18" charset="2"/>
              </a:rPr>
              <a:t> -27</a:t>
            </a:r>
            <a:r>
              <a:rPr lang="en-US" altLang="en-US">
                <a:sym typeface="Symbol" pitchFamily="18" charset="2"/>
              </a:rPr>
              <a:t> kg = 10</a:t>
            </a:r>
            <a:r>
              <a:rPr lang="en-US" altLang="en-US" baseline="30000">
                <a:sym typeface="Symbol" pitchFamily="18" charset="2"/>
              </a:rPr>
              <a:t> -25</a:t>
            </a:r>
            <a:r>
              <a:rPr lang="en-US" altLang="en-US">
                <a:sym typeface="Symbol" pitchFamily="18" charset="2"/>
              </a:rPr>
              <a:t> kg.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(B).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2763838"/>
            <a:ext cx="76930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2668588" y="3571875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</a:t>
            </a: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 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V</a:t>
            </a:r>
            <a:r>
              <a:rPr lang="en-US" altLang="en-US" baseline="-25000">
                <a:sym typeface="Symbol" pitchFamily="18" charset="2"/>
              </a:rPr>
              <a:t>Earth</a:t>
            </a:r>
            <a:r>
              <a:rPr lang="en-US" altLang="en-US">
                <a:sym typeface="Symbol" pitchFamily="18" charset="2"/>
              </a:rPr>
              <a:t> =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/>
              <a:t>10</a:t>
            </a:r>
            <a:r>
              <a:rPr lang="en-US" altLang="en-US" baseline="30000"/>
              <a:t> 12</a:t>
            </a:r>
            <a:r>
              <a:rPr lang="en-US" altLang="en-US"/>
              <a:t> km</a:t>
            </a:r>
            <a:r>
              <a:rPr lang="en-US" altLang="en-US" baseline="30000"/>
              <a:t>3</a:t>
            </a:r>
            <a:r>
              <a:rPr lang="en-US" altLang="en-US"/>
              <a:t> = 10</a:t>
            </a:r>
            <a:r>
              <a:rPr lang="en-US" altLang="en-US" baseline="30000"/>
              <a:t> 12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 (10</a:t>
            </a:r>
            <a:r>
              <a:rPr lang="en-US" altLang="en-US" baseline="30000">
                <a:sym typeface="Symbol" pitchFamily="18" charset="2"/>
              </a:rPr>
              <a:t> 3</a:t>
            </a:r>
            <a:r>
              <a:rPr lang="en-US" altLang="en-US">
                <a:sym typeface="Symbol" pitchFamily="18" charset="2"/>
              </a:rPr>
              <a:t>)</a:t>
            </a:r>
            <a:r>
              <a:rPr lang="en-US" altLang="en-US" baseline="30000">
                <a:sym typeface="Symbol" pitchFamily="18" charset="2"/>
              </a:rPr>
              <a:t> 3 </a:t>
            </a:r>
            <a:r>
              <a:rPr lang="en-US" altLang="en-US">
                <a:sym typeface="Symbol" pitchFamily="18" charset="2"/>
              </a:rPr>
              <a:t>= 10</a:t>
            </a:r>
            <a:r>
              <a:rPr lang="en-US" altLang="en-US" baseline="30000">
                <a:sym typeface="Symbol" pitchFamily="18" charset="2"/>
              </a:rPr>
              <a:t> 12 + 9</a:t>
            </a:r>
            <a:r>
              <a:rPr lang="en-US" altLang="en-US">
                <a:sym typeface="Symbol" pitchFamily="18" charset="2"/>
              </a:rPr>
              <a:t> = 10</a:t>
            </a:r>
            <a:r>
              <a:rPr lang="en-US" altLang="en-US" baseline="30000">
                <a:sym typeface="Symbol" pitchFamily="18" charset="2"/>
              </a:rPr>
              <a:t> 21</a:t>
            </a:r>
            <a:r>
              <a:rPr lang="en-US" altLang="en-US">
                <a:sym typeface="Symbol" pitchFamily="18" charset="2"/>
              </a:rPr>
              <a:t> m</a:t>
            </a:r>
            <a:r>
              <a:rPr lang="en-US" altLang="en-US" baseline="30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V</a:t>
            </a:r>
            <a:r>
              <a:rPr lang="en-US" altLang="en-US" baseline="-25000">
                <a:sym typeface="Symbol" pitchFamily="18" charset="2"/>
              </a:rPr>
              <a:t>sand</a:t>
            </a:r>
            <a:r>
              <a:rPr lang="en-US" altLang="en-US">
                <a:sym typeface="Symbol" pitchFamily="18" charset="2"/>
              </a:rPr>
              <a:t> =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/>
              <a:t>1 mm</a:t>
            </a:r>
            <a:r>
              <a:rPr lang="en-US" altLang="en-US" baseline="30000"/>
              <a:t>3</a:t>
            </a:r>
            <a:r>
              <a:rPr lang="en-US" altLang="en-US"/>
              <a:t> = 10</a:t>
            </a:r>
            <a:r>
              <a:rPr lang="en-US" altLang="en-US" baseline="30000"/>
              <a:t> 0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 (10</a:t>
            </a:r>
            <a:r>
              <a:rPr lang="en-US" altLang="en-US" baseline="30000">
                <a:sym typeface="Symbol" pitchFamily="18" charset="2"/>
              </a:rPr>
              <a:t> -3</a:t>
            </a:r>
            <a:r>
              <a:rPr lang="en-US" altLang="en-US">
                <a:sym typeface="Symbol" pitchFamily="18" charset="2"/>
              </a:rPr>
              <a:t>)</a:t>
            </a:r>
            <a:r>
              <a:rPr lang="en-US" altLang="en-US" baseline="30000">
                <a:sym typeface="Symbol" pitchFamily="18" charset="2"/>
              </a:rPr>
              <a:t> 3 </a:t>
            </a:r>
            <a:r>
              <a:rPr lang="en-US" altLang="en-US">
                <a:sym typeface="Symbol" pitchFamily="18" charset="2"/>
              </a:rPr>
              <a:t>= 10</a:t>
            </a:r>
            <a:r>
              <a:rPr lang="en-US" altLang="en-US" baseline="30000">
                <a:sym typeface="Symbol" pitchFamily="18" charset="2"/>
              </a:rPr>
              <a:t> 0 - 9</a:t>
            </a:r>
            <a:r>
              <a:rPr lang="en-US" altLang="en-US">
                <a:sym typeface="Symbol" pitchFamily="18" charset="2"/>
              </a:rPr>
              <a:t> = 10</a:t>
            </a:r>
            <a:r>
              <a:rPr lang="en-US" altLang="en-US" baseline="30000">
                <a:sym typeface="Symbol" pitchFamily="18" charset="2"/>
              </a:rPr>
              <a:t> -9</a:t>
            </a:r>
            <a:r>
              <a:rPr lang="en-US" altLang="en-US">
                <a:sym typeface="Symbol" pitchFamily="18" charset="2"/>
              </a:rPr>
              <a:t> m</a:t>
            </a:r>
            <a:r>
              <a:rPr lang="en-US" altLang="en-US" baseline="30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.</a:t>
            </a:r>
            <a:endParaRPr lang="en-US" altLang="en-US"/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N</a:t>
            </a:r>
            <a:r>
              <a:rPr lang="en-US" altLang="en-US" baseline="-25000"/>
              <a:t>sand</a:t>
            </a:r>
            <a:r>
              <a:rPr lang="en-US" altLang="en-US"/>
              <a:t> = V</a:t>
            </a:r>
            <a:r>
              <a:rPr lang="en-US" altLang="en-US" baseline="-25000"/>
              <a:t>Earth</a:t>
            </a:r>
            <a:r>
              <a:rPr lang="en-US" altLang="en-US"/>
              <a:t> / V</a:t>
            </a:r>
            <a:r>
              <a:rPr lang="en-US" altLang="en-US" baseline="-25000"/>
              <a:t>sand</a:t>
            </a:r>
            <a:r>
              <a:rPr lang="en-US" altLang="en-US"/>
              <a:t> = 10</a:t>
            </a:r>
            <a:r>
              <a:rPr lang="en-US" altLang="en-US" baseline="30000"/>
              <a:t> 21</a:t>
            </a:r>
            <a:r>
              <a:rPr lang="en-US" altLang="en-US"/>
              <a:t> / 10</a:t>
            </a:r>
            <a:r>
              <a:rPr lang="en-US" altLang="en-US" baseline="30000"/>
              <a:t> -9</a:t>
            </a:r>
            <a:r>
              <a:rPr lang="en-US" altLang="en-US"/>
              <a:t> = 10</a:t>
            </a:r>
            <a:r>
              <a:rPr lang="en-US" altLang="en-US" baseline="30000"/>
              <a:t> 21 – (-9)</a:t>
            </a:r>
            <a:r>
              <a:rPr lang="en-US" altLang="en-US"/>
              <a:t> = 10</a:t>
            </a:r>
            <a:r>
              <a:rPr lang="en-US" altLang="en-US" baseline="30000"/>
              <a:t>30</a:t>
            </a:r>
            <a:r>
              <a:rPr lang="en-US" altLang="en-US"/>
              <a:t>.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 correct answer is (D).</a:t>
            </a: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2744788"/>
            <a:ext cx="77438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6796088" y="3848100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116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Estimation revisited</a:t>
            </a:r>
            <a:endParaRPr lang="en-US" altLang="en-US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Another form of estimation is to solve complex problems with the simplest math possible and obtain a ballpark figure as an answer.</a:t>
            </a:r>
            <a:endParaRPr lang="en-US" alt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/>
              <a:t>If at all possible, only powers of ten are used.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68338" y="3595688"/>
            <a:ext cx="7772400" cy="32623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</a:t>
            </a:r>
            <a:r>
              <a:rPr lang="en-US" altLang="en-US"/>
              <a:t>NY and LA are separated by about 3000 mi and three time zones. What is the                     circumference of Earth?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Since 3000 mi = 3 TZ, 1000 mi = 1 TZ.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There are 24 h in a day.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Earth rotates once each day. Thus there are 24 TZ in one circumference, or 24</a:t>
            </a:r>
            <a:r>
              <a:rPr lang="en-US" altLang="en-US">
                <a:sym typeface="Symbol" pitchFamily="18" charset="2"/>
              </a:rPr>
              <a:t>1000 mi = 24000 mi.</a:t>
            </a:r>
          </a:p>
        </p:txBody>
      </p:sp>
      <p:pic>
        <p:nvPicPr>
          <p:cNvPr id="88072" name="Picture 8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688" y="4022725"/>
            <a:ext cx="22193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Freeform 9"/>
          <p:cNvSpPr>
            <a:spLocks/>
          </p:cNvSpPr>
          <p:nvPr/>
        </p:nvSpPr>
        <p:spPr bwMode="auto">
          <a:xfrm>
            <a:off x="6989763" y="4252913"/>
            <a:ext cx="722312" cy="66675"/>
          </a:xfrm>
          <a:custGeom>
            <a:avLst/>
            <a:gdLst>
              <a:gd name="T0" fmla="*/ 0 w 455"/>
              <a:gd name="T1" fmla="*/ 47883758 h 42"/>
              <a:gd name="T2" fmla="*/ 574595272 w 455"/>
              <a:gd name="T3" fmla="*/ 10080624 h 42"/>
              <a:gd name="T4" fmla="*/ 1146669595 w 455"/>
              <a:gd name="T5" fmla="*/ 105846574 h 42"/>
              <a:gd name="T6" fmla="*/ 0 60000 65536"/>
              <a:gd name="T7" fmla="*/ 0 60000 65536"/>
              <a:gd name="T8" fmla="*/ 0 60000 65536"/>
              <a:gd name="T9" fmla="*/ 0 w 455"/>
              <a:gd name="T10" fmla="*/ 0 h 42"/>
              <a:gd name="T11" fmla="*/ 455 w 455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42">
                <a:moveTo>
                  <a:pt x="0" y="19"/>
                </a:moveTo>
                <a:cubicBezTo>
                  <a:pt x="76" y="9"/>
                  <a:pt x="152" y="0"/>
                  <a:pt x="228" y="4"/>
                </a:cubicBezTo>
                <a:cubicBezTo>
                  <a:pt x="304" y="8"/>
                  <a:pt x="379" y="25"/>
                  <a:pt x="455" y="4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85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Quoting and comparing ratios, values and approximations to the nearest order of magnitude</a:t>
            </a:r>
            <a:r>
              <a:rPr lang="en-US" altLang="en-US"/>
              <a:t> 	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85800" y="2363788"/>
            <a:ext cx="7772400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PRACTICE: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endParaRPr lang="en-US" altLang="en-US" sz="900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 The human heart rate is about                      75 beats per minute. This is between                               10</a:t>
            </a:r>
            <a:r>
              <a:rPr lang="en-US" altLang="en-US" baseline="30000" dirty="0"/>
              <a:t> 1 </a:t>
            </a:r>
            <a:r>
              <a:rPr lang="en-US" altLang="en-US" dirty="0"/>
              <a:t>(10) and 10</a:t>
            </a:r>
            <a:r>
              <a:rPr lang="en-US" altLang="en-US" baseline="30000" dirty="0"/>
              <a:t> 2</a:t>
            </a:r>
            <a:r>
              <a:rPr lang="en-US" altLang="en-US" dirty="0"/>
              <a:t> (100).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But 1 hour is 60 </a:t>
            </a:r>
            <a:r>
              <a:rPr lang="en-US" altLang="en-US" dirty="0" smtClean="0"/>
              <a:t>min, </a:t>
            </a:r>
            <a:r>
              <a:rPr lang="en-US" altLang="en-US" dirty="0"/>
              <a:t>which is also between                     10</a:t>
            </a:r>
            <a:r>
              <a:rPr lang="en-US" altLang="en-US" baseline="30000" dirty="0"/>
              <a:t> 1 </a:t>
            </a:r>
            <a:r>
              <a:rPr lang="en-US" altLang="en-US" dirty="0"/>
              <a:t>(10) and 10</a:t>
            </a:r>
            <a:r>
              <a:rPr lang="en-US" altLang="en-US" baseline="30000" dirty="0"/>
              <a:t> 2</a:t>
            </a:r>
            <a:r>
              <a:rPr lang="en-US" altLang="en-US" dirty="0"/>
              <a:t> (100).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Then our answer is between                                             10</a:t>
            </a:r>
            <a:r>
              <a:rPr lang="en-US" altLang="en-US" baseline="30000" dirty="0"/>
              <a:t> 1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 </a:t>
            </a:r>
            <a:r>
              <a:rPr lang="en-US" altLang="en-US" dirty="0"/>
              <a:t>10</a:t>
            </a:r>
            <a:r>
              <a:rPr lang="en-US" altLang="en-US" baseline="30000" dirty="0"/>
              <a:t> 1</a:t>
            </a:r>
            <a:r>
              <a:rPr lang="en-US" altLang="en-US" dirty="0"/>
              <a:t> = 10</a:t>
            </a:r>
            <a:r>
              <a:rPr lang="en-US" altLang="en-US" baseline="30000" dirty="0"/>
              <a:t> 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and </a:t>
            </a:r>
            <a:r>
              <a:rPr lang="en-US" altLang="en-US" dirty="0"/>
              <a:t>10</a:t>
            </a:r>
            <a:r>
              <a:rPr lang="en-US" altLang="en-US" baseline="30000" dirty="0"/>
              <a:t> 2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 </a:t>
            </a:r>
            <a:r>
              <a:rPr lang="en-US" altLang="en-US" dirty="0"/>
              <a:t>10</a:t>
            </a:r>
            <a:r>
              <a:rPr lang="en-US" altLang="en-US" baseline="30000" dirty="0"/>
              <a:t> 2</a:t>
            </a:r>
            <a:r>
              <a:rPr lang="en-US" altLang="en-US" dirty="0"/>
              <a:t> = 10</a:t>
            </a:r>
            <a:r>
              <a:rPr lang="en-US" altLang="en-US" baseline="30000" dirty="0"/>
              <a:t> 4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The correct answer is (C).</a:t>
            </a:r>
          </a:p>
        </p:txBody>
      </p:sp>
      <p:pic>
        <p:nvPicPr>
          <p:cNvPr id="47109" name="Picture 10" descr="bea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88" y="3509319"/>
            <a:ext cx="2293899" cy="375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13" y="2770188"/>
            <a:ext cx="78343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946650" y="3652838"/>
            <a:ext cx="339725" cy="339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Guidance: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SI unit usage and information can be found at the website of </a:t>
            </a:r>
            <a:r>
              <a:rPr lang="en-US" altLang="en-US" i="1"/>
              <a:t>Bureau International des Poids et Mesures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Students will not need to know the definition of SI units except where explicitly stated in the relevant topics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Candela is not a required SI unit for this course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Guidance on any use of non-SI units such as eV, MeV c</a:t>
            </a:r>
            <a:r>
              <a:rPr lang="en-US" altLang="en-US" baseline="30000"/>
              <a:t>-2</a:t>
            </a:r>
            <a:r>
              <a:rPr lang="en-US" altLang="en-US"/>
              <a:t>, Ly and pc will be provided in the relevant topics</a:t>
            </a:r>
            <a:endParaRPr lang="en-US" altLang="en-US" b="1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International-mindedness: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Scientific collaboration is able to be truly global without the restrictions of national borders or language due to the agreed standards for data representation </a:t>
            </a:r>
            <a:endParaRPr lang="en-US" altLang="en-US" b="1"/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08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Theory of knowledge: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What has influenced the common language used in science? To what extent does having a common standard approach to measurement facilitate the sharing of knowledge in physics?</a:t>
            </a:r>
            <a:endParaRPr lang="en-US" altLang="en-US" b="1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Utilization: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This topic is able to be integrated into any topic taught at the start of the course and is important to all topics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Students studying more than one group 4 subject will be able to use these skills across all subjects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771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/>
              <a:t>Aims: </a:t>
            </a:r>
            <a:endParaRPr lang="en-US" altLang="en-US"/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</a:t>
            </a:r>
            <a:r>
              <a:rPr lang="en-US" altLang="en-US" b="1"/>
              <a:t>Aim 2 and 3: </a:t>
            </a:r>
            <a:r>
              <a:rPr lang="en-US" altLang="en-US"/>
              <a:t>this is an essential area of knowledge that allows scientists to collaborate across the globe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/>
              <a:t>• </a:t>
            </a:r>
            <a:r>
              <a:rPr lang="en-US" altLang="en-US" b="1"/>
              <a:t>Aim 4 and 5: </a:t>
            </a:r>
            <a:r>
              <a:rPr lang="en-US" altLang="en-US"/>
              <a:t>a common approach to expressing results of analysis, evaluation and synthesis of scientific information enables greater sharing and collaboration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033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has some of the most famous names in science.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If a poll were to be taken on who is the most famous scientist, many people would choose…</a:t>
            </a:r>
            <a:r>
              <a:rPr lang="en-US" altLang="en-US" sz="2000">
                <a:latin typeface="Courier New" pitchFamily="49" charset="0"/>
              </a:rPr>
              <a:t>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644775" y="3259138"/>
            <a:ext cx="24177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Albert Einstein </a:t>
            </a:r>
            <a:endParaRPr lang="en-US" altLang="en-US" b="1"/>
          </a:p>
        </p:txBody>
      </p:sp>
      <p:pic>
        <p:nvPicPr>
          <p:cNvPr id="171013" name="Picture 5" descr="einste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3350" y="3114675"/>
            <a:ext cx="32400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644775" y="3567113"/>
            <a:ext cx="24177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 PHYSICIST</a:t>
            </a:r>
            <a:endParaRPr lang="en-US" altLang="en-US" b="1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7065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/>
              <a:t>Physics has some of the most famous names in science. 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/>
              <a:t>If a poll were to be taken on who is the most famous scientist, other people might choose…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1: Measurement and uncertainties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1.1 – Measurements in physics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3005138" y="3390900"/>
            <a:ext cx="2417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Isaac Newton </a:t>
            </a:r>
            <a:endParaRPr lang="en-US" altLang="en-US" b="1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017838" y="3727450"/>
            <a:ext cx="2417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 PHYSICIST</a:t>
            </a:r>
            <a:endParaRPr lang="en-US" altLang="en-US" b="1"/>
          </a:p>
        </p:txBody>
      </p:sp>
      <p:pic>
        <p:nvPicPr>
          <p:cNvPr id="173064" name="Picture 8" descr="newton"/>
          <p:cNvPicPr>
            <a:picLocks noChangeAspect="1" noChangeArrowheads="1"/>
          </p:cNvPicPr>
          <p:nvPr/>
        </p:nvPicPr>
        <p:blipFill>
          <a:blip r:embed="rId7" cstate="print">
            <a:lum bright="18000" contrast="16000"/>
            <a:grayscl/>
          </a:blip>
          <a:srcRect/>
          <a:stretch>
            <a:fillRect/>
          </a:stretch>
        </p:blipFill>
        <p:spPr bwMode="auto">
          <a:xfrm>
            <a:off x="5580063" y="3125788"/>
            <a:ext cx="2867025" cy="3732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3342</Words>
  <Application>Microsoft Office PowerPoint</Application>
  <PresentationFormat>On-screen Show (4:3)</PresentationFormat>
  <Paragraphs>534</Paragraphs>
  <Slides>46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PowerPoint Presentation</vt:lpstr>
      <vt:lpstr>PowerPoint Presentation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Learning Intentions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  <vt:lpstr>Topic 1: Measurement and uncertainties 1.1 – Measurements in physics</vt:lpstr>
    </vt:vector>
  </TitlesOfParts>
  <Company>Bay 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Windows User</cp:lastModifiedBy>
  <cp:revision>222</cp:revision>
  <dcterms:created xsi:type="dcterms:W3CDTF">2006-01-31T23:43:34Z</dcterms:created>
  <dcterms:modified xsi:type="dcterms:W3CDTF">2014-09-03T21:45:15Z</dcterms:modified>
</cp:coreProperties>
</file>