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59" r:id="rId7"/>
    <p:sldId id="266" r:id="rId8"/>
    <p:sldId id="262" r:id="rId9"/>
    <p:sldId id="260" r:id="rId10"/>
    <p:sldId id="261" r:id="rId11"/>
    <p:sldId id="267" r:id="rId12"/>
    <p:sldId id="268" r:id="rId13"/>
    <p:sldId id="269" r:id="rId14"/>
    <p:sldId id="271" r:id="rId15"/>
    <p:sldId id="270" r:id="rId16"/>
    <p:sldId id="263"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1" autoAdjust="0"/>
    <p:restoredTop sz="94660"/>
  </p:normalViewPr>
  <p:slideViewPr>
    <p:cSldViewPr snapToGrid="0">
      <p:cViewPr>
        <p:scale>
          <a:sx n="76" d="100"/>
          <a:sy n="76" d="100"/>
        </p:scale>
        <p:origin x="424" y="5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7910A7-2B09-463B-9830-59B9D1F824A3}" type="datetimeFigureOut">
              <a:rPr lang="en-US" smtClean="0"/>
              <a:t>4/2/2016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91202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7910A7-2B09-463B-9830-59B9D1F824A3}" type="datetimeFigureOut">
              <a:rPr lang="en-US" smtClean="0"/>
              <a:t>4/2/2016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336733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7910A7-2B09-463B-9830-59B9D1F824A3}" type="datetimeFigureOut">
              <a:rPr lang="en-US" smtClean="0"/>
              <a:t>4/2/2016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101086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7910A7-2B09-463B-9830-59B9D1F824A3}" type="datetimeFigureOut">
              <a:rPr lang="en-US" smtClean="0"/>
              <a:t>4/2/2016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1552574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7910A7-2B09-463B-9830-59B9D1F824A3}" type="datetimeFigureOut">
              <a:rPr lang="en-US" smtClean="0"/>
              <a:t>4/2/2016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4166809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7910A7-2B09-463B-9830-59B9D1F824A3}" type="datetimeFigureOut">
              <a:rPr lang="en-US" smtClean="0"/>
              <a:t>4/2/2016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883098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7910A7-2B09-463B-9830-59B9D1F824A3}" type="datetimeFigureOut">
              <a:rPr lang="en-US" smtClean="0"/>
              <a:t>4/2/2016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3668353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7910A7-2B09-463B-9830-59B9D1F824A3}" type="datetimeFigureOut">
              <a:rPr lang="en-US" smtClean="0"/>
              <a:t>4/2/2016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295668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910A7-2B09-463B-9830-59B9D1F824A3}" type="datetimeFigureOut">
              <a:rPr lang="en-US" smtClean="0"/>
              <a:t>4/2/2016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314762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7910A7-2B09-463B-9830-59B9D1F824A3}" type="datetimeFigureOut">
              <a:rPr lang="en-US" smtClean="0"/>
              <a:t>4/2/2016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41373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7910A7-2B09-463B-9830-59B9D1F824A3}" type="datetimeFigureOut">
              <a:rPr lang="en-US" smtClean="0"/>
              <a:t>4/2/2016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1A6C4B-D22A-4266-B88C-8C6EEF4D9DC5}" type="slidenum">
              <a:rPr lang="en-US" smtClean="0"/>
              <a:t>‹#›</a:t>
            </a:fld>
            <a:endParaRPr lang="en-US"/>
          </a:p>
        </p:txBody>
      </p:sp>
    </p:spTree>
    <p:extLst>
      <p:ext uri="{BB962C8B-B14F-4D97-AF65-F5344CB8AC3E}">
        <p14:creationId xmlns:p14="http://schemas.microsoft.com/office/powerpoint/2010/main" val="283670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910A7-2B09-463B-9830-59B9D1F824A3}" type="datetimeFigureOut">
              <a:rPr lang="en-US" smtClean="0"/>
              <a:t>4/2/2016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A6C4B-D22A-4266-B88C-8C6EEF4D9DC5}" type="slidenum">
              <a:rPr lang="en-US" smtClean="0"/>
              <a:t>‹#›</a:t>
            </a:fld>
            <a:endParaRPr lang="en-US"/>
          </a:p>
        </p:txBody>
      </p:sp>
    </p:spTree>
    <p:extLst>
      <p:ext uri="{BB962C8B-B14F-4D97-AF65-F5344CB8AC3E}">
        <p14:creationId xmlns:p14="http://schemas.microsoft.com/office/powerpoint/2010/main" val="260649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3744" y="3785016"/>
            <a:ext cx="9144000" cy="1044082"/>
          </a:xfrm>
        </p:spPr>
        <p:txBody>
          <a:bodyPr/>
          <a:lstStyle/>
          <a:p>
            <a:r>
              <a:rPr lang="en-US" dirty="0" smtClean="0">
                <a:solidFill>
                  <a:schemeClr val="bg1"/>
                </a:solidFill>
              </a:rPr>
              <a:t>Further Cosmology</a:t>
            </a:r>
            <a:endParaRPr lang="en-US" dirty="0">
              <a:solidFill>
                <a:schemeClr val="bg1"/>
              </a:solidFill>
            </a:endParaRPr>
          </a:p>
        </p:txBody>
      </p:sp>
    </p:spTree>
    <p:extLst>
      <p:ext uri="{BB962C8B-B14F-4D97-AF65-F5344CB8AC3E}">
        <p14:creationId xmlns:p14="http://schemas.microsoft.com/office/powerpoint/2010/main" val="2425416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solidFill>
            <a:schemeClr val="accent1">
              <a:lumMod val="20000"/>
              <a:lumOff val="80000"/>
            </a:schemeClr>
          </a:solidFill>
        </p:spPr>
        <p:txBody>
          <a:bodyPr/>
          <a:lstStyle/>
          <a:p>
            <a:r>
              <a:rPr lang="en-US" altLang="en-US" dirty="0" smtClean="0"/>
              <a:t>Dark Matter</a:t>
            </a:r>
          </a:p>
        </p:txBody>
      </p:sp>
      <p:sp>
        <p:nvSpPr>
          <p:cNvPr id="24579" name="Content Placeholder 2"/>
          <p:cNvSpPr>
            <a:spLocks noGrp="1"/>
          </p:cNvSpPr>
          <p:nvPr>
            <p:ph idx="1"/>
          </p:nvPr>
        </p:nvSpPr>
        <p:spPr/>
        <p:txBody>
          <a:bodyPr/>
          <a:lstStyle/>
          <a:p>
            <a:pPr marL="0" indent="0">
              <a:buNone/>
            </a:pPr>
            <a:r>
              <a:rPr lang="en-US" altLang="en-US" sz="2400" dirty="0"/>
              <a:t>There are many ideas about what dark matter may be, including:</a:t>
            </a:r>
          </a:p>
          <a:p>
            <a:pPr lvl="1"/>
            <a:r>
              <a:rPr lang="en-US" altLang="en-US" dirty="0"/>
              <a:t>MACHOs: </a:t>
            </a:r>
            <a:r>
              <a:rPr lang="en-US" altLang="en-US" dirty="0" smtClean="0"/>
              <a:t>______________________________________________</a:t>
            </a:r>
            <a:endParaRPr lang="en-US" altLang="en-US" dirty="0"/>
          </a:p>
          <a:p>
            <a:pPr lvl="1"/>
            <a:r>
              <a:rPr lang="en-US" altLang="en-US" dirty="0"/>
              <a:t>WIMPs: </a:t>
            </a:r>
            <a:r>
              <a:rPr lang="en-US" altLang="en-US" dirty="0" smtClean="0"/>
              <a:t>________________________________________________</a:t>
            </a:r>
            <a:endParaRPr lang="en-US" altLang="en-US" dirty="0"/>
          </a:p>
          <a:p>
            <a:pPr lvl="1"/>
            <a:r>
              <a:rPr lang="en-US" altLang="en-US" dirty="0"/>
              <a:t>Neutrinos</a:t>
            </a:r>
          </a:p>
          <a:p>
            <a:pPr marL="0" indent="0">
              <a:buNone/>
            </a:pPr>
            <a:endParaRPr lang="en-US" altLang="en-US" sz="2400" dirty="0"/>
          </a:p>
          <a:p>
            <a:pPr marL="0" indent="0">
              <a:buNone/>
            </a:pPr>
            <a:r>
              <a:rPr lang="en-US" altLang="en-US" sz="2400" dirty="0" smtClean="0"/>
              <a:t>At this point we aren’t sure what dark matter actually is. But there is evidence of it and some scientists feel that they are making headway in understanding how dark matter and dark energy play a role in the universe.</a:t>
            </a:r>
            <a:endParaRPr lang="en-US" altLang="en-US" sz="2400" dirty="0"/>
          </a:p>
        </p:txBody>
      </p:sp>
    </p:spTree>
    <p:extLst>
      <p:ext uri="{BB962C8B-B14F-4D97-AF65-F5344CB8AC3E}">
        <p14:creationId xmlns:p14="http://schemas.microsoft.com/office/powerpoint/2010/main" val="2669638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solidFill>
            <a:schemeClr val="accent1">
              <a:lumMod val="20000"/>
              <a:lumOff val="80000"/>
            </a:schemeClr>
          </a:solidFill>
        </p:spPr>
        <p:txBody>
          <a:bodyPr/>
          <a:lstStyle/>
          <a:p>
            <a:r>
              <a:rPr lang="en-US" altLang="en-US" dirty="0" smtClean="0"/>
              <a:t>Dark Matter – The Evidence</a:t>
            </a:r>
          </a:p>
        </p:txBody>
      </p:sp>
      <p:sp>
        <p:nvSpPr>
          <p:cNvPr id="24579" name="Content Placeholder 2"/>
          <p:cNvSpPr>
            <a:spLocks noGrp="1"/>
          </p:cNvSpPr>
          <p:nvPr>
            <p:ph idx="1"/>
          </p:nvPr>
        </p:nvSpPr>
        <p:spPr>
          <a:xfrm>
            <a:off x="838200" y="1825624"/>
            <a:ext cx="10515600" cy="4692621"/>
          </a:xfrm>
        </p:spPr>
        <p:txBody>
          <a:bodyPr/>
          <a:lstStyle/>
          <a:p>
            <a:pPr marL="0" indent="0">
              <a:buNone/>
            </a:pPr>
            <a:r>
              <a:rPr lang="en-US" altLang="en-US" sz="2400" dirty="0" smtClean="0"/>
              <a:t>If we imagine a star, of mass </a:t>
            </a:r>
            <a:r>
              <a:rPr lang="en-US" altLang="en-US" sz="2400" i="1" dirty="0" smtClean="0"/>
              <a:t>m</a:t>
            </a:r>
            <a:r>
              <a:rPr lang="en-US" altLang="en-US" sz="2400" dirty="0" smtClean="0"/>
              <a:t> near the </a:t>
            </a:r>
            <a:r>
              <a:rPr lang="en-US" altLang="en-US" sz="2400" dirty="0" err="1" smtClean="0"/>
              <a:t>centre</a:t>
            </a:r>
            <a:r>
              <a:rPr lang="en-US" altLang="en-US" sz="2400" dirty="0" smtClean="0"/>
              <a:t> of a spiral galaxy at a radius of </a:t>
            </a:r>
            <a:r>
              <a:rPr lang="en-US" altLang="en-US" sz="2400" i="1" dirty="0" smtClean="0"/>
              <a:t>r</a:t>
            </a:r>
            <a:r>
              <a:rPr lang="en-US" altLang="en-US" sz="2400" dirty="0" smtClean="0"/>
              <a:t>, with total mass M, we can use Newtonian mechanics to </a:t>
            </a:r>
            <a:r>
              <a:rPr lang="en-US" altLang="en-US" sz="2400" dirty="0" smtClean="0"/>
              <a:t>_____________________ ________________________________________. </a:t>
            </a:r>
            <a:r>
              <a:rPr lang="en-US" altLang="en-US" sz="2400" dirty="0" smtClean="0"/>
              <a:t>We can </a:t>
            </a:r>
            <a:r>
              <a:rPr lang="en-US" altLang="en-US" sz="2400" dirty="0" smtClean="0"/>
              <a:t>___________ </a:t>
            </a:r>
            <a:r>
              <a:rPr lang="en-US" altLang="en-US" sz="2400" dirty="0" smtClean="0"/>
              <a:t>the </a:t>
            </a:r>
            <a:r>
              <a:rPr lang="en-US" altLang="en-US" sz="2400" dirty="0" smtClean="0"/>
              <a:t>___________________ with </a:t>
            </a:r>
            <a:r>
              <a:rPr lang="en-US" altLang="en-US" sz="2400" dirty="0" smtClean="0"/>
              <a:t>Newton’s </a:t>
            </a:r>
            <a:r>
              <a:rPr lang="en-US" altLang="en-US" sz="2400" dirty="0" smtClean="0"/>
              <a:t>________________________:</a:t>
            </a:r>
          </a:p>
          <a:p>
            <a:pPr marL="0" indent="0">
              <a:buNone/>
            </a:pPr>
            <a:endParaRPr lang="en-US" altLang="en-US" sz="2400" dirty="0" smtClean="0"/>
          </a:p>
          <a:p>
            <a:pPr marL="0" indent="0">
              <a:buNone/>
            </a:pPr>
            <a:endParaRPr lang="en-US" altLang="en-US" sz="2400" dirty="0" smtClean="0"/>
          </a:p>
          <a:p>
            <a:pPr marL="0" indent="0">
              <a:buNone/>
            </a:pPr>
            <a:endParaRPr lang="en-US" altLang="en-US" sz="2400" b="0" dirty="0" smtClean="0"/>
          </a:p>
          <a:p>
            <a:pPr marL="0" indent="0">
              <a:buNone/>
            </a:pPr>
            <a:endParaRPr lang="en-US" altLang="en-US" sz="2400" dirty="0" smtClean="0"/>
          </a:p>
          <a:p>
            <a:pPr marL="0" indent="0">
              <a:buNone/>
            </a:pPr>
            <a:r>
              <a:rPr lang="en-US" altLang="en-US" sz="2400" dirty="0" smtClean="0"/>
              <a:t>Cancelling </a:t>
            </a:r>
            <a:r>
              <a:rPr lang="en-US" altLang="en-US" sz="2400" i="1" dirty="0" smtClean="0"/>
              <a:t>M</a:t>
            </a:r>
            <a:r>
              <a:rPr lang="en-US" altLang="en-US" sz="2400" dirty="0" smtClean="0"/>
              <a:t> and </a:t>
            </a:r>
            <a:r>
              <a:rPr lang="en-US" altLang="en-US" sz="2400" i="1" dirty="0" smtClean="0"/>
              <a:t>r, we get:</a:t>
            </a:r>
          </a:p>
          <a:p>
            <a:pPr marL="0" indent="0">
              <a:buNone/>
            </a:pPr>
            <a:endParaRPr lang="en-US" altLang="en-US" sz="2400" i="1" dirty="0" smtClean="0"/>
          </a:p>
          <a:p>
            <a:pPr marL="0" indent="0">
              <a:buNone/>
            </a:pPr>
            <a:endParaRPr lang="en-US" altLang="en-US" sz="2400" i="1" dirty="0" smtClean="0"/>
          </a:p>
        </p:txBody>
      </p:sp>
    </p:spTree>
    <p:extLst>
      <p:ext uri="{BB962C8B-B14F-4D97-AF65-F5344CB8AC3E}">
        <p14:creationId xmlns:p14="http://schemas.microsoft.com/office/powerpoint/2010/main" val="1179058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solidFill>
            <a:schemeClr val="accent1">
              <a:lumMod val="20000"/>
              <a:lumOff val="80000"/>
            </a:schemeClr>
          </a:solidFill>
        </p:spPr>
        <p:txBody>
          <a:bodyPr/>
          <a:lstStyle/>
          <a:p>
            <a:r>
              <a:rPr lang="en-US" altLang="en-US" dirty="0" smtClean="0"/>
              <a:t>Dark Matter – The Evidence</a:t>
            </a:r>
          </a:p>
        </p:txBody>
      </p:sp>
      <p:sp>
        <p:nvSpPr>
          <p:cNvPr id="24579" name="Content Placeholder 2"/>
          <p:cNvSpPr>
            <a:spLocks noGrp="1"/>
          </p:cNvSpPr>
          <p:nvPr>
            <p:ph idx="1"/>
          </p:nvPr>
        </p:nvSpPr>
        <p:spPr>
          <a:xfrm>
            <a:off x="838200" y="1825624"/>
            <a:ext cx="10515600" cy="4961069"/>
          </a:xfrm>
        </p:spPr>
        <p:txBody>
          <a:bodyPr>
            <a:normAutofit/>
          </a:bodyPr>
          <a:lstStyle/>
          <a:p>
            <a:pPr marL="0" indent="0">
              <a:buNone/>
            </a:pPr>
            <a:r>
              <a:rPr lang="en-US" altLang="en-US" sz="2400" dirty="0" smtClean="0"/>
              <a:t>Since the star is </a:t>
            </a:r>
            <a:r>
              <a:rPr lang="en-US" altLang="en-US" sz="2400" dirty="0" smtClean="0"/>
              <a:t>_________________ of </a:t>
            </a:r>
            <a:r>
              <a:rPr lang="en-US" altLang="en-US" sz="2400" dirty="0" smtClean="0"/>
              <a:t>the galaxy, we </a:t>
            </a:r>
            <a:r>
              <a:rPr lang="en-US" altLang="en-US" sz="2400" dirty="0" smtClean="0"/>
              <a:t>_______________________ </a:t>
            </a:r>
            <a:r>
              <a:rPr lang="en-US" altLang="en-US" sz="2400" dirty="0" smtClean="0"/>
              <a:t>but must </a:t>
            </a:r>
            <a:r>
              <a:rPr lang="en-US" altLang="en-US" sz="2400" dirty="0" smtClean="0"/>
              <a:t>___________________________________. </a:t>
            </a:r>
            <a:r>
              <a:rPr lang="en-US" altLang="en-US" sz="2400" dirty="0" smtClean="0"/>
              <a:t>We can do this by </a:t>
            </a:r>
            <a:r>
              <a:rPr lang="en-US" altLang="en-US" sz="2400" dirty="0" smtClean="0"/>
              <a:t>_________ ___________________________ (</a:t>
            </a:r>
            <a:r>
              <a:rPr lang="en-US" altLang="en-US" sz="2400" dirty="0" smtClean="0"/>
              <a:t>assuming it is a sphere):</a:t>
            </a:r>
          </a:p>
          <a:p>
            <a:pPr marL="0" indent="0">
              <a:buNone/>
            </a:pPr>
            <a:endParaRPr lang="en-US" altLang="en-US" sz="1000" i="1" dirty="0" smtClean="0">
              <a:latin typeface="Cambria Math" panose="02040503050406030204" pitchFamily="18" charset="0"/>
            </a:endParaRPr>
          </a:p>
          <a:p>
            <a:pPr marL="0" indent="0">
              <a:buNone/>
            </a:pPr>
            <a:endParaRPr lang="en-US" altLang="en-US" sz="2400" i="1" dirty="0"/>
          </a:p>
          <a:p>
            <a:pPr marL="0" indent="0">
              <a:buNone/>
            </a:pPr>
            <a:endParaRPr lang="en-US" altLang="en-US" sz="2400" i="1" dirty="0" smtClean="0"/>
          </a:p>
          <a:p>
            <a:pPr marL="0" indent="0">
              <a:buNone/>
            </a:pPr>
            <a:r>
              <a:rPr lang="en-US" altLang="en-US" sz="2400" dirty="0" smtClean="0"/>
              <a:t>Rearranging and cancelling</a:t>
            </a:r>
            <a:r>
              <a:rPr lang="en-US" altLang="en-US" sz="2400" i="1" dirty="0" smtClean="0"/>
              <a:t> r:</a:t>
            </a:r>
          </a:p>
          <a:p>
            <a:pPr marL="0" indent="0">
              <a:buNone/>
            </a:pPr>
            <a:endParaRPr lang="en-US" altLang="en-US" sz="2400" dirty="0" smtClean="0"/>
          </a:p>
          <a:p>
            <a:pPr marL="0" indent="0">
              <a:buNone/>
            </a:pPr>
            <a:endParaRPr lang="en-US" altLang="en-US" sz="2400" dirty="0"/>
          </a:p>
          <a:p>
            <a:pPr marL="0" indent="0">
              <a:buNone/>
            </a:pPr>
            <a:endParaRPr lang="en-US" altLang="en-US" sz="2400" dirty="0" smtClean="0"/>
          </a:p>
          <a:p>
            <a:pPr marL="0" indent="0">
              <a:buNone/>
            </a:pPr>
            <a:r>
              <a:rPr lang="en-US" altLang="en-US" sz="2400" dirty="0" smtClean="0"/>
              <a:t>So </a:t>
            </a:r>
            <a:r>
              <a:rPr lang="en-US" altLang="en-US" sz="2400" dirty="0" smtClean="0"/>
              <a:t>the </a:t>
            </a:r>
            <a:r>
              <a:rPr lang="en-US" altLang="en-US" sz="2400" dirty="0" smtClean="0"/>
              <a:t>_____________ </a:t>
            </a:r>
            <a:r>
              <a:rPr lang="en-US" altLang="en-US" sz="2400" dirty="0" smtClean="0"/>
              <a:t>is </a:t>
            </a:r>
            <a:r>
              <a:rPr lang="en-US" altLang="en-US" sz="2400" dirty="0" smtClean="0"/>
              <a:t>_______________________________________.</a:t>
            </a:r>
            <a:endParaRPr lang="en-US" altLang="en-US" sz="2400" dirty="0"/>
          </a:p>
          <a:p>
            <a:pPr marL="0" indent="0">
              <a:buNone/>
            </a:pPr>
            <a:endParaRPr lang="en-US" altLang="en-US" sz="2400" i="1" dirty="0" smtClean="0"/>
          </a:p>
        </p:txBody>
      </p:sp>
    </p:spTree>
    <p:extLst>
      <p:ext uri="{BB962C8B-B14F-4D97-AF65-F5344CB8AC3E}">
        <p14:creationId xmlns:p14="http://schemas.microsoft.com/office/powerpoint/2010/main" val="3289259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solidFill>
            <a:schemeClr val="accent1">
              <a:lumMod val="20000"/>
              <a:lumOff val="80000"/>
            </a:schemeClr>
          </a:solidFill>
        </p:spPr>
        <p:txBody>
          <a:bodyPr/>
          <a:lstStyle/>
          <a:p>
            <a:r>
              <a:rPr lang="en-US" altLang="en-US" dirty="0" smtClean="0"/>
              <a:t>Dark Matter – The Evidence</a:t>
            </a:r>
          </a:p>
        </p:txBody>
      </p:sp>
      <mc:AlternateContent xmlns:mc="http://schemas.openxmlformats.org/markup-compatibility/2006">
        <mc:Choice xmlns:a14="http://schemas.microsoft.com/office/drawing/2010/main" Requires="a14">
          <p:sp>
            <p:nvSpPr>
              <p:cNvPr id="24579" name="Content Placeholder 2"/>
              <p:cNvSpPr>
                <a:spLocks noGrp="1"/>
              </p:cNvSpPr>
              <p:nvPr>
                <p:ph idx="1"/>
              </p:nvPr>
            </p:nvSpPr>
            <p:spPr>
              <a:xfrm>
                <a:off x="838200" y="1825624"/>
                <a:ext cx="10515600" cy="4852493"/>
              </a:xfrm>
            </p:spPr>
            <p:txBody>
              <a:bodyPr>
                <a:normAutofit/>
              </a:bodyPr>
              <a:lstStyle/>
              <a:p>
                <a:pPr marL="0" indent="0">
                  <a:buNone/>
                </a:pPr>
                <a:r>
                  <a:rPr lang="en-US" altLang="en-US" sz="2400" dirty="0" smtClean="0"/>
                  <a:t>For a star that is ________________________, </a:t>
                </a:r>
                <a:r>
                  <a:rPr lang="en-US" altLang="en-US" sz="2400" dirty="0" smtClean="0"/>
                  <a:t>we can assume that the </a:t>
                </a:r>
                <a:r>
                  <a:rPr lang="en-US" altLang="en-US" sz="2400" dirty="0" smtClean="0"/>
                  <a:t>_________ ___________________________</a:t>
                </a:r>
                <a:endParaRPr lang="en-US" altLang="en-US" sz="2400" dirty="0" smtClean="0"/>
              </a:p>
              <a:p>
                <a:pPr marL="0" indent="0">
                  <a:buNone/>
                </a:pPr>
                <a14:m>
                  <m:oMathPara xmlns:m="http://schemas.openxmlformats.org/officeDocument/2006/math">
                    <m:oMathParaPr>
                      <m:jc m:val="centerGroup"/>
                    </m:oMathParaPr>
                    <m:oMath xmlns:m="http://schemas.openxmlformats.org/officeDocument/2006/math">
                      <m:r>
                        <a:rPr lang="en-US" altLang="en-US" sz="2400" b="0" i="1" smtClean="0">
                          <a:latin typeface="Cambria Math" panose="02040503050406030204" pitchFamily="18" charset="0"/>
                        </a:rPr>
                        <m:t> </m:t>
                      </m:r>
                    </m:oMath>
                  </m:oMathPara>
                </a14:m>
                <a:endParaRPr lang="en-US" altLang="en-US" sz="2400" b="0" dirty="0" smtClean="0"/>
              </a:p>
              <a:p>
                <a:pPr marL="0" indent="0">
                  <a:buNone/>
                </a:pPr>
                <a:endParaRPr lang="en-US" altLang="en-US" sz="2400" dirty="0" smtClean="0"/>
              </a:p>
              <a:p>
                <a:pPr marL="0" indent="0">
                  <a:buNone/>
                </a:pPr>
                <a:r>
                  <a:rPr lang="en-US" altLang="en-US" sz="2400" dirty="0" smtClean="0"/>
                  <a:t>So,</a:t>
                </a:r>
              </a:p>
              <a:p>
                <a:pPr marL="0" indent="0">
                  <a:buNone/>
                </a:pPr>
                <a:endParaRPr lang="en-US" altLang="en-US" sz="2400" b="0" dirty="0" smtClean="0"/>
              </a:p>
              <a:p>
                <a:pPr marL="0" indent="0">
                  <a:buNone/>
                </a:pPr>
                <a:endParaRPr lang="en-US" altLang="en-US" sz="2400" dirty="0" smtClean="0"/>
              </a:p>
              <a:p>
                <a:pPr marL="0" indent="0">
                  <a:buNone/>
                </a:pPr>
                <a:endParaRPr lang="en-US" altLang="en-US" sz="2400" dirty="0"/>
              </a:p>
              <a:p>
                <a:pPr marL="0" indent="0">
                  <a:buNone/>
                </a:pPr>
                <a:r>
                  <a:rPr lang="en-US" altLang="en-US" sz="2400" dirty="0" smtClean="0"/>
                  <a:t>So, </a:t>
                </a:r>
                <a:r>
                  <a:rPr lang="en-US" altLang="en-US" sz="2400" dirty="0" smtClean="0"/>
                  <a:t>_________meaning </a:t>
                </a:r>
                <a:r>
                  <a:rPr lang="en-US" altLang="en-US" sz="2400" dirty="0" smtClean="0"/>
                  <a:t>that if we plotted velocity vs. radius, we would </a:t>
                </a:r>
                <a:r>
                  <a:rPr lang="en-US" altLang="en-US" sz="2400" dirty="0"/>
                  <a:t>_</a:t>
                </a:r>
                <a:r>
                  <a:rPr lang="en-US" altLang="en-US" sz="2400" dirty="0" smtClean="0"/>
                  <a:t>______ </a:t>
                </a:r>
                <a:r>
                  <a:rPr lang="en-US" altLang="en-US" sz="2400" dirty="0" smtClean="0"/>
                  <a:t>the </a:t>
                </a:r>
                <a:r>
                  <a:rPr lang="en-US" altLang="en-US" sz="2400" dirty="0" smtClean="0"/>
                  <a:t>____________________________, </a:t>
                </a:r>
                <a:r>
                  <a:rPr lang="en-US" altLang="en-US" sz="2400" dirty="0" smtClean="0"/>
                  <a:t>but then </a:t>
                </a:r>
                <a:r>
                  <a:rPr lang="en-US" altLang="en-US" sz="2400" dirty="0" smtClean="0"/>
                  <a:t>_______________________________ _____________________________________of </a:t>
                </a:r>
                <a:r>
                  <a:rPr lang="en-US" altLang="en-US" sz="2400" dirty="0" smtClean="0"/>
                  <a:t>the galaxy. But….</a:t>
                </a:r>
                <a:endParaRPr lang="en-US" altLang="en-US" sz="2400" dirty="0"/>
              </a:p>
              <a:p>
                <a:pPr marL="0" indent="0">
                  <a:buNone/>
                </a:pPr>
                <a:endParaRPr lang="en-US" altLang="en-US" sz="2400" dirty="0"/>
              </a:p>
              <a:p>
                <a:pPr marL="0" indent="0">
                  <a:buNone/>
                </a:pPr>
                <a:endParaRPr lang="en-US" altLang="en-US" sz="2400" i="1" dirty="0" smtClean="0"/>
              </a:p>
            </p:txBody>
          </p:sp>
        </mc:Choice>
        <mc:Fallback>
          <p:sp>
            <p:nvSpPr>
              <p:cNvPr id="24579" name="Content Placeholder 2"/>
              <p:cNvSpPr>
                <a:spLocks noGrp="1" noRot="1" noChangeAspect="1" noMove="1" noResize="1" noEditPoints="1" noAdjustHandles="1" noChangeArrowheads="1" noChangeShapeType="1" noTextEdit="1"/>
              </p:cNvSpPr>
              <p:nvPr>
                <p:ph idx="1"/>
              </p:nvPr>
            </p:nvSpPr>
            <p:spPr>
              <a:xfrm>
                <a:off x="838200" y="1825624"/>
                <a:ext cx="10515600" cy="4852493"/>
              </a:xfrm>
              <a:blipFill rotWithShape="0">
                <a:blip r:embed="rId2"/>
                <a:stretch>
                  <a:fillRect l="-928" t="-1759" r="-1275"/>
                </a:stretch>
              </a:blipFill>
            </p:spPr>
            <p:txBody>
              <a:bodyPr/>
              <a:lstStyle/>
              <a:p>
                <a:r>
                  <a:rPr lang="en-US">
                    <a:noFill/>
                  </a:rPr>
                  <a:t> </a:t>
                </a:r>
              </a:p>
            </p:txBody>
          </p:sp>
        </mc:Fallback>
      </mc:AlternateContent>
    </p:spTree>
    <p:extLst>
      <p:ext uri="{BB962C8B-B14F-4D97-AF65-F5344CB8AC3E}">
        <p14:creationId xmlns:p14="http://schemas.microsoft.com/office/powerpoint/2010/main" val="4043183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solidFill>
            <a:schemeClr val="accent1">
              <a:lumMod val="20000"/>
              <a:lumOff val="80000"/>
            </a:schemeClr>
          </a:solidFill>
        </p:spPr>
        <p:txBody>
          <a:bodyPr/>
          <a:lstStyle/>
          <a:p>
            <a:r>
              <a:rPr lang="en-US" altLang="en-US" dirty="0" smtClean="0"/>
              <a:t>Dark Matter – The Evidence</a:t>
            </a:r>
          </a:p>
        </p:txBody>
      </p:sp>
      <p:sp>
        <p:nvSpPr>
          <p:cNvPr id="24579" name="Content Placeholder 2"/>
          <p:cNvSpPr>
            <a:spLocks noGrp="1"/>
          </p:cNvSpPr>
          <p:nvPr>
            <p:ph idx="1"/>
          </p:nvPr>
        </p:nvSpPr>
        <p:spPr>
          <a:xfrm>
            <a:off x="838200" y="1825624"/>
            <a:ext cx="3681334" cy="677733"/>
          </a:xfrm>
        </p:spPr>
        <p:txBody>
          <a:bodyPr>
            <a:normAutofit/>
          </a:bodyPr>
          <a:lstStyle/>
          <a:p>
            <a:pPr marL="0" indent="0">
              <a:buNone/>
            </a:pPr>
            <a:r>
              <a:rPr lang="en-US" altLang="en-US" sz="2400" dirty="0" smtClean="0"/>
              <a:t>…that isn’t what happens!</a:t>
            </a:r>
          </a:p>
          <a:p>
            <a:pPr marL="0" indent="0">
              <a:buNone/>
            </a:pPr>
            <a:endParaRPr lang="en-US" altLang="en-US" sz="2400" dirty="0"/>
          </a:p>
          <a:p>
            <a:pPr marL="0" indent="0">
              <a:buNone/>
            </a:pPr>
            <a:endParaRPr lang="en-US" altLang="en-US" sz="2400" i="1" dirty="0" smtClean="0"/>
          </a:p>
        </p:txBody>
      </p:sp>
      <p:pic>
        <p:nvPicPr>
          <p:cNvPr id="2050" name="Picture 2" descr="http://www.cefns.nau.edu/geology/naml/Meteorite/Images/GalaxyRotationCurv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9877" y="2308508"/>
            <a:ext cx="7046627" cy="4354619"/>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a:xfrm>
            <a:off x="9280161" y="4811842"/>
            <a:ext cx="2764436" cy="18512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en-US" sz="2400" dirty="0" smtClean="0"/>
              <a:t>The star near the outer edge of the galaxy travels much faster than expected…But, why?</a:t>
            </a:r>
          </a:p>
          <a:p>
            <a:pPr marL="0" indent="0">
              <a:buFont typeface="Arial" panose="020B0604020202020204" pitchFamily="34" charset="0"/>
              <a:buNone/>
            </a:pPr>
            <a:endParaRPr lang="en-US" altLang="en-US" sz="2400" dirty="0" smtClean="0"/>
          </a:p>
          <a:p>
            <a:pPr marL="0" indent="0">
              <a:buFont typeface="Arial" panose="020B0604020202020204" pitchFamily="34" charset="0"/>
              <a:buNone/>
            </a:pPr>
            <a:endParaRPr lang="en-US" altLang="en-US" sz="2400" i="1" dirty="0" smtClean="0"/>
          </a:p>
        </p:txBody>
      </p:sp>
    </p:spTree>
    <p:extLst>
      <p:ext uri="{BB962C8B-B14F-4D97-AF65-F5344CB8AC3E}">
        <p14:creationId xmlns:p14="http://schemas.microsoft.com/office/powerpoint/2010/main" val="23870651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838200" y="365125"/>
            <a:ext cx="6454515" cy="1325563"/>
          </a:xfrm>
          <a:solidFill>
            <a:schemeClr val="accent1">
              <a:lumMod val="20000"/>
              <a:lumOff val="80000"/>
            </a:schemeClr>
          </a:solidFill>
        </p:spPr>
        <p:txBody>
          <a:bodyPr/>
          <a:lstStyle/>
          <a:p>
            <a:r>
              <a:rPr lang="en-US" altLang="en-US" dirty="0" smtClean="0"/>
              <a:t>Dark Matter – The Evidence</a:t>
            </a:r>
          </a:p>
        </p:txBody>
      </p:sp>
      <p:sp>
        <p:nvSpPr>
          <p:cNvPr id="24579" name="Content Placeholder 2"/>
          <p:cNvSpPr>
            <a:spLocks noGrp="1"/>
          </p:cNvSpPr>
          <p:nvPr>
            <p:ph idx="1"/>
          </p:nvPr>
        </p:nvSpPr>
        <p:spPr>
          <a:xfrm>
            <a:off x="838200" y="1825624"/>
            <a:ext cx="10515600" cy="4852493"/>
          </a:xfrm>
        </p:spPr>
        <p:txBody>
          <a:bodyPr>
            <a:normAutofit/>
          </a:bodyPr>
          <a:lstStyle/>
          <a:p>
            <a:pPr marL="0" indent="0">
              <a:buNone/>
            </a:pPr>
            <a:endParaRPr lang="en-US" altLang="en-US" sz="2400" dirty="0"/>
          </a:p>
          <a:p>
            <a:pPr marL="0" indent="0">
              <a:buNone/>
            </a:pPr>
            <a:endParaRPr lang="en-US" altLang="en-US" sz="2400" dirty="0"/>
          </a:p>
          <a:p>
            <a:pPr marL="0" indent="0">
              <a:buNone/>
            </a:pPr>
            <a:endParaRPr lang="en-US" altLang="en-US" sz="2400" i="1" dirty="0" smtClean="0"/>
          </a:p>
        </p:txBody>
      </p:sp>
      <p:sp>
        <p:nvSpPr>
          <p:cNvPr id="4" name="Content Placeholder 2"/>
          <p:cNvSpPr txBox="1">
            <a:spLocks/>
          </p:cNvSpPr>
          <p:nvPr/>
        </p:nvSpPr>
        <p:spPr>
          <a:xfrm>
            <a:off x="838199" y="1825624"/>
            <a:ext cx="6327099" cy="14347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en-US" sz="2400" dirty="0" smtClean="0"/>
              <a:t>One explanation is that </a:t>
            </a:r>
            <a:r>
              <a:rPr lang="en-US" altLang="en-US" sz="2400" dirty="0" smtClean="0"/>
              <a:t>_____________________ ___________________________. </a:t>
            </a:r>
            <a:r>
              <a:rPr lang="en-US" altLang="en-US" sz="2400" dirty="0" smtClean="0"/>
              <a:t>If there were a </a:t>
            </a:r>
            <a:r>
              <a:rPr lang="en-US" altLang="en-US" sz="2400" dirty="0" smtClean="0"/>
              <a:t>________________________ surrounding </a:t>
            </a:r>
            <a:r>
              <a:rPr lang="en-US" altLang="en-US" sz="2400" dirty="0" smtClean="0"/>
              <a:t>the outer rim of the </a:t>
            </a:r>
            <a:r>
              <a:rPr lang="en-US" altLang="en-US" sz="2400" dirty="0" smtClean="0"/>
              <a:t>galaxy…</a:t>
            </a:r>
            <a:endParaRPr lang="en-US" altLang="en-US" sz="2400" dirty="0" smtClean="0"/>
          </a:p>
          <a:p>
            <a:pPr marL="0" indent="0">
              <a:buFont typeface="Arial" panose="020B0604020202020204" pitchFamily="34" charset="0"/>
              <a:buNone/>
            </a:pPr>
            <a:endParaRPr lang="en-US" altLang="en-US" sz="2400" dirty="0"/>
          </a:p>
          <a:p>
            <a:pPr marL="0" indent="0">
              <a:buFont typeface="Arial" panose="020B0604020202020204" pitchFamily="34" charset="0"/>
              <a:buNone/>
            </a:pPr>
            <a:endParaRPr lang="en-US" altLang="en-US" sz="2400" dirty="0" smtClean="0"/>
          </a:p>
          <a:p>
            <a:pPr marL="0" indent="0">
              <a:buFont typeface="Arial" panose="020B0604020202020204" pitchFamily="34" charset="0"/>
              <a:buNone/>
            </a:pPr>
            <a:endParaRPr lang="en-US" altLang="en-US" sz="2400" i="1" dirty="0" smtClean="0"/>
          </a:p>
        </p:txBody>
      </p:sp>
      <p:pic>
        <p:nvPicPr>
          <p:cNvPr id="3074" name="Picture 2" descr="http://pandax.physics.sjtu.edu.cn/wp-content/uploads/2012/01/darkmatter.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7896" y="365125"/>
            <a:ext cx="2909914" cy="301958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222761" y="3384710"/>
            <a:ext cx="4402111" cy="246221"/>
          </a:xfrm>
          <a:prstGeom prst="rect">
            <a:avLst/>
          </a:prstGeom>
        </p:spPr>
        <p:txBody>
          <a:bodyPr wrap="square">
            <a:spAutoFit/>
          </a:bodyPr>
          <a:lstStyle/>
          <a:p>
            <a:r>
              <a:rPr lang="en-US" sz="1000" dirty="0"/>
              <a:t>http://pandax.physics.sjtu.edu.cn/wp-content/uploads/2012/01/darkmatter.jpeg</a:t>
            </a:r>
          </a:p>
        </p:txBody>
      </p:sp>
      <p:pic>
        <p:nvPicPr>
          <p:cNvPr id="3076" name="Picture 4" descr="http://inspirehep.net/record/1116598/files/vandermarel_fig1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324" y="3392415"/>
            <a:ext cx="5336499" cy="341901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380813" y="4819447"/>
            <a:ext cx="5568847" cy="1569660"/>
          </a:xfrm>
          <a:prstGeom prst="rect">
            <a:avLst/>
          </a:prstGeom>
        </p:spPr>
        <p:txBody>
          <a:bodyPr wrap="square">
            <a:spAutoFit/>
          </a:bodyPr>
          <a:lstStyle/>
          <a:p>
            <a:r>
              <a:rPr lang="en-US" altLang="en-US" sz="2400" dirty="0"/>
              <a:t>This extra matter would </a:t>
            </a:r>
            <a:r>
              <a:rPr lang="en-US" altLang="en-US" sz="2400" dirty="0" smtClean="0"/>
              <a:t>_______________ _______________, </a:t>
            </a:r>
            <a:r>
              <a:rPr lang="en-US" altLang="en-US" sz="2400" dirty="0"/>
              <a:t>allowing for </a:t>
            </a:r>
            <a:r>
              <a:rPr lang="en-US" altLang="en-US" sz="2400" dirty="0" smtClean="0"/>
              <a:t>______ ____________________________________________________ </a:t>
            </a:r>
            <a:r>
              <a:rPr lang="en-US" altLang="en-US" sz="2400" dirty="0"/>
              <a:t>of the galaxy.</a:t>
            </a:r>
          </a:p>
        </p:txBody>
      </p:sp>
      <p:sp>
        <p:nvSpPr>
          <p:cNvPr id="6" name="Rectangle 5"/>
          <p:cNvSpPr/>
          <p:nvPr/>
        </p:nvSpPr>
        <p:spPr>
          <a:xfrm>
            <a:off x="4271572" y="6621034"/>
            <a:ext cx="3697574" cy="246221"/>
          </a:xfrm>
          <a:prstGeom prst="rect">
            <a:avLst/>
          </a:prstGeom>
        </p:spPr>
        <p:txBody>
          <a:bodyPr wrap="square">
            <a:spAutoFit/>
          </a:bodyPr>
          <a:lstStyle/>
          <a:p>
            <a:r>
              <a:rPr lang="en-US" sz="1000" dirty="0"/>
              <a:t>http://inspirehep.net/record/1116598/files/vandermarel_fig1c.png</a:t>
            </a:r>
          </a:p>
        </p:txBody>
      </p:sp>
    </p:spTree>
    <p:extLst>
      <p:ext uri="{BB962C8B-B14F-4D97-AF65-F5344CB8AC3E}">
        <p14:creationId xmlns:p14="http://schemas.microsoft.com/office/powerpoint/2010/main" val="5196305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Dark Matter – There Has To Be More</a:t>
            </a:r>
            <a:endParaRPr lang="en-US" dirty="0"/>
          </a:p>
        </p:txBody>
      </p:sp>
      <p:sp>
        <p:nvSpPr>
          <p:cNvPr id="3" name="Content Placeholder 2"/>
          <p:cNvSpPr>
            <a:spLocks noGrp="1"/>
          </p:cNvSpPr>
          <p:nvPr>
            <p:ph idx="1"/>
          </p:nvPr>
        </p:nvSpPr>
        <p:spPr>
          <a:xfrm>
            <a:off x="838200" y="1825625"/>
            <a:ext cx="10515600" cy="4818456"/>
          </a:xfrm>
        </p:spPr>
        <p:txBody>
          <a:bodyPr/>
          <a:lstStyle/>
          <a:p>
            <a:pPr marL="0" indent="0">
              <a:buNone/>
            </a:pPr>
            <a:r>
              <a:rPr lang="en-US" dirty="0" smtClean="0"/>
              <a:t>There is more support for the idea of dark matter, all of it surrounding the idea that things in space are displaying </a:t>
            </a:r>
            <a:r>
              <a:rPr lang="en-US" dirty="0" smtClean="0"/>
              <a:t>_______________________ ________________________________________. </a:t>
            </a:r>
            <a:r>
              <a:rPr lang="en-US" dirty="0" smtClean="0"/>
              <a:t>This includes:</a:t>
            </a:r>
          </a:p>
          <a:p>
            <a:pPr marL="0" indent="0">
              <a:buNone/>
            </a:pPr>
            <a:endParaRPr lang="en-US" dirty="0"/>
          </a:p>
          <a:p>
            <a:pPr>
              <a:buFontTx/>
              <a:buChar char="-"/>
            </a:pPr>
            <a:r>
              <a:rPr lang="en-US" dirty="0" smtClean="0"/>
              <a:t>_________________________________________________</a:t>
            </a:r>
            <a:endParaRPr lang="en-US" dirty="0" smtClean="0"/>
          </a:p>
          <a:p>
            <a:pPr>
              <a:buFontTx/>
              <a:buChar char="-"/>
            </a:pPr>
            <a:endParaRPr lang="en-US" dirty="0"/>
          </a:p>
          <a:p>
            <a:pPr>
              <a:buFontTx/>
              <a:buChar char="-"/>
            </a:pPr>
            <a:r>
              <a:rPr lang="en-US" dirty="0" smtClean="0"/>
              <a:t>_________________________________________________</a:t>
            </a:r>
          </a:p>
          <a:p>
            <a:pPr>
              <a:buFontTx/>
              <a:buChar char="-"/>
            </a:pPr>
            <a:endParaRPr lang="en-US" dirty="0"/>
          </a:p>
          <a:p>
            <a:pPr>
              <a:buFontTx/>
              <a:buChar char="-"/>
            </a:pPr>
            <a:r>
              <a:rPr lang="en-US" dirty="0" smtClean="0"/>
              <a:t>_____________________________________________________________________________________</a:t>
            </a:r>
            <a:endParaRPr lang="en-US" dirty="0"/>
          </a:p>
        </p:txBody>
      </p:sp>
    </p:spTree>
    <p:extLst>
      <p:ext uri="{BB962C8B-B14F-4D97-AF65-F5344CB8AC3E}">
        <p14:creationId xmlns:p14="http://schemas.microsoft.com/office/powerpoint/2010/main" val="2716794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Dark Energy – The </a:t>
            </a:r>
            <a:r>
              <a:rPr lang="en-US" dirty="0"/>
              <a:t>L</a:t>
            </a:r>
            <a:r>
              <a:rPr lang="en-US" dirty="0" smtClean="0"/>
              <a:t>ast Frontier</a:t>
            </a:r>
            <a:endParaRPr lang="en-US" dirty="0"/>
          </a:p>
        </p:txBody>
      </p:sp>
      <p:sp>
        <p:nvSpPr>
          <p:cNvPr id="3" name="Content Placeholder 2"/>
          <p:cNvSpPr>
            <a:spLocks noGrp="1"/>
          </p:cNvSpPr>
          <p:nvPr>
            <p:ph idx="1"/>
          </p:nvPr>
        </p:nvSpPr>
        <p:spPr>
          <a:xfrm>
            <a:off x="838199" y="1825624"/>
            <a:ext cx="5235429" cy="4904959"/>
          </a:xfrm>
        </p:spPr>
        <p:txBody>
          <a:bodyPr>
            <a:normAutofit/>
          </a:bodyPr>
          <a:lstStyle/>
          <a:p>
            <a:pPr marL="0" indent="0">
              <a:buNone/>
            </a:pPr>
            <a:r>
              <a:rPr lang="en-US" dirty="0" smtClean="0"/>
              <a:t>Dark Energy is not a very well understood concept at this point in time. There is a lot of research going on at this time to try to understand how dark energy may play a role in our universe, but it’s currently thought that this dark energy is a major player. The </a:t>
            </a:r>
            <a:r>
              <a:rPr lang="en-US" dirty="0" smtClean="0"/>
              <a:t>____ __________________  provided </a:t>
            </a:r>
            <a:r>
              <a:rPr lang="en-US" dirty="0" smtClean="0"/>
              <a:t>data to </a:t>
            </a:r>
            <a:r>
              <a:rPr lang="en-US" dirty="0" smtClean="0"/>
              <a:t>______________________ _______________________________________________________.</a:t>
            </a:r>
            <a:endParaRPr lang="en-US" dirty="0"/>
          </a:p>
        </p:txBody>
      </p:sp>
      <p:pic>
        <p:nvPicPr>
          <p:cNvPr id="4098" name="Picture 2" descr="http://darkmatterdarkenergy.files.wordpress.com/2013/06/planck_cosmic_recipe_node_full_im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6768" y="2173078"/>
            <a:ext cx="5953125" cy="421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7836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Anisotropies in the CMB</a:t>
            </a:r>
            <a:endParaRPr lang="en-US" dirty="0"/>
          </a:p>
        </p:txBody>
      </p:sp>
      <p:sp>
        <p:nvSpPr>
          <p:cNvPr id="3" name="Content Placeholder 2"/>
          <p:cNvSpPr>
            <a:spLocks noGrp="1"/>
          </p:cNvSpPr>
          <p:nvPr>
            <p:ph idx="1"/>
          </p:nvPr>
        </p:nvSpPr>
        <p:spPr/>
        <p:txBody>
          <a:bodyPr/>
          <a:lstStyle/>
          <a:p>
            <a:pPr marL="0" indent="0">
              <a:buNone/>
            </a:pPr>
            <a:r>
              <a:rPr lang="en-US" dirty="0" smtClean="0"/>
              <a:t>In D.3, we made the assumption that the </a:t>
            </a:r>
            <a:r>
              <a:rPr lang="en-US" dirty="0" smtClean="0"/>
              <a:t>________________________ (</a:t>
            </a:r>
            <a:r>
              <a:rPr lang="en-US" dirty="0" smtClean="0"/>
              <a:t>the same everywhere). This is true….mostly.</a:t>
            </a:r>
          </a:p>
          <a:p>
            <a:pPr marL="0" indent="0">
              <a:buNone/>
            </a:pPr>
            <a:r>
              <a:rPr lang="en-US" dirty="0" smtClean="0"/>
              <a:t>More recent missions have show </a:t>
            </a:r>
            <a:r>
              <a:rPr lang="en-US" dirty="0" smtClean="0"/>
              <a:t>__________________ in </a:t>
            </a:r>
            <a:r>
              <a:rPr lang="en-US" dirty="0" smtClean="0"/>
              <a:t>the universe where there are </a:t>
            </a:r>
            <a:r>
              <a:rPr lang="en-US" dirty="0" smtClean="0"/>
              <a:t>___________________________ (also </a:t>
            </a:r>
            <a:r>
              <a:rPr lang="en-US" dirty="0" smtClean="0"/>
              <a:t>known as </a:t>
            </a:r>
            <a:r>
              <a:rPr lang="en-US" dirty="0" smtClean="0"/>
              <a:t>___________________). </a:t>
            </a:r>
            <a:endParaRPr lang="en-US" dirty="0" smtClean="0"/>
          </a:p>
          <a:p>
            <a:pPr lvl="1"/>
            <a:r>
              <a:rPr lang="en-US" dirty="0" smtClean="0"/>
              <a:t>These fluctuations are thought to be due to tiny </a:t>
            </a:r>
            <a:r>
              <a:rPr lang="en-US" dirty="0" smtClean="0"/>
              <a:t>________________________ ________________, </a:t>
            </a:r>
            <a:r>
              <a:rPr lang="en-US" dirty="0" smtClean="0"/>
              <a:t>implanted during </a:t>
            </a:r>
            <a:r>
              <a:rPr lang="en-US" dirty="0" smtClean="0"/>
              <a:t>______________________. </a:t>
            </a:r>
            <a:endParaRPr lang="en-US" dirty="0" smtClean="0"/>
          </a:p>
          <a:p>
            <a:endParaRPr lang="en-US" dirty="0"/>
          </a:p>
          <a:p>
            <a:pPr marL="0" indent="0">
              <a:buNone/>
            </a:pPr>
            <a:r>
              <a:rPr lang="en-US" dirty="0" smtClean="0"/>
              <a:t>So the universe is the same everywhere…for the most part….as far as we currently know!</a:t>
            </a:r>
            <a:endParaRPr lang="en-US" dirty="0"/>
          </a:p>
        </p:txBody>
      </p:sp>
    </p:spTree>
    <p:extLst>
      <p:ext uri="{BB962C8B-B14F-4D97-AF65-F5344CB8AC3E}">
        <p14:creationId xmlns:p14="http://schemas.microsoft.com/office/powerpoint/2010/main" val="3652993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48456" y="365125"/>
            <a:ext cx="10905344" cy="1325563"/>
          </a:xfrm>
          <a:solidFill>
            <a:schemeClr val="accent1">
              <a:lumMod val="20000"/>
              <a:lumOff val="80000"/>
            </a:schemeClr>
          </a:solidFill>
        </p:spPr>
        <p:txBody>
          <a:bodyPr/>
          <a:lstStyle/>
          <a:p>
            <a:pPr eaLnBrk="1" hangingPunct="1"/>
            <a:r>
              <a:rPr lang="en-US" altLang="en-US" dirty="0" smtClean="0"/>
              <a:t>The Cosmological Principle</a:t>
            </a:r>
          </a:p>
        </p:txBody>
      </p:sp>
      <p:sp>
        <p:nvSpPr>
          <p:cNvPr id="20483" name="Content Placeholder 2"/>
          <p:cNvSpPr>
            <a:spLocks noGrp="1"/>
          </p:cNvSpPr>
          <p:nvPr>
            <p:ph idx="1"/>
          </p:nvPr>
        </p:nvSpPr>
        <p:spPr>
          <a:xfrm>
            <a:off x="448456" y="1690688"/>
            <a:ext cx="7016646" cy="4949929"/>
          </a:xfrm>
        </p:spPr>
        <p:txBody>
          <a:bodyPr>
            <a:normAutofit lnSpcReduction="10000"/>
          </a:bodyPr>
          <a:lstStyle/>
          <a:p>
            <a:pPr marL="0" indent="0" eaLnBrk="1" hangingPunct="1">
              <a:buNone/>
            </a:pPr>
            <a:r>
              <a:rPr lang="en-US" altLang="en-US" dirty="0"/>
              <a:t>The fate of the universe is determined by the total mass in the universe</a:t>
            </a:r>
          </a:p>
          <a:p>
            <a:pPr marL="0" indent="0" eaLnBrk="1" hangingPunct="1">
              <a:buNone/>
            </a:pPr>
            <a:r>
              <a:rPr lang="en-US" altLang="en-US" dirty="0"/>
              <a:t>Three possible fates are generally proposed:</a:t>
            </a:r>
          </a:p>
          <a:p>
            <a:pPr lvl="1"/>
            <a:r>
              <a:rPr lang="en-US" altLang="en-US" dirty="0" smtClean="0"/>
              <a:t>_________________: </a:t>
            </a:r>
            <a:r>
              <a:rPr lang="en-US" altLang="en-US" dirty="0"/>
              <a:t>will eventually </a:t>
            </a:r>
            <a:r>
              <a:rPr lang="en-US" altLang="en-US" dirty="0" smtClean="0"/>
              <a:t>__________ </a:t>
            </a:r>
            <a:r>
              <a:rPr lang="en-US" altLang="en-US" dirty="0"/>
              <a:t>in on itself, resulting in a </a:t>
            </a:r>
            <a:r>
              <a:rPr lang="en-US" altLang="en-US" dirty="0" smtClean="0"/>
              <a:t>“_______________”</a:t>
            </a:r>
            <a:endParaRPr lang="en-US" altLang="en-US" dirty="0"/>
          </a:p>
          <a:p>
            <a:pPr lvl="1" eaLnBrk="1" hangingPunct="1"/>
            <a:endParaRPr lang="en-US" altLang="en-US" dirty="0" smtClean="0"/>
          </a:p>
          <a:p>
            <a:pPr lvl="1" eaLnBrk="1" hangingPunct="1"/>
            <a:r>
              <a:rPr lang="en-US" altLang="en-US" dirty="0" smtClean="0"/>
              <a:t>_________________: _____________________.  </a:t>
            </a:r>
            <a:r>
              <a:rPr lang="en-US" altLang="en-US" dirty="0" smtClean="0"/>
              <a:t>Gravity may slow the expansion, but does not stop it.</a:t>
            </a:r>
          </a:p>
          <a:p>
            <a:pPr lvl="1" eaLnBrk="1" hangingPunct="1"/>
            <a:endParaRPr lang="en-US" altLang="en-US" dirty="0" smtClean="0"/>
          </a:p>
          <a:p>
            <a:pPr lvl="1" eaLnBrk="1" hangingPunct="1"/>
            <a:r>
              <a:rPr lang="en-US" altLang="en-US" dirty="0" smtClean="0"/>
              <a:t>_________________: </a:t>
            </a:r>
            <a:r>
              <a:rPr lang="en-US" altLang="en-US" dirty="0" smtClean="0"/>
              <a:t>Sort of in between – gravity </a:t>
            </a:r>
            <a:r>
              <a:rPr lang="en-US" altLang="en-US" dirty="0" smtClean="0"/>
              <a:t>__________________________________ but </a:t>
            </a:r>
            <a:r>
              <a:rPr lang="en-US" altLang="en-US" dirty="0" smtClean="0"/>
              <a:t>takes </a:t>
            </a:r>
            <a:r>
              <a:rPr lang="en-US" altLang="en-US" dirty="0" smtClean="0"/>
              <a:t>_______________________________.</a:t>
            </a:r>
            <a:endParaRPr lang="en-US" altLang="en-US" dirty="0" smtClean="0"/>
          </a:p>
        </p:txBody>
      </p:sp>
      <p:pic>
        <p:nvPicPr>
          <p:cNvPr id="1026" name="Picture 2" descr="http://wmap.gsfc.nasa.gov/media/990006/990006_204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5102" y="1693891"/>
            <a:ext cx="4632118" cy="429468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8629337" y="5988571"/>
            <a:ext cx="3365024" cy="246221"/>
          </a:xfrm>
          <a:prstGeom prst="rect">
            <a:avLst/>
          </a:prstGeom>
        </p:spPr>
        <p:txBody>
          <a:bodyPr wrap="none">
            <a:spAutoFit/>
          </a:bodyPr>
          <a:lstStyle/>
          <a:p>
            <a:r>
              <a:rPr lang="en-US" sz="1000" dirty="0"/>
              <a:t>http://wmap.gsfc.nasa.gov/media/990006/990006_2048.jpg</a:t>
            </a:r>
          </a:p>
        </p:txBody>
      </p:sp>
    </p:spTree>
    <p:extLst>
      <p:ext uri="{BB962C8B-B14F-4D97-AF65-F5344CB8AC3E}">
        <p14:creationId xmlns:p14="http://schemas.microsoft.com/office/powerpoint/2010/main" val="38760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solidFill>
            <a:schemeClr val="accent1">
              <a:lumMod val="20000"/>
              <a:lumOff val="80000"/>
            </a:schemeClr>
          </a:solidFill>
        </p:spPr>
        <p:txBody>
          <a:bodyPr/>
          <a:lstStyle/>
          <a:p>
            <a:pPr eaLnBrk="1" hangingPunct="1"/>
            <a:r>
              <a:rPr lang="en-US" altLang="en-US" dirty="0" smtClean="0"/>
              <a:t>Critical Density</a:t>
            </a:r>
          </a:p>
        </p:txBody>
      </p:sp>
      <mc:AlternateContent xmlns:mc="http://schemas.openxmlformats.org/markup-compatibility/2006">
        <mc:Choice xmlns:a14="http://schemas.microsoft.com/office/drawing/2010/main" Requires="a14">
          <p:sp>
            <p:nvSpPr>
              <p:cNvPr id="21507" name="Content Placeholder 2"/>
              <p:cNvSpPr>
                <a:spLocks noGrp="1"/>
              </p:cNvSpPr>
              <p:nvPr>
                <p:ph idx="1"/>
              </p:nvPr>
            </p:nvSpPr>
            <p:spPr>
              <a:xfrm>
                <a:off x="838200" y="1825624"/>
                <a:ext cx="10515600" cy="4882473"/>
              </a:xfrm>
            </p:spPr>
            <p:txBody>
              <a:bodyPr>
                <a:normAutofit fontScale="92500" lnSpcReduction="10000"/>
              </a:bodyPr>
              <a:lstStyle/>
              <a:p>
                <a:pPr marL="0" indent="0" eaLnBrk="1" hangingPunct="1">
                  <a:buNone/>
                </a:pPr>
                <a:r>
                  <a:rPr lang="en-US" altLang="en-US" dirty="0" smtClean="0"/>
                  <a:t>The flat universe model leads to the concept of </a:t>
                </a:r>
                <a:r>
                  <a:rPr lang="en-US" altLang="en-US" dirty="0" smtClean="0"/>
                  <a:t>___________________</a:t>
                </a:r>
                <a:r>
                  <a:rPr lang="en-US" altLang="en-US" baseline="-25000" dirty="0" smtClean="0"/>
                  <a:t>. </a:t>
                </a:r>
                <a:r>
                  <a:rPr lang="en-US" altLang="en-US" dirty="0" smtClean="0"/>
                  <a:t>The </a:t>
                </a:r>
                <a:r>
                  <a:rPr lang="en-US" altLang="en-US" dirty="0" smtClean="0"/>
                  <a:t>___________________ of </a:t>
                </a:r>
                <a:r>
                  <a:rPr lang="en-US" altLang="en-US" dirty="0" smtClean="0"/>
                  <a:t>the universe is </a:t>
                </a:r>
                <a:r>
                  <a:rPr lang="en-US" altLang="en-US" dirty="0" smtClean="0"/>
                  <a:t>__________________________ to </a:t>
                </a:r>
                <a:r>
                  <a:rPr lang="en-US" altLang="en-US" dirty="0" smtClean="0"/>
                  <a:t>determine </a:t>
                </a:r>
                <a:r>
                  <a:rPr lang="en-US" altLang="en-US" dirty="0" smtClean="0"/>
                  <a:t>__________________________. </a:t>
                </a:r>
                <a:endParaRPr lang="en-US" altLang="en-US" dirty="0" smtClean="0"/>
              </a:p>
              <a:p>
                <a:pPr marL="0" indent="0" eaLnBrk="1" hangingPunct="1">
                  <a:buNone/>
                </a:pPr>
                <a:endParaRPr lang="en-US" altLang="en-US" dirty="0" smtClean="0"/>
              </a:p>
              <a:p>
                <a:pPr marL="0" indent="0" eaLnBrk="1" hangingPunct="1">
                  <a:buNone/>
                </a:pPr>
                <a:r>
                  <a:rPr lang="en-US" altLang="en-US" dirty="0" smtClean="0"/>
                  <a:t>We can actually derive the critical density from Newtonian gravitation.</a:t>
                </a:r>
              </a:p>
              <a:p>
                <a:pPr marL="0" indent="0" eaLnBrk="1" hangingPunct="1">
                  <a:buNone/>
                </a:pPr>
                <a:endParaRPr lang="en-US" altLang="en-US" dirty="0" smtClean="0"/>
              </a:p>
              <a:p>
                <a:pPr marL="0" indent="0" eaLnBrk="1" hangingPunct="1">
                  <a:buNone/>
                </a:pPr>
                <a:r>
                  <a:rPr lang="en-US" altLang="en-US" dirty="0" smtClean="0"/>
                  <a:t>If we imagine a </a:t>
                </a:r>
                <a:r>
                  <a:rPr lang="en-US" altLang="en-US" dirty="0" smtClean="0"/>
                  <a:t>_________________________________ with </a:t>
                </a:r>
                <a:r>
                  <a:rPr lang="en-US" altLang="en-US" dirty="0" smtClean="0"/>
                  <a:t>radius </a:t>
                </a:r>
                <a:r>
                  <a:rPr lang="en-US" altLang="en-US" i="1" dirty="0" smtClean="0"/>
                  <a:t>r</a:t>
                </a:r>
                <a:r>
                  <a:rPr lang="en-US" altLang="en-US" dirty="0" smtClean="0"/>
                  <a:t> and density </a:t>
                </a:r>
                <a14:m>
                  <m:oMath xmlns:m="http://schemas.openxmlformats.org/officeDocument/2006/math">
                    <m:r>
                      <a:rPr lang="en-US" altLang="en-US" i="1" smtClean="0">
                        <a:latin typeface="Cambria Math" panose="02040503050406030204" pitchFamily="18" charset="0"/>
                        <a:ea typeface="Cambria Math" panose="02040503050406030204" pitchFamily="18" charset="0"/>
                      </a:rPr>
                      <m:t>𝜌</m:t>
                    </m:r>
                  </m:oMath>
                </a14:m>
                <a:r>
                  <a:rPr lang="en-US" altLang="en-US" dirty="0" smtClean="0"/>
                  <a:t>, and a </a:t>
                </a:r>
                <a:r>
                  <a:rPr lang="en-US" altLang="en-US" dirty="0" smtClean="0"/>
                  <a:t>____________________ on </a:t>
                </a:r>
                <a:r>
                  <a:rPr lang="en-US" altLang="en-US" dirty="0" smtClean="0"/>
                  <a:t>the </a:t>
                </a:r>
                <a:r>
                  <a:rPr lang="en-US" altLang="en-US" dirty="0" smtClean="0"/>
                  <a:t>______________________, </a:t>
                </a:r>
                <a:r>
                  <a:rPr lang="en-US" altLang="en-US" dirty="0" smtClean="0"/>
                  <a:t>the galaxy will be </a:t>
                </a:r>
                <a:r>
                  <a:rPr lang="en-US" altLang="en-US" dirty="0" smtClean="0"/>
                  <a:t>_______________ with </a:t>
                </a:r>
                <a:r>
                  <a:rPr lang="en-US" altLang="en-US" dirty="0" smtClean="0"/>
                  <a:t>a </a:t>
                </a:r>
                <a:r>
                  <a:rPr lang="en-US" altLang="en-US" dirty="0" smtClean="0"/>
                  <a:t>__________________________ away ________________________. </a:t>
                </a:r>
                <a:endParaRPr lang="en-US" altLang="en-US" dirty="0" smtClean="0"/>
              </a:p>
              <a:p>
                <a:pPr marL="0" indent="0" eaLnBrk="1" hangingPunct="1">
                  <a:buNone/>
                </a:pPr>
                <a:endParaRPr lang="en-US" altLang="en-US" dirty="0"/>
              </a:p>
              <a:p>
                <a:pPr marL="0" indent="0" eaLnBrk="1" hangingPunct="1">
                  <a:buNone/>
                </a:pPr>
                <a:r>
                  <a:rPr lang="en-US" altLang="en-US" dirty="0" smtClean="0"/>
                  <a:t>We can use </a:t>
                </a:r>
                <a:r>
                  <a:rPr lang="en-US" altLang="en-US" dirty="0" smtClean="0"/>
                  <a:t>_______________ to </a:t>
                </a:r>
                <a:r>
                  <a:rPr lang="en-US" altLang="en-US" dirty="0" smtClean="0"/>
                  <a:t>find the velocity of the galaxy, </a:t>
                </a:r>
                <a:r>
                  <a:rPr lang="en-US" altLang="en-US" dirty="0" smtClean="0"/>
                  <a:t>_________.</a:t>
                </a:r>
                <a:endParaRPr lang="en-US" altLang="en-US" dirty="0" smtClean="0"/>
              </a:p>
            </p:txBody>
          </p:sp>
        </mc:Choice>
        <mc:Fallback>
          <p:sp>
            <p:nvSpPr>
              <p:cNvPr id="21507" name="Content Placeholder 2"/>
              <p:cNvSpPr>
                <a:spLocks noGrp="1" noRot="1" noChangeAspect="1" noMove="1" noResize="1" noEditPoints="1" noAdjustHandles="1" noChangeArrowheads="1" noChangeShapeType="1" noTextEdit="1"/>
              </p:cNvSpPr>
              <p:nvPr>
                <p:ph idx="1"/>
              </p:nvPr>
            </p:nvSpPr>
            <p:spPr>
              <a:xfrm>
                <a:off x="838200" y="1825624"/>
                <a:ext cx="10515600" cy="4882473"/>
              </a:xfrm>
              <a:blipFill rotWithShape="0">
                <a:blip r:embed="rId2"/>
                <a:stretch>
                  <a:fillRect l="-1043" t="-2497" r="-870"/>
                </a:stretch>
              </a:blipFill>
            </p:spPr>
            <p:txBody>
              <a:bodyPr/>
              <a:lstStyle/>
              <a:p>
                <a:r>
                  <a:rPr lang="en-US">
                    <a:noFill/>
                  </a:rPr>
                  <a:t> </a:t>
                </a:r>
              </a:p>
            </p:txBody>
          </p:sp>
        </mc:Fallback>
      </mc:AlternateContent>
    </p:spTree>
    <p:extLst>
      <p:ext uri="{BB962C8B-B14F-4D97-AF65-F5344CB8AC3E}">
        <p14:creationId xmlns:p14="http://schemas.microsoft.com/office/powerpoint/2010/main" val="1592132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Deriving Critical Density</a:t>
            </a:r>
            <a:endParaRPr lang="en-US" dirty="0"/>
          </a:p>
        </p:txBody>
      </p:sp>
      <p:sp>
        <p:nvSpPr>
          <p:cNvPr id="3" name="Content Placeholder 2"/>
          <p:cNvSpPr>
            <a:spLocks noGrp="1"/>
          </p:cNvSpPr>
          <p:nvPr>
            <p:ph idx="1"/>
          </p:nvPr>
        </p:nvSpPr>
        <p:spPr>
          <a:xfrm>
            <a:off x="838200" y="1825625"/>
            <a:ext cx="10515600" cy="4889968"/>
          </a:xfrm>
        </p:spPr>
        <p:txBody>
          <a:bodyPr>
            <a:normAutofit lnSpcReduction="10000"/>
          </a:bodyPr>
          <a:lstStyle/>
          <a:p>
            <a:pPr marL="0" indent="0">
              <a:buNone/>
            </a:pPr>
            <a:r>
              <a:rPr lang="en-US" dirty="0" smtClean="0"/>
              <a:t>The total energy of the galaxy is:</a:t>
            </a:r>
          </a:p>
          <a:p>
            <a:pPr marL="0" indent="0">
              <a:buNone/>
            </a:pPr>
            <a:endParaRPr lang="en-US" dirty="0" smtClean="0"/>
          </a:p>
          <a:p>
            <a:pPr marL="0" indent="0">
              <a:buNone/>
            </a:pPr>
            <a:endParaRPr lang="en-US" dirty="0" smtClean="0"/>
          </a:p>
          <a:p>
            <a:pPr marL="0" indent="0">
              <a:buNone/>
            </a:pPr>
            <a:r>
              <a:rPr lang="en-US" dirty="0" smtClean="0"/>
              <a:t>Note that the </a:t>
            </a:r>
            <a:r>
              <a:rPr lang="en-US" dirty="0" smtClean="0"/>
              <a:t>________________________________ for </a:t>
            </a:r>
            <a:r>
              <a:rPr lang="en-US" dirty="0" smtClean="0"/>
              <a:t>all objects separated by less than infinity.</a:t>
            </a:r>
          </a:p>
          <a:p>
            <a:pPr marL="0" indent="0">
              <a:buNone/>
            </a:pPr>
            <a:r>
              <a:rPr lang="en-US" dirty="0" smtClean="0"/>
              <a:t>We can use density and volume to find the mass of the gas sphere:</a:t>
            </a:r>
          </a:p>
          <a:p>
            <a:pPr marL="0" indent="0">
              <a:buNone/>
            </a:pPr>
            <a:endParaRPr lang="en-US" b="0" dirty="0" smtClean="0"/>
          </a:p>
          <a:p>
            <a:pPr marL="0" indent="0">
              <a:buNone/>
            </a:pPr>
            <a:endParaRPr lang="en-US" dirty="0"/>
          </a:p>
          <a:p>
            <a:pPr marL="0" indent="0">
              <a:buNone/>
            </a:pPr>
            <a:endParaRPr lang="en-US" dirty="0" smtClean="0"/>
          </a:p>
          <a:p>
            <a:pPr marL="0" indent="0">
              <a:buNone/>
            </a:pPr>
            <a:r>
              <a:rPr lang="en-US" dirty="0" smtClean="0"/>
              <a:t>So,</a:t>
            </a:r>
            <a:endParaRPr lang="en-US" dirty="0"/>
          </a:p>
        </p:txBody>
      </p:sp>
    </p:spTree>
    <p:extLst>
      <p:ext uri="{BB962C8B-B14F-4D97-AF65-F5344CB8AC3E}">
        <p14:creationId xmlns:p14="http://schemas.microsoft.com/office/powerpoint/2010/main" val="2283066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Deriving Critical Density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838200" y="1825625"/>
                <a:ext cx="10515600" cy="4889968"/>
              </a:xfrm>
            </p:spPr>
            <p:txBody>
              <a:bodyPr>
                <a:normAutofit/>
              </a:bodyPr>
              <a:lstStyle/>
              <a:p>
                <a:pPr marL="0" indent="0">
                  <a:buNone/>
                </a:pPr>
                <a:r>
                  <a:rPr lang="en-US" dirty="0" smtClean="0"/>
                  <a:t>The _________ of this equation is when the energy is perfectly balanced, making ______</a:t>
                </a:r>
                <a14:m>
                  <m:oMath xmlns:m="http://schemas.openxmlformats.org/officeDocument/2006/math">
                    <m:r>
                      <a:rPr lang="en-US" b="0" i="1" smtClean="0">
                        <a:latin typeface="Cambria Math" panose="02040503050406030204" pitchFamily="18" charset="0"/>
                      </a:rPr>
                      <m:t>.</m:t>
                    </m:r>
                  </m:oMath>
                </a14:m>
                <a:endParaRPr lang="en-US" dirty="0"/>
              </a:p>
              <a:p>
                <a:pPr marL="0" indent="0">
                  <a:buNone/>
                </a:pPr>
                <a:endParaRPr lang="en-US" b="0"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smtClean="0"/>
                  <a:t>We can now simplify and solve for </a:t>
                </a:r>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𝜌</m:t>
                        </m:r>
                      </m:e>
                      <m:sub>
                        <m:r>
                          <a:rPr lang="en-US" i="1">
                            <a:latin typeface="Cambria Math" panose="02040503050406030204" pitchFamily="18" charset="0"/>
                            <a:ea typeface="Cambria Math" panose="02040503050406030204" pitchFamily="18" charset="0"/>
                          </a:rPr>
                          <m:t>𝑐</m:t>
                        </m:r>
                      </m:sub>
                    </m:sSub>
                  </m:oMath>
                </a14:m>
                <a:r>
                  <a:rPr lang="en-US" dirty="0" smtClean="0"/>
                  <a:t>:</a:t>
                </a:r>
              </a:p>
              <a:p>
                <a:pPr marL="0" indent="0">
                  <a:buNone/>
                </a:pPr>
                <a:endParaRPr lang="en-US" dirty="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838200" y="1825625"/>
                <a:ext cx="10515600" cy="4889968"/>
              </a:xfrm>
              <a:blipFill rotWithShape="0">
                <a:blip r:embed="rId2"/>
                <a:stretch>
                  <a:fillRect l="-1217" t="-1993"/>
                </a:stretch>
              </a:blipFill>
            </p:spPr>
            <p:txBody>
              <a:bodyPr/>
              <a:lstStyle/>
              <a:p>
                <a:r>
                  <a:rPr lang="en-US">
                    <a:noFill/>
                  </a:rPr>
                  <a:t> </a:t>
                </a:r>
              </a:p>
            </p:txBody>
          </p:sp>
        </mc:Fallback>
      </mc:AlternateContent>
    </p:spTree>
    <p:extLst>
      <p:ext uri="{BB962C8B-B14F-4D97-AF65-F5344CB8AC3E}">
        <p14:creationId xmlns:p14="http://schemas.microsoft.com/office/powerpoint/2010/main" val="3895363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solidFill>
            <a:schemeClr val="accent1">
              <a:lumMod val="20000"/>
              <a:lumOff val="80000"/>
            </a:schemeClr>
          </a:solidFill>
        </p:spPr>
        <p:txBody>
          <a:bodyPr/>
          <a:lstStyle/>
          <a:p>
            <a:pPr eaLnBrk="1" hangingPunct="1"/>
            <a:r>
              <a:rPr lang="en-US" altLang="en-US" dirty="0" smtClean="0"/>
              <a:t>The Density </a:t>
            </a:r>
            <a:r>
              <a:rPr lang="en-US" altLang="en-US" dirty="0" err="1" smtClean="0"/>
              <a:t>Paramater</a:t>
            </a:r>
            <a:r>
              <a:rPr lang="en-US" altLang="en-US" dirty="0" smtClean="0"/>
              <a:t> (and Its Implications)</a:t>
            </a:r>
          </a:p>
        </p:txBody>
      </p:sp>
      <mc:AlternateContent xmlns:mc="http://schemas.openxmlformats.org/markup-compatibility/2006">
        <mc:Choice xmlns:a14="http://schemas.microsoft.com/office/drawing/2010/main" Requires="a14">
          <p:sp>
            <p:nvSpPr>
              <p:cNvPr id="22531" name="Content Placeholder 2"/>
              <p:cNvSpPr>
                <a:spLocks noGrp="1"/>
              </p:cNvSpPr>
              <p:nvPr>
                <p:ph idx="1"/>
              </p:nvPr>
            </p:nvSpPr>
            <p:spPr>
              <a:xfrm>
                <a:off x="1191716" y="1936865"/>
                <a:ext cx="9099031" cy="4563688"/>
              </a:xfrm>
            </p:spPr>
            <p:txBody>
              <a:bodyPr/>
              <a:lstStyle/>
              <a:p>
                <a:pPr marL="0" indent="0">
                  <a:buNone/>
                </a:pPr>
                <a:r>
                  <a:rPr lang="en-US" altLang="en-US" dirty="0" smtClean="0"/>
                  <a:t>The density parameter is defined as ________</a:t>
                </a:r>
                <a:endParaRPr lang="en-US" altLang="en-US" dirty="0" smtClean="0"/>
              </a:p>
              <a:p>
                <a:pPr eaLnBrk="1" hangingPunct="1"/>
                <a:endParaRPr lang="en-US" altLang="en-US" dirty="0" smtClean="0"/>
              </a:p>
              <a:p>
                <a:r>
                  <a:rPr lang="en-US" altLang="en-US" dirty="0" smtClean="0"/>
                  <a:t>If </a:t>
                </a:r>
                <a14:m>
                  <m:oMath xmlns:m="http://schemas.openxmlformats.org/officeDocument/2006/math">
                    <m:sSub>
                      <m:sSubPr>
                        <m:ctrlPr>
                          <a:rPr lang="en-US" altLang="en-US" i="1">
                            <a:latin typeface="Cambria Math" panose="02040503050406030204" pitchFamily="18" charset="0"/>
                          </a:rPr>
                        </m:ctrlPr>
                      </m:sSubPr>
                      <m:e>
                        <m:r>
                          <m:rPr>
                            <m:sty m:val="p"/>
                          </m:rPr>
                          <a:rPr lang="el-GR" altLang="en-US" i="1">
                            <a:latin typeface="Cambria Math" panose="02040503050406030204" pitchFamily="18" charset="0"/>
                            <a:ea typeface="Cambria Math" panose="02040503050406030204" pitchFamily="18" charset="0"/>
                          </a:rPr>
                          <m:t>Ω</m:t>
                        </m:r>
                      </m:e>
                      <m:sub>
                        <m:r>
                          <a:rPr lang="en-US" altLang="en-US" i="1">
                            <a:latin typeface="Cambria Math" panose="02040503050406030204" pitchFamily="18" charset="0"/>
                          </a:rPr>
                          <m:t>0</m:t>
                        </m:r>
                      </m:sub>
                    </m:sSub>
                  </m:oMath>
                </a14:m>
                <a:r>
                  <a:rPr lang="en-US" altLang="en-US" dirty="0" smtClean="0"/>
                  <a:t> = 1 </a:t>
                </a:r>
                <a:r>
                  <a:rPr lang="en-US" altLang="en-US" dirty="0" smtClean="0"/>
                  <a:t>(            ) then </a:t>
                </a:r>
                <a:r>
                  <a:rPr lang="en-US" altLang="en-US" dirty="0" smtClean="0"/>
                  <a:t>the </a:t>
                </a:r>
                <a:r>
                  <a:rPr lang="en-US" altLang="en-US" dirty="0" smtClean="0"/>
                  <a:t>______________________</a:t>
                </a:r>
                <a:endParaRPr lang="en-US" altLang="en-US" dirty="0" smtClean="0"/>
              </a:p>
              <a:p>
                <a:r>
                  <a:rPr lang="en-US" altLang="en-US" dirty="0" smtClean="0"/>
                  <a:t>If </a:t>
                </a:r>
                <a14:m>
                  <m:oMath xmlns:m="http://schemas.openxmlformats.org/officeDocument/2006/math">
                    <m:sSub>
                      <m:sSubPr>
                        <m:ctrlPr>
                          <a:rPr lang="en-US" altLang="en-US" i="1">
                            <a:latin typeface="Cambria Math" panose="02040503050406030204" pitchFamily="18" charset="0"/>
                          </a:rPr>
                        </m:ctrlPr>
                      </m:sSubPr>
                      <m:e>
                        <m:r>
                          <m:rPr>
                            <m:sty m:val="p"/>
                          </m:rPr>
                          <a:rPr lang="el-GR" altLang="en-US" i="1">
                            <a:latin typeface="Cambria Math" panose="02040503050406030204" pitchFamily="18" charset="0"/>
                            <a:ea typeface="Cambria Math" panose="02040503050406030204" pitchFamily="18" charset="0"/>
                          </a:rPr>
                          <m:t>Ω</m:t>
                        </m:r>
                      </m:e>
                      <m:sub>
                        <m:r>
                          <a:rPr lang="en-US" altLang="en-US" i="1">
                            <a:latin typeface="Cambria Math" panose="02040503050406030204" pitchFamily="18" charset="0"/>
                          </a:rPr>
                          <m:t>0</m:t>
                        </m:r>
                      </m:sub>
                    </m:sSub>
                  </m:oMath>
                </a14:m>
                <a:r>
                  <a:rPr lang="en-US" altLang="en-US" dirty="0" smtClean="0"/>
                  <a:t> &lt; 1 </a:t>
                </a:r>
                <a:r>
                  <a:rPr lang="en-US" altLang="en-US" dirty="0" smtClean="0"/>
                  <a:t>(            ) </a:t>
                </a:r>
                <a:r>
                  <a:rPr lang="en-US" altLang="en-US" dirty="0" smtClean="0"/>
                  <a:t>then the </a:t>
                </a:r>
                <a:r>
                  <a:rPr lang="en-US" altLang="en-US" dirty="0" smtClean="0"/>
                  <a:t>______________________</a:t>
                </a:r>
                <a:endParaRPr lang="en-US" altLang="en-US" dirty="0" smtClean="0"/>
              </a:p>
              <a:p>
                <a:r>
                  <a:rPr lang="en-US" altLang="en-US" dirty="0" smtClean="0"/>
                  <a:t>If </a:t>
                </a:r>
                <a14:m>
                  <m:oMath xmlns:m="http://schemas.openxmlformats.org/officeDocument/2006/math">
                    <m:sSub>
                      <m:sSubPr>
                        <m:ctrlPr>
                          <a:rPr lang="en-US" altLang="en-US" i="1">
                            <a:latin typeface="Cambria Math" panose="02040503050406030204" pitchFamily="18" charset="0"/>
                          </a:rPr>
                        </m:ctrlPr>
                      </m:sSubPr>
                      <m:e>
                        <m:r>
                          <m:rPr>
                            <m:sty m:val="p"/>
                          </m:rPr>
                          <a:rPr lang="el-GR" altLang="en-US" i="1">
                            <a:latin typeface="Cambria Math" panose="02040503050406030204" pitchFamily="18" charset="0"/>
                            <a:ea typeface="Cambria Math" panose="02040503050406030204" pitchFamily="18" charset="0"/>
                          </a:rPr>
                          <m:t>Ω</m:t>
                        </m:r>
                      </m:e>
                      <m:sub>
                        <m:r>
                          <a:rPr lang="en-US" altLang="en-US" i="1">
                            <a:latin typeface="Cambria Math" panose="02040503050406030204" pitchFamily="18" charset="0"/>
                          </a:rPr>
                          <m:t>0</m:t>
                        </m:r>
                      </m:sub>
                    </m:sSub>
                  </m:oMath>
                </a14:m>
                <a:r>
                  <a:rPr lang="en-US" altLang="en-US" dirty="0" smtClean="0"/>
                  <a:t> &gt; 1 </a:t>
                </a:r>
                <a:r>
                  <a:rPr lang="en-US" altLang="en-US" dirty="0" smtClean="0"/>
                  <a:t>(            ) </a:t>
                </a:r>
                <a:r>
                  <a:rPr lang="en-US" altLang="en-US" dirty="0" smtClean="0"/>
                  <a:t>then the </a:t>
                </a:r>
                <a:r>
                  <a:rPr lang="en-US" altLang="en-US" dirty="0" smtClean="0"/>
                  <a:t>______________________</a:t>
                </a:r>
                <a:endParaRPr lang="en-US" altLang="en-US" dirty="0" smtClean="0"/>
              </a:p>
            </p:txBody>
          </p:sp>
        </mc:Choice>
        <mc:Fallback>
          <p:sp>
            <p:nvSpPr>
              <p:cNvPr id="22531" name="Content Placeholder 2"/>
              <p:cNvSpPr>
                <a:spLocks noGrp="1" noRot="1" noChangeAspect="1" noMove="1" noResize="1" noEditPoints="1" noAdjustHandles="1" noChangeArrowheads="1" noChangeShapeType="1" noTextEdit="1"/>
              </p:cNvSpPr>
              <p:nvPr>
                <p:ph idx="1"/>
              </p:nvPr>
            </p:nvSpPr>
            <p:spPr>
              <a:xfrm>
                <a:off x="1191716" y="1936865"/>
                <a:ext cx="9099031" cy="4563688"/>
              </a:xfrm>
              <a:blipFill rotWithShape="0">
                <a:blip r:embed="rId2"/>
                <a:stretch>
                  <a:fillRect l="-1340" t="-2273"/>
                </a:stretch>
              </a:blipFill>
            </p:spPr>
            <p:txBody>
              <a:bodyPr/>
              <a:lstStyle/>
              <a:p>
                <a:r>
                  <a:rPr lang="en-US">
                    <a:noFill/>
                  </a:rPr>
                  <a:t> </a:t>
                </a:r>
              </a:p>
            </p:txBody>
          </p:sp>
        </mc:Fallback>
      </mc:AlternateContent>
    </p:spTree>
    <p:extLst>
      <p:ext uri="{BB962C8B-B14F-4D97-AF65-F5344CB8AC3E}">
        <p14:creationId xmlns:p14="http://schemas.microsoft.com/office/powerpoint/2010/main" val="1637666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solidFill>
            <a:schemeClr val="accent1">
              <a:lumMod val="20000"/>
              <a:lumOff val="80000"/>
            </a:schemeClr>
          </a:solidFill>
        </p:spPr>
        <p:txBody>
          <a:bodyPr/>
          <a:lstStyle/>
          <a:p>
            <a:pPr eaLnBrk="1" hangingPunct="1"/>
            <a:r>
              <a:rPr lang="en-US" altLang="en-US" dirty="0" smtClean="0"/>
              <a:t>The Density </a:t>
            </a:r>
            <a:r>
              <a:rPr lang="en-US" altLang="en-US" dirty="0" err="1" smtClean="0"/>
              <a:t>Paramater</a:t>
            </a:r>
            <a:r>
              <a:rPr lang="en-US" altLang="en-US" dirty="0" smtClean="0"/>
              <a:t> (and Its Implications)</a:t>
            </a:r>
          </a:p>
        </p:txBody>
      </p:sp>
      <p:sp>
        <p:nvSpPr>
          <p:cNvPr id="22531" name="Content Placeholder 2"/>
          <p:cNvSpPr>
            <a:spLocks noGrp="1"/>
          </p:cNvSpPr>
          <p:nvPr>
            <p:ph idx="1"/>
          </p:nvPr>
        </p:nvSpPr>
        <p:spPr>
          <a:xfrm>
            <a:off x="838200" y="1657010"/>
            <a:ext cx="10515600" cy="1660159"/>
          </a:xfrm>
        </p:spPr>
        <p:txBody>
          <a:bodyPr/>
          <a:lstStyle/>
          <a:p>
            <a:pPr marL="0" indent="0">
              <a:buNone/>
            </a:pPr>
            <a:r>
              <a:rPr lang="en-US" altLang="en-US" dirty="0" smtClean="0"/>
              <a:t>Since the </a:t>
            </a:r>
            <a:r>
              <a:rPr lang="en-US" altLang="en-US" dirty="0" smtClean="0"/>
              <a:t>__________________________that </a:t>
            </a:r>
            <a:r>
              <a:rPr lang="en-US" altLang="en-US" dirty="0" smtClean="0"/>
              <a:t>we discussed in D.3 is essentially the </a:t>
            </a:r>
            <a:r>
              <a:rPr lang="en-US" altLang="en-US" dirty="0" smtClean="0"/>
              <a:t>_____________________________, </a:t>
            </a:r>
            <a:r>
              <a:rPr lang="en-US" altLang="en-US" dirty="0" smtClean="0"/>
              <a:t>each of the </a:t>
            </a:r>
            <a:r>
              <a:rPr lang="en-US" altLang="en-US" dirty="0" smtClean="0"/>
              <a:t>______ ____________ </a:t>
            </a:r>
            <a:r>
              <a:rPr lang="en-US" altLang="en-US" dirty="0" smtClean="0"/>
              <a:t>would have </a:t>
            </a:r>
            <a:r>
              <a:rPr lang="en-US" altLang="en-US" dirty="0" smtClean="0"/>
              <a:t>___________________________________ __________________.</a:t>
            </a:r>
            <a:endParaRPr lang="en-US" altLang="en-US" dirty="0" smtClean="0"/>
          </a:p>
        </p:txBody>
      </p:sp>
      <p:sp>
        <p:nvSpPr>
          <p:cNvPr id="2" name="Rectangle 1"/>
          <p:cNvSpPr/>
          <p:nvPr/>
        </p:nvSpPr>
        <p:spPr>
          <a:xfrm>
            <a:off x="6323351" y="6603810"/>
            <a:ext cx="5593830" cy="246221"/>
          </a:xfrm>
          <a:prstGeom prst="rect">
            <a:avLst/>
          </a:prstGeom>
        </p:spPr>
        <p:txBody>
          <a:bodyPr wrap="square">
            <a:spAutoFit/>
          </a:bodyPr>
          <a:lstStyle/>
          <a:p>
            <a:r>
              <a:rPr lang="en-US" sz="1000" dirty="0"/>
              <a:t>https://upload.wikimedia.org/wikipedia/commons/thumb/4/4d/Universe.svg/2000px-Universe.svg.png</a:t>
            </a:r>
          </a:p>
        </p:txBody>
      </p:sp>
      <p:grpSp>
        <p:nvGrpSpPr>
          <p:cNvPr id="5" name="Group 4"/>
          <p:cNvGrpSpPr/>
          <p:nvPr/>
        </p:nvGrpSpPr>
        <p:grpSpPr>
          <a:xfrm>
            <a:off x="2412505" y="3245370"/>
            <a:ext cx="6530037" cy="3481550"/>
            <a:chOff x="2412505" y="2993220"/>
            <a:chExt cx="6530037" cy="3733701"/>
          </a:xfrm>
        </p:grpSpPr>
        <p:pic>
          <p:nvPicPr>
            <p:cNvPr id="1026" name="Picture 2" descr="https://upload.wikimedia.org/wikipedia/commons/thumb/4/4d/Universe.svg/2000px-Universe.sv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12505" y="2993220"/>
              <a:ext cx="6530037" cy="37337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rot="10800000">
              <a:off x="2488544" y="3520856"/>
              <a:ext cx="492443" cy="2440733"/>
            </a:xfrm>
            <a:prstGeom prst="rect">
              <a:avLst/>
            </a:prstGeom>
            <a:solidFill>
              <a:schemeClr val="bg1"/>
            </a:solidFill>
          </p:spPr>
          <p:txBody>
            <a:bodyPr vert="eaVert" wrap="none" rtlCol="0">
              <a:spAutoFit/>
            </a:bodyPr>
            <a:lstStyle/>
            <a:p>
              <a:r>
                <a:rPr lang="en-US" sz="2000" dirty="0" smtClean="0"/>
                <a:t>Cosmic scale factor (R)</a:t>
              </a:r>
              <a:endParaRPr lang="en-US" sz="2000" dirty="0"/>
            </a:p>
          </p:txBody>
        </p:sp>
      </p:grpSp>
    </p:spTree>
    <p:extLst>
      <p:ext uri="{BB962C8B-B14F-4D97-AF65-F5344CB8AC3E}">
        <p14:creationId xmlns:p14="http://schemas.microsoft.com/office/powerpoint/2010/main" val="758557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solidFill>
            <a:schemeClr val="accent1">
              <a:lumMod val="20000"/>
              <a:lumOff val="80000"/>
            </a:schemeClr>
          </a:solidFill>
        </p:spPr>
        <p:txBody>
          <a:bodyPr/>
          <a:lstStyle/>
          <a:p>
            <a:pPr eaLnBrk="1" hangingPunct="1"/>
            <a:r>
              <a:rPr lang="en-US" altLang="en-US" dirty="0" smtClean="0"/>
              <a:t>Open Sesame</a:t>
            </a:r>
          </a:p>
        </p:txBody>
      </p:sp>
      <p:sp>
        <p:nvSpPr>
          <p:cNvPr id="25603" name="Content Placeholder 2"/>
          <p:cNvSpPr>
            <a:spLocks noGrp="1"/>
          </p:cNvSpPr>
          <p:nvPr>
            <p:ph idx="1"/>
          </p:nvPr>
        </p:nvSpPr>
        <p:spPr/>
        <p:txBody>
          <a:bodyPr/>
          <a:lstStyle/>
          <a:p>
            <a:pPr eaLnBrk="1" hangingPunct="1"/>
            <a:r>
              <a:rPr lang="en-US" altLang="en-US" dirty="0" smtClean="0"/>
              <a:t>For the </a:t>
            </a:r>
            <a:r>
              <a:rPr lang="en-US" altLang="en-US" dirty="0" smtClean="0"/>
              <a:t>_______________________, </a:t>
            </a:r>
            <a:r>
              <a:rPr lang="en-US" altLang="en-US" dirty="0" smtClean="0"/>
              <a:t>as scientists believe it is, there must be </a:t>
            </a:r>
            <a:r>
              <a:rPr lang="en-US" altLang="en-US" dirty="0" smtClean="0"/>
              <a:t>________________________ </a:t>
            </a:r>
            <a:r>
              <a:rPr lang="en-US" altLang="en-US" dirty="0" smtClean="0"/>
              <a:t>in the Universe </a:t>
            </a:r>
            <a:r>
              <a:rPr lang="en-US" altLang="en-US" dirty="0" smtClean="0"/>
              <a:t>_____ </a:t>
            </a:r>
            <a:r>
              <a:rPr lang="en-US" altLang="en-US" dirty="0" smtClean="0"/>
              <a:t>there is </a:t>
            </a:r>
            <a:r>
              <a:rPr lang="en-US" altLang="en-US" dirty="0" smtClean="0"/>
              <a:t>______________________.</a:t>
            </a:r>
          </a:p>
          <a:p>
            <a:pPr eaLnBrk="1" hangingPunct="1"/>
            <a:endParaRPr lang="en-US" altLang="en-US" dirty="0" smtClean="0"/>
          </a:p>
          <a:p>
            <a:pPr eaLnBrk="1" hangingPunct="1"/>
            <a:r>
              <a:rPr lang="en-US" altLang="en-US" dirty="0" smtClean="0"/>
              <a:t>Recently, scientists used </a:t>
            </a:r>
            <a:r>
              <a:rPr lang="en-US" altLang="en-US" dirty="0" smtClean="0"/>
              <a:t>_________________________ to </a:t>
            </a:r>
            <a:r>
              <a:rPr lang="en-US" altLang="en-US" dirty="0" smtClean="0"/>
              <a:t>determine that the </a:t>
            </a:r>
            <a:r>
              <a:rPr lang="en-US" altLang="en-US" dirty="0" smtClean="0"/>
              <a:t>_______________________________is </a:t>
            </a:r>
            <a:r>
              <a:rPr lang="en-US" altLang="en-US" dirty="0" smtClean="0"/>
              <a:t>in fact </a:t>
            </a:r>
            <a:r>
              <a:rPr lang="en-US" altLang="en-US" dirty="0" smtClean="0"/>
              <a:t>___________!</a:t>
            </a:r>
            <a:endParaRPr lang="en-US" altLang="en-US" dirty="0" smtClean="0"/>
          </a:p>
          <a:p>
            <a:pPr eaLnBrk="1" hangingPunct="1"/>
            <a:endParaRPr lang="en-US" altLang="en-US" dirty="0" smtClean="0"/>
          </a:p>
          <a:p>
            <a:pPr eaLnBrk="1" hangingPunct="1"/>
            <a:r>
              <a:rPr lang="en-US" altLang="en-US" dirty="0" smtClean="0"/>
              <a:t>This </a:t>
            </a:r>
            <a:r>
              <a:rPr lang="en-US" altLang="en-US" dirty="0" smtClean="0"/>
              <a:t>data helps to support the open model of the Universe</a:t>
            </a:r>
          </a:p>
        </p:txBody>
      </p:sp>
    </p:spTree>
    <p:extLst>
      <p:ext uri="{BB962C8B-B14F-4D97-AF65-F5344CB8AC3E}">
        <p14:creationId xmlns:p14="http://schemas.microsoft.com/office/powerpoint/2010/main" val="2313644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solidFill>
            <a:schemeClr val="accent1">
              <a:lumMod val="20000"/>
              <a:lumOff val="80000"/>
            </a:schemeClr>
          </a:solidFill>
        </p:spPr>
        <p:txBody>
          <a:bodyPr/>
          <a:lstStyle/>
          <a:p>
            <a:pPr eaLnBrk="1" hangingPunct="1"/>
            <a:r>
              <a:rPr lang="en-US" altLang="en-US" dirty="0" smtClean="0"/>
              <a:t>Shortcomings</a:t>
            </a:r>
          </a:p>
        </p:txBody>
      </p:sp>
      <p:sp>
        <p:nvSpPr>
          <p:cNvPr id="23555" name="Content Placeholder 2"/>
          <p:cNvSpPr>
            <a:spLocks noGrp="1"/>
          </p:cNvSpPr>
          <p:nvPr>
            <p:ph idx="1"/>
          </p:nvPr>
        </p:nvSpPr>
        <p:spPr>
          <a:xfrm>
            <a:off x="838200" y="1825624"/>
            <a:ext cx="10515600" cy="4843623"/>
          </a:xfrm>
        </p:spPr>
        <p:txBody>
          <a:bodyPr/>
          <a:lstStyle/>
          <a:p>
            <a:pPr eaLnBrk="1" hangingPunct="1"/>
            <a:r>
              <a:rPr lang="en-US" altLang="en-US" sz="2400" dirty="0"/>
              <a:t>Determining the fate of the Universe should be quite simple, assuming we can accurately calculate the mass of the entire Universe (simple</a:t>
            </a:r>
            <a:r>
              <a:rPr lang="en-US" altLang="en-US" sz="2400" dirty="0" smtClean="0"/>
              <a:t>!)</a:t>
            </a:r>
          </a:p>
          <a:p>
            <a:pPr eaLnBrk="1" hangingPunct="1"/>
            <a:endParaRPr lang="en-US" altLang="en-US" sz="2400" dirty="0"/>
          </a:p>
          <a:p>
            <a:pPr eaLnBrk="1" hangingPunct="1"/>
            <a:r>
              <a:rPr lang="en-US" altLang="en-US" sz="2400" dirty="0"/>
              <a:t>Unfortunately, we can </a:t>
            </a:r>
            <a:r>
              <a:rPr lang="en-US" altLang="en-US" sz="2400" dirty="0" smtClean="0"/>
              <a:t>_____________________________________________</a:t>
            </a:r>
            <a:endParaRPr lang="en-US" altLang="en-US" sz="2400" dirty="0" smtClean="0"/>
          </a:p>
          <a:p>
            <a:pPr eaLnBrk="1" hangingPunct="1"/>
            <a:endParaRPr lang="en-US" altLang="en-US" sz="2400" dirty="0"/>
          </a:p>
          <a:p>
            <a:pPr eaLnBrk="1" hangingPunct="1"/>
            <a:r>
              <a:rPr lang="en-US" altLang="en-US" sz="2400" dirty="0"/>
              <a:t>The rest is comprised of </a:t>
            </a:r>
            <a:r>
              <a:rPr lang="en-US" altLang="en-US" sz="2400" dirty="0" smtClean="0"/>
              <a:t>_______________________</a:t>
            </a:r>
            <a:endParaRPr lang="en-US" altLang="en-US" sz="2400" dirty="0"/>
          </a:p>
          <a:p>
            <a:pPr lvl="1"/>
            <a:r>
              <a:rPr lang="en-US" altLang="en-US" sz="2000" dirty="0"/>
              <a:t>Dark matter is so named because we </a:t>
            </a:r>
            <a:r>
              <a:rPr lang="en-US" altLang="en-US" sz="2000" dirty="0" smtClean="0"/>
              <a:t>_____________________________ not </a:t>
            </a:r>
            <a:r>
              <a:rPr lang="en-US" altLang="en-US" sz="2000" dirty="0" smtClean="0"/>
              <a:t>because it isn’t luminous!</a:t>
            </a:r>
            <a:endParaRPr lang="en-US" altLang="en-US" sz="2000" dirty="0"/>
          </a:p>
          <a:p>
            <a:pPr lvl="1"/>
            <a:r>
              <a:rPr lang="en-US" altLang="en-US" sz="2000" dirty="0"/>
              <a:t>Similarly, there is a concept of “dark energy” that is </a:t>
            </a:r>
            <a:r>
              <a:rPr lang="en-US" altLang="en-US" sz="2000" dirty="0" smtClean="0"/>
              <a:t>____________________________ of </a:t>
            </a:r>
            <a:r>
              <a:rPr lang="en-US" altLang="en-US" sz="2000" dirty="0"/>
              <a:t>the energy but rather to its mysterious nature</a:t>
            </a:r>
          </a:p>
        </p:txBody>
      </p:sp>
    </p:spTree>
    <p:extLst>
      <p:ext uri="{BB962C8B-B14F-4D97-AF65-F5344CB8AC3E}">
        <p14:creationId xmlns:p14="http://schemas.microsoft.com/office/powerpoint/2010/main" val="569164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TotalTime>
  <Words>847</Words>
  <Application>Microsoft Office PowerPoint</Application>
  <PresentationFormat>Widescreen</PresentationFormat>
  <Paragraphs>118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Further Cosmology</vt:lpstr>
      <vt:lpstr>The Cosmological Principle</vt:lpstr>
      <vt:lpstr>Critical Density</vt:lpstr>
      <vt:lpstr>Deriving Critical Density</vt:lpstr>
      <vt:lpstr>Deriving Critical Density</vt:lpstr>
      <vt:lpstr>The Density Paramater (and Its Implications)</vt:lpstr>
      <vt:lpstr>The Density Paramater (and Its Implications)</vt:lpstr>
      <vt:lpstr>Open Sesame</vt:lpstr>
      <vt:lpstr>Shortcomings</vt:lpstr>
      <vt:lpstr>Dark Matter</vt:lpstr>
      <vt:lpstr>Dark Matter – The Evidence</vt:lpstr>
      <vt:lpstr>Dark Matter – The Evidence</vt:lpstr>
      <vt:lpstr>Dark Matter – The Evidence</vt:lpstr>
      <vt:lpstr>Dark Matter – The Evidence</vt:lpstr>
      <vt:lpstr>Dark Matter – The Evidence</vt:lpstr>
      <vt:lpstr>Dark Matter – There Has To Be More</vt:lpstr>
      <vt:lpstr>Dark Energy – The Last Frontier</vt:lpstr>
      <vt:lpstr>Anisotropies in the CMB</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dc:creator>
  <cp:lastModifiedBy>Nico G</cp:lastModifiedBy>
  <cp:revision>29</cp:revision>
  <dcterms:created xsi:type="dcterms:W3CDTF">2016-01-07T06:58:16Z</dcterms:created>
  <dcterms:modified xsi:type="dcterms:W3CDTF">2016-04-02T06:14:02Z</dcterms:modified>
</cp:coreProperties>
</file>