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7" r:id="rId5"/>
    <p:sldId id="259" r:id="rId6"/>
    <p:sldId id="260" r:id="rId7"/>
    <p:sldId id="268" r:id="rId8"/>
    <p:sldId id="261" r:id="rId9"/>
    <p:sldId id="269" r:id="rId10"/>
    <p:sldId id="270" r:id="rId11"/>
    <p:sldId id="271" r:id="rId12"/>
    <p:sldId id="262" r:id="rId13"/>
    <p:sldId id="272" r:id="rId14"/>
    <p:sldId id="273" r:id="rId15"/>
    <p:sldId id="263" r:id="rId16"/>
    <p:sldId id="264"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1" autoAdjust="0"/>
    <p:restoredTop sz="94660"/>
  </p:normalViewPr>
  <p:slideViewPr>
    <p:cSldViewPr snapToGrid="0">
      <p:cViewPr varScale="1">
        <p:scale>
          <a:sx n="85" d="100"/>
          <a:sy n="85" d="100"/>
        </p:scale>
        <p:origin x="76"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35426B5-733F-4982-A834-12DE45E52967}"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1443170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5426B5-733F-4982-A834-12DE45E52967}"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773110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5426B5-733F-4982-A834-12DE45E52967}"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3310440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5426B5-733F-4982-A834-12DE45E52967}"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60474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5426B5-733F-4982-A834-12DE45E52967}"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06826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35426B5-733F-4982-A834-12DE45E52967}"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77181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35426B5-733F-4982-A834-12DE45E52967}" type="datetimeFigureOut">
              <a:rPr lang="en-US" smtClean="0"/>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65286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35426B5-733F-4982-A834-12DE45E52967}" type="datetimeFigureOut">
              <a:rPr lang="en-US" smtClean="0"/>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4192842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5426B5-733F-4982-A834-12DE45E52967}" type="datetimeFigureOut">
              <a:rPr lang="en-US" smtClean="0"/>
              <a:t>4/7/2017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1875826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426B5-733F-4982-A834-12DE45E52967}"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2969974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5426B5-733F-4982-A834-12DE45E52967}"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006B5-1CCB-4E7A-BDE0-D2E9E6F338D7}" type="slidenum">
              <a:rPr lang="en-US" smtClean="0"/>
              <a:t>‹#›</a:t>
            </a:fld>
            <a:endParaRPr lang="en-US"/>
          </a:p>
        </p:txBody>
      </p:sp>
    </p:spTree>
    <p:extLst>
      <p:ext uri="{BB962C8B-B14F-4D97-AF65-F5344CB8AC3E}">
        <p14:creationId xmlns:p14="http://schemas.microsoft.com/office/powerpoint/2010/main" val="330483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5426B5-733F-4982-A834-12DE45E52967}" type="datetimeFigureOut">
              <a:rPr lang="en-US" smtClean="0"/>
              <a:t>4/7/2017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006B5-1CCB-4E7A-BDE0-D2E9E6F338D7}" type="slidenum">
              <a:rPr lang="en-US" smtClean="0"/>
              <a:t>‹#›</a:t>
            </a:fld>
            <a:endParaRPr lang="en-US"/>
          </a:p>
        </p:txBody>
      </p:sp>
    </p:spTree>
    <p:extLst>
      <p:ext uri="{BB962C8B-B14F-4D97-AF65-F5344CB8AC3E}">
        <p14:creationId xmlns:p14="http://schemas.microsoft.com/office/powerpoint/2010/main" val="1359795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bg1"/>
                </a:solidFill>
              </a:rPr>
              <a:t>Steller Processes</a:t>
            </a:r>
            <a:endParaRPr lang="en-US" dirty="0">
              <a:solidFill>
                <a:schemeClr val="bg1"/>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9241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Neutron Capture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US" dirty="0" smtClean="0"/>
                  <a:t>Since ___________ are uncharged, they _________________________ _________________________. This means that when _________ is _________ enough, the ________________ are able to get REALLY _________________________________.</a:t>
                </a:r>
              </a:p>
              <a:p>
                <a:pPr marL="0" indent="0">
                  <a:buNone/>
                </a:pPr>
                <a:endParaRPr lang="en-US" dirty="0"/>
              </a:p>
              <a:p>
                <a:pPr marL="0" indent="0">
                  <a:buNone/>
                </a:pPr>
                <a:r>
                  <a:rPr lang="en-US" dirty="0" smtClean="0"/>
                  <a:t>When a neutron gets _______________, the _______________ acts on it, ______________________________. This may cause the _________ to _____________ and undergo a </a:t>
                </a:r>
                <a14:m>
                  <m:oMath xmlns:m="http://schemas.openxmlformats.org/officeDocument/2006/math">
                    <m:r>
                      <a:rPr lang="en-US" i="1" smtClean="0">
                        <a:latin typeface="Cambria Math" panose="02040503050406030204" pitchFamily="18" charset="0"/>
                      </a:rPr>
                      <m:t>_</m:t>
                    </m:r>
                    <m:r>
                      <a:rPr lang="en-US" b="0" i="1" smtClean="0">
                        <a:latin typeface="Cambria Math" panose="02040503050406030204" pitchFamily="18" charset="0"/>
                      </a:rPr>
                      <m:t>____________</m:t>
                    </m:r>
                  </m:oMath>
                </a14:m>
                <a:r>
                  <a:rPr lang="en-US" dirty="0" smtClean="0"/>
                  <a:t>, thus __________ it’s ________________ and making a ________________.</a:t>
                </a:r>
              </a:p>
              <a:p>
                <a:pPr marL="0" indent="0">
                  <a:buNone/>
                </a:pPr>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t="-2241" r="-1623"/>
                </a:stretch>
              </a:blipFill>
            </p:spPr>
            <p:txBody>
              <a:bodyPr/>
              <a:lstStyle/>
              <a:p>
                <a:r>
                  <a:rPr lang="en-US">
                    <a:noFill/>
                  </a:rPr>
                  <a:t> </a:t>
                </a:r>
              </a:p>
            </p:txBody>
          </p:sp>
        </mc:Fallback>
      </mc:AlternateContent>
    </p:spTree>
    <p:extLst>
      <p:ext uri="{BB962C8B-B14F-4D97-AF65-F5344CB8AC3E}">
        <p14:creationId xmlns:p14="http://schemas.microsoft.com/office/powerpoint/2010/main" val="3612514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S-Process and R-Process</a:t>
            </a:r>
            <a:endParaRPr lang="en-US" dirty="0"/>
          </a:p>
        </p:txBody>
      </p:sp>
      <p:sp>
        <p:nvSpPr>
          <p:cNvPr id="3" name="Content Placeholder 2"/>
          <p:cNvSpPr>
            <a:spLocks noGrp="1"/>
          </p:cNvSpPr>
          <p:nvPr>
            <p:ph idx="1"/>
          </p:nvPr>
        </p:nvSpPr>
        <p:spPr>
          <a:xfrm>
            <a:off x="838200" y="1825625"/>
            <a:ext cx="10515600" cy="4889968"/>
          </a:xfrm>
        </p:spPr>
        <p:txBody>
          <a:bodyPr>
            <a:normAutofit/>
          </a:bodyPr>
          <a:lstStyle/>
          <a:p>
            <a:pPr marL="0" indent="0">
              <a:buNone/>
            </a:pPr>
            <a:r>
              <a:rPr lang="en-US" dirty="0" smtClean="0"/>
              <a:t>In _______________, _______________________can occur in the very aptly named ____________. This is when there is a fairly ___________ _______________ and there is _______________ to occur __________ _________________________________.</a:t>
            </a:r>
          </a:p>
          <a:p>
            <a:pPr marL="0" indent="0">
              <a:buNone/>
            </a:pPr>
            <a:endParaRPr lang="en-US" dirty="0"/>
          </a:p>
          <a:p>
            <a:pPr marL="0" indent="0">
              <a:buNone/>
            </a:pPr>
            <a:r>
              <a:rPr lang="en-US" dirty="0" smtClean="0"/>
              <a:t>During a __________________, there is a ___________________. This bombardment of neutrons causes nuclides to undergo _____________ ____________________. There is ______________________________ ______________ before more neutrons are added, ________________ ____________________________. Nuclides heavier than bismuth-209 can be created within minutes!</a:t>
            </a:r>
            <a:endParaRPr lang="en-US" dirty="0"/>
          </a:p>
        </p:txBody>
      </p:sp>
    </p:spTree>
    <p:extLst>
      <p:ext uri="{BB962C8B-B14F-4D97-AF65-F5344CB8AC3E}">
        <p14:creationId xmlns:p14="http://schemas.microsoft.com/office/powerpoint/2010/main" val="569500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Lifetimes of Main Sequence Stars</a:t>
            </a:r>
            <a:endParaRPr lang="en-US" dirty="0"/>
          </a:p>
        </p:txBody>
      </p:sp>
      <p:sp>
        <p:nvSpPr>
          <p:cNvPr id="3" name="Content Placeholder 2"/>
          <p:cNvSpPr>
            <a:spLocks noGrp="1"/>
          </p:cNvSpPr>
          <p:nvPr>
            <p:ph idx="1"/>
          </p:nvPr>
        </p:nvSpPr>
        <p:spPr/>
        <p:txBody>
          <a:bodyPr/>
          <a:lstStyle/>
          <a:p>
            <a:pPr marL="0" indent="0">
              <a:buNone/>
            </a:pPr>
            <a:r>
              <a:rPr lang="en-US" dirty="0" smtClean="0"/>
              <a:t>It would seem to make sense that the larger the star, the longer the star will live (since it has more fuel for fusion). However this is not true. In fact, it is the exact opposite!</a:t>
            </a:r>
          </a:p>
          <a:p>
            <a:pPr marL="0" indent="0">
              <a:buNone/>
            </a:pPr>
            <a:endParaRPr lang="en-US" dirty="0"/>
          </a:p>
          <a:p>
            <a:pPr marL="0" indent="0">
              <a:buNone/>
            </a:pPr>
            <a:r>
              <a:rPr lang="en-US" dirty="0" smtClean="0"/>
              <a:t>The ____________ requires a _______________________ to produce ______________ and __________________ to ___________________ ___________________. This _______________________ results in the star ______________________________________ and ____________ _______________________________.</a:t>
            </a:r>
            <a:endParaRPr lang="en-US" dirty="0"/>
          </a:p>
        </p:txBody>
      </p:sp>
    </p:spTree>
    <p:extLst>
      <p:ext uri="{BB962C8B-B14F-4D97-AF65-F5344CB8AC3E}">
        <p14:creationId xmlns:p14="http://schemas.microsoft.com/office/powerpoint/2010/main" val="960606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So How Much Time Does She Have?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5"/>
                <a:ext cx="10515600" cy="4904960"/>
              </a:xfrm>
            </p:spPr>
            <p:txBody>
              <a:bodyPr>
                <a:normAutofit/>
              </a:bodyPr>
              <a:lstStyle/>
              <a:p>
                <a:pPr marL="0" indent="0">
                  <a:buNone/>
                </a:pPr>
                <a:r>
                  <a:rPr lang="en-US" dirty="0" smtClean="0"/>
                  <a:t>We discussed the mass-luminosity relationship previously, namely that ___________. Well, _______________ is just the _________________ ________________________.</a:t>
                </a:r>
              </a:p>
              <a:p>
                <a:pPr marL="0" indent="0">
                  <a:buNone/>
                </a:pPr>
                <a:r>
                  <a:rPr lang="en-US" dirty="0" smtClean="0"/>
                  <a:t>		</a:t>
                </a:r>
                <a14:m>
                  <m:oMath xmlns:m="http://schemas.openxmlformats.org/officeDocument/2006/math">
                    <m:r>
                      <a:rPr lang="en-US" b="0" i="1" smtClean="0">
                        <a:latin typeface="Cambria Math" panose="02040503050406030204" pitchFamily="18" charset="0"/>
                      </a:rPr>
                      <m:t> </m:t>
                    </m:r>
                  </m:oMath>
                </a14:m>
                <a:endParaRPr lang="en-US" dirty="0" smtClean="0"/>
              </a:p>
              <a:p>
                <a:pPr marL="0" indent="0">
                  <a:buNone/>
                </a:pPr>
                <a:endParaRPr lang="en-US" dirty="0" smtClean="0"/>
              </a:p>
              <a:p>
                <a:pPr marL="0" indent="0">
                  <a:buNone/>
                </a:pPr>
                <a:r>
                  <a:rPr lang="en-US" dirty="0" smtClean="0"/>
                  <a:t>As ________________, a proportion of the ______________________ _______. So over the lifetime of a star, the _______________________ _____________. We can use Einstein’s equation to show that the ____________________ is:</a:t>
                </a:r>
              </a:p>
              <a:p>
                <a:pPr marL="0" indent="0">
                  <a:buNone/>
                </a:pPr>
                <a:endParaRPr lang="en-US" baseline="30000" dirty="0"/>
              </a:p>
              <a:p>
                <a:pPr marL="0" indent="0">
                  <a:buNone/>
                </a:pPr>
                <a:r>
                  <a:rPr lang="en-US" b="0" dirty="0" smtClean="0"/>
                  <a:t>	</a:t>
                </a:r>
                <a:r>
                  <a:rPr lang="en-US" dirty="0" smtClean="0"/>
                  <a:t>  </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5"/>
                <a:ext cx="10515600" cy="4904960"/>
              </a:xfrm>
              <a:blipFill rotWithShape="0">
                <a:blip r:embed="rId2"/>
                <a:stretch>
                  <a:fillRect l="-1217" t="-1988" r="-1391"/>
                </a:stretch>
              </a:blipFill>
            </p:spPr>
            <p:txBody>
              <a:bodyPr/>
              <a:lstStyle/>
              <a:p>
                <a:r>
                  <a:rPr lang="en-US">
                    <a:noFill/>
                  </a:rPr>
                  <a:t> </a:t>
                </a:r>
              </a:p>
            </p:txBody>
          </p:sp>
        </mc:Fallback>
      </mc:AlternateContent>
    </p:spTree>
    <p:extLst>
      <p:ext uri="{BB962C8B-B14F-4D97-AF65-F5344CB8AC3E}">
        <p14:creationId xmlns:p14="http://schemas.microsoft.com/office/powerpoint/2010/main" val="2712385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So How Much Time Does She Have?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5"/>
                <a:ext cx="10515600" cy="4904960"/>
              </a:xfrm>
            </p:spPr>
            <p:txBody>
              <a:bodyPr>
                <a:normAutofit/>
              </a:bodyPr>
              <a:lstStyle/>
              <a:p>
                <a:pPr marL="0" indent="0">
                  <a:buNone/>
                </a:pPr>
                <a:r>
                  <a:rPr lang="en-US" dirty="0" smtClean="0"/>
                  <a:t>If the __________________________is represented by ___ then the ___________________________ is:</a:t>
                </a:r>
              </a:p>
              <a:p>
                <a:pPr marL="0" indent="0">
                  <a:buNone/>
                </a:pPr>
                <a:r>
                  <a:rPr lang="en-US" dirty="0" smtClean="0"/>
                  <a:t>		</a:t>
                </a:r>
                <a14:m>
                  <m:oMath xmlns:m="http://schemas.openxmlformats.org/officeDocument/2006/math">
                    <m:r>
                      <a:rPr lang="en-US" b="0" i="1" smtClean="0">
                        <a:latin typeface="Cambria Math" panose="02040503050406030204" pitchFamily="18" charset="0"/>
                      </a:rPr>
                      <m:t> </m:t>
                    </m:r>
                  </m:oMath>
                </a14:m>
                <a:endParaRPr lang="en-US" dirty="0" smtClean="0"/>
              </a:p>
              <a:p>
                <a:pPr marL="0" indent="0">
                  <a:buNone/>
                </a:pPr>
                <a:endParaRPr lang="en-US" dirty="0" smtClean="0"/>
              </a:p>
              <a:p>
                <a:pPr marL="0" indent="0">
                  <a:buNone/>
                </a:pPr>
                <a:r>
                  <a:rPr lang="en-US" dirty="0" smtClean="0"/>
                  <a:t>So,                   , and since </a:t>
                </a:r>
                <a:r>
                  <a:rPr lang="en-US" dirty="0"/>
                  <a:t>L </a:t>
                </a:r>
                <a14:m>
                  <m:oMath xmlns:m="http://schemas.openxmlformats.org/officeDocument/2006/math">
                    <m:r>
                      <a:rPr lang="en-US" i="1">
                        <a:latin typeface="Cambria Math" panose="02040503050406030204" pitchFamily="18" charset="0"/>
                        <a:ea typeface="Cambria Math" panose="02040503050406030204" pitchFamily="18" charset="0"/>
                      </a:rPr>
                      <m:t>∝</m:t>
                    </m:r>
                  </m:oMath>
                </a14:m>
                <a:r>
                  <a:rPr lang="en-US" dirty="0"/>
                  <a:t> </a:t>
                </a:r>
                <a:r>
                  <a:rPr lang="en-US" dirty="0" smtClean="0"/>
                  <a:t>M</a:t>
                </a:r>
                <a:r>
                  <a:rPr lang="en-US" baseline="30000" dirty="0" smtClean="0"/>
                  <a:t>3.5</a:t>
                </a:r>
                <a:r>
                  <a:rPr lang="en-US" dirty="0" smtClean="0"/>
                  <a:t> , t</a:t>
                </a:r>
                <a14:m>
                  <m:oMath xmlns:m="http://schemas.openxmlformats.org/officeDocument/2006/math">
                    <m:r>
                      <m:rPr>
                        <m:sty m:val="p"/>
                      </m:rPr>
                      <a:rPr lang="en-US" b="0" i="0" smtClean="0">
                        <a:latin typeface="Cambria Math" panose="02040503050406030204" pitchFamily="18" charset="0"/>
                        <a:ea typeface="Cambria Math" panose="02040503050406030204" pitchFamily="18" charset="0"/>
                      </a:rPr>
                      <m:t>hen</m:t>
                    </m:r>
                    <m:r>
                      <a:rPr lang="en-US" b="0" i="0" smtClean="0">
                        <a:latin typeface="Cambria Math" panose="02040503050406030204" pitchFamily="18" charset="0"/>
                        <a:ea typeface="Cambria Math" panose="02040503050406030204" pitchFamily="18" charset="0"/>
                      </a:rPr>
                      <m:t>                   </m:t>
                    </m:r>
                  </m:oMath>
                </a14:m>
                <a:r>
                  <a:rPr lang="en-US" dirty="0" smtClean="0"/>
                  <a:t>or</a:t>
                </a:r>
                <a:endParaRPr lang="en-US" b="1" dirty="0" smtClean="0"/>
              </a:p>
              <a:p>
                <a:pPr marL="0" indent="0">
                  <a:buNone/>
                </a:pPr>
                <a:endParaRPr lang="en-US" b="1" dirty="0"/>
              </a:p>
              <a:p>
                <a:pPr marL="0" indent="0">
                  <a:buNone/>
                </a:pPr>
                <a:r>
                  <a:rPr lang="en-US" dirty="0" smtClean="0"/>
                  <a:t>Often, __________________________________________________, yielding the equation:</a:t>
                </a:r>
              </a:p>
              <a:p>
                <a:pPr marL="0"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5"/>
                <a:ext cx="10515600" cy="4904960"/>
              </a:xfrm>
              <a:blipFill rotWithShape="0">
                <a:blip r:embed="rId2"/>
                <a:stretch>
                  <a:fillRect l="-1217" t="-1988"/>
                </a:stretch>
              </a:blipFill>
            </p:spPr>
            <p:txBody>
              <a:bodyPr/>
              <a:lstStyle/>
              <a:p>
                <a:r>
                  <a:rPr lang="en-US">
                    <a:noFill/>
                  </a:rPr>
                  <a:t> </a:t>
                </a:r>
              </a:p>
            </p:txBody>
          </p:sp>
        </mc:Fallback>
      </mc:AlternateContent>
    </p:spTree>
    <p:extLst>
      <p:ext uri="{BB962C8B-B14F-4D97-AF65-F5344CB8AC3E}">
        <p14:creationId xmlns:p14="http://schemas.microsoft.com/office/powerpoint/2010/main" val="935947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Type </a:t>
            </a:r>
            <a:r>
              <a:rPr lang="en-US" dirty="0" err="1" smtClean="0"/>
              <a:t>Ia</a:t>
            </a:r>
            <a:r>
              <a:rPr lang="en-US" dirty="0" smtClean="0"/>
              <a:t> Supernovae </a:t>
            </a:r>
            <a:r>
              <a:rPr lang="en-US" dirty="0"/>
              <a:t>(A Thieving White Dwarf!)</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4"/>
                <a:ext cx="10515600" cy="5032376"/>
              </a:xfrm>
            </p:spPr>
            <p:txBody>
              <a:bodyPr>
                <a:normAutofit fontScale="92500" lnSpcReduction="10000"/>
              </a:bodyPr>
              <a:lstStyle/>
              <a:p>
                <a:pPr marL="0" indent="0">
                  <a:buNone/>
                </a:pPr>
                <a:r>
                  <a:rPr lang="en-US" dirty="0" smtClean="0"/>
                  <a:t>These supernovae are important because they ________________________ ___________________. They are used as _________________________ for _______________________________.</a:t>
                </a:r>
              </a:p>
              <a:p>
                <a:pPr marL="0" indent="0">
                  <a:buNone/>
                </a:pPr>
                <a:endParaRPr lang="en-US" dirty="0"/>
              </a:p>
              <a:p>
                <a:pPr marL="0" indent="0">
                  <a:buNone/>
                </a:pPr>
                <a:r>
                  <a:rPr lang="en-US" dirty="0" smtClean="0"/>
                  <a:t>A _________ supernova happens when a _______________ star’s gravity ______________________________________________________________. When it has attracted enough matter for it’s mass to ___________________ ___________________________, the star further contracts and the _______ </a:t>
                </a:r>
                <a:br>
                  <a:rPr lang="en-US" dirty="0" smtClean="0"/>
                </a:br>
                <a:r>
                  <a:rPr lang="en-US" dirty="0" smtClean="0"/>
                  <a:t>________________________________________</a:t>
                </a:r>
              </a:p>
              <a:p>
                <a:pPr marL="0" indent="0">
                  <a:buNone/>
                </a:pPr>
                <a:endParaRPr lang="en-US" dirty="0" smtClean="0"/>
              </a:p>
              <a:p>
                <a:pPr marL="0" indent="0">
                  <a:buNone/>
                </a:pPr>
                <a:r>
                  <a:rPr lang="en-US" dirty="0" smtClean="0"/>
                  <a:t>The _______________ of this kind of supernova (about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10</m:t>
                        </m:r>
                      </m:e>
                      <m:sup>
                        <m:r>
                          <a:rPr lang="en-US" b="0" i="1" smtClean="0">
                            <a:latin typeface="Cambria Math" panose="02040503050406030204" pitchFamily="18" charset="0"/>
                          </a:rPr>
                          <m:t>10</m:t>
                        </m:r>
                      </m:sup>
                    </m:sSup>
                  </m:oMath>
                </a14:m>
                <a:r>
                  <a:rPr lang="en-US" dirty="0" smtClean="0"/>
                  <a:t> of the Sun) is _________________, so if we _______________________________, we can _______________________ to the supernova, _______________________.</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4"/>
                <a:ext cx="10515600" cy="5032376"/>
              </a:xfrm>
              <a:blipFill rotWithShape="0">
                <a:blip r:embed="rId2"/>
                <a:stretch>
                  <a:fillRect l="-1043" t="-2421" r="-1565"/>
                </a:stretch>
              </a:blipFill>
            </p:spPr>
            <p:txBody>
              <a:bodyPr/>
              <a:lstStyle/>
              <a:p>
                <a:r>
                  <a:rPr lang="en-US">
                    <a:noFill/>
                  </a:rPr>
                  <a:t> </a:t>
                </a:r>
              </a:p>
            </p:txBody>
          </p:sp>
        </mc:Fallback>
      </mc:AlternateContent>
    </p:spTree>
    <p:extLst>
      <p:ext uri="{BB962C8B-B14F-4D97-AF65-F5344CB8AC3E}">
        <p14:creationId xmlns:p14="http://schemas.microsoft.com/office/powerpoint/2010/main" val="3698323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Type II Supernovae </a:t>
            </a:r>
            <a:r>
              <a:rPr lang="en-US" sz="4000" dirty="0" smtClean="0"/>
              <a:t>(Cores Now Hydrogen Free!)</a:t>
            </a:r>
            <a:endParaRPr lang="en-US" sz="4000" dirty="0"/>
          </a:p>
        </p:txBody>
      </p:sp>
      <p:sp>
        <p:nvSpPr>
          <p:cNvPr id="3" name="Content Placeholder 2"/>
          <p:cNvSpPr>
            <a:spLocks noGrp="1"/>
          </p:cNvSpPr>
          <p:nvPr>
            <p:ph idx="1"/>
          </p:nvPr>
        </p:nvSpPr>
        <p:spPr>
          <a:xfrm>
            <a:off x="838200" y="1825625"/>
            <a:ext cx="10515600" cy="4792532"/>
          </a:xfrm>
        </p:spPr>
        <p:txBody>
          <a:bodyPr>
            <a:normAutofit lnSpcReduction="10000"/>
          </a:bodyPr>
          <a:lstStyle/>
          <a:p>
            <a:pPr marL="0" indent="0">
              <a:buNone/>
            </a:pPr>
            <a:r>
              <a:rPr lang="en-US" dirty="0" smtClean="0"/>
              <a:t>As discussed before, these supernovae happen when a _____________ _______ have run ____________________________and ____ of the __________ has be _____________________.  For stars of _________ _______________ this ________________________________.</a:t>
            </a:r>
            <a:endParaRPr lang="en-US" dirty="0"/>
          </a:p>
          <a:p>
            <a:pPr marL="0" indent="0">
              <a:buNone/>
            </a:pPr>
            <a:endParaRPr lang="en-US" dirty="0" smtClean="0"/>
          </a:p>
          <a:p>
            <a:pPr marL="0" indent="0">
              <a:buNone/>
            </a:pPr>
            <a:r>
              <a:rPr lang="en-US" dirty="0" smtClean="0"/>
              <a:t>The ______ undergoes a _____________, ______________ the ______ ____________ and ___________________________(Helium, Carbon, Beryllium). This ________________________________. </a:t>
            </a:r>
          </a:p>
          <a:p>
            <a:pPr marL="0" indent="0">
              <a:buNone/>
            </a:pPr>
            <a:endParaRPr lang="en-US" dirty="0"/>
          </a:p>
          <a:p>
            <a:pPr marL="0" indent="0">
              <a:buNone/>
            </a:pPr>
            <a:r>
              <a:rPr lang="en-US" dirty="0" smtClean="0"/>
              <a:t>This process ____________ with _______________________________ and taking ______________________, ending with __________ fusing into ___________. This takes only a _____________.</a:t>
            </a:r>
            <a:endParaRPr lang="en-US" dirty="0"/>
          </a:p>
        </p:txBody>
      </p:sp>
    </p:spTree>
    <p:extLst>
      <p:ext uri="{BB962C8B-B14F-4D97-AF65-F5344CB8AC3E}">
        <p14:creationId xmlns:p14="http://schemas.microsoft.com/office/powerpoint/2010/main" val="1840858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2" name="Picture 6" descr="http://www2.astro.psu.edu/users/cpalma/astro10/Images/FG12_1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78877" y="3062166"/>
            <a:ext cx="4184077" cy="362777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solidFill>
            <a:schemeClr val="accent1">
              <a:lumMod val="20000"/>
              <a:lumOff val="80000"/>
            </a:schemeClr>
          </a:solidFill>
        </p:spPr>
        <p:txBody>
          <a:bodyPr/>
          <a:lstStyle/>
          <a:p>
            <a:r>
              <a:rPr lang="en-US" dirty="0" smtClean="0"/>
              <a:t>Type II Supernovae continued…</a:t>
            </a:r>
            <a:endParaRPr lang="en-US" dirty="0"/>
          </a:p>
        </p:txBody>
      </p:sp>
      <p:sp>
        <p:nvSpPr>
          <p:cNvPr id="3" name="Content Placeholder 2"/>
          <p:cNvSpPr>
            <a:spLocks noGrp="1"/>
          </p:cNvSpPr>
          <p:nvPr>
            <p:ph idx="1"/>
          </p:nvPr>
        </p:nvSpPr>
        <p:spPr>
          <a:xfrm>
            <a:off x="838200" y="1825625"/>
            <a:ext cx="10515600" cy="4792532"/>
          </a:xfrm>
        </p:spPr>
        <p:txBody>
          <a:bodyPr>
            <a:normAutofit/>
          </a:bodyPr>
          <a:lstStyle/>
          <a:p>
            <a:pPr marL="0" indent="0">
              <a:buNone/>
            </a:pPr>
            <a:r>
              <a:rPr lang="en-US" dirty="0" smtClean="0"/>
              <a:t>Upon the _______ reaching a ________________________ (the Chandrasekhar limit), the ____________________________________, with the __________________ in and a __________________ going outward, _____________________________.</a:t>
            </a:r>
          </a:p>
          <a:p>
            <a:pPr marL="0" indent="0">
              <a:buNone/>
            </a:pPr>
            <a:endParaRPr lang="en-US" dirty="0"/>
          </a:p>
        </p:txBody>
      </p:sp>
      <p:pic>
        <p:nvPicPr>
          <p:cNvPr id="4098" name="Picture 2" descr="http://physics.uoregon.edu/%7Ejimbrau/BrauImNew/Chap20/FG20_0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6653" y="3420534"/>
            <a:ext cx="2793059" cy="295237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66567" y="6517266"/>
            <a:ext cx="3914931" cy="244467"/>
          </a:xfrm>
          <a:prstGeom prst="rect">
            <a:avLst/>
          </a:prstGeom>
        </p:spPr>
        <p:txBody>
          <a:bodyPr wrap="square">
            <a:spAutoFit/>
          </a:bodyPr>
          <a:lstStyle/>
          <a:p>
            <a:r>
              <a:rPr lang="en-US" sz="1000" dirty="0"/>
              <a:t>http://physics.uoregon.edu/~jimbrau/BrauImNew/Chap20/FG20_03.jpg</a:t>
            </a:r>
          </a:p>
        </p:txBody>
      </p:sp>
      <p:sp>
        <p:nvSpPr>
          <p:cNvPr id="5" name="Rectangle 4"/>
          <p:cNvSpPr/>
          <p:nvPr/>
        </p:nvSpPr>
        <p:spPr>
          <a:xfrm>
            <a:off x="6973072" y="6604945"/>
            <a:ext cx="3989882" cy="246221"/>
          </a:xfrm>
          <a:prstGeom prst="rect">
            <a:avLst/>
          </a:prstGeom>
        </p:spPr>
        <p:txBody>
          <a:bodyPr wrap="square">
            <a:spAutoFit/>
          </a:bodyPr>
          <a:lstStyle/>
          <a:p>
            <a:r>
              <a:rPr lang="en-US" sz="1000" dirty="0"/>
              <a:t>http://www2.astro.psu.edu/users/cpalma/astro10/Images/FG12_17.JPG</a:t>
            </a:r>
          </a:p>
        </p:txBody>
      </p:sp>
    </p:spTree>
    <p:extLst>
      <p:ext uri="{BB962C8B-B14F-4D97-AF65-F5344CB8AC3E}">
        <p14:creationId xmlns:p14="http://schemas.microsoft.com/office/powerpoint/2010/main" val="17255851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How Can We Tell the Difference?</a:t>
            </a:r>
            <a:endParaRPr lang="en-US" dirty="0"/>
          </a:p>
        </p:txBody>
      </p:sp>
      <p:sp>
        <p:nvSpPr>
          <p:cNvPr id="3" name="Content Placeholder 2"/>
          <p:cNvSpPr>
            <a:spLocks noGrp="1"/>
          </p:cNvSpPr>
          <p:nvPr>
            <p:ph idx="1"/>
          </p:nvPr>
        </p:nvSpPr>
        <p:spPr>
          <a:xfrm>
            <a:off x="1015012" y="3135388"/>
            <a:ext cx="4426417" cy="1805744"/>
          </a:xfrm>
        </p:spPr>
        <p:txBody>
          <a:bodyPr>
            <a:normAutofit/>
          </a:bodyPr>
          <a:lstStyle/>
          <a:p>
            <a:pPr marL="0" indent="0">
              <a:buNone/>
            </a:pPr>
            <a:r>
              <a:rPr lang="en-US" dirty="0" smtClean="0"/>
              <a:t>Type </a:t>
            </a:r>
            <a:r>
              <a:rPr lang="en-US" dirty="0" err="1" smtClean="0"/>
              <a:t>Ia</a:t>
            </a:r>
            <a:r>
              <a:rPr lang="en-US" dirty="0" smtClean="0"/>
              <a:t> and Type II supernovae can be _______________________ _______________________</a:t>
            </a:r>
            <a:endParaRPr lang="en-US" dirty="0"/>
          </a:p>
        </p:txBody>
      </p:sp>
      <p:pic>
        <p:nvPicPr>
          <p:cNvPr id="5124" name="Picture 4" descr="http://www.cliffsnotes.com/assets/2342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3114" y="1825624"/>
            <a:ext cx="5659241" cy="4425273"/>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904023" y="6385856"/>
            <a:ext cx="2568332" cy="246221"/>
          </a:xfrm>
          <a:prstGeom prst="rect">
            <a:avLst/>
          </a:prstGeom>
        </p:spPr>
        <p:txBody>
          <a:bodyPr wrap="none">
            <a:spAutoFit/>
          </a:bodyPr>
          <a:lstStyle/>
          <a:p>
            <a:r>
              <a:rPr lang="en-US" sz="1000" dirty="0"/>
              <a:t>http://www.cliffsnotes.com/assets/23429.jpg</a:t>
            </a:r>
          </a:p>
        </p:txBody>
      </p:sp>
    </p:spTree>
    <p:extLst>
      <p:ext uri="{BB962C8B-B14F-4D97-AF65-F5344CB8AC3E}">
        <p14:creationId xmlns:p14="http://schemas.microsoft.com/office/powerpoint/2010/main" val="3824145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The Jeans Criterion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Why do some nebulae remain nebulae, but some of them form stars? </a:t>
            </a:r>
          </a:p>
          <a:p>
            <a:pPr marL="0" indent="0">
              <a:buNone/>
            </a:pPr>
            <a:endParaRPr lang="en-US" dirty="0"/>
          </a:p>
          <a:p>
            <a:pPr marL="0" indent="0">
              <a:buNone/>
            </a:pPr>
            <a:r>
              <a:rPr lang="en-US" dirty="0" smtClean="0"/>
              <a:t>It’s all about energy. If a nebula is _____________________, then the _________________ between particles will be ______________. The particles will ______________________and a star is not likely to form. (KE &gt; PE)</a:t>
            </a:r>
          </a:p>
          <a:p>
            <a:pPr marL="0" indent="0">
              <a:buNone/>
            </a:pPr>
            <a:endParaRPr lang="en-US" dirty="0"/>
          </a:p>
          <a:p>
            <a:pPr marL="0" indent="0">
              <a:buNone/>
            </a:pPr>
            <a:r>
              <a:rPr lang="en-US" dirty="0" smtClean="0"/>
              <a:t>If a nebula is ________, then even if it is somewhat dense, the particles will be _____________________________________________ a star is not likely to be formed. (KE &gt; PE)</a:t>
            </a:r>
            <a:endParaRPr lang="en-US" dirty="0"/>
          </a:p>
        </p:txBody>
      </p:sp>
    </p:spTree>
    <p:extLst>
      <p:ext uri="{BB962C8B-B14F-4D97-AF65-F5344CB8AC3E}">
        <p14:creationId xmlns:p14="http://schemas.microsoft.com/office/powerpoint/2010/main" val="1158680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The Jeans Criterion</a:t>
            </a:r>
            <a:endParaRPr lang="en-US" dirty="0"/>
          </a:p>
        </p:txBody>
      </p:sp>
      <p:sp>
        <p:nvSpPr>
          <p:cNvPr id="3" name="Content Placeholder 2"/>
          <p:cNvSpPr>
            <a:spLocks noGrp="1"/>
          </p:cNvSpPr>
          <p:nvPr>
            <p:ph idx="1"/>
          </p:nvPr>
        </p:nvSpPr>
        <p:spPr/>
        <p:txBody>
          <a:bodyPr/>
          <a:lstStyle/>
          <a:p>
            <a:pPr marL="0" indent="0">
              <a:buNone/>
            </a:pPr>
            <a:r>
              <a:rPr lang="en-US" dirty="0" smtClean="0"/>
              <a:t>The _______________________ simply states that _______________ __________________________, the ___________________________ _________________________________________________________.</a:t>
            </a:r>
          </a:p>
          <a:p>
            <a:pPr marL="0" indent="0">
              <a:buNone/>
            </a:pPr>
            <a:endParaRPr lang="en-US" dirty="0" smtClean="0"/>
          </a:p>
          <a:p>
            <a:pPr marL="0" indent="0">
              <a:buNone/>
            </a:pPr>
            <a:r>
              <a:rPr lang="en-US" dirty="0" smtClean="0"/>
              <a:t>So what does this mean?</a:t>
            </a:r>
          </a:p>
          <a:p>
            <a:pPr marL="0" indent="0">
              <a:buNone/>
            </a:pPr>
            <a:endParaRPr lang="en-US" dirty="0"/>
          </a:p>
          <a:p>
            <a:pPr marL="0" indent="0">
              <a:buNone/>
            </a:pPr>
            <a:r>
              <a:rPr lang="en-US" dirty="0" smtClean="0"/>
              <a:t>__________________________________________________________</a:t>
            </a:r>
            <a:endParaRPr lang="en-US" dirty="0"/>
          </a:p>
        </p:txBody>
      </p:sp>
    </p:spTree>
    <p:extLst>
      <p:ext uri="{BB962C8B-B14F-4D97-AF65-F5344CB8AC3E}">
        <p14:creationId xmlns:p14="http://schemas.microsoft.com/office/powerpoint/2010/main" val="20810927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Nuclear Fusion in Stars (Main Sequence)</a:t>
            </a:r>
            <a:endParaRPr lang="en-US" dirty="0"/>
          </a:p>
        </p:txBody>
      </p:sp>
      <p:sp>
        <p:nvSpPr>
          <p:cNvPr id="3" name="Content Placeholder 2"/>
          <p:cNvSpPr>
            <a:spLocks noGrp="1"/>
          </p:cNvSpPr>
          <p:nvPr>
            <p:ph idx="1"/>
          </p:nvPr>
        </p:nvSpPr>
        <p:spPr/>
        <p:txBody>
          <a:bodyPr/>
          <a:lstStyle/>
          <a:p>
            <a:pPr marL="0" indent="0">
              <a:buNone/>
            </a:pPr>
            <a:r>
              <a:rPr lang="en-US" dirty="0" smtClean="0"/>
              <a:t>Once force of gravity is strong enough, the _______________________ _______________________ forming the _______ of the star. This pressure _________________________________________. When the _________________________, the _______________ process begins. </a:t>
            </a:r>
          </a:p>
          <a:p>
            <a:pPr marL="0" indent="0">
              <a:buNone/>
            </a:pPr>
            <a:endParaRPr lang="en-US" dirty="0"/>
          </a:p>
          <a:p>
            <a:pPr marL="0" indent="0">
              <a:buNone/>
            </a:pPr>
            <a:r>
              <a:rPr lang="en-US" dirty="0" smtClean="0"/>
              <a:t>If the ______ of the star is around the _________________, the fusion process will follow the _______________________________.</a:t>
            </a:r>
            <a:endParaRPr lang="en-US" dirty="0"/>
          </a:p>
        </p:txBody>
      </p:sp>
    </p:spTree>
    <p:extLst>
      <p:ext uri="{BB962C8B-B14F-4D97-AF65-F5344CB8AC3E}">
        <p14:creationId xmlns:p14="http://schemas.microsoft.com/office/powerpoint/2010/main" val="29108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48882"/>
          </a:xfrm>
          <a:solidFill>
            <a:schemeClr val="accent1">
              <a:lumMod val="20000"/>
              <a:lumOff val="80000"/>
            </a:schemeClr>
          </a:solidFill>
        </p:spPr>
        <p:txBody>
          <a:bodyPr/>
          <a:lstStyle/>
          <a:p>
            <a:r>
              <a:rPr lang="en-US" dirty="0" smtClean="0"/>
              <a:t>Proton – Proton Chain</a:t>
            </a:r>
            <a:endParaRPr lang="en-US" dirty="0"/>
          </a:p>
        </p:txBody>
      </p:sp>
      <p:sp>
        <p:nvSpPr>
          <p:cNvPr id="4" name="Rectangle 3"/>
          <p:cNvSpPr/>
          <p:nvPr/>
        </p:nvSpPr>
        <p:spPr>
          <a:xfrm>
            <a:off x="8720915" y="6580682"/>
            <a:ext cx="2408032" cy="246221"/>
          </a:xfrm>
          <a:prstGeom prst="rect">
            <a:avLst/>
          </a:prstGeom>
        </p:spPr>
        <p:txBody>
          <a:bodyPr wrap="none">
            <a:spAutoFit/>
          </a:bodyPr>
          <a:lstStyle/>
          <a:p>
            <a:r>
              <a:rPr lang="en-US" sz="1000" dirty="0"/>
              <a:t>http://cseligman.com/text/sun/ppcycle.gif</a:t>
            </a:r>
          </a:p>
        </p:txBody>
      </p:sp>
      <p:pic>
        <p:nvPicPr>
          <p:cNvPr id="1026" name="Picture 2" descr="The proton-proton cycl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74264" y="1690037"/>
            <a:ext cx="8043472" cy="48912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7351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More </a:t>
            </a:r>
            <a:r>
              <a:rPr lang="en-US" smtClean="0"/>
              <a:t>massive </a:t>
            </a:r>
            <a:r>
              <a:rPr lang="en-US" smtClean="0"/>
              <a:t>stars </a:t>
            </a:r>
            <a:r>
              <a:rPr lang="en-US" dirty="0" smtClean="0"/>
              <a:t>and the CNO Cycle</a:t>
            </a:r>
            <a:endParaRPr lang="en-US" dirty="0"/>
          </a:p>
        </p:txBody>
      </p:sp>
      <p:sp>
        <p:nvSpPr>
          <p:cNvPr id="3" name="Content Placeholder 2"/>
          <p:cNvSpPr>
            <a:spLocks noGrp="1"/>
          </p:cNvSpPr>
          <p:nvPr>
            <p:ph idx="1"/>
          </p:nvPr>
        </p:nvSpPr>
        <p:spPr>
          <a:xfrm>
            <a:off x="838200" y="1825625"/>
            <a:ext cx="4817412" cy="4351338"/>
          </a:xfrm>
        </p:spPr>
        <p:txBody>
          <a:bodyPr/>
          <a:lstStyle/>
          <a:p>
            <a:pPr marL="0" indent="0">
              <a:buNone/>
            </a:pPr>
            <a:r>
              <a:rPr lang="en-US" dirty="0" smtClean="0"/>
              <a:t>For __________________, the fusion cycle looks different, following the ______________. </a:t>
            </a:r>
          </a:p>
          <a:p>
            <a:pPr marL="0" indent="0">
              <a:buNone/>
            </a:pPr>
            <a:endParaRPr lang="en-US" dirty="0"/>
          </a:p>
          <a:p>
            <a:pPr marL="0" indent="0">
              <a:buNone/>
            </a:pPr>
            <a:r>
              <a:rPr lang="en-US" dirty="0" smtClean="0"/>
              <a:t>This cycle is followed because the ________________ leads to _________________________, facilitating ________________ __________________.</a:t>
            </a:r>
            <a:endParaRPr lang="en-US" dirty="0"/>
          </a:p>
        </p:txBody>
      </p:sp>
      <p:pic>
        <p:nvPicPr>
          <p:cNvPr id="2050" name="Picture 2" descr="http://astronomy.swin.edu.au/cms/cpg15x/albums/userpics/m01a02-s20i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2287" y="1918195"/>
            <a:ext cx="5962650" cy="455295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7220574" y="6547894"/>
            <a:ext cx="4366822" cy="246221"/>
          </a:xfrm>
          <a:prstGeom prst="rect">
            <a:avLst/>
          </a:prstGeom>
        </p:spPr>
        <p:txBody>
          <a:bodyPr wrap="square">
            <a:spAutoFit/>
          </a:bodyPr>
          <a:lstStyle/>
          <a:p>
            <a:r>
              <a:rPr lang="en-US" sz="1000" dirty="0"/>
              <a:t>http://astronomy.swin.edu.au/cms/cpg15x/albums/userpics/m01a02-s20i01.jpg</a:t>
            </a:r>
          </a:p>
        </p:txBody>
      </p:sp>
    </p:spTree>
    <p:extLst>
      <p:ext uri="{BB962C8B-B14F-4D97-AF65-F5344CB8AC3E}">
        <p14:creationId xmlns:p14="http://schemas.microsoft.com/office/powerpoint/2010/main" val="1332129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a:t>After the Main Sequence</a:t>
            </a:r>
          </a:p>
        </p:txBody>
      </p:sp>
      <p:sp>
        <p:nvSpPr>
          <p:cNvPr id="3" name="Content Placeholder 2"/>
          <p:cNvSpPr>
            <a:spLocks noGrp="1"/>
          </p:cNvSpPr>
          <p:nvPr>
            <p:ph idx="1"/>
          </p:nvPr>
        </p:nvSpPr>
        <p:spPr/>
        <p:txBody>
          <a:bodyPr/>
          <a:lstStyle/>
          <a:p>
            <a:pPr marL="0" indent="0">
              <a:buNone/>
            </a:pPr>
            <a:r>
              <a:rPr lang="en-US" dirty="0" smtClean="0"/>
              <a:t>Once all of the _____________ has been ________, the star’s _______ ___________ and get _________. The higher temperature causes ____________________________ of the star as ____________ begins to ________________________. This is the beginning of the ____________ phase.</a:t>
            </a:r>
          </a:p>
          <a:p>
            <a:pPr marL="0" indent="0">
              <a:buNone/>
            </a:pPr>
            <a:endParaRPr lang="en-US" dirty="0"/>
          </a:p>
          <a:p>
            <a:pPr marL="0" indent="0">
              <a:buNone/>
            </a:pPr>
            <a:r>
              <a:rPr lang="en-US" dirty="0" smtClean="0"/>
              <a:t>The ______ temperature gets ______________ to start the ________ _______________atoms to form unstable ___________. The beryllium will fuse with _______________ to form __________ and then with __________________ to form ___________.</a:t>
            </a:r>
            <a:endParaRPr lang="en-US" dirty="0"/>
          </a:p>
        </p:txBody>
      </p:sp>
    </p:spTree>
    <p:extLst>
      <p:ext uri="{BB962C8B-B14F-4D97-AF65-F5344CB8AC3E}">
        <p14:creationId xmlns:p14="http://schemas.microsoft.com/office/powerpoint/2010/main" val="11996239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After the Main Sequence</a:t>
            </a:r>
            <a:endParaRPr lang="en-US" dirty="0"/>
          </a:p>
        </p:txBody>
      </p:sp>
      <p:sp>
        <p:nvSpPr>
          <p:cNvPr id="4" name="Rectangle 3"/>
          <p:cNvSpPr/>
          <p:nvPr/>
        </p:nvSpPr>
        <p:spPr>
          <a:xfrm>
            <a:off x="5446426" y="6205189"/>
            <a:ext cx="6096000" cy="246221"/>
          </a:xfrm>
          <a:prstGeom prst="rect">
            <a:avLst/>
          </a:prstGeom>
        </p:spPr>
        <p:txBody>
          <a:bodyPr>
            <a:spAutoFit/>
          </a:bodyPr>
          <a:lstStyle/>
          <a:p>
            <a:r>
              <a:rPr lang="en-US" sz="1000" dirty="0"/>
              <a:t>http://www.atnf.csiro.au/outreach//education/senior/astrophysics/images/stellarevolution/triplealphaflash.jpg</a:t>
            </a:r>
          </a:p>
        </p:txBody>
      </p:sp>
      <p:pic>
        <p:nvPicPr>
          <p:cNvPr id="3074" name="Picture 2" descr="http://www.atnf.csiro.au/outreach/education/senior/astrophysics/images/stellarevolution/triplealphafla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5243" y="1813580"/>
            <a:ext cx="9122764" cy="3827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1433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r>
              <a:rPr lang="en-US" dirty="0" smtClean="0"/>
              <a:t>When Will </a:t>
            </a:r>
            <a:r>
              <a:rPr lang="en-US" dirty="0"/>
              <a:t>I</a:t>
            </a:r>
            <a:r>
              <a:rPr lang="en-US" dirty="0" smtClean="0"/>
              <a:t>t End?</a:t>
            </a:r>
            <a:endParaRPr lang="en-US" dirty="0"/>
          </a:p>
        </p:txBody>
      </p:sp>
      <p:sp>
        <p:nvSpPr>
          <p:cNvPr id="3" name="Content Placeholder 2"/>
          <p:cNvSpPr>
            <a:spLocks noGrp="1"/>
          </p:cNvSpPr>
          <p:nvPr>
            <p:ph idx="1"/>
          </p:nvPr>
        </p:nvSpPr>
        <p:spPr/>
        <p:txBody>
          <a:bodyPr/>
          <a:lstStyle/>
          <a:p>
            <a:pPr marL="0" indent="0">
              <a:buNone/>
            </a:pPr>
            <a:r>
              <a:rPr lang="en-US" dirty="0" smtClean="0"/>
              <a:t>These nucleosynthesis processes will continue with _______________ ___________ undergoing _________ to form ____________________ _________________________. As we discussed before, __________ is very _________ and would need to _____________ for fusion to occur, instead of releasing energy upon fusion.</a:t>
            </a:r>
          </a:p>
          <a:p>
            <a:pPr marL="0" indent="0">
              <a:buNone/>
            </a:pPr>
            <a:endParaRPr lang="en-US" dirty="0"/>
          </a:p>
          <a:p>
            <a:pPr marL="0" indent="0">
              <a:buNone/>
            </a:pPr>
            <a:r>
              <a:rPr lang="en-US" dirty="0" smtClean="0"/>
              <a:t>But there are heavier elements than Iron-56…</a:t>
            </a:r>
            <a:endParaRPr lang="en-US" dirty="0"/>
          </a:p>
        </p:txBody>
      </p:sp>
    </p:spTree>
    <p:extLst>
      <p:ext uri="{BB962C8B-B14F-4D97-AF65-F5344CB8AC3E}">
        <p14:creationId xmlns:p14="http://schemas.microsoft.com/office/powerpoint/2010/main" val="3216737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TotalTime>
  <Words>766</Words>
  <Application>Microsoft Office PowerPoint</Application>
  <PresentationFormat>Widescreen</PresentationFormat>
  <Paragraphs>79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Cambria Math</vt:lpstr>
      <vt:lpstr>Office Theme</vt:lpstr>
      <vt:lpstr>Steller Processes</vt:lpstr>
      <vt:lpstr>The Jeans Criterion</vt:lpstr>
      <vt:lpstr>The Jeans Criterion</vt:lpstr>
      <vt:lpstr>Nuclear Fusion in Stars (Main Sequence)</vt:lpstr>
      <vt:lpstr>Proton – Proton Chain</vt:lpstr>
      <vt:lpstr>More massive stars and the CNO Cycle</vt:lpstr>
      <vt:lpstr>After the Main Sequence</vt:lpstr>
      <vt:lpstr>After the Main Sequence</vt:lpstr>
      <vt:lpstr>When Will It End?</vt:lpstr>
      <vt:lpstr>Neutron Capture</vt:lpstr>
      <vt:lpstr>S-Process and R-Process</vt:lpstr>
      <vt:lpstr>Lifetimes of Main Sequence Stars</vt:lpstr>
      <vt:lpstr>So How Much Time Does She Have?</vt:lpstr>
      <vt:lpstr>So How Much Time Does She Have?</vt:lpstr>
      <vt:lpstr>Type Ia Supernovae (A Thieving White Dwarf!)</vt:lpstr>
      <vt:lpstr>Type II Supernovae (Cores Now Hydrogen Free!)</vt:lpstr>
      <vt:lpstr>Type II Supernovae continued…</vt:lpstr>
      <vt:lpstr>How Can We Tell the Difference?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dc:creator>
  <cp:lastModifiedBy>Nico G</cp:lastModifiedBy>
  <cp:revision>35</cp:revision>
  <dcterms:created xsi:type="dcterms:W3CDTF">2016-01-07T05:14:58Z</dcterms:created>
  <dcterms:modified xsi:type="dcterms:W3CDTF">2017-04-07T00:23:41Z</dcterms:modified>
</cp:coreProperties>
</file>