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7" r:id="rId3"/>
    <p:sldId id="285" r:id="rId4"/>
    <p:sldId id="286" r:id="rId5"/>
    <p:sldId id="287" r:id="rId6"/>
    <p:sldId id="288" r:id="rId7"/>
    <p:sldId id="289" r:id="rId8"/>
    <p:sldId id="257" r:id="rId9"/>
    <p:sldId id="258" r:id="rId10"/>
    <p:sldId id="294" r:id="rId11"/>
    <p:sldId id="295" r:id="rId12"/>
    <p:sldId id="296" r:id="rId13"/>
    <p:sldId id="297" r:id="rId14"/>
    <p:sldId id="290" r:id="rId15"/>
    <p:sldId id="291" r:id="rId16"/>
    <p:sldId id="292" r:id="rId17"/>
    <p:sldId id="293" r:id="rId18"/>
    <p:sldId id="271" r:id="rId19"/>
    <p:sldId id="272" r:id="rId20"/>
    <p:sldId id="298" r:id="rId21"/>
    <p:sldId id="320" r:id="rId22"/>
    <p:sldId id="300" r:id="rId23"/>
    <p:sldId id="322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23" r:id="rId32"/>
    <p:sldId id="309" r:id="rId33"/>
    <p:sldId id="310" r:id="rId34"/>
    <p:sldId id="311" r:id="rId35"/>
    <p:sldId id="312" r:id="rId36"/>
    <p:sldId id="313" r:id="rId37"/>
    <p:sldId id="314" r:id="rId38"/>
    <p:sldId id="321" r:id="rId39"/>
    <p:sldId id="31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6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6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7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02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00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4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37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7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99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15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9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28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56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67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5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1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1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7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7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2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7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8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7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4580C-A532-445B-804A-EB37C6EB981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6149B-7A96-4B86-84B2-2DBEE4AC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2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Stellar Characteristics and Stellar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3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The Fate of Stars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________________– </a:t>
            </a:r>
            <a:r>
              <a:rPr lang="en-US" altLang="en-US" dirty="0"/>
              <a:t>have undergone </a:t>
            </a:r>
            <a:r>
              <a:rPr lang="en-US" altLang="en-US" dirty="0" smtClean="0"/>
              <a:t>__________________ and </a:t>
            </a:r>
            <a:r>
              <a:rPr lang="en-US" altLang="en-US" dirty="0"/>
              <a:t>are </a:t>
            </a:r>
            <a:r>
              <a:rPr lang="en-US" altLang="en-US" dirty="0" smtClean="0"/>
              <a:t>now 				mostly </a:t>
            </a:r>
            <a:r>
              <a:rPr lang="en-US" altLang="en-US" dirty="0"/>
              <a:t>neutrons at their </a:t>
            </a:r>
            <a:r>
              <a:rPr lang="en-US" altLang="en-US" dirty="0" smtClean="0"/>
              <a:t>core. These will generally 					_____________________ after a supernova when the _____ 			of the collapsed star is between ____________________.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______________ – when a neutron star’s core cannot collapse further, the 				_________________________________ causing a 					huge _____________, ______________________________ 			______________________________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sz="2000" dirty="0" smtClean="0"/>
          </a:p>
          <a:p>
            <a:pPr marL="0" indent="0" eaLnBrk="1" hangingPunct="1">
              <a:buNone/>
            </a:pPr>
            <a:r>
              <a:rPr lang="en-US" altLang="en-US" sz="2000" dirty="0" smtClean="0"/>
              <a:t>FYI: In a supernova, the </a:t>
            </a:r>
            <a:r>
              <a:rPr lang="en-US" altLang="en-US" sz="2000" dirty="0"/>
              <a:t>star will tear apart (mostly) and send out a shock wave.  This can cause a flash of brightness over 100x greater than the whole universe!</a:t>
            </a:r>
          </a:p>
        </p:txBody>
      </p:sp>
    </p:spTree>
    <p:extLst>
      <p:ext uri="{BB962C8B-B14F-4D97-AF65-F5344CB8AC3E}">
        <p14:creationId xmlns:p14="http://schemas.microsoft.com/office/powerpoint/2010/main" val="12993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9949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______________– the mass of the core of the dying star is so great 				that the _________________________________ to 			__________________________________, causing 			it to ________________. Their _________________			______________ to _________________________			____________ the surface</a:t>
            </a:r>
          </a:p>
          <a:p>
            <a:endParaRPr lang="en-US" alt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The Fate of Stars</a:t>
            </a:r>
          </a:p>
        </p:txBody>
      </p:sp>
    </p:spTree>
    <p:extLst>
      <p:ext uri="{BB962C8B-B14F-4D97-AF65-F5344CB8AC3E}">
        <p14:creationId xmlns:p14="http://schemas.microsoft.com/office/powerpoint/2010/main" val="7383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Types of Stars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Binary Stars – almost half of the stars we can see are in fact ________	________________________________.  These stars can be of 	different types.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Cepheid Variable – stars that have a ___________________________	over time, usually within a ________________________.</a:t>
            </a:r>
          </a:p>
          <a:p>
            <a:pPr lvl="2"/>
            <a:r>
              <a:rPr lang="en-US" altLang="en-US" dirty="0" smtClean="0"/>
              <a:t>The internal structure of the star actually causes it to vary in size and thus in L</a:t>
            </a:r>
          </a:p>
        </p:txBody>
      </p:sp>
    </p:spTree>
    <p:extLst>
      <p:ext uri="{BB962C8B-B14F-4D97-AF65-F5344CB8AC3E}">
        <p14:creationId xmlns:p14="http://schemas.microsoft.com/office/powerpoint/2010/main" val="34434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The Cepheid Variable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As we have previously discussed, the Cepheid Variable is a type of star that has a luminosity that varies over time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Recall that this is due to the outer layers of the star undergoing a periodic expansion and contraction, causing a ___________________ ________________________________________________________.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The S-B law states:</a:t>
            </a:r>
          </a:p>
        </p:txBody>
      </p:sp>
    </p:spTree>
    <p:extLst>
      <p:ext uri="{BB962C8B-B14F-4D97-AF65-F5344CB8AC3E}">
        <p14:creationId xmlns:p14="http://schemas.microsoft.com/office/powerpoint/2010/main" val="228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Period and Absolute Magnitude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32933" y="1661411"/>
            <a:ext cx="10127244" cy="4906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 have discovered that a _________ exists between the _______ of a Cepheid Variable’s brightness __________________________ of the star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Cepheid Variables are quite bright (about 10000x the luminosity of the sun) and so are easy to locate 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07" y="3247766"/>
            <a:ext cx="28082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png;base64,iVBORw0KGgoAAAANSUhEUgAAAR8AAACvCAMAAADzNCq+AAABsFBMVEX+/v7///8AAAD09PRra2tISEj///3///v6+vr39/fo+f9LS0v6///h4eHi9/9DCgDt7e1aWlpubm5VVVXY2Nj///bR0dEAABGLpMGsrKzDp5GhoaEqKirz//9BQUF+fn6RkZHU5vGJiYkzBRa7u7s0NDR6kqgyAABkZGQhISEAH1KZmZnIyMgnAADg7Pt+mLX+9uoALFQaAAAAAB4/LAAAABqljW/jzLhhMQu9yNGBXkRnOBuoqKgFDyfN3/Dr2cphhJ4eIjh+g44ADBNdRjK4qZ+CbllsdYrJvrL48N9VOyTM191VQUQwTXLo3dhbZoJNOCqunZNdgZ5tVEaFdnTRvqTLxLSRnKcAHji6z+IeJ02wk3kAGDtDAABaZG9rY1msnIspHAA8MSFXWGwnSGQtGQuSgGr36M80VnljbYVUMg84Q0+JeWeBaz+buMcAKVqRdVgOPmlPHwAAAChlRyR/g5hNVnQ1EABmWk5NOUAqS2FcPA5XMyAUNEJJKAB4UDE9QVkAADKJY0JxWSY9GwAAJkKwwNwAAEQXDgBDKRQ1WGhtd4JuTzUsHydugqLx2L2hQm5HAAAQa0lEQVR4nO2djV8aV7rH+R2QNyFFBMKLitKR4oI6MbdajCvWqpF1S0wistSsehurtfGyySbZeNum7d1Nc282u82/fM+Z4U2YAWYYZFB+n08MDHPmDF/Oy3Oe55wzBkNfffWlG+Hqqy08VuNVl60dQDDFTFdbbtIenytfwwbb42Nsq37qXxjo82mkPp/G6vNpLG34CC2Zuep4ldkgvISUHVE8Bvkzui9N+MC2Hk/67GVAyIxvlS6L4zzogchMXT44zAuJhc/qztAJLi34IDVXcG2SZfotxaPIfJIXy5XZgPsUFRZI1bcXSxrET4AU+4z+ZemLJ9FX3q3SWxgM3WOlBR/LtJ9+zexbwChUNPq97uTN7FXpvdU7NYOyqSQetYqvDbDMzdDX5o+XAZtVKFFmGzBPL2exFS/XvVZOAz60cNgZJRvvjrz2nN/dJgXcCX/9q91yFp/Kp6bzOLy7cXOGlqp3R7bU567z3Df51DsTyb0rYCO3XbB8fPB/39stlM/h+DcFer206f4/d+f2k8H9jZX09j7xny19fcPc/G4U3Hep6Wt+pgZ8sreFQQoWc75Xs3tH2LuNO378lA+e+jae4Yd86hb4m6z8ZB8hVUj/iqdR/GPW5fi5wP8beyuYTnp/iuLjmYUj3/FtBz3tFAEs5vFi+cP/Yv6eK/Unx6amfBAIu1ithbPpl9eEj1B+gO2kx2ncm0WajN7J0yo2P+txOvFzfu8exPrlfZU/syPl3qZ8aPX5ewEZ9/kK5mYQfED5BFecHqfVAP4NSWKxAH5n538w74d5keSgIR/ECSG0kvsmw5fCx0tY+5NO/uiHJSDwgcCHckGI8gk+E/kYEPwlitRX2CvxSd9mZCgfWoo+nsneAtZHaVfmWCc3FvPmN8snzxkffoZ2ABq2QBihfBLOoVjz4qNN/5UlOVdi35El77eXaf2aj+KjAt4UUuSf5378tZAm0XXykp3IkwnaWgWmnyR/oEi/86dI4N3rxFwh8/kNnuT5uddnDyjvYBSv7H/fz715uUFyT09xcsSKWhu3WXvXMcpnYNDZigmhjf3DL8U5WoR2Q1vYOw0lkeE4H8c5MuJLRyae4MQTE/Trc0k+SY+66L/RTY7naOqQHfR8+oJjFDNcfAJ8wJEJGDknx03wXDypZQcGwxgZ9rRmYGlnPxf/o/Wr1JMbqv5VdRi1HgTDhXNLV6s9STNRKyIymGj1ihqPv5A5iE3ow/KVFkUdn+Ja5631+FTb31pr0ZsLTAWU3OG1Gr/DEJgMKRusXAM+KDdriSlCfMpuuBmfJp/2AB/4BoecrL33DYzRfl2hP7kRH3Es2TC1/vnARaEQwDNscnnoq+Ym88Xk8nyw63YfRHueD8f4cLFhJ2ucR0wK41kN+HjHkj5fY7u1F/gI5adoDirvXRuVn7OkM8PVu/2qjvQCH/jIZMvmYH3yBnwexkz19Qspf5UnUO98KJfxEQXmYP0FGvDx2GypfK395/1DtHf4wLA0osgcrL9Co/IzOUb8JZeyWfS64Xj3t17hA3DMHGxvBoY8HzNt8T+IfGAJ2c3IRArIvj3pET6Uzsi4td3RTqPyc9/k3p4VPjavEzv4f9ufFo4Hxm5W6pwO+ZRdCb6xsLH9sWADPpa40+MsVa+P7Mh+i4VbQKn8CG4H3fGBMxxnN+YcNLm0GCk3ql++rd39mWIci/KZX0Hq96PgxdAfAjGTyR3WGR84mbGTCLmHWvIOtnDBBvbhappsvbzI5+aoueTpYlPHDHorPwgRUS6N7kueDyxna7ML0QqfIK1fz6raZj3WLySKfEKd5gMXLD5zwlXsvz5ZZu3zYs1wQ2986C82SYYnKR9Px/lkhlYdZbfxZihgRWa81k2uMz4whEY4A2wRU0Kr22pQv7zTlaClAKp+cKcrPsx3KpiDWvp4JfiUJ1EsNg3q6oiPYA5q7/yu5wO+ZPT0EB8gMRbRwBysv3A9n3S0GHP6V6/wATxjbk3MwfpLS/AhJfUGH2osD8U6Q0eazy8BUWu9wAdwmVoNFqu5vET7s1WsXyn98wFs4TH13sEWMpDvvwzN59x0kU9x4t048XU0YNur8UFYmWnPRlvxjt5Bj/IRohKRyTD9O2Xtl5/6jMNi1I/+GeqXn/p8BT7D1O4Zcnf2DnqRj+A7HZ+KGbUdaknn1cD/3DzvbvARQ+kaTyqTz01+/M7vvG82Fezy+XTYHKzPT55PkOR37I1v5LL5UIPHPdZZg6c2R2k+zNvDLzn4JgXocvlQOpE2Qunq8pTig5OcuKKr2b1cEp+Sdy7eVihdXdbSfF5P5uwt3Mrl8IEzREsNlkaWLn/up3T9slotm+fvt/TRf4FN+1riJuPdWAYmzYf+WpkN8nqg2az+y+HjZrbyuK0rE4dl6tfLc/KYFp+nKzpon4XlNsNdmlYtw4fss8pFu3hH49Sd58PGEFNkpIWlNp3JXppPgdYwmwOpXJfLDzUHae2aulST5+INSPCByIf/xdHl/p0ZywNfKJ+Uq+UtSPgP+cjO40gkEmYripuk7iQfZg5SY3mI9V564kMBrT0Ju93uJpXL0FE+pZmVMJpGxrvn5Jb0Pxdd9M2XfHaIjzA2DxVnVnZ3RZBE/MK2BauLynjcpfgFDAkXN6JwoU2HJMFn/iYWuhkfhHWEkEGdbDAhwcfigsVts9kMh13hA4wzr3tb+35pJ+n4V3Hzh+apNefDvINsGRLRLx8WPeESOJYcfV3EpjUfIZTuxCQhAX3gkeGTej0TJLmHEnvS8OfkbeWotnwE3ylbhgSfVtMr25Y0n+Cy99UDZGsXX9BPMqMfTjvDh1o64aLvVEdrfGXGX48fEnvmTaX8lNZfmOHayHeCD2Btb6FNhyTj/0nFJ/hQqMwHmWE7sBl774Dr8FbxqIbzeymX+GR7C206JDn/fCa0VDXlyJyZtiP9e2FzBDwpU9OKD5tZuaQLc7BOMuXnKfl0kvirqpc4Pzz11e77uNitwTU4NDSkRTfMZlbGdWIO1km6/fnwJzoAszws24fi+oIoUl/YXcaq6oX2o9/CzMru+E5bkUz/lWdfPlhuiQU+e+L6lOrz265f1Bwc6NDMSm0k03/dc8CySW5UWhq2vulLtsTp4okq+ZSLoHO4YzMrtZFM+zPPTPyK/weZuTytb8mHy1rwEfauu/xQuirJ9l9LoaoVVMh4PFZYErVmrSo+QGzKjSpzUM+SKT8WJ9VxZ9ZfCPGagPXSQ+mqJN3+pKc76P9BhF56cowzJLoVtFEgaT7ZI5fRaOuQ/weuETY+txL9jNLlJc2Hf8z694y9E3yoOTgWQtEL1tG5p1pImk9m7TQSiTTf1FM5n7I5KLRCI/ocVFRJpv0hbrc7/I3mfISZlaLBI3iZNVvm1zHJ+Fc5oX5pzIcay1Wr0um7ri9uaS6p+I4TViOL72jUPpe3/3LFLq5K74Hu/RLiO0iMuyDOrNS7sSwhCT5WJywmm81m1aT8CPtbubows1IbNYrvaNK/Y5jZOfFJHfpOW5HM+GKdPXrmPzUpP8JKEl36TluRdP++QN5rZf/AOEXCOgpIKJTM+OKeRvWLmYOkB5vlsqT5mA9mKB/17XNlR88BIuxl3vZ9dkvSfLxrbfXv8HDC2iPPoNvFNgvRv5ksK5n69Sjp8TjPVPLBktClu4aYORjRz1wDNZKJv5+20f7AOkWZuMMDQruDQFw3wXQVkuZjPCj4fL4NteWHmTwDJd9p7/ZdTDLlp53xBR1KsP2beplKRdL2oZntFIN1NXyEmZU9aixLSCZ+YaTjL/5987GnxP7zgZGrUnaY5NZfCGr6JIL65xd4ptrfs1JPkuETdXqc63ebeofr+bj0G0pXJen6ZRFmH6zVz6+rTS1Rv7S6M31IJn4RCAS4+6R+fl3tid3e36bjkmt/xqga7z0vnHhd+eSp9WzU9f4/lyS59ae0pT170pH4YG+pwf4J+E7KPuzo/HD9Sen+kNgMVSG5jnwq+7NJ8EE2evy7a84nfeoU9YcqPkJImO3LDcvn152PxP6QyDgMsHATlNBCDz3foX1J8bnrEVXx/4Dtz29ZS64tg45arzkf3llsfyr+Q3H+6jMsfOn949b6ctnxdR35SO0PWZ7//DkXiaxW9lS4lnykzirtz//FaHlLcc3WF+haCvgEH2Dhq6q2R5v1BTpXi3zw5xs4ecQeDHzxeL9+iWdtHuQcyIZXa4asfT6l04rzw2sM6j6fJqn7fBqn7vNpnLrPp3HqCh8Vl1Gds5q8VGamFR9MKr6OiiTq8zLG1GWmGR/l11GdtZq8jO4+n0ZJusXHUBzrYxCKpSKJ6oRWt8q82uMTHhsQNTg1OKBQKpK0kXBEZWYjbXXQKn+UXlI7ePrqq68rpeIGSsqSSK9Ob5rOUHFcKEyqgdDKBpT1qSxOGJBJKkiLzMG+Hbhvarpdak06TymmZea22gWk/MdJh3MGxYCQ+TEKZO9t3ms9P+w4Nx5gL2qZa/I0hosy3yejsGwn1ybwr+TDplOhmlwsoShvVg7cvp/8yjNFMArLm2XzOwWFAQgW8FMei4ryg+WTUbYhS/bbD0cXHoyrQthsPpezVlbsNdu+XSonyidNbuBnBWmxTpa9czN42nzCV3UqxocmSR0d3sPJc4eKxqDqYp8p5kPvuun8RolUAh+7Mj7mw1+t0xNq+bw+/A0nxNFeAVLBJ7PxrTo+PC0LPypoEADvI/yQx4u3ivnsrWDhS9rYfXjUXvujnA/tvtK31PBZARbf8p+OtlzeLeGtQz9t01NfKeowKR87Tm5h3s/fZrkqvtULF1PKB3zIdai8fQZ/9n4LvDusoHk2by7R7hm7S8qqCDaHcvTnCK8Cm+HV9pofykdhBwjveN3TrltKB+UPWIa6TTkrpqE6U636UrvhnE3ZJa7X0Lhtwn311VdfffWm0PK7qy8Jxziq4/yA7cI73W/ypq3Aj0cikXi1SwoLlb1gmQ1d5W3A7tcq3CQ9LXinf3Mdk6oROnuWZuWNOVi9xMGixo3U04L3P2aBj57VxKFQ9iMvVPjQd3f8tSddcctc5PPZM/Cm8317Zif3cD/wi4NWq9iTLTrqH3L/sTzwx/p+bM6P1NDB/uhuzL2Fw337oTv28koDonxWbIfkLb6+gRdHzhfPudX12w78NY8gmeCnlzH/l9KsiOwR+Dm/l+TxqoCnR0DQn36E9N+uOp/90PgWFp6Hw+eP8V9RIPWpY+GmA95PZoN/AbKl+oWP3gr1i3NtzhWQppi2R9Pk7kwPbHzbhsT6RZuZI6EtYXwWPnVkaRHCZyvzz6r4eInIZ/dJ4scC8PT71ANgd45c7RZb4CN06nlgxyGUn9uOBbJM+RT2no8yPmIbbJ6LMj5pMgPGJ02mlpGm9U+NZ7t3BH5aeIYNviOrB7P4xykE++fF946FR6Mpcs+1QZJZYXE+JVFIzf0tQaLrZD8JoQU6OXKkbyqMNvWUwIciEY59e35nMIfNSCRpiUdyDu+ZadVOi1JsP7Tq3D1nwQiY7w/mdgLGdVNyfdUhxLmQDofDbYc7da2yBcP+N0vYP0zBAgzlN6Ks+G87Kqmvs5Cte7gm29RJRcDxiqq+iMCypMbhf33Ur1Z96Vz/D70q3uIGt0uNAAAAAElFTkSuQmCC"/>
          <p:cNvSpPr>
            <a:spLocks noChangeAspect="1" noChangeArrowheads="1"/>
          </p:cNvSpPr>
          <p:nvPr/>
        </p:nvSpPr>
        <p:spPr bwMode="auto">
          <a:xfrm>
            <a:off x="155575" y="-2117725"/>
            <a:ext cx="7239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ecampus.matc.edu/mihalj/astronomy/test5/period_luminosity_cepheids-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7" y="2840038"/>
            <a:ext cx="42576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The Standard Candle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ability to __________________ of the star __________________ means we ____________________________________ even if it is beyond the 10Mpc limits we usually encounter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It also means that we can _______________________ or __________ ____________ to compare the other stars in, say, another galaxy or to determine the distance to that galaxy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This method is 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30214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A Cepheid Variable Distance Example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588531"/>
            <a:ext cx="4419600" cy="5045865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A Cepheid </a:t>
            </a:r>
            <a:r>
              <a:rPr lang="el-GR" altLang="en-US" dirty="0"/>
              <a:t>δ</a:t>
            </a:r>
            <a:r>
              <a:rPr lang="en-US" altLang="en-US" dirty="0" smtClean="0"/>
              <a:t> is known to be 300pc from Earth. Another Cepheid variable, Z, is seen in a different galaxy with the same period but with an apparent brightness of 10</a:t>
            </a:r>
            <a:r>
              <a:rPr lang="en-US" altLang="en-US" baseline="30000" dirty="0" smtClean="0"/>
              <a:t>-9</a:t>
            </a:r>
            <a:r>
              <a:rPr lang="en-US" altLang="en-US" dirty="0" smtClean="0"/>
              <a:t> of </a:t>
            </a:r>
            <a:r>
              <a:rPr lang="el-GR" altLang="en-US" dirty="0" smtClean="0"/>
              <a:t>δ</a:t>
            </a:r>
            <a:r>
              <a:rPr lang="en-US" altLang="en-US" dirty="0" smtClean="0"/>
              <a:t>.  How far is the other galaxy from Earth?</a:t>
            </a:r>
          </a:p>
        </p:txBody>
      </p:sp>
    </p:spTree>
    <p:extLst>
      <p:ext uri="{BB962C8B-B14F-4D97-AF65-F5344CB8AC3E}">
        <p14:creationId xmlns:p14="http://schemas.microsoft.com/office/powerpoint/2010/main" val="2462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The </a:t>
            </a:r>
            <a:r>
              <a:rPr lang="en-US" altLang="en-US" dirty="0" err="1" smtClean="0"/>
              <a:t>Hertzsprung</a:t>
            </a:r>
            <a:r>
              <a:rPr lang="en-US" altLang="en-US" dirty="0" smtClean="0"/>
              <a:t>-Russell (HR) Diagram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981200" y="1817687"/>
            <a:ext cx="34290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plot dealing with Spectral Class, Luminosity, Temperature, and Absolute Magnitude, and star type…or at least a few of these at a time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11" y="1817687"/>
            <a:ext cx="47434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0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828800" y="951874"/>
            <a:ext cx="2743200" cy="2477125"/>
          </a:xfrm>
        </p:spPr>
        <p:txBody>
          <a:bodyPr/>
          <a:lstStyle/>
          <a:p>
            <a:r>
              <a:rPr lang="en-US" altLang="en-US" sz="2400" dirty="0"/>
              <a:t>Notice that the Scales on the axes are non-linear and that temperature is plotted from high to low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4" y="152400"/>
            <a:ext cx="588803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19" y="3657599"/>
            <a:ext cx="3300908" cy="312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4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Estimating Luminosity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0" y="1933730"/>
            <a:ext cx="4267200" cy="423846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 the stars beyond the distance at which parallax is useful, 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19339"/>
            <a:ext cx="46672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Atomic Spectra and You!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Passing a sufficiently high potential through a tube of a specific gas will cause it to glow, as we see in the fluorescent lights in the classroom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Different elements produce different discrete spectra, unlike an incandescent light source which produces a continuous range of colors</a:t>
            </a:r>
          </a:p>
        </p:txBody>
      </p:sp>
    </p:spTree>
    <p:extLst>
      <p:ext uri="{BB962C8B-B14F-4D97-AF65-F5344CB8AC3E}">
        <p14:creationId xmlns:p14="http://schemas.microsoft.com/office/powerpoint/2010/main" val="37892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The Mass-Luminosity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exists a mathematical relationship between the Mass of a main sequence star and the luminosity of it.</a:t>
            </a:r>
          </a:p>
          <a:p>
            <a:endParaRPr lang="en-US" dirty="0" smtClean="0"/>
          </a:p>
          <a:p>
            <a:r>
              <a:rPr lang="en-US" dirty="0" smtClean="0"/>
              <a:t>The _____________ in this relationship _______________________ and so values are often greater than  4 or less than 3.</a:t>
            </a:r>
          </a:p>
          <a:p>
            <a:endParaRPr lang="en-US" dirty="0" smtClean="0"/>
          </a:p>
          <a:p>
            <a:r>
              <a:rPr lang="en-US" dirty="0" smtClean="0"/>
              <a:t>The relationship, stated in terms of Solar Units (based on our Sun) is: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937198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Start Me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2434"/>
          </a:xfrm>
        </p:spPr>
        <p:txBody>
          <a:bodyPr>
            <a:normAutofit/>
          </a:bodyPr>
          <a:lstStyle/>
          <a:p>
            <a:r>
              <a:rPr lang="en-US" dirty="0" smtClean="0"/>
              <a:t>A nebula is made of ____________ (74%), ____________ (24%), and ___________ (1%) which is made of many different elements.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nebulae are _____________ and also ____________________ which __________________________________. If a nebula is very ____ and/or not ________, it is ___________________ because the ______________________________________________________________________________________________.</a:t>
            </a:r>
          </a:p>
          <a:p>
            <a:endParaRPr lang="en-US" dirty="0" smtClean="0"/>
          </a:p>
        </p:txBody>
      </p:sp>
      <p:pic>
        <p:nvPicPr>
          <p:cNvPr id="4" name="Picture 2" descr="Image result for traffic ligh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64" y="365124"/>
            <a:ext cx="208913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89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1508"/>
          </a:xfrm>
        </p:spPr>
        <p:txBody>
          <a:bodyPr>
            <a:normAutofit/>
          </a:bodyPr>
          <a:lstStyle/>
          <a:p>
            <a:r>
              <a:rPr lang="en-US" dirty="0"/>
              <a:t>The process of moving together causes these particles to lose </a:t>
            </a:r>
            <a:r>
              <a:rPr lang="en-US" dirty="0" smtClean="0"/>
              <a:t>________________________and </a:t>
            </a:r>
            <a:r>
              <a:rPr lang="en-US" dirty="0"/>
              <a:t>instead </a:t>
            </a:r>
            <a:r>
              <a:rPr lang="en-US" dirty="0" smtClean="0"/>
              <a:t>_____________________... </a:t>
            </a:r>
            <a:r>
              <a:rPr lang="en-US" dirty="0"/>
              <a:t>thus we see the temperature </a:t>
            </a:r>
            <a:r>
              <a:rPr lang="en-US" dirty="0" smtClean="0"/>
              <a:t>______________.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yields an </a:t>
            </a:r>
            <a:r>
              <a:rPr lang="en-US" dirty="0" smtClean="0"/>
              <a:t>_____________________ amongst </a:t>
            </a:r>
            <a:r>
              <a:rPr lang="en-US" dirty="0"/>
              <a:t>the particles and as they ionize the nebula gains its own </a:t>
            </a:r>
            <a:r>
              <a:rPr lang="en-US" dirty="0" smtClean="0"/>
              <a:t>______________.  </a:t>
            </a:r>
            <a:r>
              <a:rPr lang="en-US" dirty="0"/>
              <a:t>This is called a </a:t>
            </a:r>
            <a:r>
              <a:rPr lang="en-US" dirty="0" smtClean="0"/>
              <a:t>_________________.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Protostars</a:t>
            </a:r>
            <a:r>
              <a:rPr lang="en-US" dirty="0"/>
              <a:t> are considerably larger than stars.  To have one with the same mass as our Sun would yield a </a:t>
            </a:r>
            <a:r>
              <a:rPr lang="en-US" dirty="0" err="1"/>
              <a:t>protostar</a:t>
            </a:r>
            <a:r>
              <a:rPr lang="en-US" dirty="0"/>
              <a:t> with 5000x the surface area and 100x the luminosity.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Start Me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47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9988"/>
          </a:xfrm>
        </p:spPr>
        <p:txBody>
          <a:bodyPr>
            <a:normAutofit/>
          </a:bodyPr>
          <a:lstStyle/>
          <a:p>
            <a:r>
              <a:rPr lang="en-US" dirty="0" smtClean="0"/>
              <a:t>As gravitational contraction continues the temperature at the core of the </a:t>
            </a:r>
            <a:r>
              <a:rPr lang="en-US" dirty="0" err="1" smtClean="0"/>
              <a:t>protostar</a:t>
            </a:r>
            <a:r>
              <a:rPr lang="en-US" dirty="0" smtClean="0"/>
              <a:t> rises until such a point that _______________________ ___________________________________________________.</a:t>
            </a:r>
          </a:p>
          <a:p>
            <a:r>
              <a:rPr lang="en-US" dirty="0" smtClean="0"/>
              <a:t>Now that the core is a _________, ______________________ begins.</a:t>
            </a:r>
          </a:p>
          <a:p>
            <a:endParaRPr lang="en-US" dirty="0" smtClean="0"/>
          </a:p>
          <a:p>
            <a:r>
              <a:rPr lang="en-US" dirty="0" smtClean="0"/>
              <a:t>This officially makes a __________ which will be placed in the main sequence of the _________________________________________.</a:t>
            </a:r>
          </a:p>
          <a:p>
            <a:endParaRPr lang="en-US" dirty="0" smtClean="0"/>
          </a:p>
          <a:p>
            <a:r>
              <a:rPr lang="en-US" dirty="0" smtClean="0"/>
              <a:t>________________ yields ___________________________and thus _____________________.</a:t>
            </a:r>
            <a:endParaRPr lang="en-US" dirty="0"/>
          </a:p>
        </p:txBody>
      </p:sp>
      <p:pic>
        <p:nvPicPr>
          <p:cNvPr id="4" name="Picture 4" descr="Eyewitness 20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435" y="112871"/>
            <a:ext cx="2561786" cy="16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2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Gestation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protostar</a:t>
            </a:r>
            <a:r>
              <a:rPr lang="en-US" dirty="0" smtClean="0"/>
              <a:t> of ________________will become a star much ____________ than those of lower mass.</a:t>
            </a:r>
          </a:p>
          <a:p>
            <a:endParaRPr lang="en-US" dirty="0" smtClean="0"/>
          </a:p>
          <a:p>
            <a:r>
              <a:rPr lang="en-US" dirty="0" smtClean="0"/>
              <a:t>This will also have an ______________________ and _____________ as the star contracts.</a:t>
            </a:r>
          </a:p>
          <a:p>
            <a:endParaRPr lang="en-US" dirty="0" smtClean="0"/>
          </a:p>
          <a:p>
            <a:r>
              <a:rPr lang="en-US" dirty="0" smtClean="0"/>
              <a:t>Recall that there are lower and upper _______________________ ____________ that will result in a star forming (_________________)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Fetus clipart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255" y="31273"/>
            <a:ext cx="1794351" cy="179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774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It’s Better to Burn Out than to Fade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___________________ also has a _________________________ ________________________________________________________.</a:t>
            </a:r>
          </a:p>
          <a:p>
            <a:endParaRPr lang="en-US" dirty="0" smtClean="0"/>
          </a:p>
          <a:p>
            <a:r>
              <a:rPr lang="en-US" dirty="0" smtClean="0"/>
              <a:t>Our Sun has been burning for roughly __________________ and will continue to burn for another ___________________.</a:t>
            </a:r>
          </a:p>
          <a:p>
            <a:endParaRPr lang="en-US" dirty="0" smtClean="0"/>
          </a:p>
          <a:p>
            <a:r>
              <a:rPr lang="en-US" dirty="0" smtClean="0"/>
              <a:t>A star of ___________ would _________________________ in just about ________________. This is because the higher mass results in the ____________________________and so ___________ can occur.</a:t>
            </a:r>
            <a:endParaRPr lang="en-US" dirty="0"/>
          </a:p>
        </p:txBody>
      </p:sp>
      <p:pic>
        <p:nvPicPr>
          <p:cNvPr id="4" name="il_fi" descr="http://www.multiservices-janitorial.com/documents/fire_meaney2.gif"/>
          <p:cNvPicPr/>
          <p:nvPr/>
        </p:nvPicPr>
        <p:blipFill>
          <a:blip r:embed="rId2" cstate="print">
            <a:grayscl/>
          </a:blip>
          <a:srcRect l="23209" t="3549" r="21098" b="12421"/>
          <a:stretch>
            <a:fillRect/>
          </a:stretch>
        </p:blipFill>
        <p:spPr bwMode="auto">
          <a:xfrm>
            <a:off x="10490834" y="365124"/>
            <a:ext cx="86296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1489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Our Sun Can’t Live Forever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25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Our Sun represents a typical main sequence star that is destined to become a _________________.</a:t>
            </a:r>
          </a:p>
          <a:p>
            <a:endParaRPr lang="en-US" dirty="0" smtClean="0"/>
          </a:p>
          <a:p>
            <a:r>
              <a:rPr lang="en-US" dirty="0" smtClean="0"/>
              <a:t>This is a </a:t>
            </a:r>
            <a:r>
              <a:rPr lang="en-US" dirty="0" smtClean="0"/>
              <a:t>_________________ </a:t>
            </a:r>
            <a:r>
              <a:rPr lang="en-US" dirty="0" smtClean="0"/>
              <a:t>process that occurs at different layers within the star.</a:t>
            </a:r>
          </a:p>
          <a:p>
            <a:endParaRPr lang="en-US" dirty="0" smtClean="0"/>
          </a:p>
          <a:p>
            <a:r>
              <a:rPr lang="en-US" dirty="0" smtClean="0"/>
              <a:t>Our Sun will one day </a:t>
            </a:r>
            <a:r>
              <a:rPr lang="en-US" dirty="0" smtClean="0"/>
              <a:t>_______________________________________.  </a:t>
            </a:r>
            <a:r>
              <a:rPr lang="en-US" dirty="0" smtClean="0"/>
              <a:t>However, throughout its life it </a:t>
            </a:r>
            <a:r>
              <a:rPr lang="en-US" dirty="0" smtClean="0"/>
              <a:t>_______________________________.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such, </a:t>
            </a:r>
            <a:r>
              <a:rPr lang="en-US" dirty="0" smtClean="0"/>
              <a:t>_________________________________________________ ________________________________________________.</a:t>
            </a:r>
            <a:endParaRPr lang="en-US" dirty="0"/>
          </a:p>
        </p:txBody>
      </p:sp>
      <p:pic>
        <p:nvPicPr>
          <p:cNvPr id="4" name="Picture 2" descr="Image result for old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324" y="-13745"/>
            <a:ext cx="2105305" cy="208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91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Core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74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Without fusion in the core, </a:t>
            </a:r>
            <a:r>
              <a:rPr lang="en-US" dirty="0" smtClean="0"/>
              <a:t>______________________________________ and </a:t>
            </a:r>
            <a:r>
              <a:rPr lang="en-US" dirty="0" smtClean="0"/>
              <a:t>so the </a:t>
            </a:r>
            <a:r>
              <a:rPr lang="en-US" dirty="0" smtClean="0"/>
              <a:t>________________________.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will </a:t>
            </a:r>
            <a:r>
              <a:rPr lang="en-US" dirty="0" smtClean="0"/>
              <a:t>_________________________________ and </a:t>
            </a:r>
            <a:r>
              <a:rPr lang="en-US" dirty="0" smtClean="0"/>
              <a:t>in turn </a:t>
            </a:r>
            <a:r>
              <a:rPr lang="en-US" dirty="0" smtClean="0"/>
              <a:t>__________ _________________________________________.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will mean that the </a:t>
            </a:r>
            <a:r>
              <a:rPr lang="en-US" dirty="0" smtClean="0"/>
              <a:t>__________________________________________ _______________________.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this point, the </a:t>
            </a:r>
            <a:r>
              <a:rPr lang="en-US" dirty="0" smtClean="0"/>
              <a:t>______________________ and </a:t>
            </a:r>
            <a:r>
              <a:rPr lang="en-US" dirty="0" smtClean="0"/>
              <a:t>the </a:t>
            </a:r>
            <a:r>
              <a:rPr lang="en-US" dirty="0" smtClean="0"/>
              <a:t>__________________ (</a:t>
            </a:r>
            <a:r>
              <a:rPr lang="en-US" dirty="0" smtClean="0"/>
              <a:t>2000x its present value).</a:t>
            </a:r>
          </a:p>
          <a:p>
            <a:endParaRPr lang="en-US" dirty="0" smtClean="0"/>
          </a:p>
          <a:p>
            <a:r>
              <a:rPr lang="en-US" dirty="0" smtClean="0"/>
              <a:t>The Sun’s </a:t>
            </a:r>
            <a:r>
              <a:rPr lang="en-US" dirty="0" smtClean="0"/>
              <a:t>____________________________________________________.</a:t>
            </a:r>
            <a:endParaRPr lang="en-US" dirty="0"/>
          </a:p>
        </p:txBody>
      </p:sp>
      <p:pic>
        <p:nvPicPr>
          <p:cNvPr id="4" name="Picture 4" descr="Caveman English: May 2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20" y="23685"/>
            <a:ext cx="1165860" cy="16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07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It’s Not Over Yet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7523"/>
          </a:xfrm>
        </p:spPr>
        <p:txBody>
          <a:bodyPr>
            <a:normAutofit/>
          </a:bodyPr>
          <a:lstStyle/>
          <a:p>
            <a:r>
              <a:rPr lang="en-US" dirty="0" smtClean="0"/>
              <a:t>_________________________________________________ which </a:t>
            </a:r>
            <a:r>
              <a:rPr lang="en-US" dirty="0" smtClean="0"/>
              <a:t>in turn </a:t>
            </a:r>
            <a:r>
              <a:rPr lang="en-US" dirty="0" smtClean="0"/>
              <a:t>___________________________, </a:t>
            </a:r>
            <a:r>
              <a:rPr lang="en-US" dirty="0" smtClean="0"/>
              <a:t>causing </a:t>
            </a:r>
            <a:r>
              <a:rPr lang="en-US" dirty="0" smtClean="0"/>
              <a:t>_________________.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will </a:t>
            </a:r>
            <a:r>
              <a:rPr lang="en-US" dirty="0" smtClean="0"/>
              <a:t>________________________________________ and _____ ___________________________________________, </a:t>
            </a:r>
            <a:r>
              <a:rPr lang="en-US" dirty="0" smtClean="0"/>
              <a:t>which is where most living tissue on Earth gets its Carbon from.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___________________________________________ </a:t>
            </a:r>
            <a:r>
              <a:rPr lang="en-US" dirty="0" smtClean="0"/>
              <a:t>and the </a:t>
            </a:r>
            <a:r>
              <a:rPr lang="en-US" dirty="0" smtClean="0"/>
              <a:t>______ ______________________________________________________________________________________________________________.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9477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Just Die Already...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2473"/>
          </a:xfrm>
        </p:spPr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 smtClean="0"/>
              <a:t>__________________________________________and </a:t>
            </a:r>
            <a:r>
              <a:rPr lang="en-US" dirty="0" smtClean="0"/>
              <a:t>produce a </a:t>
            </a:r>
            <a:r>
              <a:rPr lang="en-US" dirty="0" err="1" smtClean="0"/>
              <a:t>luminosty</a:t>
            </a:r>
            <a:r>
              <a:rPr lang="en-US" dirty="0" smtClean="0"/>
              <a:t> 10000x greater than the Sun had presently.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phase is also associated with </a:t>
            </a:r>
            <a:r>
              <a:rPr lang="en-US" dirty="0" smtClean="0"/>
              <a:t>__________________________ in </a:t>
            </a:r>
            <a:r>
              <a:rPr lang="en-US" dirty="0" smtClean="0"/>
              <a:t>which the </a:t>
            </a:r>
            <a:r>
              <a:rPr lang="en-US" dirty="0" smtClean="0"/>
              <a:t>_________________________________________leaving </a:t>
            </a:r>
            <a:r>
              <a:rPr lang="en-US" dirty="0" smtClean="0"/>
              <a:t>an </a:t>
            </a:r>
            <a:r>
              <a:rPr lang="en-US" dirty="0" smtClean="0"/>
              <a:t>________________________________________________.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Gravestone R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223" y="314707"/>
            <a:ext cx="1247556" cy="137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7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892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Emission/Absorption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81200" y="5105400"/>
            <a:ext cx="8229600" cy="1524000"/>
          </a:xfrm>
        </p:spPr>
        <p:txBody>
          <a:bodyPr/>
          <a:lstStyle/>
          <a:p>
            <a:r>
              <a:rPr lang="en-US" altLang="en-US" sz="2400" dirty="0"/>
              <a:t>If we shine light from an incandescent source through a tube made of a particular gas, only the wavelengths that would be emitted by that gas are absorbed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1524000"/>
            <a:ext cx="53721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8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exposed core, which is now the </a:t>
            </a:r>
            <a:r>
              <a:rPr lang="en-US" dirty="0" smtClean="0"/>
              <a:t>___________________, </a:t>
            </a:r>
            <a:r>
              <a:rPr lang="en-US" dirty="0"/>
              <a:t>will have </a:t>
            </a:r>
            <a:r>
              <a:rPr lang="en-US" dirty="0" smtClean="0"/>
              <a:t>_______________________ and </a:t>
            </a:r>
            <a:r>
              <a:rPr lang="en-US" dirty="0"/>
              <a:t>thus will simply </a:t>
            </a:r>
            <a:r>
              <a:rPr lang="en-US" dirty="0" smtClean="0"/>
              <a:t>_____________. </a:t>
            </a:r>
            <a:r>
              <a:rPr lang="en-US" dirty="0"/>
              <a:t>It will </a:t>
            </a:r>
            <a:r>
              <a:rPr lang="en-US" dirty="0" smtClean="0"/>
              <a:t>_____________________________________________________ _________________________________________________ </a:t>
            </a:r>
            <a:r>
              <a:rPr lang="en-US" dirty="0"/>
              <a:t>(electron repulsion because they can’t be in the same quantum state)</a:t>
            </a:r>
          </a:p>
          <a:p>
            <a:endParaRPr lang="en-US" dirty="0"/>
          </a:p>
          <a:p>
            <a:r>
              <a:rPr lang="en-US" dirty="0"/>
              <a:t>This </a:t>
            </a:r>
            <a:r>
              <a:rPr lang="en-US" dirty="0" smtClean="0"/>
              <a:t>__________________________________________________.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Just Die Already...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54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7095"/>
          </a:xfrm>
        </p:spPr>
        <p:txBody>
          <a:bodyPr>
            <a:normAutofit/>
          </a:bodyPr>
          <a:lstStyle/>
          <a:p>
            <a:r>
              <a:rPr lang="en-US" dirty="0" smtClean="0"/>
              <a:t>A star like our Sun will </a:t>
            </a:r>
            <a:r>
              <a:rPr lang="en-US" dirty="0" smtClean="0"/>
              <a:t>not have </a:t>
            </a:r>
            <a:r>
              <a:rPr lang="en-US" dirty="0" smtClean="0"/>
              <a:t>a core that contracts forever.  At some point, </a:t>
            </a:r>
            <a:r>
              <a:rPr lang="en-US" dirty="0" smtClean="0"/>
              <a:t>___________________________________________________.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__________________________________________ </a:t>
            </a:r>
            <a:r>
              <a:rPr lang="en-US" dirty="0" smtClean="0"/>
              <a:t>at which point </a:t>
            </a:r>
            <a:r>
              <a:rPr lang="en-US" dirty="0" smtClean="0"/>
              <a:t>________________________________________________________ _____________________________________________________________________________.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__________, </a:t>
            </a:r>
            <a:r>
              <a:rPr lang="en-US" dirty="0" smtClean="0"/>
              <a:t>which is </a:t>
            </a:r>
            <a:r>
              <a:rPr lang="en-US" dirty="0" smtClean="0"/>
              <a:t>________ is </a:t>
            </a:r>
            <a:r>
              <a:rPr lang="en-US" dirty="0" smtClean="0"/>
              <a:t>known as the </a:t>
            </a:r>
            <a:r>
              <a:rPr lang="en-US" dirty="0" smtClean="0"/>
              <a:t>_____________ _____________.</a:t>
            </a:r>
            <a:endParaRPr lang="en-US" dirty="0"/>
          </a:p>
        </p:txBody>
      </p:sp>
      <p:pic>
        <p:nvPicPr>
          <p:cNvPr id="4" name="Picture 2" descr="Image result for speed limi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303" y="331619"/>
            <a:ext cx="1087822" cy="13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30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Other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Generally speaking, stars of mass </a:t>
            </a:r>
            <a:r>
              <a:rPr lang="en-US" dirty="0" smtClean="0"/>
              <a:t>_____________________________ ______________________.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Stars with mass </a:t>
            </a:r>
            <a:r>
              <a:rPr lang="en-US" dirty="0" smtClean="0"/>
              <a:t>___________________________________________ and </a:t>
            </a:r>
            <a:r>
              <a:rPr lang="en-US" dirty="0" smtClean="0"/>
              <a:t>thus </a:t>
            </a:r>
            <a:r>
              <a:rPr lang="en-US" dirty="0" smtClean="0"/>
              <a:t>________________________________________________ _________________________________________________.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______________ have </a:t>
            </a:r>
            <a:r>
              <a:rPr lang="en-US" dirty="0" smtClean="0"/>
              <a:t>a special </a:t>
            </a:r>
            <a:r>
              <a:rPr lang="en-US" dirty="0" smtClean="0"/>
              <a:t>_______________________, </a:t>
            </a:r>
            <a:r>
              <a:rPr lang="en-US" dirty="0" smtClean="0"/>
              <a:t>just as White Dwarves do.  This is known as the </a:t>
            </a:r>
            <a:r>
              <a:rPr lang="en-US" dirty="0" smtClean="0"/>
              <a:t>_______________________. </a:t>
            </a:r>
            <a:r>
              <a:rPr lang="en-US" dirty="0" smtClean="0"/>
              <a:t>We will come to this </a:t>
            </a:r>
            <a:r>
              <a:rPr lang="en-US" dirty="0" smtClean="0"/>
              <a:t>soon.</a:t>
            </a:r>
            <a:endParaRPr lang="en-US" dirty="0"/>
          </a:p>
        </p:txBody>
      </p:sp>
      <p:pic>
        <p:nvPicPr>
          <p:cNvPr id="4" name="Picture 2" descr="Image result for weight limi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458" y="340135"/>
            <a:ext cx="1109603" cy="13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49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Giant vs. Supergiant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Stars of </a:t>
            </a:r>
            <a:r>
              <a:rPr lang="en-US" dirty="0" smtClean="0"/>
              <a:t>_____________________________________________ </a:t>
            </a:r>
            <a:r>
              <a:rPr lang="en-US" dirty="0" smtClean="0"/>
              <a:t>elements and thus yield </a:t>
            </a:r>
            <a:r>
              <a:rPr lang="en-US" dirty="0" smtClean="0"/>
              <a:t>_______________________________.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___________________________________ </a:t>
            </a:r>
            <a:r>
              <a:rPr lang="en-US" dirty="0" smtClean="0"/>
              <a:t>just as we saw in our own Sun with </a:t>
            </a:r>
            <a:r>
              <a:rPr lang="en-US" dirty="0" smtClean="0"/>
              <a:t>___________________________________________.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_________________________ because _______________________ ________________________________ </a:t>
            </a:r>
            <a:r>
              <a:rPr lang="en-US" dirty="0" smtClean="0"/>
              <a:t>due to the massive coulomb forces that must be overcome.</a:t>
            </a:r>
            <a:endParaRPr lang="en-US" dirty="0"/>
          </a:p>
        </p:txBody>
      </p:sp>
      <p:pic>
        <p:nvPicPr>
          <p:cNvPr id="4" name="Picture 4" descr="Joyful Expressions: August 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396" y="365125"/>
            <a:ext cx="1442688" cy="19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46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Like an Ogre, It has Layers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5310" y="1718856"/>
            <a:ext cx="5580089" cy="490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47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What’s Next For Our Giant Stars?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7523"/>
          </a:xfrm>
        </p:spPr>
        <p:txBody>
          <a:bodyPr>
            <a:normAutofit/>
          </a:bodyPr>
          <a:lstStyle/>
          <a:p>
            <a:r>
              <a:rPr lang="en-US" dirty="0" smtClean="0"/>
              <a:t>When the </a:t>
            </a:r>
            <a:r>
              <a:rPr lang="en-US" dirty="0" smtClean="0"/>
              <a:t>_______________________________________________ _______________.  </a:t>
            </a:r>
            <a:r>
              <a:rPr lang="en-US" dirty="0" smtClean="0"/>
              <a:t>This </a:t>
            </a:r>
            <a:r>
              <a:rPr lang="en-US" dirty="0" smtClean="0"/>
              <a:t>____________________________________ ________________________________________________________.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Almost instantly, there is </a:t>
            </a:r>
            <a:r>
              <a:rPr lang="en-US" dirty="0" smtClean="0"/>
              <a:t>____________________________________ ______________________________________________________________________________________________________________.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results in </a:t>
            </a:r>
            <a:r>
              <a:rPr lang="en-US" dirty="0" smtClean="0"/>
              <a:t>_____________________________________________ ________________________________________.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948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Regular Novas are Lame by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2532"/>
          </a:xfrm>
        </p:spPr>
        <p:txBody>
          <a:bodyPr>
            <a:normAutofit/>
          </a:bodyPr>
          <a:lstStyle/>
          <a:p>
            <a:r>
              <a:rPr lang="en-US" dirty="0" smtClean="0"/>
              <a:t>Here we see a </a:t>
            </a:r>
            <a:r>
              <a:rPr lang="en-US" dirty="0" smtClean="0"/>
              <a:t>____________________________________________ ______________________________________________________.  </a:t>
            </a:r>
            <a:r>
              <a:rPr lang="en-US" dirty="0" smtClean="0"/>
              <a:t>The </a:t>
            </a:r>
            <a:r>
              <a:rPr lang="en-US" dirty="0" smtClean="0"/>
              <a:t>____________________ and </a:t>
            </a:r>
            <a:r>
              <a:rPr lang="en-US" dirty="0" smtClean="0"/>
              <a:t>accelerates outward ripping the star to pieces, resulting in a </a:t>
            </a:r>
            <a:r>
              <a:rPr lang="en-US" dirty="0" smtClean="0"/>
              <a:t>____________________!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_____________________________________________________ _________________________ </a:t>
            </a:r>
            <a:r>
              <a:rPr lang="en-US" dirty="0" smtClean="0"/>
              <a:t>and thus we see that </a:t>
            </a:r>
            <a:r>
              <a:rPr lang="en-US" dirty="0" smtClean="0"/>
              <a:t>_____________ _______________________________________________________.</a:t>
            </a:r>
            <a:endParaRPr lang="en-US" dirty="0"/>
          </a:p>
        </p:txBody>
      </p:sp>
      <p:pic>
        <p:nvPicPr>
          <p:cNvPr id="4" name="Picture 2" descr="Image result for sup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740" y="278524"/>
            <a:ext cx="1547101" cy="154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71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What’s Left Over?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75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_________________________________________ and </a:t>
            </a:r>
            <a:r>
              <a:rPr lang="en-US" dirty="0" smtClean="0"/>
              <a:t>is packed together as tightly as in a nucleus. (a cubic cm of a neutron star would have a mass of roughly 300 - 400 billion kilograms!)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_______________________________________________ is </a:t>
            </a:r>
            <a:r>
              <a:rPr lang="en-US" dirty="0" smtClean="0"/>
              <a:t>the </a:t>
            </a:r>
            <a:r>
              <a:rPr lang="en-US" b="1" dirty="0" smtClean="0"/>
              <a:t>_____________________</a:t>
            </a:r>
            <a:r>
              <a:rPr lang="en-US" dirty="0" smtClean="0"/>
              <a:t>. </a:t>
            </a:r>
            <a:r>
              <a:rPr lang="en-US" dirty="0" smtClean="0"/>
              <a:t>If the </a:t>
            </a:r>
            <a:r>
              <a:rPr lang="en-US" dirty="0" smtClean="0"/>
              <a:t>_____ </a:t>
            </a:r>
            <a:r>
              <a:rPr lang="en-US" dirty="0" smtClean="0"/>
              <a:t>of the neutron star is </a:t>
            </a:r>
            <a:r>
              <a:rPr lang="en-US" dirty="0" smtClean="0"/>
              <a:t>_______ __________________(</a:t>
            </a:r>
            <a:r>
              <a:rPr lang="en-US" dirty="0" smtClean="0"/>
              <a:t>currently estimated to be 1.5 – 3 solar masses) then it will </a:t>
            </a:r>
            <a:r>
              <a:rPr lang="en-US" dirty="0" smtClean="0"/>
              <a:t>_______________________.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 </a:t>
            </a:r>
            <a:r>
              <a:rPr lang="en-US" dirty="0" smtClean="0"/>
              <a:t>____________________________________, </a:t>
            </a:r>
            <a:r>
              <a:rPr lang="en-US" dirty="0" smtClean="0"/>
              <a:t>the </a:t>
            </a:r>
            <a:r>
              <a:rPr lang="en-US" dirty="0" smtClean="0"/>
              <a:t>___________ ___________________________________________________________________________________________________________.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3169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51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The Evolution of a Star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66472"/>
            <a:ext cx="7848600" cy="512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814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86677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Absorption Spectra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295401"/>
            <a:ext cx="6629400" cy="3990975"/>
          </a:xfrm>
          <a:noFill/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906905" y="5410200"/>
            <a:ext cx="1046313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Thus, we can </a:t>
            </a:r>
            <a:r>
              <a:rPr lang="en-US" altLang="en-US" sz="2800" dirty="0" smtClean="0"/>
              <a:t>___________________________of </a:t>
            </a:r>
            <a:r>
              <a:rPr lang="en-US" altLang="en-US" sz="2800" dirty="0"/>
              <a:t>a star based on the </a:t>
            </a:r>
            <a:r>
              <a:rPr lang="en-US" altLang="en-US" sz="2800" dirty="0" smtClean="0"/>
              <a:t>______________________that </a:t>
            </a:r>
            <a:r>
              <a:rPr lang="en-US" altLang="en-US" sz="2800" dirty="0"/>
              <a:t>we see when we look at that </a:t>
            </a:r>
            <a:r>
              <a:rPr lang="en-US" altLang="en-US" sz="2800" dirty="0" smtClean="0"/>
              <a:t>star.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18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Spectral Classification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Stars with similar spectra are grouped together into ___________ ____________, which relates directly to their surface temperatures.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_________________________ a star’s ____________________ or excite the atoms of its surface elements, thus impacting the spectrum we see.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Regardless of class, ________________________________________ __________________________.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1152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OBAFGKM!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070449"/>
              </p:ext>
            </p:extLst>
          </p:nvPr>
        </p:nvGraphicFramePr>
        <p:xfrm>
          <a:off x="1906249" y="1690688"/>
          <a:ext cx="8229599" cy="487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3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Spectral Class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Solar</a:t>
                      </a:r>
                      <a:r>
                        <a:rPr lang="en-US" sz="1600" baseline="0" dirty="0" smtClean="0"/>
                        <a:t> Masses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Solar Diameters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Approx. Temp. Range (K)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Color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 Absorption</a:t>
                      </a:r>
                      <a:r>
                        <a:rPr lang="en-US" sz="1600" baseline="0" dirty="0" smtClean="0"/>
                        <a:t> Lines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20 - 100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r>
                        <a:rPr lang="en-US" sz="1600" baseline="0" dirty="0" smtClean="0"/>
                        <a:t> - 25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 – 50000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Bluest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Ionized Helium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Mintaka</a:t>
                      </a:r>
                      <a:endParaRPr lang="en-US" sz="16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4 - 20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r>
                        <a:rPr lang="en-US" sz="1600" baseline="0" dirty="0" smtClean="0"/>
                        <a:t> – 12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 – 30000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bluish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Neutral Helium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Rigel</a:t>
                      </a:r>
                      <a:endParaRPr lang="en-US" sz="16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r>
                        <a:rPr lang="en-US" sz="1600" baseline="0" dirty="0" smtClean="0"/>
                        <a:t> - 4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 – 4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7500 – 10000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Blue-white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Hydrogen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Sirius A</a:t>
                      </a:r>
                      <a:endParaRPr lang="en-US" sz="16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1.05 - 2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1.1 – 1.5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6000 – 7500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Ionized Metals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Canopus</a:t>
                      </a:r>
                      <a:endParaRPr lang="en-US" sz="16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 – 1.05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0.85 – 1.1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 – 6000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Yellow-white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Ionized Calcium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Sun</a:t>
                      </a:r>
                      <a:endParaRPr lang="en-US" sz="16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 – 0.8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 – 0.85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3500 – 5000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Orange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Neutral metals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Aldebaran</a:t>
                      </a:r>
                      <a:endParaRPr lang="en-US" sz="16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9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0.08 – 0.5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 – 0.6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2500 – 3500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Titanium Oxide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Betelgeuse</a:t>
                      </a:r>
                      <a:endParaRPr lang="en-US" sz="16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1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Wien’s Displacement Law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Wien discovered an empirical ________________________________ __________________________________________________________________________________ which can be stated as: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93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Wien’s Law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This law applies to the spectra of stars as well, which means that ____ ________________________________________________________________________________________________________________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Given that we can measure find a star’s luminosity as well, we can actually use the ___________________________________________ ________________________________________________________.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27630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Types of Stars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_____________________– ordinary stars, similar to our sun, make up         				90% of all stars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____________________ – very large, cooler temp than our sun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________________– much smaller than the sun (earth size) but much 				hotter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36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stropphyscs 2">
  <a:themeElements>
    <a:clrScheme name="Custom 1">
      <a:dk1>
        <a:srgbClr val="F2F2F2"/>
      </a:dk1>
      <a:lt1>
        <a:sysClr val="window" lastClr="FFFFFF"/>
      </a:lt1>
      <a:dk2>
        <a:srgbClr val="D8D8D8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ropphyscs 2" id="{7203D360-E058-41D0-AA36-FF9B76888C38}" vid="{7C974A6A-ED86-4E63-8C9F-5B413B259A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1475</Words>
  <Application>Microsoft Office PowerPoint</Application>
  <PresentationFormat>Widescreen</PresentationFormat>
  <Paragraphs>237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Astropphyscs 2</vt:lpstr>
      <vt:lpstr>Stellar Characteristics and Stellar Evolution</vt:lpstr>
      <vt:lpstr>Atomic Spectra and You!</vt:lpstr>
      <vt:lpstr>Emission/Absorption</vt:lpstr>
      <vt:lpstr>Absorption Spectra</vt:lpstr>
      <vt:lpstr>Spectral Classification</vt:lpstr>
      <vt:lpstr>OBAFGKM!</vt:lpstr>
      <vt:lpstr>Wien’s Displacement Law</vt:lpstr>
      <vt:lpstr>Wien’s Law</vt:lpstr>
      <vt:lpstr>Types of Stars</vt:lpstr>
      <vt:lpstr>The Fate of Stars</vt:lpstr>
      <vt:lpstr>PowerPoint Presentation</vt:lpstr>
      <vt:lpstr>Types of Stars</vt:lpstr>
      <vt:lpstr>The Cepheid Variable</vt:lpstr>
      <vt:lpstr>Period and Absolute Magnitude</vt:lpstr>
      <vt:lpstr>The Standard Candle</vt:lpstr>
      <vt:lpstr>A Cepheid Variable Distance Example</vt:lpstr>
      <vt:lpstr>The Hertzsprung-Russell (HR) Diagram</vt:lpstr>
      <vt:lpstr>PowerPoint Presentation</vt:lpstr>
      <vt:lpstr>Estimating Luminosity</vt:lpstr>
      <vt:lpstr>The Mass-Luminosity Relation</vt:lpstr>
      <vt:lpstr>Start Me Up</vt:lpstr>
      <vt:lpstr>Start Me Up</vt:lpstr>
      <vt:lpstr>Fusion</vt:lpstr>
      <vt:lpstr>Gestation Period</vt:lpstr>
      <vt:lpstr>It’s Better to Burn Out than to Fade Away</vt:lpstr>
      <vt:lpstr>Our Sun Can’t Live Forever</vt:lpstr>
      <vt:lpstr>Core Values</vt:lpstr>
      <vt:lpstr>It’s Not Over Yet</vt:lpstr>
      <vt:lpstr>Just Die Already...</vt:lpstr>
      <vt:lpstr>Just Die Already...</vt:lpstr>
      <vt:lpstr>Limits</vt:lpstr>
      <vt:lpstr>Other Limits</vt:lpstr>
      <vt:lpstr>Giant vs. Supergiant</vt:lpstr>
      <vt:lpstr>Like an Ogre, It has Layers</vt:lpstr>
      <vt:lpstr>What’s Next For Our Giant Stars?</vt:lpstr>
      <vt:lpstr>Regular Novas are Lame by Comparison</vt:lpstr>
      <vt:lpstr>What’s Left Over?</vt:lpstr>
      <vt:lpstr>The Evolution of a Star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Wien’s Law</dc:title>
  <dc:creator>Nico</dc:creator>
  <cp:lastModifiedBy>Nico G</cp:lastModifiedBy>
  <cp:revision>34</cp:revision>
  <dcterms:created xsi:type="dcterms:W3CDTF">2016-01-07T05:24:18Z</dcterms:created>
  <dcterms:modified xsi:type="dcterms:W3CDTF">2018-02-20T07:55:10Z</dcterms:modified>
</cp:coreProperties>
</file>