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9" r:id="rId2"/>
    <p:sldId id="390" r:id="rId3"/>
    <p:sldId id="391" r:id="rId4"/>
    <p:sldId id="440" r:id="rId5"/>
    <p:sldId id="392" r:id="rId6"/>
    <p:sldId id="393" r:id="rId7"/>
    <p:sldId id="394" r:id="rId8"/>
    <p:sldId id="395" r:id="rId9"/>
    <p:sldId id="396" r:id="rId10"/>
    <p:sldId id="397" r:id="rId11"/>
    <p:sldId id="441" r:id="rId12"/>
    <p:sldId id="442" r:id="rId13"/>
    <p:sldId id="452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3" r:id="rId23"/>
    <p:sldId id="457" r:id="rId24"/>
    <p:sldId id="458" r:id="rId25"/>
    <p:sldId id="459" r:id="rId26"/>
    <p:sldId id="460" r:id="rId27"/>
    <p:sldId id="455" r:id="rId28"/>
    <p:sldId id="454" r:id="rId29"/>
    <p:sldId id="456" r:id="rId30"/>
    <p:sldId id="461" r:id="rId31"/>
    <p:sldId id="463" r:id="rId32"/>
    <p:sldId id="464" r:id="rId33"/>
    <p:sldId id="465" r:id="rId34"/>
    <p:sldId id="466" r:id="rId35"/>
    <p:sldId id="467" r:id="rId36"/>
    <p:sldId id="468" r:id="rId37"/>
    <p:sldId id="470" r:id="rId38"/>
    <p:sldId id="471" r:id="rId39"/>
    <p:sldId id="472" r:id="rId40"/>
    <p:sldId id="474" r:id="rId41"/>
    <p:sldId id="473" r:id="rId42"/>
    <p:sldId id="475" r:id="rId43"/>
    <p:sldId id="476" r:id="rId44"/>
    <p:sldId id="46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8000"/>
    <a:srgbClr val="0099CC"/>
    <a:srgbClr val="CC0099"/>
    <a:srgbClr val="009999"/>
    <a:srgbClr val="FFC000"/>
    <a:srgbClr val="00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7" autoAdjust="0"/>
  </p:normalViewPr>
  <p:slideViewPr>
    <p:cSldViewPr snapToGrid="0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3E13FB-FBDE-4A38-AE37-F35B5CF4A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04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5487073-B937-4A2C-ACF0-C7B08E0B16A9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7B5C738-9AEE-47AC-9C87-503BA89A879C}" type="slidenum">
              <a:rPr lang="en-US" altLang="en-US" sz="1200">
                <a:cs typeface="+mn-cs"/>
              </a:rPr>
              <a:pPr algn="r">
                <a:defRPr/>
              </a:pPr>
              <a:t>10</a:t>
            </a:fld>
            <a:endParaRPr lang="en-US" altLang="en-US" sz="1200"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47B5C738-9AEE-47AC-9C87-503BA89A879C}" type="slidenum">
              <a:rPr lang="en-US" altLang="en-US" sz="1200">
                <a:cs typeface="+mn-cs"/>
              </a:rPr>
              <a:pPr algn="r">
                <a:defRPr/>
              </a:pPr>
              <a:t>11</a:t>
            </a:fld>
            <a:endParaRPr lang="en-US" altLang="en-US" sz="1200"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B58CC-960F-4C3C-9014-4A55C4D0D5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E562FF0-0FEE-47D8-811A-57CE91055EFA}" type="slidenum">
              <a:rPr lang="en-US" altLang="en-US" sz="1200">
                <a:latin typeface="Calibri" pitchFamily="34" charset="0"/>
              </a:rPr>
              <a:pPr algn="r" eaLnBrk="1" hangingPunct="1"/>
              <a:t>19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BC88B-5B2C-42E2-9108-842709B654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55BB4E2-1765-4EE5-B1D7-F5874F9957B2}" type="slidenum">
              <a:rPr lang="en-US" altLang="en-US" sz="1200">
                <a:latin typeface="Calibri" pitchFamily="34" charset="0"/>
              </a:rPr>
              <a:pPr algn="r" eaLnBrk="1" hangingPunct="1"/>
              <a:t>20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953D9-1B74-48C4-9AEA-4BC387EC6D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937C52D-6208-4B6B-9817-6730BAC8D534}" type="slidenum">
              <a:rPr lang="en-US" altLang="en-US" sz="1200">
                <a:latin typeface="Calibri" pitchFamily="34" charset="0"/>
              </a:rPr>
              <a:pPr algn="r" eaLnBrk="1" hangingPunct="1"/>
              <a:t>31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52139-0C1D-4A5A-A24C-74E01CA9C1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1B9F1A9-6801-44F0-8FF1-035A911388CE}" type="slidenum">
              <a:rPr lang="en-US" altLang="en-US" sz="1200">
                <a:latin typeface="Calibri" pitchFamily="34" charset="0"/>
              </a:rPr>
              <a:pPr algn="r" eaLnBrk="1" hangingPunct="1"/>
              <a:t>32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F64E7-BC6A-49AB-BF45-BB6B55BAA4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CE34EC2-DE23-4A08-B238-C791BD5203E2}" type="slidenum">
              <a:rPr lang="en-US" altLang="en-US" sz="1200">
                <a:latin typeface="Calibri" pitchFamily="34" charset="0"/>
              </a:rPr>
              <a:pPr algn="r" eaLnBrk="1" hangingPunct="1"/>
              <a:t>33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13FB-FBDE-4A38-AE37-F35B5CF4AAE4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9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7AC4E96A-251A-4A25-8D0B-031CC9DDE507}" type="slidenum">
              <a:rPr lang="en-US" altLang="en-US" sz="1200"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3D004A49-6001-41B1-9DB9-8E2F885296A9}" type="slidenum">
              <a:rPr lang="en-US" altLang="en-US" sz="1200"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3D004A49-6001-41B1-9DB9-8E2F885296A9}" type="slidenum">
              <a:rPr lang="en-US" altLang="en-US" sz="1200"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9155810D-9756-4953-987A-B71BA12F3E1F}" type="slidenum">
              <a:rPr lang="en-US" altLang="en-US" sz="1200">
                <a:cs typeface="+mn-cs"/>
              </a:rPr>
              <a:pPr algn="r">
                <a:defRPr/>
              </a:pPr>
              <a:t>5</a:t>
            </a:fld>
            <a:endParaRPr lang="en-US" altLang="en-US" sz="1200"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BD5A7FF2-92CF-4B4B-BF9D-5D160103F8C8}" type="slidenum">
              <a:rPr lang="en-US" altLang="en-US" sz="1200">
                <a:cs typeface="+mn-cs"/>
              </a:rPr>
              <a:pPr algn="r">
                <a:defRPr/>
              </a:pPr>
              <a:t>6</a:t>
            </a:fld>
            <a:endParaRPr lang="en-US" altLang="en-US" sz="1200"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19298DE6-CD96-4004-B2EE-E35BFB11993B}" type="slidenum">
              <a:rPr lang="en-US" altLang="en-US" sz="1200">
                <a:cs typeface="+mn-cs"/>
              </a:rPr>
              <a:pPr algn="r">
                <a:defRPr/>
              </a:pPr>
              <a:t>7</a:t>
            </a:fld>
            <a:endParaRPr lang="en-US" altLang="en-US" sz="1200"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0A980189-F224-4F25-9CF4-F838F1278744}" type="slidenum">
              <a:rPr lang="en-US" altLang="en-US" sz="1200">
                <a:cs typeface="+mn-cs"/>
              </a:rPr>
              <a:pPr algn="r">
                <a:defRPr/>
              </a:pPr>
              <a:t>8</a:t>
            </a:fld>
            <a:endParaRPr lang="en-US" altLang="en-US" sz="1200"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/>
          <a:p>
            <a:pPr algn="r">
              <a:defRPr/>
            </a:pPr>
            <a:fld id="{526CFC94-0FB1-4E45-842E-80B294B01041}" type="slidenum">
              <a:rPr lang="en-US" altLang="en-US" sz="1200">
                <a:cs typeface="+mn-cs"/>
              </a:rPr>
              <a:pPr algn="r">
                <a:defRPr/>
              </a:pPr>
              <a:t>9</a:t>
            </a:fld>
            <a:endParaRPr lang="en-US" altLang="en-US" sz="1200"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2015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14E7-B9F8-490F-9132-F40D6432C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2A1C-E2DB-4311-ADEA-EE257D60C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35B5-811E-4753-B01E-7281A5312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2544-8CE5-44A8-B875-4D70539B5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6FD9-2836-4061-81A7-5D921A264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DE21-116F-4FFF-8FB6-AD15FD088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6A2D-6CB8-47AA-B120-753701837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B73C-B4DB-48BF-A0D7-97A3AF788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C47F-F695-4909-8305-726F50411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A0A-746D-40C3-AEF7-D3E5AAEBC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C24D-3C87-44FD-A4F7-3A5CD83EF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087DDF7-CD61-49A4-AC54-B8411C705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Michael%20Jean\Local%20Settings\Temp\Videos\Eolipila,%20Steam%20engine%20Hero%20of%20Alexandria.fl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rWy_yNBvY#t=161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717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 smtClean="0">
                <a:solidFill>
                  <a:srgbClr val="7030A0"/>
                </a:solidFill>
              </a:rPr>
              <a:t>Option B.2 </a:t>
            </a:r>
            <a:r>
              <a:rPr lang="en-US" altLang="en-US" dirty="0" smtClean="0">
                <a:solidFill>
                  <a:srgbClr val="7030A0"/>
                </a:solidFill>
              </a:rPr>
              <a:t>is </a:t>
            </a:r>
            <a:r>
              <a:rPr lang="en-US" altLang="en-US" dirty="0">
                <a:solidFill>
                  <a:srgbClr val="7030A0"/>
                </a:solidFill>
              </a:rPr>
              <a:t>an extension of </a:t>
            </a:r>
            <a:r>
              <a:rPr lang="en-US" altLang="en-US" dirty="0" smtClean="0">
                <a:solidFill>
                  <a:srgbClr val="7030A0"/>
                </a:solidFill>
              </a:rPr>
              <a:t>Topic 3.</a:t>
            </a:r>
            <a:endParaRPr lang="en-US" altLang="en-US" dirty="0">
              <a:solidFill>
                <a:srgbClr val="7030A0"/>
              </a:solidFill>
            </a:endParaRPr>
          </a:p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Essential idea: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The first law of thermodynamics relates the change in internal energy of a system to the energy transferred and the work done.  The entropy of the universe tends to a maximum.</a:t>
            </a:r>
            <a:endParaRPr lang="en-US" altLang="en-US" dirty="0">
              <a:solidFill>
                <a:srgbClr val="000000"/>
              </a:solidFill>
            </a:endParaRPr>
          </a:p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Nature of science: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Variety of perspectives : with three alternative and equivalent statements of the second law of thermodynamics, this area of physics demonstrates the collaboration and testing involved in confirming abstract notions such as this.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Option B :Engineering physics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b.2 – Thermodynamics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107677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smtClean="0">
                <a:solidFill>
                  <a:schemeClr val="accent2"/>
                </a:solidFill>
              </a:rPr>
              <a:t>Thermodynamics =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The study on how energy can do work</a:t>
            </a:r>
            <a:endParaRPr lang="en-US" altLang="en-US" i="1" dirty="0"/>
          </a:p>
        </p:txBody>
      </p:sp>
      <p:sp>
        <p:nvSpPr>
          <p:cNvPr id="8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530657"/>
            <a:ext cx="26844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Thermal energy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… </a:t>
            </a:r>
            <a: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  <a:t>can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produce useful work</a:t>
            </a:r>
          </a:p>
        </p:txBody>
      </p:sp>
      <p:pic>
        <p:nvPicPr>
          <p:cNvPr id="10" name="Picture 2" descr="D:\Physics\Physics Website Stuff\Physics 25\thermodynamics\bunsenburnergasexp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1653"/>
            <a:ext cx="2857500" cy="32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Physics\Physics Website Stuff\Physics 25\thermodynamics\handc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49583"/>
            <a:ext cx="3305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4012" y="5473335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work can produce … </a:t>
            </a: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Thermal energy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107677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smtClean="0">
                <a:solidFill>
                  <a:schemeClr val="accent2"/>
                </a:solidFill>
              </a:rPr>
              <a:t>Thermodynamics =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The study on how energy can do work</a:t>
            </a:r>
            <a:endParaRPr lang="en-US" altLang="en-US" i="1" dirty="0"/>
          </a:p>
        </p:txBody>
      </p:sp>
      <p:sp>
        <p:nvSpPr>
          <p:cNvPr id="8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530657"/>
            <a:ext cx="26844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Thermal energy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… </a:t>
            </a:r>
            <a: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  <a:t>can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produce useful work</a:t>
            </a:r>
          </a:p>
        </p:txBody>
      </p:sp>
      <p:pic>
        <p:nvPicPr>
          <p:cNvPr id="10" name="Picture 2" descr="D:\Physics\Physics Website Stuff\Physics 25\thermodynamics\bunsenburnergasexp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1653"/>
            <a:ext cx="2857500" cy="32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Physics\Physics Website Stuff\Physics 25\thermodynamics\handc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49583"/>
            <a:ext cx="3305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4012" y="5473335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work can produce … </a:t>
            </a:r>
          </a:p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Thermal energy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856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199" y="1182686"/>
            <a:ext cx="5473337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70C0"/>
                </a:solidFill>
                <a:latin typeface="Calibri" pitchFamily="34" charset="0"/>
              </a:rPr>
              <a:t>Materials have </a:t>
            </a:r>
            <a:r>
              <a:rPr lang="en-US" altLang="en-US" sz="2800" b="1" i="1" dirty="0">
                <a:solidFill>
                  <a:srgbClr val="FF0000"/>
                </a:solidFill>
                <a:latin typeface="Calibri" pitchFamily="34" charset="0"/>
              </a:rPr>
              <a:t>internal energy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U =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This is the KE of random motions of atoms + PE due to forces between atoms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2788376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Can be modeled as vibrating springs joining atoms to each other in solids or within molecules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2430" y="4110446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Energy is also stored as vibrational, rotational and translational motions</a:t>
            </a:r>
          </a:p>
        </p:txBody>
      </p:sp>
      <p:pic>
        <p:nvPicPr>
          <p:cNvPr id="41986" name="Picture 2" descr="D:\Physics\Physics Website Stuff\Physics 25\thermodynamics\atomsonsp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2288"/>
            <a:ext cx="25908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D:\Physics\Physics Website Stuff\Physics 25\thermodynamics\translationvibrationro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30" y="1608652"/>
            <a:ext cx="2513170" cy="52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968672135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" y="1236935"/>
            <a:ext cx="4572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Internal energy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2103437"/>
            <a:ext cx="6781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70C0"/>
                </a:solidFill>
                <a:latin typeface="Calibri" pitchFamily="34" charset="0"/>
              </a:rPr>
              <a:t>Materials have internal energy </a:t>
            </a:r>
            <a:r>
              <a:rPr lang="en-US" altLang="en-US" sz="3600" b="1" i="1" dirty="0">
                <a:solidFill>
                  <a:srgbClr val="0070C0"/>
                </a:solidFill>
                <a:latin typeface="Calibri" pitchFamily="34" charset="0"/>
              </a:rPr>
              <a:t>U</a:t>
            </a:r>
            <a:r>
              <a:rPr lang="en-US" altLang="en-US" sz="2800" i="1" dirty="0">
                <a:solidFill>
                  <a:srgbClr val="0070C0"/>
                </a:solidFill>
                <a:latin typeface="Calibri" pitchFamily="34" charset="0"/>
              </a:rPr>
              <a:t>, </a:t>
            </a:r>
          </a:p>
          <a:p>
            <a:pPr eaLnBrk="1" hangingPunct="1"/>
            <a:r>
              <a:rPr lang="en-US" altLang="en-US" sz="2800" i="1" dirty="0">
                <a:solidFill>
                  <a:srgbClr val="0070C0"/>
                </a:solidFill>
                <a:latin typeface="Calibri" pitchFamily="34" charset="0"/>
              </a:rPr>
              <a:t>(thermal energy + potential energy in bonds)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318135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</a:rPr>
              <a:t>U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 is the sum of all KE and PE of atoms/molecules in the material</a:t>
            </a:r>
          </a:p>
        </p:txBody>
      </p:sp>
      <p:pic>
        <p:nvPicPr>
          <p:cNvPr id="4101" name="Picture 2" descr="D:\Physics\Physics Website Stuff\Physics 25\thermodynamics\atomsonsp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43463"/>
            <a:ext cx="2057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Physics\Physics Website Stuff\Physics 25\thermodynamics\translationvibrationro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76225"/>
            <a:ext cx="21605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419735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</a:rPr>
              <a:t>U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is the change of internal energy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4979126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If </a:t>
            </a:r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</a:rPr>
              <a:t>U &gt; 0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then internal energy has increased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5754188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If </a:t>
            </a:r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3600" b="1" i="1" dirty="0">
                <a:solidFill>
                  <a:srgbClr val="00B050"/>
                </a:solidFill>
                <a:latin typeface="Calibri" pitchFamily="34" charset="0"/>
              </a:rPr>
              <a:t>U &lt; 0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then internal energy has decreased</a:t>
            </a: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53887840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923064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Internal Energy of Ideal gases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2656431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k is Boltzmann’s constant, 1.38 (10</a:t>
            </a:r>
            <a:r>
              <a:rPr lang="en-US" altLang="en-US" sz="2400" i="1" baseline="30000" dirty="0">
                <a:solidFill>
                  <a:srgbClr val="FF0000"/>
                </a:solidFill>
                <a:latin typeface="Calibri" pitchFamily="34" charset="0"/>
              </a:rPr>
              <a:t>-23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) J/K, T is absolute temperature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62197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For each “degree of freedom” (different direction in 3D space) an atom (or molecule) can store energy: </a:t>
            </a:r>
            <a:r>
              <a:rPr lang="en-US" altLang="en-US" sz="36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 </a:t>
            </a:r>
            <a:r>
              <a:rPr lang="en-US" altLang="en-US" sz="3600" i="1" dirty="0" err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kT</a:t>
            </a:r>
            <a:endParaRPr lang="en-US" altLang="en-US" sz="3600" i="1" dirty="0">
              <a:solidFill>
                <a:srgbClr val="00B050"/>
              </a:solidFill>
              <a:latin typeface="Calibri" pitchFamily="34" charset="0"/>
              <a:sym typeface="MS Reference Specialty" pitchFamily="2" charset="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3523479"/>
            <a:ext cx="708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3600" i="1" dirty="0">
                <a:solidFill>
                  <a:srgbClr val="00B050"/>
                </a:solidFill>
                <a:latin typeface="Calibri" pitchFamily="34" charset="0"/>
              </a:rPr>
              <a:t>U = </a:t>
            </a:r>
            <a:r>
              <a:rPr lang="en-US" altLang="en-US" sz="36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 </a:t>
            </a:r>
            <a:r>
              <a:rPr lang="en-US" altLang="en-US" sz="3600" i="1" dirty="0" err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NkT</a:t>
            </a:r>
            <a:r>
              <a:rPr lang="en-US" altLang="en-US" sz="36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for a monatomic gas with N molecules, since there are 3 dimensions (directions)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9394" name="Picture 2" descr="D:\Physics\Physics Website Stuff\Physics 25\thermodynamics\idealg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340292"/>
            <a:ext cx="1895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81200" y="4511176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latin typeface="Calibri" pitchFamily="34" charset="0"/>
              </a:rPr>
              <a:t>In an Ideal Gas     </a:t>
            </a:r>
            <a:r>
              <a:rPr lang="en-US" altLang="en-US" sz="3600" b="1" i="1" dirty="0">
                <a:latin typeface="Calibri" pitchFamily="34" charset="0"/>
              </a:rPr>
              <a:t>U </a:t>
            </a:r>
            <a:r>
              <a:rPr lang="en-US" altLang="en-US" sz="3600" b="1" i="1" dirty="0">
                <a:latin typeface="Calibri" pitchFamily="34" charset="0"/>
                <a:sym typeface="Symbol" pitchFamily="18" charset="2"/>
              </a:rPr>
              <a:t> T   </a:t>
            </a:r>
            <a:r>
              <a:rPr lang="en-US" altLang="en-US" sz="2400" b="1" i="1" dirty="0">
                <a:latin typeface="Calibri" pitchFamily="34" charset="0"/>
                <a:sym typeface="Symbol" pitchFamily="18" charset="2"/>
              </a:rPr>
              <a:t>(in K)</a:t>
            </a:r>
            <a:endParaRPr lang="en-US" altLang="en-US" sz="2400" b="1" i="1" dirty="0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172893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  <a:sym typeface="MS Reference Specialty" pitchFamily="2" charset="2"/>
              </a:rPr>
              <a:t> In polyatomic gases the molecules can store energy in rotations, and vibrations, as well as translations and this adds more degrees of freedom increasing the internal energy at a given temperature so that complex gases are slower to warm up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0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995067569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-1" y="1110343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Heat and Internal Energy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3954" y="1918889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B050"/>
                </a:solidFill>
                <a:latin typeface="Calibri" pitchFamily="34" charset="0"/>
              </a:rPr>
              <a:t>Heat is </a:t>
            </a:r>
            <a:r>
              <a:rPr lang="en-US" altLang="en-US" sz="2800" b="1" i="1" dirty="0">
                <a:solidFill>
                  <a:srgbClr val="00B050"/>
                </a:solidFill>
                <a:latin typeface="Calibri" pitchFamily="34" charset="0"/>
              </a:rPr>
              <a:t>not</a:t>
            </a:r>
            <a:r>
              <a:rPr lang="en-US" altLang="en-US" sz="2800" i="1" dirty="0">
                <a:solidFill>
                  <a:srgbClr val="00B050"/>
                </a:solidFill>
                <a:latin typeface="Calibri" pitchFamily="34" charset="0"/>
              </a:rPr>
              <a:t> Internal Energy</a:t>
            </a:r>
            <a:endParaRPr lang="en-US" altLang="en-US" sz="28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294" y="2564684"/>
            <a:ext cx="911570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B050"/>
                </a:solidFill>
                <a:latin typeface="Calibri" pitchFamily="34" charset="0"/>
              </a:rPr>
              <a:t>Heat is the flow of Thermal Energy from one object to another and will increase the Internal Energy of the receiver and decrease the Internal Energy of the donor</a:t>
            </a:r>
            <a:endParaRPr lang="en-US" altLang="en-US" sz="28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7975" y="5562600"/>
            <a:ext cx="731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70C0"/>
                </a:solidFill>
                <a:latin typeface="Calibri" pitchFamily="34" charset="0"/>
              </a:rPr>
              <a:t>(Like Work is </a:t>
            </a:r>
            <a:r>
              <a:rPr lang="en-US" altLang="en-US" b="1" i="1" dirty="0">
                <a:solidFill>
                  <a:srgbClr val="0070C0"/>
                </a:solidFill>
                <a:latin typeface="Calibri" pitchFamily="34" charset="0"/>
              </a:rPr>
              <a:t>not</a:t>
            </a:r>
            <a:r>
              <a:rPr lang="en-US" altLang="en-US" i="1" dirty="0">
                <a:solidFill>
                  <a:srgbClr val="0070C0"/>
                </a:solidFill>
                <a:latin typeface="Calibri" pitchFamily="34" charset="0"/>
              </a:rPr>
              <a:t> Mechanical </a:t>
            </a:r>
            <a:r>
              <a:rPr lang="en-US" altLang="en-US" i="1" dirty="0" smtClean="0">
                <a:solidFill>
                  <a:srgbClr val="0070C0"/>
                </a:solidFill>
                <a:latin typeface="Calibri" pitchFamily="34" charset="0"/>
              </a:rPr>
              <a:t>Energy,</a:t>
            </a:r>
            <a:endParaRPr lang="en-US" altLang="en-US" i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i="1" dirty="0" smtClean="0">
                <a:solidFill>
                  <a:srgbClr val="0070C0"/>
                </a:solidFill>
                <a:latin typeface="Calibri" pitchFamily="34" charset="0"/>
              </a:rPr>
              <a:t>Work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is the transfer of  Mechanical Energy from one object to another)</a:t>
            </a:r>
          </a:p>
        </p:txBody>
      </p:sp>
      <p:sp>
        <p:nvSpPr>
          <p:cNvPr id="6151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16706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Calibri" pitchFamily="34" charset="0"/>
              </a:rPr>
              <a:t>HEAT</a:t>
            </a:r>
            <a:r>
              <a:rPr lang="en-US" altLang="en-US" sz="2800" i="1" dirty="0">
                <a:latin typeface="Calibri" pitchFamily="34" charset="0"/>
                <a:sym typeface="Wingdings" pitchFamily="2" charset="2"/>
              </a:rPr>
              <a:t>  more random motion  (&lt;KE&gt;)  higher temperature</a:t>
            </a:r>
            <a:endParaRPr lang="en-US" altLang="en-US" sz="28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37473"/>
            <a:ext cx="91439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Calibri" pitchFamily="34" charset="0"/>
              </a:rPr>
              <a:t>HEAT</a:t>
            </a:r>
            <a:r>
              <a:rPr lang="en-US" altLang="en-US" sz="2800" i="1" dirty="0">
                <a:latin typeface="Calibri" pitchFamily="34" charset="0"/>
                <a:sym typeface="Wingdings" pitchFamily="2" charset="2"/>
              </a:rPr>
              <a:t>  stretched bonds   higher PE, without changing T</a:t>
            </a:r>
            <a:endParaRPr lang="en-US" altLang="en-US" sz="2800" i="1" dirty="0">
              <a:latin typeface="Calibri" pitchFamily="34" charset="0"/>
            </a:endParaRPr>
          </a:p>
        </p:txBody>
      </p:sp>
      <p:sp>
        <p:nvSpPr>
          <p:cNvPr id="10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187034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927473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Heat Engines and Refrigerators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748254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The reasons for studying thermodynamics were mainly practical – engines and the Industrial Revolution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0" y="2738854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Efficient engines were needed which meant analyzing how fuel (thermal energy) may be harnessed to do useful work.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677202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  <a:hlinkClick r:id="rId3" action="ppaction://hlinkfile"/>
              </a:rPr>
              <a:t>The earliest known engine is Hero’s – a Greek from Alexandria 2000 years ago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174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4702635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Engines use a working fluid, often a gas, to create motion and drive equipment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5745487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Engines (and refrigerators) must repeat their cycles over and over to continue to do work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07863172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Bradley Hand ITC" pitchFamily="66" charset="0"/>
              </a:rPr>
              <a:t>0</a:t>
            </a:r>
            <a:r>
              <a:rPr lang="en-US" altLang="en-US" b="1" baseline="30000" smtClean="0">
                <a:solidFill>
                  <a:srgbClr val="FF0000"/>
                </a:solidFill>
                <a:latin typeface="Bradley Hand ITC" pitchFamily="66" charset="0"/>
              </a:rPr>
              <a:t>th</a:t>
            </a:r>
            <a:r>
              <a:rPr lang="en-US" altLang="en-US" b="1" smtClean="0">
                <a:solidFill>
                  <a:srgbClr val="FF0000"/>
                </a:solidFill>
                <a:latin typeface="Bradley Hand ITC" pitchFamily="66" charset="0"/>
              </a:rPr>
              <a:t>  Law of Thermodynamics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(this is the 0</a:t>
            </a:r>
            <a:r>
              <a:rPr lang="en-US" altLang="en-US" sz="2400" i="1" baseline="30000">
                <a:solidFill>
                  <a:srgbClr val="00B050"/>
                </a:solidFill>
                <a:latin typeface="Calibri" pitchFamily="34" charset="0"/>
              </a:rPr>
              <a:t>th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law because it was added after 1,2, and 3) 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16002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Calibri" pitchFamily="34" charset="0"/>
              </a:rPr>
              <a:t>Temperature exists and can be measured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4400" y="2209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When 2 objects are in thermal equilibrium separately with a 3</a:t>
            </a:r>
            <a:r>
              <a:rPr lang="en-US" altLang="en-US" sz="2400" i="1" baseline="30000">
                <a:solidFill>
                  <a:srgbClr val="00B050"/>
                </a:solidFill>
                <a:latin typeface="Calibri" pitchFamily="34" charset="0"/>
              </a:rPr>
              <a:t>rd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object then they are in thermal equilibrium with each other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9530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Thermal equilibrium means there is no net thermal energy flow between the objects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199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14" descr="thermal equ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1910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657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and 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 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1</a:t>
            </a:r>
            <a:r>
              <a:rPr lang="en-US" altLang="en-US" sz="2400" i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= T</a:t>
            </a:r>
            <a:r>
              <a:rPr lang="en-US" altLang="en-US" sz="2400" i="1" baseline="-2500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3</a:t>
            </a:r>
            <a:endParaRPr lang="en-US" altLang="en-US" sz="2400" i="1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8149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23406" y="3134720"/>
            <a:ext cx="3108960" cy="927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 =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U +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1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Bradley Hand ITC" pitchFamily="66" charset="0"/>
              </a:rPr>
              <a:t>st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 Law of Thermodynamics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Calibri" pitchFamily="34" charset="0"/>
              </a:rPr>
              <a:t>Energy is conserved – it is neither created not destroyed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5575" y="1447800"/>
            <a:ext cx="87141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B050"/>
                </a:solidFill>
                <a:latin typeface="Calibri" pitchFamily="34" charset="0"/>
              </a:rPr>
              <a:t>Internal energy of a system may change as any combination of </a:t>
            </a:r>
          </a:p>
          <a:p>
            <a:pPr marL="514350" indent="-514350" eaLnBrk="1" hangingPunct="1">
              <a:buAutoNum type="romanLcParenBoth"/>
            </a:pPr>
            <a:r>
              <a:rPr lang="en-US" altLang="en-US" i="1" dirty="0" smtClean="0">
                <a:solidFill>
                  <a:srgbClr val="00B050"/>
                </a:solidFill>
                <a:latin typeface="Calibri" pitchFamily="34" charset="0"/>
              </a:rPr>
              <a:t>Doing work on the system</a:t>
            </a:r>
          </a:p>
          <a:p>
            <a:pPr marL="514350" indent="-514350" eaLnBrk="1" hangingPunct="1">
              <a:buAutoNum type="romanLcParenBoth"/>
            </a:pPr>
            <a:r>
              <a:rPr lang="en-US" altLang="en-US" sz="2400" i="1" dirty="0" smtClean="0">
                <a:solidFill>
                  <a:srgbClr val="00B050"/>
                </a:solidFill>
                <a:latin typeface="Calibri" pitchFamily="34" charset="0"/>
              </a:rPr>
              <a:t>Transferring energy to or from the system as a result of a difference in temperature</a:t>
            </a:r>
            <a:endParaRPr lang="en-US" altLang="en-US" sz="2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6017" y="4349842"/>
            <a:ext cx="57498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latin typeface="+mn-lt"/>
              </a:rPr>
              <a:t>When Q &gt; 0 : energy transferred from surroundings to the system because </a:t>
            </a:r>
            <a:r>
              <a:rPr lang="en-US" altLang="en-US" sz="2000" i="1" dirty="0" err="1" smtClean="0">
                <a:latin typeface="+mn-lt"/>
              </a:rPr>
              <a:t>T</a:t>
            </a:r>
            <a:r>
              <a:rPr lang="en-US" altLang="en-US" sz="2000" i="1" baseline="-25000" dirty="0" err="1" smtClean="0">
                <a:latin typeface="+mn-lt"/>
              </a:rPr>
              <a:t>surroundings</a:t>
            </a:r>
            <a:r>
              <a:rPr lang="en-US" altLang="en-US" sz="2000" i="1" dirty="0" smtClean="0">
                <a:latin typeface="+mn-lt"/>
              </a:rPr>
              <a:t> &gt; </a:t>
            </a:r>
            <a:r>
              <a:rPr lang="en-US" altLang="en-US" sz="2000" i="1" dirty="0" err="1" smtClean="0">
                <a:latin typeface="+mn-lt"/>
              </a:rPr>
              <a:t>T</a:t>
            </a:r>
            <a:r>
              <a:rPr lang="en-US" altLang="en-US" sz="2000" i="1" baseline="-25000" dirty="0" err="1" smtClean="0">
                <a:latin typeface="+mn-lt"/>
              </a:rPr>
              <a:t>system</a:t>
            </a:r>
            <a:endParaRPr lang="en-US" altLang="en-US" sz="2000" i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Δ</a:t>
            </a:r>
            <a:r>
              <a:rPr lang="en-US" sz="2000" dirty="0" smtClean="0">
                <a:latin typeface="+mn-lt"/>
              </a:rPr>
              <a:t>U &gt;0 : increase in internal energy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latin typeface="+mn-lt"/>
              </a:rPr>
              <a:t>W&gt;0 : work done by system as is expands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i="1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rgbClr val="00B0F0"/>
                </a:solidFill>
              </a:rPr>
              <a:t>When Q </a:t>
            </a:r>
            <a:r>
              <a:rPr lang="en-US" altLang="en-US" sz="2000" i="1" dirty="0" smtClean="0">
                <a:solidFill>
                  <a:srgbClr val="00B0F0"/>
                </a:solidFill>
              </a:rPr>
              <a:t>&lt; 0 …?</a:t>
            </a:r>
            <a:endParaRPr lang="en-US" altLang="en-US" sz="20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30" name="Picture 2" descr="D:\Physics\Physics Website Stuff\Physics 25\thermodynamics\mechanicalelectricalthe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51" y="3544022"/>
            <a:ext cx="3148149" cy="309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7614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1000 J of thermal energy flows into a system (Q = 1000 J).  At the same time, 400 J of work is done by the system (W = 400 J).What is the change in the system's internal energy U?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828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Q –W 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2590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</a:rPr>
              <a:t>= 1000 - 400</a:t>
            </a:r>
          </a:p>
        </p:txBody>
      </p:sp>
      <p:pic>
        <p:nvPicPr>
          <p:cNvPr id="10246" name="Picture 2" descr="D:\Physics\Physics Website Stuff\Physics 25\thermodynamics\workheatdiagr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32004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3352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</a:rPr>
              <a:t>= 600 J</a:t>
            </a:r>
          </a:p>
        </p:txBody>
      </p:sp>
    </p:spTree>
    <p:extLst>
      <p:ext uri="{BB962C8B-B14F-4D97-AF65-F5344CB8AC3E}">
        <p14:creationId xmlns:p14="http://schemas.microsoft.com/office/powerpoint/2010/main" val="347413357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20602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chemeClr val="accent2"/>
                </a:solidFill>
              </a:rPr>
              <a:t>Understandings: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The first law of thermodynamics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The second law of thermodynamics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Entropy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Cyclic processes and </a:t>
            </a:r>
            <a:r>
              <a:rPr lang="en-US" altLang="en-US" dirty="0" err="1" smtClean="0">
                <a:solidFill>
                  <a:schemeClr val="accent2"/>
                </a:solidFill>
              </a:rPr>
              <a:t>pV</a:t>
            </a:r>
            <a:r>
              <a:rPr lang="en-US" altLang="en-US" dirty="0" smtClean="0">
                <a:solidFill>
                  <a:schemeClr val="accent2"/>
                </a:solidFill>
              </a:rPr>
              <a:t>-diagrams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chemeClr val="accent2"/>
                </a:solidFill>
              </a:rPr>
              <a:t>Isovolumetric</a:t>
            </a:r>
            <a:r>
              <a:rPr lang="en-US" altLang="en-US" dirty="0" smtClean="0">
                <a:solidFill>
                  <a:schemeClr val="accent2"/>
                </a:solidFill>
              </a:rPr>
              <a:t>, isobaric, isothermal and adiabatic processes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Thermal efficiency</a:t>
            </a: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 smtClean="0"/>
              <a:t>B.2 </a:t>
            </a:r>
            <a:r>
              <a:rPr lang="en-US" altLang="en-US" sz="2800" dirty="0"/>
              <a:t>– Thermodynamics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800 J of work is done by a system (W = 800 J) as 500 J of thermal energy is </a:t>
            </a:r>
            <a:br>
              <a:rPr lang="en-US" altLang="en-US" sz="2000"/>
            </a:br>
            <a:r>
              <a:rPr lang="en-US" altLang="en-US" sz="2000"/>
              <a:t>removed from the system (Q = -500 J).What is the change in the system's internal energy U?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828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Q –W 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25146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</a:rPr>
              <a:t>= -500 – 800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3200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</a:rPr>
              <a:t>= -1300 J</a:t>
            </a:r>
          </a:p>
        </p:txBody>
      </p:sp>
      <p:pic>
        <p:nvPicPr>
          <p:cNvPr id="11271" name="Picture 2" descr="D:\Physics\Physics Website Stuff\Physics 25\thermodynamics\workheatdiagr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971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4958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7030A0"/>
                </a:solidFill>
                <a:latin typeface="Calibri" pitchFamily="34" charset="0"/>
              </a:rPr>
              <a:t>NB: work done on the system is +, work done by the system is -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2578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7030A0"/>
                </a:solidFill>
                <a:latin typeface="Calibri" pitchFamily="34" charset="0"/>
              </a:rPr>
              <a:t>&amp; heat into the system is +, heat out of the system is -</a:t>
            </a:r>
          </a:p>
        </p:txBody>
      </p:sp>
    </p:spTree>
    <p:extLst>
      <p:ext uri="{BB962C8B-B14F-4D97-AF65-F5344CB8AC3E}">
        <p14:creationId xmlns:p14="http://schemas.microsoft.com/office/powerpoint/2010/main" val="201856636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0100" y="2210814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B050"/>
                </a:solidFill>
                <a:latin typeface="Calibri" pitchFamily="34" charset="0"/>
              </a:rPr>
              <a:t>Considering an ideal gas enclosed in a cylinder by a moveable piston (gas = system, cylinder + piston = boundaries and walls)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00B050"/>
                </a:solidFill>
                <a:latin typeface="Calibri" pitchFamily="34" charset="0"/>
              </a:rPr>
              <a:t>A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state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 is a unique set of values for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P, V, n, &amp; 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2600" y="3819123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(so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PV = </a:t>
            </a:r>
            <a:r>
              <a:rPr lang="en-US" altLang="en-US" sz="2400" i="1" dirty="0" err="1">
                <a:solidFill>
                  <a:srgbClr val="0070C0"/>
                </a:solidFill>
                <a:latin typeface="Calibri" pitchFamily="34" charset="0"/>
              </a:rPr>
              <a:t>nRT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is also called a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“State Equation”</a:t>
            </a:r>
            <a:r>
              <a:rPr lang="en-US" altLang="en-US" sz="2400" i="1" dirty="0">
                <a:solidFill>
                  <a:srgbClr val="80C535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295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474035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Calibri" pitchFamily="34" charset="0"/>
              </a:rPr>
              <a:t>There are </a:t>
            </a:r>
            <a:r>
              <a:rPr lang="en-US" altLang="en-US" sz="2400" b="1" i="1" dirty="0">
                <a:latin typeface="Calibri" pitchFamily="34" charset="0"/>
              </a:rPr>
              <a:t>4 basic processes </a:t>
            </a:r>
            <a:r>
              <a:rPr lang="en-US" altLang="en-US" sz="2400" i="1" dirty="0">
                <a:latin typeface="Calibri" pitchFamily="34" charset="0"/>
              </a:rPr>
              <a:t>with n constant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981309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libri" pitchFamily="34" charset="0"/>
              </a:rPr>
              <a:t>Isobaric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, a change at constant pressure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451572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libri" pitchFamily="34" charset="0"/>
              </a:rPr>
              <a:t>Isochoric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 or </a:t>
            </a:r>
            <a:r>
              <a:rPr lang="en-US" altLang="en-US" sz="2400" b="1" i="1" dirty="0" err="1">
                <a:solidFill>
                  <a:srgbClr val="FF0000"/>
                </a:solidFill>
                <a:latin typeface="Calibri" pitchFamily="34" charset="0"/>
              </a:rPr>
              <a:t>isovolumetric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, a change at constant volume, W = 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934898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libri" pitchFamily="34" charset="0"/>
              </a:rPr>
              <a:t>Isothermal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, a change at constant temperature (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U = 0, Q = W)</a:t>
            </a:r>
            <a:endParaRPr lang="en-US" altLang="en-US" sz="2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637903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Calibri" pitchFamily="34" charset="0"/>
              </a:rPr>
              <a:t>Adiabatic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, a change at no heat (Q = 0)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63960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  <a:latin typeface="Calibri" pitchFamily="34" charset="0"/>
              </a:rPr>
              <a:t>“iso” </a:t>
            </a: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means “same”</a:t>
            </a:r>
          </a:p>
        </p:txBody>
      </p:sp>
      <p:sp>
        <p:nvSpPr>
          <p:cNvPr id="15" name="Rectangle 118"/>
          <p:cNvSpPr txBox="1">
            <a:spLocks noChangeArrowheads="1"/>
          </p:cNvSpPr>
          <p:nvPr/>
        </p:nvSpPr>
        <p:spPr>
          <a:xfrm>
            <a:off x="457200" y="0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7718" y="1716673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A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system</a:t>
            </a:r>
            <a:r>
              <a:rPr lang="en-US" altLang="en-US" sz="2400" i="1" dirty="0">
                <a:solidFill>
                  <a:srgbClr val="00B050"/>
                </a:solidFill>
                <a:latin typeface="Calibri" pitchFamily="34" charset="0"/>
              </a:rPr>
              <a:t> can change its </a:t>
            </a:r>
            <a:r>
              <a:rPr lang="en-US" altLang="en-US" sz="2400" i="1" dirty="0">
                <a:solidFill>
                  <a:srgbClr val="0070C0"/>
                </a:solidFill>
                <a:latin typeface="Calibri" pitchFamily="34" charset="0"/>
              </a:rPr>
              <a:t>state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69" y="1126811"/>
            <a:ext cx="675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Using the first law for ideal gases</a:t>
            </a:r>
            <a:endParaRPr lang="en-US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4491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igures.boundless.com/17140/large/figure-16-02-04a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4" y="718005"/>
            <a:ext cx="3000469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29" y="4572000"/>
            <a:ext cx="29286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7280"/>
            <a:ext cx="8778239" cy="5028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Work done in an isobaric change</a:t>
            </a:r>
          </a:p>
          <a:p>
            <a:r>
              <a:rPr lang="en-US" sz="2400" dirty="0" smtClean="0"/>
              <a:t>Isobaric = constant p</a:t>
            </a:r>
          </a:p>
          <a:p>
            <a:r>
              <a:rPr lang="en-US" sz="2400" dirty="0" smtClean="0"/>
              <a:t>Gas expands : </a:t>
            </a:r>
            <a:br>
              <a:rPr lang="en-US" sz="2400" dirty="0" smtClean="0"/>
            </a:br>
            <a:r>
              <a:rPr lang="en-US" sz="2400" dirty="0" smtClean="0"/>
              <a:t>piston moves up a distance d</a:t>
            </a:r>
          </a:p>
          <a:p>
            <a:r>
              <a:rPr lang="en-US" sz="2400" dirty="0" smtClean="0"/>
              <a:t>Volume increases </a:t>
            </a:r>
            <a:r>
              <a:rPr lang="el-GR" sz="2400" dirty="0" smtClean="0"/>
              <a:t>Δ</a:t>
            </a:r>
            <a:r>
              <a:rPr lang="en-US" sz="2400" dirty="0" smtClean="0"/>
              <a:t>V = Ad</a:t>
            </a:r>
          </a:p>
          <a:p>
            <a:r>
              <a:rPr lang="en-US" sz="2400" dirty="0" smtClean="0"/>
              <a:t>Force of the gas on piston </a:t>
            </a:r>
            <a:br>
              <a:rPr lang="en-US" sz="2400" dirty="0" smtClean="0"/>
            </a:br>
            <a:r>
              <a:rPr lang="en-US" sz="2400" dirty="0" smtClean="0"/>
              <a:t>F=</a:t>
            </a:r>
            <a:r>
              <a:rPr lang="en-US" sz="2400" dirty="0" err="1" smtClean="0"/>
              <a:t>pA</a:t>
            </a:r>
            <a:endParaRPr lang="en-US" sz="2400" dirty="0" smtClean="0"/>
          </a:p>
          <a:p>
            <a:r>
              <a:rPr lang="en-US" sz="2400" dirty="0" smtClean="0"/>
              <a:t>Work done by the gas on </a:t>
            </a:r>
            <a:br>
              <a:rPr lang="en-US" sz="2400" dirty="0" smtClean="0"/>
            </a:br>
            <a:r>
              <a:rPr lang="en-US" sz="2400" dirty="0" smtClean="0"/>
              <a:t>the surroundings :</a:t>
            </a:r>
            <a:br>
              <a:rPr lang="en-US" sz="2400" dirty="0" smtClean="0"/>
            </a:br>
            <a:r>
              <a:rPr lang="en-US" sz="2400" dirty="0" smtClean="0"/>
              <a:t>W = </a:t>
            </a:r>
            <a:r>
              <a:rPr lang="en-US" sz="2400" dirty="0" err="1" smtClean="0"/>
              <a:t>Fd</a:t>
            </a:r>
            <a:r>
              <a:rPr lang="en-US" sz="2400" dirty="0" smtClean="0"/>
              <a:t> = </a:t>
            </a:r>
            <a:r>
              <a:rPr lang="en-US" sz="2400" dirty="0" err="1" smtClean="0"/>
              <a:t>pAd</a:t>
            </a:r>
            <a:r>
              <a:rPr lang="en-US" sz="2400" dirty="0" smtClean="0"/>
              <a:t> = p</a:t>
            </a:r>
            <a:r>
              <a:rPr lang="el-GR" sz="2400" dirty="0" smtClean="0"/>
              <a:t>Δ</a:t>
            </a: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784362276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7280"/>
            <a:ext cx="8778239" cy="5028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Work done in a non-isobaric change</a:t>
            </a:r>
          </a:p>
          <a:p>
            <a:r>
              <a:rPr lang="en-US" sz="2400" dirty="0" smtClean="0"/>
              <a:t>W = area under graph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 err="1" smtClean="0"/>
              <a:t>pV</a:t>
            </a:r>
            <a:r>
              <a:rPr lang="en-US" sz="2400" dirty="0" smtClean="0"/>
              <a:t>-graph</a:t>
            </a:r>
            <a:endParaRPr lang="en-US" sz="2400" dirty="0"/>
          </a:p>
        </p:txBody>
      </p:sp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69" y="2196166"/>
            <a:ext cx="3472134" cy="31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8689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7280"/>
            <a:ext cx="8778239" cy="5028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Work done in an isothermal change</a:t>
            </a:r>
          </a:p>
          <a:p>
            <a:r>
              <a:rPr lang="en-US" sz="2400" dirty="0" smtClean="0"/>
              <a:t>Isothermal = constant T</a:t>
            </a:r>
          </a:p>
          <a:p>
            <a:r>
              <a:rPr lang="en-US" sz="2400" dirty="0" smtClean="0"/>
              <a:t>Internal energy = sum of mean KE of particles of gas = proportional to the temperature of the gas</a:t>
            </a:r>
          </a:p>
          <a:p>
            <a:r>
              <a:rPr lang="en-US" sz="2400" dirty="0" smtClean="0"/>
              <a:t>IF T = constant : </a:t>
            </a:r>
            <a:br>
              <a:rPr lang="en-US" sz="2400" dirty="0" smtClean="0"/>
            </a:br>
            <a:r>
              <a:rPr lang="en-US" sz="2400" b="1" dirty="0" smtClean="0"/>
              <a:t>Internal energy of the system = constant</a:t>
            </a:r>
          </a:p>
          <a:p>
            <a:r>
              <a:rPr lang="en-US" sz="2400" dirty="0" smtClean="0"/>
              <a:t>For Q = </a:t>
            </a:r>
            <a:r>
              <a:rPr lang="el-GR" sz="2400" dirty="0" smtClean="0"/>
              <a:t>Δ</a:t>
            </a:r>
            <a:r>
              <a:rPr lang="en-US" sz="2400" dirty="0" smtClean="0"/>
              <a:t>U + W with </a:t>
            </a:r>
            <a:r>
              <a:rPr lang="el-GR" sz="2400" dirty="0"/>
              <a:t>Δ</a:t>
            </a:r>
            <a:r>
              <a:rPr lang="en-US" sz="2400" dirty="0"/>
              <a:t>U </a:t>
            </a:r>
            <a:r>
              <a:rPr lang="en-US" sz="2400" dirty="0" smtClean="0"/>
              <a:t>=0 → Q = W</a:t>
            </a:r>
          </a:p>
          <a:p>
            <a:r>
              <a:rPr lang="en-US" sz="2400" dirty="0" smtClean="0"/>
              <a:t>If Q &gt; 0 : work done by system on surroundings </a:t>
            </a:r>
            <a:br>
              <a:rPr lang="en-US" sz="2400" dirty="0" smtClean="0"/>
            </a:br>
            <a:r>
              <a:rPr lang="en-US" sz="2400" dirty="0"/>
              <a:t>→ </a:t>
            </a:r>
            <a:r>
              <a:rPr lang="en-US" sz="2400" dirty="0" smtClean="0"/>
              <a:t> expansion of gas</a:t>
            </a:r>
          </a:p>
          <a:p>
            <a:r>
              <a:rPr lang="en-US" sz="2400" dirty="0"/>
              <a:t>If Q </a:t>
            </a:r>
            <a:r>
              <a:rPr lang="en-US" sz="2400" dirty="0" smtClean="0"/>
              <a:t>&lt; </a:t>
            </a:r>
            <a:r>
              <a:rPr lang="en-US" sz="2400" dirty="0"/>
              <a:t>0 : work done by </a:t>
            </a:r>
            <a:r>
              <a:rPr lang="en-US" sz="2400" dirty="0" smtClean="0"/>
              <a:t>surroundings on system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→  </a:t>
            </a:r>
            <a:r>
              <a:rPr lang="en-US" sz="2400" dirty="0" smtClean="0"/>
              <a:t>compression </a:t>
            </a:r>
            <a:r>
              <a:rPr lang="en-US" sz="2400" dirty="0"/>
              <a:t>of gas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1087143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7280"/>
            <a:ext cx="8778239" cy="5028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Work done in an </a:t>
            </a:r>
            <a:r>
              <a:rPr lang="en-US" sz="2800" dirty="0" err="1" smtClean="0">
                <a:solidFill>
                  <a:srgbClr val="FF0000"/>
                </a:solidFill>
              </a:rPr>
              <a:t>isovolumetric</a:t>
            </a:r>
            <a:r>
              <a:rPr lang="en-US" sz="2800" dirty="0" smtClean="0">
                <a:solidFill>
                  <a:srgbClr val="FF0000"/>
                </a:solidFill>
              </a:rPr>
              <a:t> change</a:t>
            </a:r>
          </a:p>
          <a:p>
            <a:r>
              <a:rPr lang="en-US" sz="2400" dirty="0" err="1" smtClean="0"/>
              <a:t>Isovolumetric</a:t>
            </a:r>
            <a:r>
              <a:rPr lang="en-US" sz="2400" dirty="0" smtClean="0"/>
              <a:t> = constant V</a:t>
            </a:r>
          </a:p>
          <a:p>
            <a:r>
              <a:rPr lang="en-US" sz="2400" dirty="0" smtClean="0"/>
              <a:t>When V = constant then </a:t>
            </a:r>
            <a:r>
              <a:rPr lang="en-US" sz="2400" b="1" dirty="0" smtClean="0"/>
              <a:t>NO work can be done</a:t>
            </a:r>
          </a:p>
          <a:p>
            <a:r>
              <a:rPr lang="en-US" sz="2400" dirty="0" smtClean="0"/>
              <a:t>For Q = </a:t>
            </a:r>
            <a:r>
              <a:rPr lang="el-GR" sz="2400" dirty="0" smtClean="0"/>
              <a:t>Δ</a:t>
            </a:r>
            <a:r>
              <a:rPr lang="en-US" sz="2400" dirty="0" smtClean="0"/>
              <a:t>U + W with </a:t>
            </a:r>
            <a:r>
              <a:rPr lang="en-US" sz="2400" dirty="0"/>
              <a:t>W</a:t>
            </a:r>
            <a:r>
              <a:rPr lang="en-US" sz="2400" dirty="0" smtClean="0"/>
              <a:t> =0 → Q = </a:t>
            </a:r>
            <a:r>
              <a:rPr lang="el-GR" sz="2400" dirty="0"/>
              <a:t>Δ</a:t>
            </a:r>
            <a:r>
              <a:rPr lang="en-US" sz="2400" dirty="0"/>
              <a:t>U</a:t>
            </a:r>
            <a:endParaRPr lang="en-US" sz="2400" dirty="0" smtClean="0"/>
          </a:p>
          <a:p>
            <a:r>
              <a:rPr lang="en-US" sz="2400" dirty="0" smtClean="0"/>
              <a:t>If Q &gt; 0 : increase of internal energy of system</a:t>
            </a:r>
          </a:p>
          <a:p>
            <a:r>
              <a:rPr lang="en-US" sz="2400" dirty="0"/>
              <a:t>If Q </a:t>
            </a:r>
            <a:r>
              <a:rPr lang="en-US" sz="2400" dirty="0" smtClean="0"/>
              <a:t>&lt; </a:t>
            </a:r>
            <a:r>
              <a:rPr lang="en-US" sz="2400" dirty="0"/>
              <a:t>0 : </a:t>
            </a:r>
            <a:r>
              <a:rPr lang="en-US" sz="2400" dirty="0" smtClean="0"/>
              <a:t>decrease of thermal energy of system</a:t>
            </a:r>
          </a:p>
          <a:p>
            <a:endParaRPr lang="en-US" sz="2400" dirty="0"/>
          </a:p>
          <a:p>
            <a:r>
              <a:rPr lang="en-US" sz="2400" dirty="0" smtClean="0"/>
              <a:t>Equation of state : p/T = constant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3100001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7280"/>
            <a:ext cx="8778239" cy="5028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Adiabatic change</a:t>
            </a:r>
          </a:p>
          <a:p>
            <a:r>
              <a:rPr lang="en-US" sz="2400" dirty="0" smtClean="0"/>
              <a:t>Adiabatic = no energy is transferred </a:t>
            </a:r>
          </a:p>
          <a:p>
            <a:r>
              <a:rPr lang="en-US" sz="2400" dirty="0" smtClean="0"/>
              <a:t>When V = constant then </a:t>
            </a:r>
            <a:r>
              <a:rPr lang="en-US" sz="2400" b="1" dirty="0" smtClean="0"/>
              <a:t>NO work can be done</a:t>
            </a:r>
          </a:p>
          <a:p>
            <a:r>
              <a:rPr lang="en-US" sz="2400" dirty="0" smtClean="0"/>
              <a:t>For Q = </a:t>
            </a:r>
            <a:r>
              <a:rPr lang="el-GR" sz="2400" dirty="0" smtClean="0"/>
              <a:t>Δ</a:t>
            </a:r>
            <a:r>
              <a:rPr lang="en-US" sz="2400" dirty="0" smtClean="0"/>
              <a:t>U + W with </a:t>
            </a:r>
            <a:r>
              <a:rPr lang="en-US" sz="2400" dirty="0"/>
              <a:t>W</a:t>
            </a:r>
            <a:r>
              <a:rPr lang="en-US" sz="2400" dirty="0" smtClean="0"/>
              <a:t> =0 → Q = </a:t>
            </a:r>
            <a:r>
              <a:rPr lang="el-GR" sz="2400" dirty="0"/>
              <a:t>Δ</a:t>
            </a:r>
            <a:r>
              <a:rPr lang="en-US" sz="2400" dirty="0"/>
              <a:t>U</a:t>
            </a:r>
            <a:endParaRPr lang="en-US" sz="2400" dirty="0" smtClean="0"/>
          </a:p>
          <a:p>
            <a:r>
              <a:rPr lang="en-US" sz="2400" dirty="0" smtClean="0"/>
              <a:t>If Q &gt; 0 : increase of internal energy of system</a:t>
            </a:r>
          </a:p>
          <a:p>
            <a:r>
              <a:rPr lang="en-US" sz="2400" dirty="0"/>
              <a:t>If Q </a:t>
            </a:r>
            <a:r>
              <a:rPr lang="en-US" sz="2400" dirty="0" smtClean="0"/>
              <a:t>&lt; </a:t>
            </a:r>
            <a:r>
              <a:rPr lang="en-US" sz="2400" dirty="0"/>
              <a:t>0 : </a:t>
            </a:r>
            <a:r>
              <a:rPr lang="en-US" sz="2400" dirty="0" smtClean="0"/>
              <a:t>decrease of thermal energy of system</a:t>
            </a:r>
          </a:p>
          <a:p>
            <a:endParaRPr lang="en-US" sz="2400" dirty="0"/>
          </a:p>
          <a:p>
            <a:r>
              <a:rPr lang="en-US" sz="2400" dirty="0" smtClean="0"/>
              <a:t>Equation of state : p/T = constant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0573119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3" y="1351152"/>
            <a:ext cx="8096172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2181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1512885"/>
            <a:ext cx="4532812" cy="42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442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9" y="1399928"/>
            <a:ext cx="6413862" cy="45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72262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813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Applications and skills: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Describing </a:t>
            </a:r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</a:rPr>
              <a:t>first law of thermodynamics as a statement of conservation of energy</a:t>
            </a:r>
            <a:endParaRPr lang="en-US" altLang="en-US" dirty="0">
              <a:solidFill>
                <a:srgbClr val="000000"/>
              </a:solidFill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Explaining sign convention used when stating the first law of conservation </a:t>
            </a:r>
            <a:r>
              <a:rPr lang="en-US" altLang="en-US" dirty="0">
                <a:solidFill>
                  <a:srgbClr val="000000"/>
                </a:solidFill>
              </a:rPr>
              <a:t>of </a:t>
            </a:r>
            <a:r>
              <a:rPr lang="en-US" altLang="en-US" dirty="0" smtClean="0">
                <a:solidFill>
                  <a:srgbClr val="000000"/>
                </a:solidFill>
              </a:rPr>
              <a:t>energy as </a:t>
            </a:r>
            <a:r>
              <a:rPr lang="en-US" altLang="en-US" dirty="0">
                <a:solidFill>
                  <a:srgbClr val="000000"/>
                </a:solidFill>
              </a:rPr>
              <a:t>Q=</a:t>
            </a:r>
            <a:r>
              <a:rPr lang="el-GR" altLang="en-US" dirty="0">
                <a:solidFill>
                  <a:srgbClr val="000000"/>
                </a:solidFill>
              </a:rPr>
              <a:t>Δ</a:t>
            </a:r>
            <a:r>
              <a:rPr lang="en-US" altLang="en-US" dirty="0">
                <a:solidFill>
                  <a:srgbClr val="000000"/>
                </a:solidFill>
              </a:rPr>
              <a:t>U + W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Solving </a:t>
            </a:r>
            <a:r>
              <a:rPr lang="en-US" altLang="en-US" dirty="0">
                <a:solidFill>
                  <a:srgbClr val="000000"/>
                </a:solidFill>
              </a:rPr>
              <a:t>problems involving </a:t>
            </a:r>
            <a:r>
              <a:rPr lang="en-US" altLang="en-US" dirty="0" smtClean="0">
                <a:solidFill>
                  <a:srgbClr val="000000"/>
                </a:solidFill>
              </a:rPr>
              <a:t>the first law of thermodynamics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Describing </a:t>
            </a:r>
            <a:r>
              <a:rPr lang="en-US" altLang="en-US" dirty="0">
                <a:solidFill>
                  <a:srgbClr val="000000"/>
                </a:solidFill>
              </a:rPr>
              <a:t>the nature of the exponential discharge of a capacitor </a:t>
            </a:r>
            <a:r>
              <a:rPr lang="en-US" altLang="en-US" dirty="0" smtClean="0">
                <a:solidFill>
                  <a:srgbClr val="000000"/>
                </a:solidFill>
              </a:rPr>
              <a:t>second law of thermodynamics in </a:t>
            </a:r>
            <a:r>
              <a:rPr lang="en-US" altLang="en-US" dirty="0" err="1" smtClean="0">
                <a:solidFill>
                  <a:srgbClr val="000000"/>
                </a:solidFill>
              </a:rPr>
              <a:t>Clausius</a:t>
            </a:r>
            <a:r>
              <a:rPr lang="en-US" altLang="en-US" dirty="0" smtClean="0">
                <a:solidFill>
                  <a:srgbClr val="000000"/>
                </a:solidFill>
              </a:rPr>
              <a:t> form, Kelvin form and as a consequence of entropy</a:t>
            </a:r>
            <a:endParaRPr lang="en-US" altLang="en-US" dirty="0">
              <a:solidFill>
                <a:srgbClr val="000000"/>
              </a:solidFill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Describing examples of processes in terms of entropy change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Grp="1" noChangeArrowheads="1"/>
          </p:cNvSpPr>
          <p:nvPr>
            <p:ph type="title"/>
          </p:nvPr>
        </p:nvSpPr>
        <p:spPr>
          <a:xfrm>
            <a:off x="457200" y="1337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  <p:sp>
        <p:nvSpPr>
          <p:cNvPr id="2" name="AutoShape 2" descr="http://www.wlgary.com/wp/wp-content/uploads/2012/11/refrigeration-cycle1-e135187136193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1001667"/>
            <a:ext cx="7754432" cy="500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8825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How much work is done by the system when the system is taken from: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(a)  A to B  (900 J)</a:t>
            </a:r>
            <a:br>
              <a:rPr lang="en-US" altLang="en-US" sz="2000"/>
            </a:br>
            <a:r>
              <a:rPr lang="en-US" altLang="en-US" sz="2000"/>
              <a:t>(b)  B to C  (0 J)</a:t>
            </a:r>
            <a:br>
              <a:rPr lang="en-US" altLang="en-US" sz="2000"/>
            </a:br>
            <a:r>
              <a:rPr lang="en-US" altLang="en-US" sz="2000"/>
              <a:t>(c)  C to A  (-1500 J)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pic>
        <p:nvPicPr>
          <p:cNvPr id="19460" name="Picture 2" descr="D:\Physics\Physics Website Stuff\Physics 25\thermodynamics\pressurevolume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910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2004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Each rectangle on the graph represents 100 Pa-m³ = 100 J 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41148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(a) From A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 B the area is 900 J, 	isobaric expansion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4953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(b) From B 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 C, 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0, isovolumetric change of pressure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56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(c) From C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 A the area is -1500 J</a:t>
            </a:r>
          </a:p>
        </p:txBody>
      </p:sp>
    </p:spTree>
    <p:extLst>
      <p:ext uri="{BB962C8B-B14F-4D97-AF65-F5344CB8AC3E}">
        <p14:creationId xmlns:p14="http://schemas.microsoft.com/office/powerpoint/2010/main" val="65121937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10 grams of steam at 100 C at constant pressure rises to 110 C:</a:t>
            </a:r>
            <a:br>
              <a:rPr lang="en-US" altLang="en-US" sz="2000"/>
            </a:br>
            <a:r>
              <a:rPr lang="en-US" altLang="en-US" sz="2000"/>
              <a:t> P   = 4 x 10</a:t>
            </a:r>
            <a:r>
              <a:rPr lang="en-US" altLang="en-US" sz="2000" baseline="30000"/>
              <a:t>5</a:t>
            </a:r>
            <a:r>
              <a:rPr lang="en-US" altLang="en-US" sz="2000"/>
              <a:t> Pa             </a:t>
            </a:r>
            <a:r>
              <a:rPr lang="en-US" altLang="en-US" sz="2000">
                <a:sym typeface="Symbol" pitchFamily="18" charset="2"/>
              </a:rPr>
              <a:t></a:t>
            </a:r>
            <a:r>
              <a:rPr lang="en-US" altLang="en-US" sz="2000"/>
              <a:t>T = 10 C   </a:t>
            </a:r>
            <a:br>
              <a:rPr lang="en-US" altLang="en-US" sz="2000"/>
            </a:br>
            <a:r>
              <a:rPr lang="en-US" altLang="en-US" sz="2000">
                <a:sym typeface="Symbol" pitchFamily="18" charset="2"/>
              </a:rPr>
              <a:t></a:t>
            </a:r>
            <a:r>
              <a:rPr lang="en-US" altLang="en-US" sz="2000"/>
              <a:t>V = 30.0 x 10</a:t>
            </a:r>
            <a:r>
              <a:rPr lang="en-US" altLang="en-US" sz="2000" baseline="30000"/>
              <a:t>-6</a:t>
            </a:r>
            <a:r>
              <a:rPr lang="en-US" altLang="en-US" sz="2000"/>
              <a:t> m</a:t>
            </a:r>
            <a:r>
              <a:rPr lang="en-US" altLang="en-US" sz="2000" baseline="30000"/>
              <a:t>3</a:t>
            </a:r>
            <a:r>
              <a:rPr lang="en-US" altLang="en-US" sz="2000"/>
              <a:t>        c = 2.01 J/g 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What is the change in internal energy?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286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Q – W</a:t>
            </a:r>
          </a:p>
        </p:txBody>
      </p:sp>
      <p:pic>
        <p:nvPicPr>
          <p:cNvPr id="20485" name="Picture 2" descr="D:\Physics\Physics Website Stuff\Physics 25\thermodynamics\bunsenburnergasexp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8956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971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mcT – PV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657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189 J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5720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So heating the steam produces a higher internal energy and expansion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547113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hysics\Physics Website Stuff\Physics 25\thermodynamics\aluminumc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32004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Aluminum cube of side L is heated in a chamber at atmospheric  pressure. What is the change in the cube's internal energy if L = 10 cm and </a:t>
            </a:r>
            <a:r>
              <a:rPr lang="en-US" altLang="en-US" sz="2000">
                <a:sym typeface="Symbol" pitchFamily="18" charset="2"/>
              </a:rPr>
              <a:t>T = 5 °C</a:t>
            </a:r>
            <a:r>
              <a:rPr lang="en-US" altLang="en-US" sz="2000"/>
              <a:t>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676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Q – 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1371600"/>
            <a:ext cx="2667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Q = mc</a:t>
            </a:r>
            <a:r>
              <a:rPr lang="en-US" altLang="en-US" sz="2400">
                <a:sym typeface="Symbol" pitchFamily="18" charset="2"/>
              </a:rPr>
              <a:t></a:t>
            </a:r>
            <a:r>
              <a:rPr lang="en-US" altLang="en-US" sz="2400"/>
              <a:t>T </a:t>
            </a:r>
            <a:br>
              <a:rPr lang="en-US" altLang="en-US" sz="2400"/>
            </a:br>
            <a:r>
              <a:rPr lang="en-US" altLang="en-US" sz="2400"/>
              <a:t>m = </a:t>
            </a:r>
            <a:r>
              <a:rPr lang="en-US" altLang="en-US" sz="2400">
                <a:sym typeface="Symbol" pitchFamily="18" charset="2"/>
              </a:rPr>
              <a:t></a:t>
            </a:r>
            <a:r>
              <a:rPr lang="en-US" altLang="en-US" sz="2400"/>
              <a:t>V</a:t>
            </a:r>
            <a:r>
              <a:rPr lang="en-US" altLang="en-US" sz="2400" baseline="-25000"/>
              <a:t>0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V</a:t>
            </a:r>
            <a:r>
              <a:rPr lang="en-US" altLang="en-US" sz="2400" baseline="-25000"/>
              <a:t>0</a:t>
            </a:r>
            <a:r>
              <a:rPr lang="en-US" altLang="en-US" sz="2400"/>
              <a:t> = L</a:t>
            </a:r>
            <a:r>
              <a:rPr lang="en-US" altLang="en-US" sz="2400" baseline="30000"/>
              <a:t>3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W = P</a:t>
            </a:r>
            <a:r>
              <a:rPr lang="en-US" altLang="en-US" sz="2400">
                <a:sym typeface="Symbol" pitchFamily="18" charset="2"/>
              </a:rPr>
              <a:t></a:t>
            </a:r>
            <a:r>
              <a:rPr lang="en-US" altLang="en-US" sz="2400"/>
              <a:t>V</a:t>
            </a:r>
            <a:br>
              <a:rPr lang="en-US" altLang="en-US" sz="2400"/>
            </a:br>
            <a:r>
              <a:rPr lang="en-US" altLang="en-US" sz="2400">
                <a:sym typeface="Symbol" pitchFamily="18" charset="2"/>
              </a:rPr>
              <a:t></a:t>
            </a:r>
            <a:r>
              <a:rPr lang="en-US" altLang="en-US" sz="2400"/>
              <a:t>V = </a:t>
            </a:r>
            <a:r>
              <a:rPr lang="en-US" altLang="en-US" sz="2400">
                <a:sym typeface="Symbol" pitchFamily="18" charset="2"/>
              </a:rPr>
              <a:t></a:t>
            </a:r>
            <a:r>
              <a:rPr lang="en-US" altLang="en-US" sz="2400"/>
              <a:t>V</a:t>
            </a:r>
            <a:r>
              <a:rPr lang="en-US" altLang="en-US" sz="2400" baseline="-25000"/>
              <a:t>0</a:t>
            </a:r>
            <a:r>
              <a:rPr lang="en-US" altLang="en-US" sz="2400">
                <a:sym typeface="Symbol" pitchFamily="18" charset="2"/>
              </a:rPr>
              <a:t></a:t>
            </a:r>
            <a:r>
              <a:rPr lang="en-US" altLang="en-US" sz="2400"/>
              <a:t>T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5052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mcT – PV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4038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V</a:t>
            </a:r>
            <a:r>
              <a:rPr lang="en-US" altLang="en-US" sz="2400" i="1" baseline="-2500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cT – PV</a:t>
            </a:r>
            <a:r>
              <a:rPr lang="en-US" altLang="en-US" sz="2400" i="1" baseline="-2500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T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45720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V</a:t>
            </a:r>
            <a:r>
              <a:rPr lang="en-US" altLang="en-US" sz="2400" i="1" baseline="-2500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T (c – P)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86400" y="3505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c</a:t>
            </a:r>
            <a:r>
              <a:rPr lang="en-US" altLang="en-US" sz="2400" baseline="-25000"/>
              <a:t>Al</a:t>
            </a:r>
            <a:r>
              <a:rPr lang="en-US" altLang="en-US" sz="2400"/>
              <a:t> = 0.90 J/g°C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6400" y="39624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itchFamily="18" charset="2"/>
              </a:rPr>
              <a:t></a:t>
            </a:r>
            <a:r>
              <a:rPr lang="en-US" altLang="en-US" sz="2400" baseline="-25000"/>
              <a:t>Al</a:t>
            </a:r>
            <a:r>
              <a:rPr lang="en-US" altLang="en-US" sz="2400"/>
              <a:t> = 72</a:t>
            </a:r>
            <a:r>
              <a:rPr lang="en-US" altLang="en-US" sz="2400">
                <a:sym typeface="Symbol" pitchFamily="18" charset="2"/>
              </a:rPr>
              <a:t>(10</a:t>
            </a:r>
            <a:r>
              <a:rPr lang="en-US" altLang="en-US" sz="2400" baseline="30000">
                <a:sym typeface="Symbol" pitchFamily="18" charset="2"/>
              </a:rPr>
              <a:t>-6</a:t>
            </a:r>
            <a:r>
              <a:rPr lang="en-US" altLang="en-US" sz="2400">
                <a:sym typeface="Symbol" pitchFamily="18" charset="2"/>
              </a:rPr>
              <a:t>) °C</a:t>
            </a:r>
            <a:r>
              <a:rPr lang="en-US" altLang="en-US" sz="2400" baseline="30000">
                <a:sym typeface="Symbol" pitchFamily="18" charset="2"/>
              </a:rPr>
              <a:t>-1</a:t>
            </a:r>
            <a:endParaRPr lang="en-US" altLang="en-US" sz="2400" i="1" baseline="30000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5181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L³T (c – P)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4495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r>
              <a:rPr lang="en-US" altLang="en-US" sz="2400"/>
              <a:t> = 101.5 kPa 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6400" y="49530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ym typeface="Symbol" pitchFamily="18" charset="2"/>
              </a:rPr>
              <a:t></a:t>
            </a:r>
            <a:r>
              <a:rPr lang="en-US" altLang="en-US" sz="2400" baseline="-25000"/>
              <a:t>Al</a:t>
            </a:r>
            <a:r>
              <a:rPr lang="en-US" altLang="en-US" sz="2400"/>
              <a:t> = 2.7 g/cm</a:t>
            </a:r>
            <a:r>
              <a:rPr lang="en-US" altLang="en-US" sz="2400">
                <a:latin typeface="Calibri" pitchFamily="34" charset="0"/>
              </a:rPr>
              <a:t>³</a:t>
            </a:r>
            <a:endParaRPr lang="en-US" altLang="en-US" sz="2400" i="1">
              <a:solidFill>
                <a:srgbClr val="0070C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57150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0.10³(5)((2700)(900) – 101.5(10³)(72(10</a:t>
            </a:r>
            <a:r>
              <a:rPr lang="en-US" altLang="en-US" sz="2400" i="1" baseline="3000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-6</a:t>
            </a:r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))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6248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U = 12,150 J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15000" y="6248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NB: P is neglible</a:t>
            </a:r>
          </a:p>
        </p:txBody>
      </p:sp>
    </p:spTree>
    <p:extLst>
      <p:ext uri="{BB962C8B-B14F-4D97-AF65-F5344CB8AC3E}">
        <p14:creationId xmlns:p14="http://schemas.microsoft.com/office/powerpoint/2010/main" val="301105222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33600" y="2133600"/>
            <a:ext cx="1981200" cy="21336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819400" y="1828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Isobar</a:t>
            </a: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5334000" y="3429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Isochore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 rot="1767473">
            <a:off x="2978150" y="311467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722312" y="2628900"/>
            <a:ext cx="32750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4267200"/>
            <a:ext cx="6096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533400" y="15240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P</a:t>
            </a: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7010400" y="38862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V</a:t>
            </a:r>
          </a:p>
        </p:txBody>
      </p:sp>
      <p:sp>
        <p:nvSpPr>
          <p:cNvPr id="22539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2133600" y="2133600"/>
            <a:ext cx="1981200" cy="158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133600" y="2133600"/>
            <a:ext cx="3200400" cy="17526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2" name="TextBox 32"/>
          <p:cNvSpPr txBox="1">
            <a:spLocks noChangeArrowheads="1"/>
          </p:cNvSpPr>
          <p:nvPr/>
        </p:nvSpPr>
        <p:spPr bwMode="auto">
          <a:xfrm>
            <a:off x="1447800" y="16764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1,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2543" name="TextBox 33"/>
          <p:cNvSpPr txBox="1">
            <a:spLocks noChangeArrowheads="1"/>
          </p:cNvSpPr>
          <p:nvPr/>
        </p:nvSpPr>
        <p:spPr bwMode="auto">
          <a:xfrm>
            <a:off x="4191000" y="16764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2,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544" name="TextBox 34"/>
          <p:cNvSpPr txBox="1">
            <a:spLocks noChangeArrowheads="1"/>
          </p:cNvSpPr>
          <p:nvPr/>
        </p:nvSpPr>
        <p:spPr bwMode="auto">
          <a:xfrm>
            <a:off x="5410200" y="3048000"/>
            <a:ext cx="198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3,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2545" name="TextBox 38"/>
          <p:cNvSpPr txBox="1">
            <a:spLocks noChangeArrowheads="1"/>
          </p:cNvSpPr>
          <p:nvPr/>
        </p:nvSpPr>
        <p:spPr bwMode="auto">
          <a:xfrm>
            <a:off x="5410200" y="3733800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4,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38200" y="5029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1.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1000 kPa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991894" y="3542506"/>
            <a:ext cx="685800" cy="1588"/>
          </a:xfrm>
          <a:prstGeom prst="line">
            <a:avLst/>
          </a:prstGeom>
          <a:ln w="22225">
            <a:solidFill>
              <a:schemeClr val="tx1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114800" y="2133600"/>
            <a:ext cx="1219200" cy="10668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9" name="TextBox 43"/>
          <p:cNvSpPr txBox="1">
            <a:spLocks noChangeArrowheads="1"/>
          </p:cNvSpPr>
          <p:nvPr/>
        </p:nvSpPr>
        <p:spPr bwMode="auto">
          <a:xfrm rot="2372218">
            <a:off x="3932238" y="2655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38200" y="53340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2. T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400 K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38200" y="5638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3. T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600 K</a:t>
            </a:r>
          </a:p>
        </p:txBody>
      </p:sp>
      <p:cxnSp>
        <p:nvCxnSpPr>
          <p:cNvPr id="43" name="Straight Connector 42"/>
          <p:cNvCxnSpPr>
            <a:stCxn id="37" idx="3"/>
          </p:cNvCxnSpPr>
          <p:nvPr/>
        </p:nvCxnSpPr>
        <p:spPr>
          <a:xfrm flipH="1" flipV="1">
            <a:off x="4114800" y="2133600"/>
            <a:ext cx="1219200" cy="10668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0" idx="3"/>
          </p:cNvCxnSpPr>
          <p:nvPr/>
        </p:nvCxnSpPr>
        <p:spPr>
          <a:xfrm>
            <a:off x="2133600" y="2133600"/>
            <a:ext cx="3200400" cy="17526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38200" y="5943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4.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625 kPa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38200" y="62484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5.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 = 250 kPa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86200" y="5257800"/>
            <a:ext cx="426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W  = 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Area enclosed  </a:t>
            </a:r>
          </a:p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     =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+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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(P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+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 (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     = (15 + 12.188 – 18.75)(10³) =  8.44 kJ</a:t>
            </a:r>
            <a:endParaRPr lang="en-US" altLang="en-US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557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8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9" name="TextBox 61"/>
          <p:cNvSpPr txBox="1">
            <a:spLocks noChangeArrowheads="1"/>
          </p:cNvSpPr>
          <p:nvPr/>
        </p:nvSpPr>
        <p:spPr bwMode="auto">
          <a:xfrm>
            <a:off x="1676400" y="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Find the work done for a cycle if P</a:t>
            </a:r>
            <a:r>
              <a:rPr lang="en-US" altLang="en-US" i="1" baseline="-25000"/>
              <a:t>1</a:t>
            </a:r>
            <a:r>
              <a:rPr lang="en-US" altLang="en-US" i="1"/>
              <a:t> = 1000 kPa, V</a:t>
            </a:r>
            <a:r>
              <a:rPr lang="en-US" altLang="en-US" i="1" baseline="-25000"/>
              <a:t>1</a:t>
            </a:r>
            <a:r>
              <a:rPr lang="en-US" altLang="en-US" i="1"/>
              <a:t> = 0.01 m³, </a:t>
            </a:r>
          </a:p>
          <a:p>
            <a:pPr eaLnBrk="1" hangingPunct="1"/>
            <a:r>
              <a:rPr lang="en-US" altLang="en-US" i="1"/>
              <a:t>V</a:t>
            </a:r>
            <a:r>
              <a:rPr lang="en-US" altLang="en-US" i="1" baseline="-25000"/>
              <a:t>2</a:t>
            </a:r>
            <a:r>
              <a:rPr lang="en-US" altLang="en-US" i="1"/>
              <a:t> = 0.025 m³, V</a:t>
            </a:r>
            <a:r>
              <a:rPr lang="en-US" altLang="en-US" i="1" baseline="-25000"/>
              <a:t>3</a:t>
            </a:r>
            <a:r>
              <a:rPr lang="en-US" altLang="en-US" i="1"/>
              <a:t> = V</a:t>
            </a:r>
            <a:r>
              <a:rPr lang="en-US" altLang="en-US" i="1" baseline="-25000"/>
              <a:t>4</a:t>
            </a:r>
            <a:r>
              <a:rPr lang="en-US" altLang="en-US" i="1"/>
              <a:t> = 0.04 m³, T</a:t>
            </a:r>
            <a:r>
              <a:rPr lang="en-US" altLang="en-US" i="1" baseline="-25000"/>
              <a:t>1</a:t>
            </a:r>
            <a:r>
              <a:rPr lang="en-US" altLang="en-US" i="1"/>
              <a:t> = 400 K, T</a:t>
            </a:r>
            <a:r>
              <a:rPr lang="en-US" altLang="en-US" i="1" baseline="-25000"/>
              <a:t>2 </a:t>
            </a:r>
            <a:r>
              <a:rPr lang="en-US" altLang="en-US" i="1"/>
              <a:t>= 600K, n = 2 mol</a:t>
            </a:r>
          </a:p>
        </p:txBody>
      </p:sp>
      <p:sp>
        <p:nvSpPr>
          <p:cNvPr id="22560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800" y="3200400"/>
            <a:ext cx="1219200" cy="10668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4114800" y="2133600"/>
            <a:ext cx="1219200" cy="1066800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33600" y="3886200"/>
            <a:ext cx="3200400" cy="3810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2133600" y="2133600"/>
            <a:ext cx="3200400" cy="1752600"/>
          </a:xfrm>
          <a:prstGeom prst="triangle">
            <a:avLst>
              <a:gd name="adj" fmla="val 0"/>
            </a:avLst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29000" y="6858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</a:rPr>
              <a:t>W  = 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Area enclosed  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48200" y="990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 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(P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23</a:t>
            </a:r>
            <a:endParaRPr lang="en-US" altLang="en-US" i="1">
              <a:solidFill>
                <a:srgbClr val="00B05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733800" y="990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= 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12</a:t>
            </a:r>
            <a:endParaRPr lang="en-US" altLang="en-US" i="1">
              <a:solidFill>
                <a:srgbClr val="00B05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72200" y="990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–  (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i="1" baseline="-2500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41</a:t>
            </a:r>
            <a:r>
              <a:rPr lang="en-US" altLang="en-US" i="1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82266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/>
      <p:bldP spid="55" grpId="0"/>
      <p:bldP spid="57" grpId="0"/>
      <p:bldP spid="52" grpId="0"/>
      <p:bldP spid="54" grpId="0"/>
      <p:bldP spid="58" grpId="0"/>
      <p:bldP spid="40" grpId="0" animBg="1"/>
      <p:bldP spid="41" grpId="0" animBg="1"/>
      <p:bldP spid="42" grpId="0" animBg="1"/>
      <p:bldP spid="45" grpId="0" animBg="1"/>
      <p:bldP spid="46" grpId="0"/>
      <p:bldP spid="47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2819400" y="1828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Isobar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5334000" y="3429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Isochore</a:t>
            </a:r>
          </a:p>
        </p:txBody>
      </p:sp>
      <p:sp>
        <p:nvSpPr>
          <p:cNvPr id="23557" name="TextBox 11"/>
          <p:cNvSpPr txBox="1">
            <a:spLocks noChangeArrowheads="1"/>
          </p:cNvSpPr>
          <p:nvPr/>
        </p:nvSpPr>
        <p:spPr bwMode="auto">
          <a:xfrm rot="1767473">
            <a:off x="2978150" y="311467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722312" y="2628900"/>
            <a:ext cx="32750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4267200"/>
            <a:ext cx="6096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TextBox 21"/>
          <p:cNvSpPr txBox="1">
            <a:spLocks noChangeArrowheads="1"/>
          </p:cNvSpPr>
          <p:nvPr/>
        </p:nvSpPr>
        <p:spPr bwMode="auto">
          <a:xfrm>
            <a:off x="533400" y="15240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P</a:t>
            </a:r>
          </a:p>
        </p:txBody>
      </p:sp>
      <p:sp>
        <p:nvSpPr>
          <p:cNvPr id="23561" name="TextBox 22"/>
          <p:cNvSpPr txBox="1">
            <a:spLocks noChangeArrowheads="1"/>
          </p:cNvSpPr>
          <p:nvPr/>
        </p:nvSpPr>
        <p:spPr bwMode="auto">
          <a:xfrm>
            <a:off x="7010400" y="38862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V</a:t>
            </a:r>
          </a:p>
        </p:txBody>
      </p:sp>
      <p:sp>
        <p:nvSpPr>
          <p:cNvPr id="23562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2133600" y="2133600"/>
            <a:ext cx="1981200" cy="158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133600" y="2133600"/>
            <a:ext cx="3200400" cy="17526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5" name="TextBox 32"/>
          <p:cNvSpPr txBox="1">
            <a:spLocks noChangeArrowheads="1"/>
          </p:cNvSpPr>
          <p:nvPr/>
        </p:nvSpPr>
        <p:spPr bwMode="auto">
          <a:xfrm>
            <a:off x="1447800" y="16764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solidFill>
                  <a:srgbClr val="0070C0"/>
                </a:solidFill>
                <a:latin typeface="Calibri" pitchFamily="34" charset="0"/>
              </a:rPr>
              <a:t>1, (P</a:t>
            </a:r>
            <a:r>
              <a:rPr lang="en-US" altLang="en-US" sz="22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2200" i="1" dirty="0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2200" i="1" dirty="0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6" name="TextBox 33"/>
          <p:cNvSpPr txBox="1">
            <a:spLocks noChangeArrowheads="1"/>
          </p:cNvSpPr>
          <p:nvPr/>
        </p:nvSpPr>
        <p:spPr bwMode="auto">
          <a:xfrm>
            <a:off x="4191000" y="16764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2,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7" name="TextBox 34"/>
          <p:cNvSpPr txBox="1">
            <a:spLocks noChangeArrowheads="1"/>
          </p:cNvSpPr>
          <p:nvPr/>
        </p:nvSpPr>
        <p:spPr bwMode="auto">
          <a:xfrm>
            <a:off x="5410200" y="3048000"/>
            <a:ext cx="198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3,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68" name="TextBox 38"/>
          <p:cNvSpPr txBox="1">
            <a:spLocks noChangeArrowheads="1"/>
          </p:cNvSpPr>
          <p:nvPr/>
        </p:nvSpPr>
        <p:spPr bwMode="auto">
          <a:xfrm>
            <a:off x="5410200" y="3733800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4, (P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22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22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3569" name="TextBox 44"/>
          <p:cNvSpPr txBox="1">
            <a:spLocks noChangeArrowheads="1"/>
          </p:cNvSpPr>
          <p:nvPr/>
        </p:nvSpPr>
        <p:spPr bwMode="auto">
          <a:xfrm>
            <a:off x="1676400" y="0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/>
              <a:t>Find the internal energy for each state if P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1000 </a:t>
            </a:r>
            <a:r>
              <a:rPr lang="en-US" altLang="en-US" sz="1800" i="1" dirty="0" err="1"/>
              <a:t>kPa</a:t>
            </a:r>
            <a:r>
              <a:rPr lang="en-US" altLang="en-US" sz="1800" i="1" dirty="0"/>
              <a:t>, V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0.01 m³, </a:t>
            </a:r>
          </a:p>
          <a:p>
            <a:pPr eaLnBrk="1" hangingPunct="1"/>
            <a:r>
              <a:rPr lang="en-US" altLang="en-US" sz="1800" i="1" dirty="0"/>
              <a:t>V</a:t>
            </a:r>
            <a:r>
              <a:rPr lang="en-US" altLang="en-US" sz="1800" i="1" baseline="-25000" dirty="0"/>
              <a:t>2</a:t>
            </a:r>
            <a:r>
              <a:rPr lang="en-US" altLang="en-US" sz="1800" i="1" dirty="0"/>
              <a:t> = 0.025 m³, V</a:t>
            </a:r>
            <a:r>
              <a:rPr lang="en-US" altLang="en-US" sz="1800" i="1" baseline="-25000" dirty="0"/>
              <a:t>3</a:t>
            </a:r>
            <a:r>
              <a:rPr lang="en-US" altLang="en-US" sz="1800" i="1" dirty="0"/>
              <a:t> = V</a:t>
            </a:r>
            <a:r>
              <a:rPr lang="en-US" altLang="en-US" sz="1800" i="1" baseline="-25000" dirty="0"/>
              <a:t>4</a:t>
            </a:r>
            <a:r>
              <a:rPr lang="en-US" altLang="en-US" sz="1800" i="1" dirty="0"/>
              <a:t> = 0.04 m³, T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400 K, T</a:t>
            </a:r>
            <a:r>
              <a:rPr lang="en-US" altLang="en-US" sz="1800" i="1" baseline="-25000" dirty="0"/>
              <a:t>2 </a:t>
            </a:r>
            <a:r>
              <a:rPr lang="en-US" altLang="en-US" sz="1800" i="1" dirty="0"/>
              <a:t>= 600K, n = 2 </a:t>
            </a:r>
            <a:r>
              <a:rPr lang="en-US" altLang="en-US" sz="1800" i="1" dirty="0" err="1"/>
              <a:t>mol</a:t>
            </a:r>
            <a:endParaRPr lang="en-US" altLang="en-US" sz="1800" i="1" dirty="0"/>
          </a:p>
        </p:txBody>
      </p:sp>
      <p:sp>
        <p:nvSpPr>
          <p:cNvPr id="23570" name="TextBox 50"/>
          <p:cNvSpPr txBox="1">
            <a:spLocks noChangeArrowheads="1"/>
          </p:cNvSpPr>
          <p:nvPr/>
        </p:nvSpPr>
        <p:spPr bwMode="auto">
          <a:xfrm>
            <a:off x="6400800" y="914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1.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1000 kPa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991894" y="3542506"/>
            <a:ext cx="685800" cy="1588"/>
          </a:xfrm>
          <a:prstGeom prst="line">
            <a:avLst/>
          </a:prstGeom>
          <a:ln w="22225">
            <a:solidFill>
              <a:schemeClr val="tx1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114800" y="2133600"/>
            <a:ext cx="1219200" cy="10668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73" name="TextBox 43"/>
          <p:cNvSpPr txBox="1">
            <a:spLocks noChangeArrowheads="1"/>
          </p:cNvSpPr>
          <p:nvPr/>
        </p:nvSpPr>
        <p:spPr bwMode="auto">
          <a:xfrm rot="2372218">
            <a:off x="3932238" y="2655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sp>
        <p:nvSpPr>
          <p:cNvPr id="23574" name="TextBox 54"/>
          <p:cNvSpPr txBox="1">
            <a:spLocks noChangeArrowheads="1"/>
          </p:cNvSpPr>
          <p:nvPr/>
        </p:nvSpPr>
        <p:spPr bwMode="auto">
          <a:xfrm>
            <a:off x="6400800" y="12192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2. 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400 K</a:t>
            </a:r>
          </a:p>
        </p:txBody>
      </p:sp>
      <p:sp>
        <p:nvSpPr>
          <p:cNvPr id="23575" name="TextBox 56"/>
          <p:cNvSpPr txBox="1">
            <a:spLocks noChangeArrowheads="1"/>
          </p:cNvSpPr>
          <p:nvPr/>
        </p:nvSpPr>
        <p:spPr bwMode="auto">
          <a:xfrm>
            <a:off x="6400800" y="15240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3. 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600 K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44196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6. 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 nRT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9972 J</a:t>
            </a:r>
            <a:endParaRPr lang="en-US" altLang="en-US" sz="18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57400" y="4724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7. 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9972 J</a:t>
            </a:r>
            <a:endParaRPr lang="en-US" altLang="en-US" sz="18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57400" y="53340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9. 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3 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14958  J</a:t>
            </a:r>
            <a:endParaRPr lang="en-US" altLang="en-US" sz="18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57400" y="50292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8. U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 nRT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14958 J</a:t>
            </a:r>
            <a:endParaRPr lang="en-US" altLang="en-US" sz="1800" i="1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37" idx="3"/>
          </p:cNvCxnSpPr>
          <p:nvPr/>
        </p:nvCxnSpPr>
        <p:spPr>
          <a:xfrm flipH="1" flipV="1">
            <a:off x="4114800" y="2133600"/>
            <a:ext cx="1219200" cy="10668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0" idx="3"/>
          </p:cNvCxnSpPr>
          <p:nvPr/>
        </p:nvCxnSpPr>
        <p:spPr>
          <a:xfrm>
            <a:off x="2133600" y="2133600"/>
            <a:ext cx="3200400" cy="17526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TextBox 51"/>
          <p:cNvSpPr txBox="1">
            <a:spLocks noChangeArrowheads="1"/>
          </p:cNvSpPr>
          <p:nvPr/>
        </p:nvSpPr>
        <p:spPr bwMode="auto">
          <a:xfrm>
            <a:off x="6400800" y="18288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4.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625 kPa</a:t>
            </a:r>
          </a:p>
        </p:txBody>
      </p:sp>
      <p:sp>
        <p:nvSpPr>
          <p:cNvPr id="23583" name="TextBox 53"/>
          <p:cNvSpPr txBox="1">
            <a:spLocks noChangeArrowheads="1"/>
          </p:cNvSpPr>
          <p:nvPr/>
        </p:nvSpPr>
        <p:spPr bwMode="auto">
          <a:xfrm>
            <a:off x="6400800" y="21336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5.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sz="1800" i="1" baseline="-2500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B050"/>
                </a:solidFill>
                <a:latin typeface="Calibri" pitchFamily="34" charset="0"/>
              </a:rPr>
              <a:t> = 250 kPa</a:t>
            </a:r>
          </a:p>
        </p:txBody>
      </p:sp>
      <p:sp>
        <p:nvSpPr>
          <p:cNvPr id="23584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8646827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rved Right Arrow 48"/>
          <p:cNvSpPr/>
          <p:nvPr/>
        </p:nvSpPr>
        <p:spPr>
          <a:xfrm>
            <a:off x="2667000" y="1219200"/>
            <a:ext cx="304800" cy="1216025"/>
          </a:xfrm>
          <a:prstGeom prst="curvedRightArrow">
            <a:avLst>
              <a:gd name="adj1" fmla="val 50403"/>
              <a:gd name="adj2" fmla="val 8465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579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2819400" y="1828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FF0000"/>
                </a:solidFill>
                <a:latin typeface="Calibri" pitchFamily="34" charset="0"/>
              </a:rPr>
              <a:t>Isobar</a:t>
            </a:r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5334000" y="3429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i="1" dirty="0" err="1">
                <a:solidFill>
                  <a:srgbClr val="FF0000"/>
                </a:solidFill>
                <a:latin typeface="Calibri" pitchFamily="34" charset="0"/>
              </a:rPr>
              <a:t>Isochore</a:t>
            </a:r>
            <a:endParaRPr lang="en-US" altLang="en-US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2" name="TextBox 11"/>
          <p:cNvSpPr txBox="1">
            <a:spLocks noChangeArrowheads="1"/>
          </p:cNvSpPr>
          <p:nvPr/>
        </p:nvSpPr>
        <p:spPr bwMode="auto">
          <a:xfrm rot="1767473">
            <a:off x="2978150" y="311467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722312" y="2628900"/>
            <a:ext cx="3275012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04875" y="4277888"/>
            <a:ext cx="6096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21"/>
          <p:cNvSpPr txBox="1">
            <a:spLocks noChangeArrowheads="1"/>
          </p:cNvSpPr>
          <p:nvPr/>
        </p:nvSpPr>
        <p:spPr bwMode="auto">
          <a:xfrm>
            <a:off x="533400" y="15240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P</a:t>
            </a:r>
          </a:p>
        </p:txBody>
      </p:sp>
      <p:sp>
        <p:nvSpPr>
          <p:cNvPr id="24586" name="TextBox 22"/>
          <p:cNvSpPr txBox="1">
            <a:spLocks noChangeArrowheads="1"/>
          </p:cNvSpPr>
          <p:nvPr/>
        </p:nvSpPr>
        <p:spPr bwMode="auto">
          <a:xfrm>
            <a:off x="7010400" y="3886200"/>
            <a:ext cx="371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/>
              <a:t>V</a:t>
            </a:r>
          </a:p>
        </p:txBody>
      </p:sp>
      <p:sp>
        <p:nvSpPr>
          <p:cNvPr id="24587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2133600" y="2133600"/>
            <a:ext cx="1981200" cy="158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133600" y="2133600"/>
            <a:ext cx="3200400" cy="17526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0" name="TextBox 32"/>
          <p:cNvSpPr txBox="1">
            <a:spLocks noChangeArrowheads="1"/>
          </p:cNvSpPr>
          <p:nvPr/>
        </p:nvSpPr>
        <p:spPr bwMode="auto">
          <a:xfrm>
            <a:off x="1447800" y="16764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1, (P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591" name="TextBox 33"/>
          <p:cNvSpPr txBox="1">
            <a:spLocks noChangeArrowheads="1"/>
          </p:cNvSpPr>
          <p:nvPr/>
        </p:nvSpPr>
        <p:spPr bwMode="auto">
          <a:xfrm>
            <a:off x="4191000" y="16764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2, (P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4592" name="TextBox 34"/>
          <p:cNvSpPr txBox="1">
            <a:spLocks noChangeArrowheads="1"/>
          </p:cNvSpPr>
          <p:nvPr/>
        </p:nvSpPr>
        <p:spPr bwMode="auto">
          <a:xfrm>
            <a:off x="5410200" y="30480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3, (P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altLang="en-US" sz="1800" i="1" dirty="0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1800" i="1" baseline="-25000" dirty="0">
                <a:solidFill>
                  <a:srgbClr val="0070C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4593" name="TextBox 38"/>
          <p:cNvSpPr txBox="1">
            <a:spLocks noChangeArrowheads="1"/>
          </p:cNvSpPr>
          <p:nvPr/>
        </p:nvSpPr>
        <p:spPr bwMode="auto">
          <a:xfrm>
            <a:off x="5410200" y="37338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0070C0"/>
                </a:solidFill>
                <a:latin typeface="Calibri" pitchFamily="34" charset="0"/>
              </a:rPr>
              <a:t>4, (P</a:t>
            </a:r>
            <a:r>
              <a:rPr lang="en-US" altLang="en-US" sz="18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70C0"/>
                </a:solidFill>
                <a:latin typeface="Calibri" pitchFamily="34" charset="0"/>
              </a:rPr>
              <a:t>,V</a:t>
            </a:r>
            <a:r>
              <a:rPr lang="en-US" altLang="en-US" sz="18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  <a:r>
              <a:rPr lang="en-US" altLang="en-US" sz="1800" i="1">
                <a:solidFill>
                  <a:srgbClr val="0070C0"/>
                </a:solidFill>
                <a:latin typeface="Calibri" pitchFamily="34" charset="0"/>
              </a:rPr>
              <a:t>) T</a:t>
            </a:r>
            <a:r>
              <a:rPr lang="en-US" altLang="en-US" sz="1800" i="1" baseline="-25000">
                <a:solidFill>
                  <a:srgbClr val="0070C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4594" name="TextBox 44"/>
          <p:cNvSpPr txBox="1">
            <a:spLocks noChangeArrowheads="1"/>
          </p:cNvSpPr>
          <p:nvPr/>
        </p:nvSpPr>
        <p:spPr bwMode="auto">
          <a:xfrm>
            <a:off x="1447801" y="0"/>
            <a:ext cx="769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/>
              <a:t>Find the thermal energy change Q for each state if P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1000 </a:t>
            </a:r>
            <a:r>
              <a:rPr lang="en-US" altLang="en-US" sz="1800" i="1" dirty="0" err="1"/>
              <a:t>kPa</a:t>
            </a:r>
            <a:r>
              <a:rPr lang="en-US" altLang="en-US" sz="1800" i="1" dirty="0"/>
              <a:t>, </a:t>
            </a:r>
          </a:p>
          <a:p>
            <a:pPr eaLnBrk="1" hangingPunct="1"/>
            <a:r>
              <a:rPr lang="en-US" altLang="en-US" sz="1800" i="1" dirty="0"/>
              <a:t>V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0.01 m³, V</a:t>
            </a:r>
            <a:r>
              <a:rPr lang="en-US" altLang="en-US" sz="1800" i="1" baseline="-25000" dirty="0"/>
              <a:t>2</a:t>
            </a:r>
            <a:r>
              <a:rPr lang="en-US" altLang="en-US" sz="1800" i="1" dirty="0"/>
              <a:t> = 0.025 m³, V</a:t>
            </a:r>
            <a:r>
              <a:rPr lang="en-US" altLang="en-US" sz="1800" i="1" baseline="-25000" dirty="0"/>
              <a:t>3</a:t>
            </a:r>
            <a:r>
              <a:rPr lang="en-US" altLang="en-US" sz="1800" i="1" dirty="0"/>
              <a:t> = V</a:t>
            </a:r>
            <a:r>
              <a:rPr lang="en-US" altLang="en-US" sz="1800" i="1" baseline="-25000" dirty="0"/>
              <a:t>4</a:t>
            </a:r>
            <a:r>
              <a:rPr lang="en-US" altLang="en-US" sz="1800" i="1" dirty="0"/>
              <a:t> = 0.04 m³, T</a:t>
            </a:r>
            <a:r>
              <a:rPr lang="en-US" altLang="en-US" sz="1800" i="1" baseline="-25000" dirty="0"/>
              <a:t>1</a:t>
            </a:r>
            <a:r>
              <a:rPr lang="en-US" altLang="en-US" sz="1800" i="1" dirty="0"/>
              <a:t> = 400 K, T</a:t>
            </a:r>
            <a:r>
              <a:rPr lang="en-US" altLang="en-US" sz="1800" i="1" baseline="-25000" dirty="0"/>
              <a:t>2 </a:t>
            </a:r>
            <a:r>
              <a:rPr lang="en-US" altLang="en-US" sz="1800" i="1" dirty="0"/>
              <a:t>= 600K, </a:t>
            </a:r>
            <a:r>
              <a:rPr lang="en-US" altLang="en-US" sz="1800" i="1" dirty="0" smtClean="0"/>
              <a:t>n </a:t>
            </a:r>
            <a:r>
              <a:rPr lang="en-US" altLang="en-US" sz="1800" i="1" dirty="0"/>
              <a:t>= 2 </a:t>
            </a:r>
            <a:r>
              <a:rPr lang="en-US" altLang="en-US" sz="1800" i="1" dirty="0" err="1"/>
              <a:t>mol</a:t>
            </a:r>
            <a:endParaRPr lang="en-US" altLang="en-US" sz="1800" i="1" dirty="0"/>
          </a:p>
        </p:txBody>
      </p:sp>
      <p:sp>
        <p:nvSpPr>
          <p:cNvPr id="24595" name="TextBox 50"/>
          <p:cNvSpPr txBox="1">
            <a:spLocks noChangeArrowheads="1"/>
          </p:cNvSpPr>
          <p:nvPr/>
        </p:nvSpPr>
        <p:spPr bwMode="auto">
          <a:xfrm>
            <a:off x="6400800" y="914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1.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1000 </a:t>
            </a:r>
            <a:r>
              <a:rPr lang="en-US" altLang="en-US" sz="1800" i="1" dirty="0" err="1">
                <a:solidFill>
                  <a:srgbClr val="00B050"/>
                </a:solidFill>
                <a:latin typeface="Calibri" pitchFamily="34" charset="0"/>
              </a:rPr>
              <a:t>kPa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991894" y="3542506"/>
            <a:ext cx="685800" cy="1588"/>
          </a:xfrm>
          <a:prstGeom prst="line">
            <a:avLst/>
          </a:prstGeom>
          <a:ln w="22225">
            <a:solidFill>
              <a:schemeClr val="tx1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114800" y="2133600"/>
            <a:ext cx="1219200" cy="1066800"/>
          </a:xfrm>
          <a:custGeom>
            <a:avLst/>
            <a:gdLst>
              <a:gd name="connsiteX0" fmla="*/ 0 w 1023257"/>
              <a:gd name="connsiteY0" fmla="*/ 0 h 533400"/>
              <a:gd name="connsiteX1" fmla="*/ 315686 w 1023257"/>
              <a:gd name="connsiteY1" fmla="*/ 206828 h 533400"/>
              <a:gd name="connsiteX2" fmla="*/ 653143 w 1023257"/>
              <a:gd name="connsiteY2" fmla="*/ 381000 h 533400"/>
              <a:gd name="connsiteX3" fmla="*/ 1023257 w 1023257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257" h="533400">
                <a:moveTo>
                  <a:pt x="0" y="0"/>
                </a:moveTo>
                <a:cubicBezTo>
                  <a:pt x="103414" y="71664"/>
                  <a:pt x="206829" y="143328"/>
                  <a:pt x="315686" y="206828"/>
                </a:cubicBezTo>
                <a:cubicBezTo>
                  <a:pt x="424543" y="270328"/>
                  <a:pt x="535215" y="326571"/>
                  <a:pt x="653143" y="381000"/>
                </a:cubicBezTo>
                <a:cubicBezTo>
                  <a:pt x="771071" y="435429"/>
                  <a:pt x="961571" y="511629"/>
                  <a:pt x="1023257" y="533400"/>
                </a:cubicBezTo>
              </a:path>
            </a:pathLst>
          </a:custGeom>
          <a:ln w="22225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8" name="TextBox 43"/>
          <p:cNvSpPr txBox="1">
            <a:spLocks noChangeArrowheads="1"/>
          </p:cNvSpPr>
          <p:nvPr/>
        </p:nvSpPr>
        <p:spPr bwMode="auto">
          <a:xfrm rot="2372218">
            <a:off x="3932238" y="2655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FF0000"/>
                </a:solidFill>
                <a:latin typeface="Calibri" pitchFamily="34" charset="0"/>
              </a:rPr>
              <a:t>Isotherm</a:t>
            </a:r>
          </a:p>
        </p:txBody>
      </p:sp>
      <p:sp>
        <p:nvSpPr>
          <p:cNvPr id="24599" name="TextBox 54"/>
          <p:cNvSpPr txBox="1">
            <a:spLocks noChangeArrowheads="1"/>
          </p:cNvSpPr>
          <p:nvPr/>
        </p:nvSpPr>
        <p:spPr bwMode="auto">
          <a:xfrm>
            <a:off x="6400800" y="12192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2. 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400 K</a:t>
            </a:r>
          </a:p>
        </p:txBody>
      </p:sp>
      <p:sp>
        <p:nvSpPr>
          <p:cNvPr id="24600" name="TextBox 56"/>
          <p:cNvSpPr txBox="1">
            <a:spLocks noChangeArrowheads="1"/>
          </p:cNvSpPr>
          <p:nvPr/>
        </p:nvSpPr>
        <p:spPr bwMode="auto">
          <a:xfrm>
            <a:off x="6400800" y="15240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3. 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600 K</a:t>
            </a:r>
          </a:p>
        </p:txBody>
      </p:sp>
      <p:sp>
        <p:nvSpPr>
          <p:cNvPr id="24601" name="TextBox 26"/>
          <p:cNvSpPr txBox="1">
            <a:spLocks noChangeArrowheads="1"/>
          </p:cNvSpPr>
          <p:nvPr/>
        </p:nvSpPr>
        <p:spPr bwMode="auto">
          <a:xfrm>
            <a:off x="6400800" y="45720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6. 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 nRT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9972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02" name="TextBox 27"/>
          <p:cNvSpPr txBox="1">
            <a:spLocks noChangeArrowheads="1"/>
          </p:cNvSpPr>
          <p:nvPr/>
        </p:nvSpPr>
        <p:spPr bwMode="auto">
          <a:xfrm>
            <a:off x="6400800" y="48768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7. 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9972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03" name="TextBox 28"/>
          <p:cNvSpPr txBox="1">
            <a:spLocks noChangeArrowheads="1"/>
          </p:cNvSpPr>
          <p:nvPr/>
        </p:nvSpPr>
        <p:spPr bwMode="auto">
          <a:xfrm>
            <a:off x="6400800" y="5486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9. 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14958 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04" name="TextBox 30"/>
          <p:cNvSpPr txBox="1">
            <a:spLocks noChangeArrowheads="1"/>
          </p:cNvSpPr>
          <p:nvPr/>
        </p:nvSpPr>
        <p:spPr bwMode="auto">
          <a:xfrm>
            <a:off x="6400800" y="51816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8. 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 nRT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14958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2400" y="449580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10. Q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12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12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+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W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12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34986 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399" y="5105400"/>
            <a:ext cx="2932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12. Q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34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34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= -4986  J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2400" y="5410200"/>
            <a:ext cx="5905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13. Q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41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W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(U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= 0) W41 =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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(P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41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= - 18.75 kJ</a:t>
            </a:r>
          </a:p>
        </p:txBody>
      </p:sp>
      <p:cxnSp>
        <p:nvCxnSpPr>
          <p:cNvPr id="43" name="Straight Connector 42"/>
          <p:cNvCxnSpPr>
            <a:stCxn id="37" idx="3"/>
          </p:cNvCxnSpPr>
          <p:nvPr/>
        </p:nvCxnSpPr>
        <p:spPr>
          <a:xfrm flipH="1" flipV="1">
            <a:off x="4114800" y="2133600"/>
            <a:ext cx="1219200" cy="10668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0" idx="3"/>
          </p:cNvCxnSpPr>
          <p:nvPr/>
        </p:nvCxnSpPr>
        <p:spPr>
          <a:xfrm>
            <a:off x="2133600" y="2133600"/>
            <a:ext cx="3200400" cy="175260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TextBox 51"/>
          <p:cNvSpPr txBox="1">
            <a:spLocks noChangeArrowheads="1"/>
          </p:cNvSpPr>
          <p:nvPr/>
        </p:nvSpPr>
        <p:spPr bwMode="auto">
          <a:xfrm>
            <a:off x="6400800" y="18288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4.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625 </a:t>
            </a:r>
            <a:r>
              <a:rPr lang="en-US" altLang="en-US" sz="1800" i="1" dirty="0" err="1">
                <a:solidFill>
                  <a:srgbClr val="00B050"/>
                </a:solidFill>
                <a:latin typeface="Calibri" pitchFamily="34" charset="0"/>
              </a:rPr>
              <a:t>kPa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11" name="TextBox 53"/>
          <p:cNvSpPr txBox="1">
            <a:spLocks noChangeArrowheads="1"/>
          </p:cNvSpPr>
          <p:nvPr/>
        </p:nvSpPr>
        <p:spPr bwMode="auto">
          <a:xfrm>
            <a:off x="6400800" y="21336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5.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/V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= 250 </a:t>
            </a:r>
            <a:r>
              <a:rPr lang="en-US" altLang="en-US" sz="1800" i="1" dirty="0" err="1">
                <a:solidFill>
                  <a:srgbClr val="00B050"/>
                </a:solidFill>
                <a:latin typeface="Calibri" pitchFamily="34" charset="0"/>
              </a:rPr>
              <a:t>kPa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4612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48006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11. Q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23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W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 (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U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</a:rPr>
              <a:t>23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</a:rPr>
              <a:t>= 0)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W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23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MS Reference Specialty" pitchFamily="2" charset="2"/>
              </a:rPr>
              <a:t> =  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(P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+P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)V</a:t>
            </a:r>
            <a:r>
              <a:rPr lang="en-US" altLang="en-US" sz="1800" i="1" baseline="-25000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23</a:t>
            </a:r>
            <a:r>
              <a:rPr lang="en-US" altLang="en-US" sz="1800" i="1" dirty="0">
                <a:solidFill>
                  <a:srgbClr val="00B050"/>
                </a:solidFill>
                <a:latin typeface="Calibri" pitchFamily="34" charset="0"/>
                <a:sym typeface="Symbol" pitchFamily="18" charset="2"/>
              </a:rPr>
              <a:t> = 12.188 kJ </a:t>
            </a:r>
            <a:endParaRPr lang="en-US" altLang="en-US" sz="1800" i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971800" y="1066800"/>
            <a:ext cx="53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Q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105400" y="2514600"/>
            <a:ext cx="53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Q</a:t>
            </a:r>
            <a:r>
              <a:rPr lang="en-US" altLang="en-US" sz="1800" baseline="-250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53" name="Curved Right Arrow 52"/>
          <p:cNvSpPr/>
          <p:nvPr/>
        </p:nvSpPr>
        <p:spPr>
          <a:xfrm rot="5400000">
            <a:off x="4379913" y="1639887"/>
            <a:ext cx="304800" cy="1597025"/>
          </a:xfrm>
          <a:prstGeom prst="curvedRightArrow">
            <a:avLst>
              <a:gd name="adj1" fmla="val 50403"/>
              <a:gd name="adj2" fmla="val 8465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0" y="3048000"/>
            <a:ext cx="612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</a:rPr>
              <a:t>Q</a:t>
            </a:r>
            <a:r>
              <a:rPr lang="en-US" altLang="en-US" sz="2200" baseline="-250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58" name="Curved Right Arrow 57"/>
          <p:cNvSpPr/>
          <p:nvPr/>
        </p:nvSpPr>
        <p:spPr>
          <a:xfrm rot="16200000">
            <a:off x="5905500" y="2247900"/>
            <a:ext cx="304800" cy="2667000"/>
          </a:xfrm>
          <a:prstGeom prst="curvedRightArrow">
            <a:avLst>
              <a:gd name="adj1" fmla="val 50403"/>
              <a:gd name="adj2" fmla="val 84650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81400" y="2590800"/>
            <a:ext cx="53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Q</a:t>
            </a:r>
            <a:r>
              <a:rPr lang="en-US" altLang="en-US" sz="1800" baseline="-250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60" name="Curved Right Arrow 59"/>
          <p:cNvSpPr/>
          <p:nvPr/>
        </p:nvSpPr>
        <p:spPr>
          <a:xfrm rot="5400000" flipH="1">
            <a:off x="2932113" y="2325687"/>
            <a:ext cx="304800" cy="1597025"/>
          </a:xfrm>
          <a:prstGeom prst="curvedRightArrow">
            <a:avLst>
              <a:gd name="adj1" fmla="val 50403"/>
              <a:gd name="adj2" fmla="val 84650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290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/>
      <p:bldP spid="41" grpId="0"/>
      <p:bldP spid="42" grpId="0"/>
      <p:bldP spid="47" grpId="0"/>
      <p:bldP spid="40" grpId="0"/>
      <p:bldP spid="50" grpId="0"/>
      <p:bldP spid="53" grpId="0" animBg="1"/>
      <p:bldP spid="56" grpId="0"/>
      <p:bldP spid="58" grpId="0" animBg="1"/>
      <p:bldP spid="59" grpId="0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2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Bradley Hand ITC" pitchFamily="66" charset="0"/>
              </a:rPr>
              <a:t>nd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Law of Thermodynamics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Clausius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version </a:t>
            </a:r>
            <a:r>
              <a:rPr lang="en-US" altLang="en-US" sz="2400" b="1" i="1" dirty="0" smtClean="0">
                <a:latin typeface="Calibri" pitchFamily="34" charset="0"/>
              </a:rPr>
              <a:t>:</a:t>
            </a:r>
          </a:p>
          <a:p>
            <a:pPr eaLnBrk="1" hangingPunct="1"/>
            <a:r>
              <a:rPr lang="en-US" altLang="en-US" sz="2400" b="1" i="1" dirty="0" smtClean="0">
                <a:latin typeface="Calibri" pitchFamily="34" charset="0"/>
              </a:rPr>
              <a:t>It is impossible to transfer energy from a body at a lower temperature to one at higher temperature without doing work on the system.</a:t>
            </a:r>
            <a:endParaRPr lang="en-US" altLang="en-US" sz="2400" b="1" i="1" dirty="0">
              <a:latin typeface="Calibri" pitchFamily="34" charset="0"/>
            </a:endParaRP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0375" y="2809752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Kelvin version </a:t>
            </a:r>
            <a:r>
              <a:rPr lang="en-US" altLang="en-US" sz="2400" b="1" i="1" dirty="0" smtClean="0">
                <a:latin typeface="Calibri" pitchFamily="34" charset="0"/>
              </a:rPr>
              <a:t>:</a:t>
            </a:r>
          </a:p>
          <a:p>
            <a:pPr eaLnBrk="1" hangingPunct="1"/>
            <a:r>
              <a:rPr lang="en-US" altLang="en-US" sz="2400" b="1" i="1" dirty="0" smtClean="0">
                <a:latin typeface="Calibri" pitchFamily="34" charset="0"/>
              </a:rPr>
              <a:t>It is impossible to extract energy from a hot reservoir and transfer this entirely into work</a:t>
            </a:r>
            <a:endParaRPr lang="en-US" altLang="en-US" sz="2400" b="1" i="1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4709066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Explanation </a:t>
            </a:r>
            <a:r>
              <a:rPr lang="en-US" altLang="en-US" sz="2400" b="1" i="1" dirty="0" smtClean="0">
                <a:latin typeface="Calibri" pitchFamily="34" charset="0"/>
              </a:rPr>
              <a:t>:</a:t>
            </a:r>
          </a:p>
          <a:p>
            <a:pPr eaLnBrk="1" hangingPunct="1"/>
            <a:r>
              <a:rPr lang="en-US" altLang="en-US" sz="2400" b="1" i="1" dirty="0" smtClean="0">
                <a:latin typeface="Calibri" pitchFamily="34" charset="0"/>
              </a:rPr>
              <a:t>A hot cup of coffe</a:t>
            </a:r>
            <a:r>
              <a:rPr lang="en-US" altLang="en-US" b="1" i="1" dirty="0" smtClean="0">
                <a:latin typeface="Calibri" pitchFamily="34" charset="0"/>
              </a:rPr>
              <a:t>e gets colder after some time.  We can heat it up again by transferring energy using a heating coil or by doing work on it (stirring very fast)</a:t>
            </a:r>
            <a:endParaRPr lang="en-US" altLang="en-US" sz="2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78156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2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Bradley Hand ITC" pitchFamily="66" charset="0"/>
              </a:rPr>
              <a:t>nd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Law of Thermodynamics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Explanation :</a:t>
            </a:r>
            <a:endParaRPr lang="en-US" altLang="en-US" b="1" i="1" dirty="0">
              <a:latin typeface="Calibri" pitchFamily="34" charset="0"/>
            </a:endParaRPr>
          </a:p>
          <a:p>
            <a:pPr eaLnBrk="1" hangingPunct="1"/>
            <a:r>
              <a:rPr lang="en-US" altLang="en-US" b="1" i="1" dirty="0" smtClean="0">
                <a:latin typeface="Calibri" panose="020F0502020204030204" pitchFamily="34" charset="0"/>
              </a:rPr>
              <a:t>Internal energy of object is related with random motion of the molecules.</a:t>
            </a:r>
          </a:p>
          <a:p>
            <a:pPr eaLnBrk="1" hangingPunct="1"/>
            <a:r>
              <a:rPr lang="en-US" altLang="en-US" b="1" i="1" dirty="0" smtClean="0">
                <a:latin typeface="Calibri" panose="020F0502020204030204" pitchFamily="34" charset="0"/>
              </a:rPr>
              <a:t>When we want to convert the internal energy into work we are trying to convert random motion into something more ordered : this is impossible !!!!</a:t>
            </a:r>
            <a:endParaRPr lang="en-US" altLang="en-US" b="1" i="1" dirty="0">
              <a:latin typeface="Calibri" pitchFamily="34" charset="0"/>
            </a:endParaRP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49054" y="3380650"/>
            <a:ext cx="54716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Explanation :</a:t>
            </a:r>
            <a:endParaRPr lang="en-US" altLang="en-US" sz="24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400" b="1" i="1" dirty="0" smtClean="0">
                <a:latin typeface="Calibri" pitchFamily="34" charset="0"/>
              </a:rPr>
              <a:t>Efficiency can not =1 therefore some of the energy will always be degraded, not all the supplied energy can be converted into work.</a:t>
            </a:r>
            <a:endParaRPr lang="en-US" altLang="en-US" sz="2400" b="1" i="1" dirty="0">
              <a:latin typeface="Calibri" pitchFamily="34" charset="0"/>
            </a:endParaRPr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583" y="3851582"/>
            <a:ext cx="1484312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359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Entropy</a:t>
            </a:r>
            <a:endParaRPr lang="en-US" altLang="en-US" b="1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Is a thermodynamic function of the state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Can be interpreted as the </a:t>
            </a:r>
            <a:r>
              <a:rPr lang="en-US" altLang="en-US" b="1" i="1" dirty="0">
                <a:latin typeface="Calibri" panose="020F0502020204030204" pitchFamily="34" charset="0"/>
              </a:rPr>
              <a:t>amount of order or disorder </a:t>
            </a:r>
            <a:r>
              <a:rPr lang="en-US" altLang="en-US" dirty="0">
                <a:latin typeface="Calibri" panose="020F0502020204030204" pitchFamily="34" charset="0"/>
              </a:rPr>
              <a:t>of a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As with internal energy, it is the change in entropy is important and not its absolute value.</a:t>
            </a: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49054" y="3380650"/>
            <a:ext cx="547161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 change in entropy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dirty="0"/>
              <a:t>S of a </a:t>
            </a:r>
            <a:r>
              <a:rPr lang="en-US" altLang="en-US" dirty="0" smtClean="0"/>
              <a:t>system = an the amount </a:t>
            </a:r>
            <a:r>
              <a:rPr lang="en-US" altLang="en-US" dirty="0"/>
              <a:t>of thermal energy </a:t>
            </a:r>
            <a:r>
              <a:rPr lang="en-US" altLang="en-US" dirty="0" smtClean="0"/>
              <a:t>Q </a:t>
            </a:r>
            <a:r>
              <a:rPr lang="en-US" altLang="en-US" b="1" dirty="0" smtClean="0"/>
              <a:t>absorbed </a:t>
            </a:r>
            <a:r>
              <a:rPr lang="en-US" altLang="en-US" dirty="0" smtClean="0"/>
              <a:t>by </a:t>
            </a:r>
            <a:r>
              <a:rPr lang="en-US" altLang="en-US" dirty="0"/>
              <a:t>a system </a:t>
            </a:r>
            <a:r>
              <a:rPr lang="en-US" altLang="en-US" dirty="0" smtClean="0"/>
              <a:t>divided by the (constant) </a:t>
            </a:r>
            <a:r>
              <a:rPr lang="en-US" altLang="en-US" b="1" dirty="0"/>
              <a:t>absolute temperature </a:t>
            </a:r>
            <a:r>
              <a:rPr lang="en-US" altLang="en-US" dirty="0"/>
              <a:t>T </a:t>
            </a:r>
            <a:r>
              <a:rPr lang="en-US" altLang="en-US" dirty="0" smtClean="0"/>
              <a:t>at which this occurs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units of the change in entropy are JK</a:t>
            </a:r>
            <a:r>
              <a:rPr lang="en-US" altLang="en-US" baseline="30000" dirty="0"/>
              <a:t>-1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1" y="3998794"/>
                <a:ext cx="182766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𝐒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𝐐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998794"/>
                <a:ext cx="1827662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83985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813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Applications and skills: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Solving </a:t>
            </a:r>
            <a:r>
              <a:rPr lang="en-US" altLang="en-US" dirty="0">
                <a:solidFill>
                  <a:srgbClr val="000000"/>
                </a:solidFill>
              </a:rPr>
              <a:t>problems involving </a:t>
            </a:r>
            <a:r>
              <a:rPr lang="en-US" altLang="en-US" dirty="0" smtClean="0">
                <a:solidFill>
                  <a:srgbClr val="000000"/>
                </a:solidFill>
              </a:rPr>
              <a:t>entropy changes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Sketching and interpreting cyclic processes</a:t>
            </a:r>
            <a:endParaRPr lang="en-US" altLang="en-US" dirty="0">
              <a:solidFill>
                <a:srgbClr val="000000"/>
              </a:solidFill>
            </a:endParaRP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Solving problems for adiabatic processes for monoatomic gases using pV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5/3</a:t>
            </a:r>
            <a:r>
              <a:rPr lang="en-US" altLang="en-US" dirty="0" smtClean="0">
                <a:solidFill>
                  <a:srgbClr val="000000"/>
                </a:solidFill>
              </a:rPr>
              <a:t> = constant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Solving problems involving thermal efficiency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8692894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2</a:t>
            </a:r>
            <a:r>
              <a:rPr lang="en-US" altLang="en-US" b="1" baseline="30000" dirty="0" smtClean="0">
                <a:solidFill>
                  <a:srgbClr val="FF0000"/>
                </a:solidFill>
                <a:latin typeface="Bradley Hand ITC" pitchFamily="66" charset="0"/>
              </a:rPr>
              <a:t>nd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Law of Thermodynamics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i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Consequence of entropy:</a:t>
            </a:r>
            <a:endParaRPr lang="en-US" altLang="en-US" b="1" i="1" dirty="0">
              <a:latin typeface="Calibri" pitchFamily="34" charset="0"/>
            </a:endParaRP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4600" y="301044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entropy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, disorder,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always increases in closed systems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14600" y="201984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Symbol"/>
              </a:rPr>
              <a:t>In closed systems,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  <a:sym typeface="Symbol"/>
              </a:rPr>
              <a:t>S &gt; 0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cs typeface="Arial" charset="0"/>
                <a:sym typeface="Symbol"/>
              </a:rPr>
              <a:t>for all real processes</a:t>
            </a:r>
            <a:endParaRPr lang="en-US" sz="2400" i="1" baseline="-250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0" y="400104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</a:rPr>
              <a:t>Only in the ideal case of maximum efficiency would 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S = 0</a:t>
            </a:r>
            <a:endParaRPr lang="en-US" altLang="en-US" sz="2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826" y="5595584"/>
            <a:ext cx="798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total entropy of the universe increases !!!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619" y="4982610"/>
            <a:ext cx="57488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altLang="en-US" dirty="0" err="1" smtClean="0">
                <a:latin typeface="Calibri" panose="020F0502020204030204" pitchFamily="34" charset="0"/>
                <a:cs typeface="Times New Roman" pitchFamily="18" charset="0"/>
              </a:rPr>
              <a:t>Δ</a:t>
            </a:r>
            <a:r>
              <a:rPr lang="en-US" altLang="en-US" i="1" dirty="0" err="1" smtClean="0"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altLang="en-US" baseline="-6000" dirty="0" err="1" smtClean="0">
                <a:latin typeface="Calibri" panose="020F0502020204030204" pitchFamily="34" charset="0"/>
                <a:cs typeface="Times New Roman" pitchFamily="18" charset="0"/>
              </a:rPr>
              <a:t>univ</a:t>
            </a: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</a:rPr>
              <a:t>= </a:t>
            </a:r>
            <a:r>
              <a:rPr lang="en-US" altLang="en-US" dirty="0" err="1" smtClean="0">
                <a:latin typeface="Calibri" panose="020F0502020204030204" pitchFamily="34" charset="0"/>
                <a:cs typeface="Times New Roman" pitchFamily="18" charset="0"/>
              </a:rPr>
              <a:t>Δ</a:t>
            </a:r>
            <a:r>
              <a:rPr lang="en-US" altLang="en-US" i="1" dirty="0" err="1" smtClean="0"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altLang="en-US" baseline="-6000" dirty="0" err="1" smtClean="0">
                <a:latin typeface="Calibri" panose="020F0502020204030204" pitchFamily="34" charset="0"/>
                <a:cs typeface="Times New Roman" pitchFamily="18" charset="0"/>
              </a:rPr>
              <a:t>sys</a:t>
            </a: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altLang="en-US" dirty="0" err="1" smtClean="0">
                <a:latin typeface="Calibri" panose="020F0502020204030204" pitchFamily="34" charset="0"/>
                <a:cs typeface="Times New Roman" pitchFamily="18" charset="0"/>
              </a:rPr>
              <a:t>Δ</a:t>
            </a:r>
            <a:r>
              <a:rPr lang="en-US" altLang="en-US" i="1" dirty="0" err="1" smtClean="0"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altLang="en-US" baseline="-6000" dirty="0" err="1" smtClean="0">
                <a:latin typeface="Calibri" panose="020F0502020204030204" pitchFamily="34" charset="0"/>
                <a:cs typeface="Times New Roman" pitchFamily="18" charset="0"/>
              </a:rPr>
              <a:t>surr</a:t>
            </a:r>
            <a:r>
              <a:rPr lang="en-US" altLang="en-US" dirty="0" smtClean="0"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altLang="en-US" dirty="0">
                <a:latin typeface="Calibri" panose="020F0502020204030204" pitchFamily="34" charset="0"/>
                <a:cs typeface="Times New Roman" pitchFamily="18" charset="0"/>
              </a:rPr>
              <a:t>&gt; 0</a:t>
            </a:r>
            <a:endParaRPr lang="en-US" alt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49774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17" grpId="0"/>
      <p:bldP spid="2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Bradley Hand ITC" pitchFamily="66" charset="0"/>
              </a:rPr>
              <a:t>Heat death</a:t>
            </a:r>
            <a:endParaRPr lang="en-US" altLang="en-US" b="1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914400"/>
            <a:ext cx="76200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 final consequence of the second Law is the heat degradation of the Universe.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It can be reasoned that in any natural process, some energy becomes unavailable to do useful work.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An outcome of this suggests that the Universe will eventually reach a state of maximum disorder.</a:t>
            </a:r>
          </a:p>
        </p:txBody>
      </p:sp>
      <p:sp>
        <p:nvSpPr>
          <p:cNvPr id="922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AutoShape 4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6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8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AutoShape 14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AutoShape 16" descr="data:image/jpg;base64,/9j/4AAQSkZJRgABAQAAAQABAAD/2wBDAAkGBwgHBgkIBwgKCgkLDRYPDQwMDRsUFRAWIB0iIiAdHx8kKDQsJCYxJx8fLT0tMTU3Ojo6Iys/RD84QzQ5Ojf/2wBDAQoKCg0MDRoPDxo3JR8lNzc3Nzc3Nzc3Nzc3Nzc3Nzc3Nzc3Nzc3Nzc3Nzc3Nzc3Nzc3Nzc3Nzc3Nzc3Nzc3Nzf/wAARCACfAOkDASIAAhEBAxEB/8QAHAABAAIDAQEBAAAAAAAAAAAAAAEFAgQGAwgH/8QAShAAAQMDAQIHCQ0GBgMBAAAAAQACAwQFERIGIRMxNkFxdLIUMjVRU5KUs9EVFiI0UlVhcnWBkbHSIzNCRZOhByVic4PwJENEVP/EABYBAQEBAAAAAAAAAAAAAAAAAAABAv/EABYRAQEBAAAAAAAAAAAAAAAAAAABEf/aAAwDAQACEQMRAD8A/cUREBERAREQEREEO3LSpLtQVlTLS01XDLNFnWxrskYOD04O7dz7lhtDPLS2K4VEDtMsVNI9jvE4NOD+OFX3GiitlLaDTNDRR1UMDPGWPPBOBP06geloKDoUUN70ZUoCIiAiIgIiICIiAiIgIijKCUUZUoCIoyglERAREQEREBERAREQVW1XJq69Ul7JWO0nxKm+0KX17FltVyauvVJeyVjtJ8SpvtCl9exBbN4gpUN4gpQEREBERAREQEREBERAVNPcrg65VNJQ0EMzYAzU+So0ZLgTuGk+JXKqLf4fu/RB2Sgx7sv3zVR+mn9CCrvx/lVH6Yf0K5RBTmrv3zXR+mH9Cg1d9DXE2uj3D/8AYf0K5wsJO8d0FBr2qr7uttNV8HwfDRh+jOdOebK21V7Lcnbd1dn5K0QEREBERAREQEREFVtVyauvVJeyVhtL8SpvtCl9exZ7Vcmrr1SXslee0vxGl+0KX17EFw3vR0KVDe9HQpQEREBERAREQEREBERAVRb/AA9d/wDg7JVuqm3+Hrv/AMHZKC2WJdz71keJcttyynloOCb3K+4NbwtPDKTreGkEiPG8PO4Bw4soOoCiX927oKiIlzQSC3dxHmUv7x3Qgrdl+Ttu6uz8laKr2X5O27q7fyVogIiICIiAiIgIiIKvank1deqS9krz2kP/AINN9oUvr2LHbXkhe+oT+rK+dNhp5n7a2Rsk8r2muiyHPJBOpB9SN70KVDe9ClAREQEREBERAREQEREBVFv8P3bog7JVseJVNv5QXb6sHZcgt1G5Sq+63aktb6NtZJo7sqG08W7jeckfkgsFi/vHdClvQof3p6EFbsvyet3V2/krRVey/J63/wCw38laIPOSaOLHCPazPFqOFj3XT+Xi88Kj2gpoKm921tTBFM0U9QQ2WMPAOqLmIWHuVbT/AC2h9Fj9iQX4qqfy8XnhO6qfy8XnhUBtNs+baH0WP2LE2m2fNtD6LH7ExNdD3VT+Xi88LNkrJN7HNcBzg5XNi02wfyyh9Fj9i2NnIIIKy6RU8McMfCxnTEwNGTG3JwEVfoiIKXbXkfe/s+f1bl84bB8tbH16LtBfR+2vI+9/Z8/q3L5x2E5a2Pr0XaCsH1O3vQpUN70KVAWDpWNI1ODc+M4WaoLhRUlbtPSR1lNDUMbQzFrZow8A8JHvwUF3w0XlGecE4aLyjPOC0fe/Zfmi3+is9ie9+y/NFv8ARWexBvcNF5Rn4pw0XlGfitH3v2X5ot/orPYnvfsvzPb/AEVnsQWDXBwBacg84WSptl42Q0VRFCxscbKyZrWMGA0azuA5grlAREQCqahe1m0N2D3BuWwYycfwuVyuSq7dQ1m0VzfWUdNO5rYADLE1xA0v5yEHUmaLyjPOC4D/ABR2eqNoJrPJTXaOlZBUhjRp1EPeRh4382Fce4to+aqD0ZnsXKbeVez+zraAVVmiOuoEuqGkjwWs75pJxvORu50xNfp8ErWxMbLOx7w0BzsgZPOVL54tJ/aM4vlBctBaLRLEyUWiiZraHBrqZgIyM4O7jWZslowT7lUHozPYri6uNl+T1u/2G/krRVGyQDdmbWAAAKVgAHQrdQUV58N27q9R2olksLz4ct3V6jtQr0wrEooWMziyJ72gFzWkgE4BWtaav3RtVHW6ODNRAyXQDnTqaDjPPxqo2zxJYfj9z+vF6sJhLD4Suv14vVhSrF2iIoql215IXvqE/YK+cNhd22tj6/F2gvo/bQgbIXvJ3dwT+rK+b9hSPfpYznd3dD2grB9Ut70dClQ3vR0KVAVRLyqpeoTesiVuqmblTS9Qm9ZEgtkRV97rJqCglqYRB+zaXOdUS8GxoAyST/b70Fgi1rbUmst9NVGPgzNE1+jUHacjOMjjWwUFTs38XrOvT9sq3VPs18XrOvT9sq4QEREBc24f5/dein7L10i5t3h+7fVp+y9WJWxgKo2jsMG0FLTQVGAIKmOdrg3PenePvGR96t843rSulaaBtK4RcKJ6qODvtOnWcA/SqjcPixgIeL8VJyTnKhw3HoKD32T5N2zqzPyVsqnZTk1bOrM/JWqzWlHePDlu6vUdqFehXnePDtv6vUdqFewxz8asSvGZrpInsY7S5zSA7AOD0Fa9qovc620tEJTK2nibE17mhpLWgAZA+gLeJCx3KoxUWLwldfrw+rC9MDxhYWPfcrpj5UPqwpVi7REUVxv+LzJ37AXMU+TgRukA52B7S7/viyvnKhbK+vpmU4PDumZwenjLtQxj719d1EbJYnRysa+N4LXNc3IIO4gjnC5u0bBbN2i5e6NvtjI6kZ0F0j3NjP8ApaSQPwQdOzOkZOTzkeNSoaMNAKlAVTLyopeozesiVsqmblRS9Rm9ZEgtlq10E8wYKeZkWHZfri1hzcHdjIxzb/oW0iDUtVDFbLfBRU+eChbpblbaIgqNmvi9Z16ftlW6qNm/3FZ16ftq3QEREBc47w/dfq0/ZeujXOE/5/dvq0/ZerEr3I3LSutCa9lMGTcFwFQyfvA7UWnIHHxfSt9QVURxcSHe09BRD3ruhB7bKcm7Z1Zn5K2VVsrybtnVmfkrVZrSju+Pd23ZP/z1HaiXol5oK2prKSpoJaVr4WSMc2oY5wIcWHdpIx3n91q9w7QDfwlp/pzfrViVsnpUfgtbuLaD5dp8yb9SdxbQ/LtPmzfqTTG1ndzLCxeErr9aL1YXh3FtD8u0+bN+pbtkoqylkqpq99O6Wd7SBA1waA1ob/Ec5QWyLCaVsMT5XnDGNLnH6BvVIzaan4WFkkUjGvB1PxkM+DG4Z+jEgyeYhRV48ZGFztjY1t8q30tylnpXQtaWST8JrmDjre0E/BG8NIGBniG5bnvioCWgcO4uxpxTv35LQDxc5c3HStWju1gg1TUsUcBe1pe5lNoOlxGku3d6S4f9BQdCOJSqVu0tuI76YO34YYHanbmnAGN5w9px4isxtDQaXOJnGnXq/YuOA1zm5OBuyWnHjwgt1UzcqKXqM3rIlt0Nc2r4ZoBa+KTQ5pGCNwI/sR/cLSudLcXXOnrLb3KXRwSRObUFwHwnMII0j/T/AHQXCKkLtpR/BaPPl9iatpfJ2jz5fYgu0VJq2l8nafPl9iatpfJ2nz5fYg9NnP3Fb16ftK3VbY6Soo6R7at0Tp5Z3yu4LOkajnAzvVkgIiIC5z+f3b6tP2Xro1ztfbrqLtVVVD3C+KobGC2d0jXNLQ4fwgjnSD3TC1e5NovJ2n+pN7ENLtFj93aP6k3sV1MbSg96ehagpNoh/wCu0f1JvYncm0RyODtG/n4Sb2Jpix2U5N2zqzPyVstKzUj6C1UlJI5rnwxNY5zc4JA5srdUVGFKIgIiZQFGFKZQYva17S1wBaRgg84Veyx21uM0kbnAAanN34AaAPwa0fcFZIgr47LbYmhsdHE0DGMDiw4OH4OAP3DxIyyWxmnTRQjSAB8HiAxgdAwPwCsEQVrrDanAB1DCQOLLeLveLzG/gpNkthe9/cUOqQEPIGNQLtRz9+T0k+MqxRB4U9NHAZDG3BleXvPjJxx/cAF74UblKAigHKlAREQRhSiICIiAowFKICIiAmERAREQEREFPtHVVtLTaqBhdKYpS06C4BwYS3IHHvXjWNrI7pbIYqqqEMnCNlc1oI+C3LSTg4yfGr0jKgg8yCqqLnUPtsdXbaU1Be8t4NxIwASCdwPOF4Vzq59bay2WphbUZE8cQBDMMJG8t3b8DeruKJkTAyNjWNGThowFkRkY5kGtRVBqoeEMT4TqLSx+M7jjmytpeNNTQ0sTYqaGOGNvEyNoa0fcNy9kBERAXNXW+V9NWVNPR0BlMWdLnMfh2Iy/jA379wx+JO4dKsdO/pQUlmuFXW3SqbNDJDAyNumN0ZGHa3gnVjfload3MQrx3Eo04KyQc7T1FZTVl0fUSVlVDTOYI49DBqBYCSNwzvzz/Qt2ora2O6Q08NCZKd+Nc+pw05zncBjd0rfqKaGqiMVRFHLGSCWSNDhkcW4r0a0BoGAAOLCDn46qqpLhc5Kqarlpqbgi1nBsAIc34RzpGcHxHdhdCDkAjiK85oWTDTI1r25Bw4ZXoNwwglERAREQYuXIsvt2izNLRmRjmNDmCJ7eDdqcHHiJIAGTvOcbuNdeowUFLa7nXVNcYaqjbHHwZcHs17yOD+U0bjrOPqlel9rp6eB0NE15qS0Py1mrTHra15A5yAcgb/vVtp3rDgWGUS6G8IG6Q7G/HHjP3IKOz3YyyOaZHVNLLUmOkqhgh4DASCRj+IPaD9H0ZO5Q1tdPXVENTQ8DDGTol1OOvfjnaBxb+NbwpYWyCRsTA8ZOrG/J58r2AKChstTcpbjURVkbhE0PJy3AY4SODQ084LAD+HjV9v8AGgBTB+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0375" y="3301381"/>
            <a:ext cx="7960294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An equilibrium temperature will be reached and no work will be able to be done.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All </a:t>
            </a:r>
            <a:r>
              <a:rPr lang="en-US" altLang="en-US" dirty="0"/>
              <a:t>change of state will cease as all the energy in the Universe becomes degraded to thermal energy.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This </a:t>
            </a:r>
            <a:r>
              <a:rPr lang="en-US" altLang="en-US" dirty="0"/>
              <a:t>point in time is often referred to the </a:t>
            </a:r>
            <a:r>
              <a:rPr lang="en-US" altLang="en-US" b="1" dirty="0"/>
              <a:t>heat death </a:t>
            </a:r>
            <a:r>
              <a:rPr lang="en-US" altLang="en-US" dirty="0"/>
              <a:t>of the Universe.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7296"/>
              </p:ext>
            </p:extLst>
          </p:nvPr>
        </p:nvGraphicFramePr>
        <p:xfrm>
          <a:off x="7273925" y="5048250"/>
          <a:ext cx="17589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1759306" imgH="1810512" progId="MS_ClipArt_Gallery.2">
                  <p:embed/>
                </p:oleObj>
              </mc:Choice>
              <mc:Fallback>
                <p:oleObj name="Clip" r:id="rId4" imgW="1759306" imgH="1810512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048250"/>
                        <a:ext cx="175895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28642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TextBox 44"/>
          <p:cNvSpPr txBox="1">
            <a:spLocks noChangeArrowheads="1"/>
          </p:cNvSpPr>
          <p:nvPr/>
        </p:nvSpPr>
        <p:spPr bwMode="auto">
          <a:xfrm>
            <a:off x="1600200" y="152400"/>
            <a:ext cx="754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/>
              <a:t>Consider a hypothetical device that takes 1000 J of heat from a hot reservoir at 300K, ejects 200 J of heat to a cold reservoir at 100K, and produces 800 J of work.  Is this possible?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62000" y="1905000"/>
            <a:ext cx="762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 dirty="0">
                <a:solidFill>
                  <a:srgbClr val="00B050"/>
                </a:solidFill>
              </a:rPr>
              <a:t>The maximum efficiency is </a:t>
            </a:r>
            <a:r>
              <a:rPr lang="en-US" altLang="en-US" sz="2000" i="1" dirty="0" err="1">
                <a:solidFill>
                  <a:srgbClr val="00B050"/>
                </a:solidFill>
              </a:rPr>
              <a:t>e</a:t>
            </a:r>
            <a:r>
              <a:rPr lang="en-US" altLang="en-US" sz="2000" i="1" baseline="-25000" dirty="0" err="1">
                <a:solidFill>
                  <a:srgbClr val="00B050"/>
                </a:solidFill>
              </a:rPr>
              <a:t>max</a:t>
            </a:r>
            <a:r>
              <a:rPr lang="en-US" altLang="en-US" sz="2000" i="1" dirty="0">
                <a:solidFill>
                  <a:srgbClr val="00B050"/>
                </a:solidFill>
              </a:rPr>
              <a:t> = 1 – T</a:t>
            </a:r>
            <a:r>
              <a:rPr lang="en-US" altLang="en-US" sz="2000" i="1" baseline="-25000" dirty="0">
                <a:solidFill>
                  <a:srgbClr val="00B050"/>
                </a:solidFill>
              </a:rPr>
              <a:t>L</a:t>
            </a:r>
            <a:r>
              <a:rPr lang="en-US" altLang="en-US" sz="2000" i="1" dirty="0">
                <a:solidFill>
                  <a:srgbClr val="00B050"/>
                </a:solidFill>
              </a:rPr>
              <a:t>/T</a:t>
            </a:r>
            <a:r>
              <a:rPr lang="en-US" altLang="en-US" sz="2000" i="1" baseline="-25000" dirty="0">
                <a:solidFill>
                  <a:srgbClr val="00B050"/>
                </a:solidFill>
              </a:rPr>
              <a:t>H</a:t>
            </a:r>
            <a:r>
              <a:rPr lang="en-US" altLang="en-US" sz="2000" i="1" dirty="0">
                <a:solidFill>
                  <a:srgbClr val="00B050"/>
                </a:solidFill>
              </a:rPr>
              <a:t> = 67%, </a:t>
            </a:r>
            <a:endParaRPr lang="en-US" altLang="en-US" sz="2000" i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endParaRPr lang="en-US" altLang="en-US" sz="2000" i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 dirty="0" smtClean="0">
                <a:solidFill>
                  <a:srgbClr val="00B050"/>
                </a:solidFill>
              </a:rPr>
              <a:t>but </a:t>
            </a:r>
            <a:r>
              <a:rPr lang="en-US" altLang="en-US" sz="2000" i="1" dirty="0">
                <a:solidFill>
                  <a:srgbClr val="00B050"/>
                </a:solidFill>
              </a:rPr>
              <a:t>the proposed efficiency is </a:t>
            </a:r>
            <a:r>
              <a:rPr lang="en-US" altLang="en-US" sz="2000" i="1" dirty="0" err="1">
                <a:solidFill>
                  <a:srgbClr val="00B050"/>
                </a:solidFill>
              </a:rPr>
              <a:t>e</a:t>
            </a:r>
            <a:r>
              <a:rPr lang="en-US" altLang="en-US" sz="2000" i="1" baseline="-25000" dirty="0" err="1">
                <a:solidFill>
                  <a:srgbClr val="00B050"/>
                </a:solidFill>
              </a:rPr>
              <a:t>prop</a:t>
            </a:r>
            <a:r>
              <a:rPr lang="en-US" altLang="en-US" sz="2000" i="1" dirty="0">
                <a:solidFill>
                  <a:srgbClr val="00B050"/>
                </a:solidFill>
              </a:rPr>
              <a:t> = W/Q</a:t>
            </a:r>
            <a:r>
              <a:rPr lang="en-US" altLang="en-US" sz="2000" i="1" baseline="-25000" dirty="0">
                <a:solidFill>
                  <a:srgbClr val="00B050"/>
                </a:solidFill>
              </a:rPr>
              <a:t>H</a:t>
            </a:r>
            <a:r>
              <a:rPr lang="en-US" altLang="en-US" sz="2000" i="1" dirty="0">
                <a:solidFill>
                  <a:srgbClr val="00B050"/>
                </a:solidFill>
              </a:rPr>
              <a:t> = 80%.  </a:t>
            </a:r>
            <a:endParaRPr lang="en-US" altLang="en-US" sz="2000" i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endParaRPr lang="en-US" altLang="en-US" sz="2000" i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 dirty="0" smtClean="0">
                <a:solidFill>
                  <a:srgbClr val="00B050"/>
                </a:solidFill>
              </a:rPr>
              <a:t>This </a:t>
            </a:r>
            <a:r>
              <a:rPr lang="en-US" altLang="en-US" sz="2000" i="1" dirty="0">
                <a:solidFill>
                  <a:srgbClr val="00B050"/>
                </a:solidFill>
              </a:rPr>
              <a:t>violates the 2</a:t>
            </a:r>
            <a:r>
              <a:rPr lang="en-US" altLang="en-US" sz="2000" i="1" baseline="30000" dirty="0">
                <a:solidFill>
                  <a:srgbClr val="00B050"/>
                </a:solidFill>
              </a:rPr>
              <a:t>nd</a:t>
            </a:r>
            <a:r>
              <a:rPr lang="en-US" altLang="en-US" sz="2000" i="1" dirty="0">
                <a:solidFill>
                  <a:srgbClr val="00B050"/>
                </a:solidFill>
              </a:rPr>
              <a:t> law – do not buy shares in the company designing this engine!</a:t>
            </a:r>
          </a:p>
        </p:txBody>
      </p:sp>
    </p:spTree>
    <p:extLst>
      <p:ext uri="{BB962C8B-B14F-4D97-AF65-F5344CB8AC3E}">
        <p14:creationId xmlns:p14="http://schemas.microsoft.com/office/powerpoint/2010/main" val="233296033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g;base64,/9j/4AAQSkZJRgABAQAAAQABAAD/2wCEAAkGBhQQEBEQEhMUFBUSFxcUEBQWGRQYGBgWGhsVGxQYFBwXJycfFxsjGx0ZHzsgIygpLS4sGCAxNjAtQSYrLykBCQoKDgwOGg8PGjUkHiQ1NS4sNTA1NSkwNSsvNS8uNTU1KzQ0MjUqMjQ0NC4qNjYxNS8qLzQ1LCw1NSwxNTUxLv/AABEIAJYAwAMBIgACEQEDEQH/xAAcAAEAAgIDAQAAAAAAAAAAAAAABQYDBAECCAf/xAA+EAABAwIDBAYHBwIHAQAAAAABAAIDBBESITEFBhNBBxYiUWFxMjNCVHKRkhQjUnSBsbOh0VNzgqLD4fA0/8QAGwEBAAIDAQEAAAAAAAAAAAAAAAMEAQIFBgf/xAA2EQACAQIDAwkGBgMAAAAAAAAAAQIDEQQhMRJBoQUUFjJRU2FxkQY0coGxwSIzUuHi8BMjYv/aAAwDAQACEQMRAD8A+4oiIAiIgCIiAqW9uywJaZ7ZahpnqY45AyaZrcBa+4a0GzdBotWq49PWyx0rg4RUbHn7Q+Z+kkxPO5cdMROQA1VtrtmsmMRff7mRsrLG3baCBfvGZyWOTY8bpZJjfFJEIHZ5YAXEWHI3cc0BU63pBeQ3gsYHCCGd7XtqJMRlaXtiYYW9nL2nd4y1UnHvFUTTxxQxRtDoIaiTjOe1zBI5wcyzRm4Ac7Z6rZO50Q4ZiknhLImQF0T8JfGwWYJLghxGfa1FzmpCm2OyOXjDEX8JkN3OLuwwktvfV1yczmUBWIN66t7aWUR0+CqlfBG28oc1w4uF7jpa0Z7IF8xn3bEW9U+AwuZF9p+1GjaRjERIj42Mg3cAI/ZvqNeamId2oWMp4wHWppDNF2j6Z4l8XeO27LyWOp3UhkEg7bTJMKnG1xD2ShrWh0Z9nsi1tDc31QES/eqoZeB0cJqG1MdO4gvERbKxz2PGrm5Cxab5jXNYJ966yKOpkeymIopRHUYTLeRpEbvugfQIa8ekXXIOinod1oWhlzI9zZhUGR7iXvla3C0vPMBuVhYZBdqndmGRlVG4Ow1bxJN2j6QbG0YfwizG/wBUBX9t79yRTTshja8Uzgx8ZZUOfKcLXOEbo2ljCA4AYr3Pck28dRT1G0pnljqemEbhH2w8YowWNZyF3EXvdTlVutG+V8rZJ4jLbjCKQsbIQLAuHJ1rDE2xyGeS5rN1IZZZZXGS07AyoixfdyANLWlze8A6gjQdyAg6bfWa1VjYx/Cp31Eb2MqGMxM1ifxgCTobi1wDkFZNh1E8kfEnbE3HhdG2Nz3WaWg9suA7V76ZLWi3WYI5InzVMrZI3QkSSF1mOyOHxt7RufFZq/ZLnmlY1xbHC8PkALgXBjSI25ajFhJv+FAcbz7TdT0znx24jnRxRF3oh8r2xsLvAF1/0WKDddrXxy8eqMjCC5xmeWv7w+P0LHuDRbkpDaezI6mJ8ErcTHixFyD3ggjMEGxuO5amz93xE8SGaomcAQziyFwaDrZosCfEgnxQEqiIgCIiAIiIAiIgCIiAIiIAiIgCxzztjaXvcGtGpJsB81kUZtkXfSA6ccZeTJCPkbFAb1NVslbiY4OGlwb58x5rKougyq6od4hJ88LwT52AH6BSiAIiIAiIgCIiAIiIAiIgCIiAIiIAiIgCIiAIiIAoza/rKT/O/wCOVSahd5ZiwQPGrHvcPMQzEfshlK7sjNRf/XVfDD+0ilFWtz691RimfbFJDTudbIXIkvZWVYTurm1SDpzcHqnb0CIiyaBERAEREAREQBERAEREAREQBERAEREAREQBQW9vq4/ik/gnU6oLe31cfxSfwTrD0JKXXXmR3R76lv5em/aVW5VHo99S38vTftKrctafUXkS4z3ip8T+rCIi3KwREQBERAEREAREQBERAEREAREQBERAF892fv8AT7RrhSUsZhjidiqZZADJhabFoacmFx7OdznysrVVVTqh7oIXFrGnDUTjUHnFCfx97vZ+L0c+yd34KV0roYwwzFrpLcy1oaNeXPzJPNASKgt7fVx/FJ/BOp1QW9vq4/ik/gnWHoSUuuvMjuj31Lfy9N+0qm94qOWWmkbTyOjmHahcLZubmGuvkWnQg96hOj31Lfy9N+0qty1p9ReRLjPeKnxP6spHR1vzNXmaGohDJIAMbxkCb2wlhza7I6ZZcsld1FVO70fafCBDKXmUStGfEIaHF49trg1oLeYA0IBGbZu0jIXRyNwTR24jL3Fjo+M+0w52PgQbEELcrG+iIgCIiAIiIAiIgCIiAIiIAiIgCh6mqdUvdBC4tYw4aiduoPOKI/j73ez5+jg2hXvqZHUlM4tDDaqqBb7vvjivkZiPMMGZGYBl9n7PZBG2KJuFrdBmfMknNxJzJOZKA70tK2JjY2NDWtFmtGgCyoiAKC3t9XH8Un8E6nVBb2+rj+KT+CdYehJS668yO6PfUt/L037Sq3Ko9HvqW/l6b9pVblrT6i8iXGe8VPif1YWltLZvFDXNdgljuYpALlpOoI9phyu3n4EAjdRblY0Nm7SMhdHI3BNHbiMvcWOj4z7TDyPmDYghb60tp7MEwa5rsEsdzDKBctJ1BHtMOQLefgQCOuzNpmQujkbgmjtxGXuCDo+M+0w52PmDYgoDfREQBERAEREAREQBERAFA19e+pkdS0zi0MNqqoFvu9Pu4r5OlI8wwZnUA1HrxNW7VkoaZ7m05HCMrG4nNLSTJI06NvmwOOQyNivomz9nx08bYomhrGCzRmfMknMknMk5km5QDZ+z46eNsUTcLGCzRmfMknNxJzJOZJuVsIiAIiIAoLe71cfxSfwzWU6qp0l1ZjoXFts3AG/kflnZaydotk1CLnVjFatpcTp0e+pb/kU4/W0ht8iPmFblROiSrc+le02swi3+4EnvyaPkr2taTvBPwJcdFxxNSL/U/qERFIVAtLaezRMGua7BJHcwyDMtJ1BHtMOQLTr4EAjdRAaGzdpGQuikbgmjtxGagg6PjPtMNsjyzBsQVvqH3npnGB0sLHOqIQXU+DCHYsrt7WTmu5tOoHfYiudF29UlRHJSVWIVNOSXYwQ5zCTmQc7tOXyQF7REQBERAFxdfFt6+kmomme2nkMUTXEMwZOcBlic7XPWwUF1xrfep/rcqEsdBOyR6uj7LYmpBSlJJvdmehrrHUwCRjo3E2e0tNiWmxFjYjMHxC8+9ca33qf63J1xrfep/rcsc/j2EvROv3i4n3rZeyIaWMRwRtjaOTRr4uOrj4lbl155641vvU/1uTrjW+9T/W5Ofx7B0Tr94uJ6Gul155641vvU/wBbk641vvU/1uTn8ewdE6/eLieh0XwvYPSRV08gMkrpo79tjziNueEnMH+i+4U84kY17TdrwHNPeCLg/JWaNeNVZHE5S5KrcnySqWaejRkVT6S6R8tEWsaXHEMh5FWxFNJbSaOdSqOlONRapp+mZReimgfDBKJGlpJba/8Ar/uPmr0iLEYqMVFbjavWlXqyqy1k7+oRY6icRsc9xs1gLnHuAFyfkvh+3ukirqJCY5XQx37DGHCbcsRGZP8ARRVq8aSzL/JvJVblCTVOyS1bPud0uvPPXGt96n+tydca33qf63Ktz+PYdvonX7xcT0Nda8mzonStmLGGRgIZJYYgCLEX1t4L4D1xrfep/rcnXGt96n+tyc/j2DonX7xcT0NdLrzz1xrfep/rcnXGt96n+tyc/j2DonX7xcT0Ndcrzx1xrfep/rcp3dTpJqIZmNqJDLE5wD8ebmg5Ymu1y1sVmOOg3Zoirey2JpwcoyTa3ZlKWK5JNja2SyrGYzckG19f+ly4NZnvMTGb2dlNq+dnZ6dt1v8AE6CU9nxvceS7cXTxNjpr3LkxaWOl/HVdcGYHcbk/NTf63p4/f9jnWxcHaTebj2NaQTtvWe1fRbznji/he18kMpzIGWeeSNhseVr30z+a5EVsr5Z5LD/x7vv/AG/Akjz1q07ry2cv46/9aHMTiQCQukkpvlyIxfryXeNpAtfyXU04t49/O6xFwUm3ob1Y4qVCMYda2d2k7rdl4/K2W8yr0Fs3a8NNQUr55WRN4EWb3Aew3S+v6Lz6vu0G6VLXUVL9oha9wp4mtfm14GBuQcM7XztorWA6zOD7W/lU/Nkzsjb0NVEJoXhzCSATdt7GxydY2ut3jt/EPmFCbF3JpaWEQtja8NLiHSBrnZkmxNhey3ur9P8A4EX0N/suqeAN3jt/EPmFG7W3opqR0bZ5mx8UkMJva7bXuRk3Ua2WXq/T/wCBF9Df7KJ250eUlW6IvjwiIuOGOzA/Fh9MgXIFuRGpQG/tyqZJQ1L43te0wS2c0gg9h3MLzuvQFdsSGk2fVR08TIm8GUkNGp4bhdx1cbczmvP65WP6yPf+yX5VTzRiuTcg21sPLvXAlJIsL3be2S7cI52OR/8AGyGLMEG1hZVrwOy6eJsmtq+V81m76q7sl4ZbssjgS3Le43Rs4JHjoclwI8wLZC+ffdcsht3W8s/mjVO398f2FOWMcl2Xz9I313X2tOO/h8xsSByyOSytPhZY+CbYb5WsF3ANsytZ7FrR+5YwyxG3tVb2sv02vnfT5W47jBxj387AWy171srE2HIAnIeCyrFVxfVM4GnXim62rtq757974W8kXTpC3J+xyOnY5vCkcS1meJpOZHcR+qpaIpMVBQqNIq8hYmpiMHGdR3enoERFWO2EREAREQFm3J3NO0JM3hsbCOJriI7m8s++6+7xRhrQ1osGgAAcgMgFwi7WDglT2lqz5j7SYmpUxbpSf4Y6fM7oiK4ebCIiA6yxhzS1wuHAgg8wciF8I323NOz5Mnh0byeHriA7ncsu+6IqeMgnT2nqj0ns3ialPFqlF/hlr8isoiLin04IiIAiIgCunR7uT9skbO9zeFG4FzM8TiMwO4D9URWcLBTqJM4nLuJqYfBynTdnp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7" name="AutoShape 2" descr="data:image/jpg;base64,/9j/4AAQSkZJRgABAQAAAQABAAD/2wBDAAkGBwgHBgkIBwgKCgkLDRYPDQwMDRsUFRAWIB0iIiAdHx8kKDQsJCYxJx8fLT0tMTU3Ojo6Iys/RD84QzQ5Ojf/2wBDAQoKCg0MDRoPDxo3JR8lNzc3Nzc3Nzc3Nzc3Nzc3Nzc3Nzc3Nzc3Nzc3Nzc3Nzc3Nzc3Nzc3Nzc3Nzc3Nzc3Nzf/wAARCACzANADASIAAhEBAxEB/8QAGwABAAIDAQEAAAAAAAAAAAAAAAQFAQIDBgf/xABLEAABAwIDAwULCAYJBQAAAAABAAIDBBEFEiEGMUETIlFhcRYyNlJUdYGRk7GzMzRCdKGy0dIUFSNywcIHJFNiY3OC4fA1Q4OSov/EABkBAQADAQEAAAAAAAAAAAAAAAABAgMEBf/EACURAQACAQMEAgMBAQAAAAAAAAABAgMREjETQVFhITIEQrEiI//aAAwDAQACEQMRAD8A+h47j+I0eL1NJR/osgiip3Mic053vkkLcm/iATfhbjqpzsVxBu2keFCkJw51C6Z1Rp8oHgAb72tfhvIVnBhtPBXVNa1rjPUZc7nG9srbC3Roob/C6Pze74jUFyiLk+ZrJ44rc57XEei34oOqIEQLpuUatldBA6VpHMLS6/i5hm+y6zVzughY9oBJkYw34ZnAH3oJCKqbjET43OEMt2hznt5t2NFrk69Y03rSHF3mZwnp3NYDbM0g2572i+vHKNyC3uOlZuFUNxyF8YkbTzEZS897o0NBvv6HDRb/AK3ALg+lnBbmH0TqCARof7w17UFoi400wnhZK3vXtBGoO/s0XZAREQEREBERAREQEREBERAVM/wuj83u+I1XKpn+F0fm93xGoLlQ5/8AqdL/AJcv8qmKHV6V1G/gXPZ623/lQTAiDciDlUQianliO6RhafSFypXCqooXStDnENLgeDhv9RClKFQ/s56mA8H8o3912vvBQbDDqTKAaaGwdm7wb/8AgHqW7aSBpJbDEC45nHKNTe9/WSVIRBGZQ0zGFjKeMNNxYN013+4LMlHA++aJhuSTzRrexPuHqUhEGkcbY2NZG0Na0WAAsAFuiICIiAiIgIiICIiAiIgIiICpn+F0fm93xGq5VM/wuj83u+I1BcqHiWjYJOLJ2H1nL/Mpij4hEZqOZje+LDlPQd4Prsg7jcsrnTSieCOVtwJGhwB4XF10QFCqjyNRDUjRt+Sk7DuPodb1lTVzniZNC+OQXa9pBQbhZUWglc+IslN5ojkf1kcfSLH0qSgyiBEBERAREQEREBERAREQEREBERAVM/wuj83u+I1XKpn+F0fm93xGoLlYKyiCFh3Mjkp3amGQtHYdR9hU1Q5bwYgyQd5O3k3dThcg+kXHoCmBAQoiCj2jxSDZ+EYpUiQxG0UjY2XJv3vqN/WrOhqYq2khqqd+eKZgexw4gi6qdt6JmI4C+jkNmzSsbm4tN9D615v+izFniGp2frjapo3uMbT4t9QOw+9ZTea5Ns8SwnLNc2yeJfQ0WBuWVq3EREBERAREQEREBERAREQEREBUz/C6Pze74jVcqmf4XR+b3fEaguUREHCth5enexps/Qsd0OGoPrCzSzieBklspI5w8U8R611IuoZ/q1X/AIVQ71Pt/G3rHWgmoiIKraT5jF9Yj+8vnG2EEuDY7R7RUeZozhkxb02t9o9y+j7SfMYvrEf3lS4pQRYnh89HOOZK0i5+ieB9BsVnkpvrMRy4/wAmus/HK/wnEY66lZIwglzQ7m7nNOocOo/ZqOCn3XzL+j2ulhln2drXGKuo3OdTPduLfpMPS3c63Qb7wvotLUCYFjmZJmd/GTq3oPWDwP8Aupx3311b4ckZKRZJREV2oiIgIiICIiAiIgIiICIiAqZ/hdH5vd8RquVTP8Lo/N7viNQXKIiAuVRC2aJ0br2d0bx1jrXVEEalme7NFNblojZ9hYOHBw6j77hSVEqoXuyzU+k8e4E6OHFp/wCaFdaWdtREHsJ4ggixaRvBHSgr9pPmMX1iP7ygKw2k+YxfWI/vKvCmvdzZfs8ftvQzUk9PtDhgy1NI4GUgb2jcT7j1Fe6wmup9ocJp8SpJOTkLdHN1MbvpNPSL8Ow9BUOVjJGOZI0OY8ZXNO4g7wvHYBWv2K2nfhtU4/qquIMch3MO4H+U+grC8dK+79Z/rClulfX9Z/r6dT1Rc/kahojnAvlvo8dLTxHVvHHrk71yngjqIssg3c5pBsWnpB4FRuXmpObVEvh4TtG798cO0adi2egnotI3h7Q5rg5pFwRqCFugIiICIiAiIgIiICIiAqZ/hdH5vd8RquVTP8Lo/N7viNQXKIiAiIgKFNDJDIamnbdx+UjH/cA9zhwPHceFpqwdyCmxyVk+GwvjddpqI+2+bdbgepRF22kpzHTMnhHOdPGHx3sJNdOw9fr4WiwzMmaXtJuDZzTvaetTXu5sv2dFVbS4NFjmGup3c2dnOhefou6Ow7irVFa1YtE1nhlNYtGkqf8Ao52jkqY3YHipLMQo7tbn3vYOHaPdZe6Oosvme1+CzufHjWEOMeIU3Pdk0L2jW/W4a9o0XrtjdpINo8NbMMsdVGMs8I+i7pHUeH+y5cczSenfnt7hf8fLMf8AO/Pb3C0dRvicZKF4iJ1MZ1jd6OB6x6ikdc1rxHVsNPIdBnPNcep24+9TMw113LV7WStLHgObxBFwVu62w3dCyoQo5Ifmcpjb/ZP5zPRxHo06k/S5IebVU72f34gXt+zUepBNRc4Z4Z2ZoZWSN6WuBW9wgyixdZQEREBERAVM/wALo/N7viNVyqZ/hdH5vd8RqC5REQEREBERBVbR/MYvrEf3lUTU4e4SxuMczd0gHDoI4jt+xW+0nzGL6xH95V44624Ka93Nl+zhHUEPEVSzkpToNbtf+6f4b13utZI2SMLHta5p3hwvdR8lRT/JnlohpkebPHYePp9auzSiF4vG8Pq9nMTG0OAM5gOaqpxe1jv08U8eg6r18NRFMSGO5ze+Y4WcO0Lpa9xzSOIsssuOLx7UvXdHtP2cx2k2gw9lXRu36SRnvo3cQf8AmqtRvOq+T4jh1fspiLsa2duaY/OKXUgN46eL9oX0DZraSh2houXo32e3SWFx50Z6+kdaypeddl+W+HNu/wA35hdLFljN1KlpNqKCeKplk5SCOGURtc8fKhxs1zQLkgm4HYtZtEcuibRHK0moqeZ2d8Y5T+0bzXesarn+iVEfyFY+w+jK0PH8D9qrKbauhlpHVUofFC2NshJGYgFzxqBew/Zk33LtDtLh8lRPA97mPiJtdpIkAY15Lbb9HDTeo318q9SvlMElbGOfBFLbjFJlJ9BH8Vn9Oyn9tS1Mf/jz/a0lVh2rw50ojgL5SWB9wMo+UEdiTuNzuU6nxihqGVMkM2ZlOLyOykADXUEjUaHUdCRaJ4TF6zxKTBW0878kb7utfKWkH7VIVPHtJhMuTJVg8pJkYMrtTYHdbdYg33WRu0+EGDlW1Yc3MGgBji4kjMLNtcjLrfoTdXyb6+VwiqJNpMJjdM19YwGEgOGu+4bYdJuQNOJC7U+NUFRWMpIZ807o2yBoadGkXF9NLgcU3R5N1fKxVM/wuj83u+I1XKpn+F0fm93xGqyy5REQEREBERBVbSfMYvrEf3lXhWG0nzGL6xH95V4U17ubL9hPSifirs3OeCKcDlG3Le9IJBb2Eahcgyqh+ScJ2n6MlmuH+oaH0hSUsOgII4q4g4MnzQvOgbMLD0HcfQV5fFtmqrD60YvsvIYKlpzOp26B/wC6OIPinRevLWlpaQC07wRoVwNJEy/IF8F/7J1h/wCp0+xZ3xVvGkq2pFo+UPZzbqjxlpw7Fh+r8QcCxwJytcdxyk7j1FXTNlcKia39GifTlrGNzQOykljg5rjYakEHXrPSvMY9s1Fi7C6cxme1mzBmR9uu1w71Kro8Q2v2Sa1ssRxLDmaAZi8tHUd7fSCFzzupOmSNfZXLNJ0yxr7e5dsjhhgEP9YDQ0N+V1IGff7R32brLd+yuHP5QOdUlr2kZeWIDSWNZmHQcrQPXpqu+GY5TVmH01XLmp+XjbJlkaQBcXtmIsVOZXUkneVMLux4WsUpPZ1xSkxroqY9lMOjcC0z31v+00deQSai1u+Fx29lu7cDhhoaylp5pgyojdG1skhe2IEHRo4DnH8dArNs0J3SxnscEMsLd8jB/qCmKVjsmMdY7Kig2ao6XI57pZpWghz5Hk5gWBlj1WGnatWbK0DGNDJKtsjSMswnIka0NLQ0O4DKSPtvfVXjSHNBaQQdxBWyjZXwdOvhRnZigzVLmmZv6R3wDwQLkOO8G9yNQbg9i2pNmqClqqWoi5bNSsDImmQkDQjt3E6Xt1aBXSJsr4OnWOwqZ/hdH5vd8RquVTP8Lo/N7viNV11yiXS6AiXS6Aiwl0FXtJ8xi+sR/eVeOKn7R60MWh+cR8P7yqJZ5HSOgpGcpMO+JByM/eP8Br2Ka8uXNOlm1TPHC0Z3OzO0Y1mrnHoAXnsNwnEpcakqMXqZZqeEh0LHPuCSLi4FgcvvsvQwUnJFz355Z3jnSuZr2ADQDqH2rvld4rvUVpExownHN5jXswizld4rvUUyu8V3qKhqwizld4rvUUyu8V3qKBcrMfyje0LGV3iu9RW0bXco3mu3jgUngTNmgf1BQa74W+5WUkMUvykbH/vNBVds1pgVB/kN9ytbrKHVXiEc0dKd9NCR/lj8EFFSeSwezH4KRdLqVmGtaxoaxoa0bgBZZWHODQS42AFyTwWrJGSMa9jg5rgC1wNwQeIPFBuiIgKBX4PQ4jIyWspxJIwFrXhxaQDra4I0U9EFP3M4R5K728n5ljuawjyV3tpPzK4KpcZxCrpaoQUwYXyszxBzfFuX37QAOouCmI1VtaKxrLbuZwjyV3tpPzJ3NYR5K720n5lHi2gdl5R0bHxPs9js+VxY5xDLNtztBc7t/HVb4djU1TXmmnhbHmY17bPuAC29gbc52oNrCw110vO2VerR17msI4UrvbyfmWk2zuDRROfJT5WtFyXTvAH/ANLiMekNYWRxRZDdrA6axDg9wJfpze9Omu8LWfH45KYyz0TX04/xMxztYZO9ta3NOt+g210bZROWvDgzZzDsSI5OjMVIHXzukkzy9Bbd3NHXv6Lb1PGyWCC9qBgBNyA94uenep+FVhracyOj5Nwc5hF7i4NrgkAkegKaon4WrET8qTuTwTyBvtH/AIp3J4J5A32j/wAVdooW0hSdyeCeQN9o/wDFO5PBPIW+0f8AirtENIUncngnkDfaP/FO5PBPIG+0f+Ku0Q0hSdyeCeQN9o/8U7lME8hb7R/4q7RDSFI3ZXB2BrWUQa0CwDZXgDs5y37mcJ8ld7eT8yuERKn7mcJ8ld7eT8ydzOE+Su9vJ+ZXCIPM4vhGB4dSiWoopnMkljgtHK8m8jwxu93jOC67IYdhGEU9Xh2B0ctPBSzcm9z3EiR+UEkEk3367tbqXtPQVWJYS+moZIo6jlYZI3zXygslY/W2p73cpmHUbKGjjp4iXBu9zt7yTcuPWSST1lBKREQEREBaPYxzg5zQSL2JG5EQczBDdv7GPmizeaNOxZEbA7RjRa1tN28e5EUI0hj9GgdnzQRnP392DndvSsmGItsYmW6Motut7tERDSNG0UbImhkbGsaNwaLBdERSmBERAREQEREBERAREQEREGkhsQtxu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00200" y="152400"/>
            <a:ext cx="754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/>
              <a:t>Consider a hypothetical refrigerator that takes 1000 J of heat from a cold reservoir at 100K and ejects 1200 J of heat to a hot reservoir at 300K.  Is this possible?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501775" cy="427038"/>
          </a:xfrm>
          <a:prstGeom prst="rect">
            <a:avLst/>
          </a:prstGeom>
          <a:solidFill>
            <a:srgbClr val="70A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Calibri" pitchFamily="34" charset="0"/>
              </a:rPr>
              <a:t>EXAMPLE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0" y="1905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>
                <a:solidFill>
                  <a:srgbClr val="00B050"/>
                </a:solidFill>
              </a:rPr>
              <a:t>The entropy of the cold reservoir decreases by 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S</a:t>
            </a:r>
            <a:r>
              <a:rPr lang="en-US" altLang="en-US" sz="2000" i="1" baseline="-2500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 = 1000 J / 100 K = 10 J/K</a:t>
            </a:r>
            <a:r>
              <a:rPr lang="en-US" altLang="en-US" sz="2000" i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23622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>
                <a:solidFill>
                  <a:srgbClr val="00B050"/>
                </a:solidFill>
              </a:rPr>
              <a:t>The entropy of the heat reservoir increases by 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S</a:t>
            </a:r>
            <a:r>
              <a:rPr lang="en-US" altLang="en-US" sz="2000" i="1" baseline="-25000">
                <a:solidFill>
                  <a:srgbClr val="00B050"/>
                </a:solidFill>
                <a:sym typeface="Symbol" pitchFamily="18" charset="2"/>
              </a:rPr>
              <a:t>H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 = 1200 J / 300 K = 4 J/K</a:t>
            </a:r>
            <a:r>
              <a:rPr lang="en-US" altLang="en-US" sz="2000" i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04800" y="29718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>
                <a:solidFill>
                  <a:srgbClr val="00B050"/>
                </a:solidFill>
              </a:rPr>
              <a:t>There would be a net decrease in entropy which would violate the 2</a:t>
            </a:r>
            <a:r>
              <a:rPr lang="en-US" altLang="en-US" sz="2000" i="1" baseline="30000">
                <a:solidFill>
                  <a:srgbClr val="00B050"/>
                </a:solidFill>
              </a:rPr>
              <a:t>nd</a:t>
            </a:r>
            <a:r>
              <a:rPr lang="en-US" altLang="en-US" sz="2000" i="1">
                <a:solidFill>
                  <a:srgbClr val="00B050"/>
                </a:solidFill>
              </a:rPr>
              <a:t> Law, so this refrigerator is not possible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09600" y="38100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>
                <a:solidFill>
                  <a:srgbClr val="00B050"/>
                </a:solidFill>
              </a:rPr>
              <a:t>What is the minimum work needed?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62000" y="44196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 </a:t>
            </a:r>
            <a:r>
              <a:rPr lang="en-US" altLang="en-US" sz="2000" i="1">
                <a:solidFill>
                  <a:srgbClr val="00B050"/>
                </a:solidFill>
              </a:rPr>
              <a:t>2000 J, so that 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S</a:t>
            </a:r>
            <a:r>
              <a:rPr lang="en-US" altLang="en-US" sz="2000" i="1" baseline="-25000">
                <a:solidFill>
                  <a:srgbClr val="00B050"/>
                </a:solidFill>
                <a:sym typeface="Symbol" pitchFamily="18" charset="2"/>
              </a:rPr>
              <a:t>H</a:t>
            </a:r>
            <a:r>
              <a:rPr lang="en-US" altLang="en-US" sz="2000" i="1">
                <a:solidFill>
                  <a:srgbClr val="00B050"/>
                </a:solidFill>
                <a:sym typeface="Symbol" pitchFamily="18" charset="2"/>
              </a:rPr>
              <a:t> becomes at least 10 J/K</a:t>
            </a:r>
            <a:endParaRPr lang="en-US" altLang="en-US" sz="2000" i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1932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8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https://www.youtube.com/watch?v=870y6GUKbwc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www.youtube.com/watch?v=GOrWy_yNBvY#t=1614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1399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108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Guidance: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If cycles other than the Carnot cycle are used quantitatively, full details will be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Only graphical analysis will be required for determination of work done on a </a:t>
            </a:r>
            <a:r>
              <a:rPr lang="en-US" altLang="en-US" dirty="0" err="1" smtClean="0">
                <a:solidFill>
                  <a:srgbClr val="000000"/>
                </a:solidFill>
              </a:rPr>
              <a:t>pV</a:t>
            </a:r>
            <a:r>
              <a:rPr lang="en-US" altLang="en-US" dirty="0" smtClean="0">
                <a:solidFill>
                  <a:srgbClr val="000000"/>
                </a:solidFill>
              </a:rPr>
              <a:t> diagram when pressure is not constant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ChangeArrowheads="1"/>
              </p:cNvSpPr>
              <p:nvPr/>
            </p:nvSpPr>
            <p:spPr bwMode="auto">
              <a:xfrm>
                <a:off x="685800" y="1339850"/>
                <a:ext cx="7772400" cy="417267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33413" indent="-633413"/>
                <a:r>
                  <a:rPr lang="en-US" altLang="en-US" b="1" dirty="0" smtClean="0">
                    <a:solidFill>
                      <a:srgbClr val="FF0000"/>
                    </a:solidFill>
                  </a:rPr>
                  <a:t>Data booklet reference: 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Q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=∆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Q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W</m:t>
                    </m:r>
                  </m:oMath>
                </a14:m>
                <a:endParaRPr lang="en-US" altLang="en-US" b="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U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nRT</m:t>
                    </m:r>
                  </m:oMath>
                </a14:m>
                <a:endParaRPr lang="en-US" altLang="en-US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</m:oMath>
                </a14:m>
                <a:endParaRPr lang="en-US" altLang="en-US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constant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for</m:t>
                        </m:r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monoatomic</m:t>
                        </m:r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gases</m:t>
                        </m:r>
                      </m:e>
                    </m:d>
                  </m:oMath>
                </a14:m>
                <a:endParaRPr lang="en-US" altLang="en-US" b="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W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V</m:t>
                    </m:r>
                  </m:oMath>
                </a14:m>
                <a:endParaRPr lang="en-US" altLang="en-US" b="0" dirty="0" smtClean="0">
                  <a:solidFill>
                    <a:srgbClr val="FF0000"/>
                  </a:solidFill>
                  <a:latin typeface="+mn-lt"/>
                  <a:ea typeface="Cambria Math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i="0" smtClean="0">
                        <a:solidFill>
                          <a:srgbClr val="FF0000"/>
                        </a:solidFill>
                        <a:latin typeface="Cambria Math"/>
                      </a:rPr>
                      <m:t>η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useful</m:t>
                        </m:r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work</m:t>
                        </m:r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done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energy</m:t>
                        </m:r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input</m:t>
                        </m:r>
                      </m:den>
                    </m:f>
                  </m:oMath>
                </a14:m>
                <a:endParaRPr lang="en-US" altLang="en-US" b="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i="0">
                        <a:solidFill>
                          <a:srgbClr val="FF0000"/>
                        </a:solidFill>
                        <a:latin typeface="Cambria Math"/>
                      </a:rPr>
                      <m:t>η</m:t>
                    </m:r>
                    <m:r>
                      <a:rPr lang="en-US" altLang="en-US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cold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hot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>
                  <a:solidFill>
                    <a:srgbClr val="FF0000"/>
                  </a:solidFill>
                  <a:latin typeface="+mn-lt"/>
                </a:endParaRPr>
              </a:p>
              <a:p>
                <a:pPr marL="633413" indent="-633413"/>
                <a:endParaRPr lang="en-US" altLang="en-US" baseline="30000" dirty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39850"/>
                <a:ext cx="7772400" cy="4172676"/>
              </a:xfrm>
              <a:prstGeom prst="rect">
                <a:avLst/>
              </a:prstGeom>
              <a:blipFill rotWithShape="1">
                <a:blip r:embed="rId5"/>
                <a:stretch>
                  <a:fillRect l="-1255" t="-10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1860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International-mindedness: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development of this topic was the subject of intense debate between scientists of many </a:t>
            </a:r>
            <a:r>
              <a:rPr lang="en-US" altLang="en-US" dirty="0" err="1" smtClean="0">
                <a:solidFill>
                  <a:srgbClr val="000000"/>
                </a:solidFill>
              </a:rPr>
              <a:t>countris</a:t>
            </a:r>
            <a:r>
              <a:rPr lang="en-US" altLang="en-US" dirty="0" smtClean="0">
                <a:solidFill>
                  <a:srgbClr val="000000"/>
                </a:solidFill>
              </a:rPr>
              <a:t> in the 19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dirty="0" smtClean="0">
                <a:solidFill>
                  <a:srgbClr val="000000"/>
                </a:solidFill>
              </a:rPr>
              <a:t> century.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297089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Utilization: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This work leads directly to the concept of the heat engines that played such a large role in modern society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possibility of the heat death of the universe is based on ever-increasing entropy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Chemistry of entropy (see </a:t>
            </a:r>
            <a:r>
              <a:rPr lang="en-US" altLang="en-US" i="1" dirty="0" smtClean="0">
                <a:solidFill>
                  <a:srgbClr val="000000"/>
                </a:solidFill>
              </a:rPr>
              <a:t>Chemistry</a:t>
            </a:r>
            <a:r>
              <a:rPr lang="en-US" altLang="en-US" dirty="0" smtClean="0">
                <a:solidFill>
                  <a:srgbClr val="000000"/>
                </a:solidFill>
              </a:rPr>
              <a:t> sub-topic 15.2)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23177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 dirty="0">
                <a:solidFill>
                  <a:srgbClr val="000000"/>
                </a:solidFill>
              </a:rPr>
              <a:t>Aims: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633413" indent="-633413"/>
            <a:r>
              <a:rPr lang="en-US" altLang="en-US" dirty="0">
                <a:solidFill>
                  <a:srgbClr val="000000"/>
                </a:solidFill>
              </a:rPr>
              <a:t>• </a:t>
            </a:r>
            <a:r>
              <a:rPr lang="en-US" altLang="en-US" b="1" dirty="0">
                <a:solidFill>
                  <a:srgbClr val="000000"/>
                </a:solidFill>
              </a:rPr>
              <a:t>Aim </a:t>
            </a:r>
            <a:r>
              <a:rPr lang="en-US" altLang="en-US" b="1" dirty="0" smtClean="0">
                <a:solidFill>
                  <a:srgbClr val="000000"/>
                </a:solidFill>
              </a:rPr>
              <a:t>5:</a:t>
            </a:r>
            <a:r>
              <a:rPr lang="en-US" altLang="en-US" dirty="0" smtClean="0">
                <a:solidFill>
                  <a:srgbClr val="000000"/>
                </a:solidFill>
              </a:rPr>
              <a:t> Development of the second law demonstrates the collaboration involved in scientific pursuits</a:t>
            </a:r>
            <a:endParaRPr lang="en-US" altLang="en-US" dirty="0">
              <a:solidFill>
                <a:srgbClr val="000000"/>
              </a:solidFill>
            </a:endParaRPr>
          </a:p>
          <a:p>
            <a:pPr marL="633413" indent="-633413"/>
            <a:r>
              <a:rPr lang="en-US" altLang="en-US" dirty="0">
                <a:solidFill>
                  <a:srgbClr val="000000"/>
                </a:solidFill>
              </a:rPr>
              <a:t>• </a:t>
            </a:r>
            <a:r>
              <a:rPr lang="en-US" altLang="en-US" b="1" dirty="0">
                <a:solidFill>
                  <a:srgbClr val="000000"/>
                </a:solidFill>
              </a:rPr>
              <a:t>Aim </a:t>
            </a:r>
            <a:r>
              <a:rPr lang="en-US" altLang="en-US" b="1" dirty="0" smtClean="0">
                <a:solidFill>
                  <a:srgbClr val="000000"/>
                </a:solidFill>
              </a:rPr>
              <a:t>10:</a:t>
            </a:r>
            <a:r>
              <a:rPr lang="en-US" altLang="en-US" dirty="0" smtClean="0">
                <a:solidFill>
                  <a:srgbClr val="000000"/>
                </a:solidFill>
              </a:rPr>
              <a:t> The relationships and similarities between scientific disciplines are particularly apparent here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en-US" sz="2800" b="1" dirty="0"/>
              <a:t>Option B :Engineering physics</a:t>
            </a:r>
            <a:br>
              <a:rPr lang="en-US" altLang="en-US" sz="2800" b="1" dirty="0"/>
            </a:br>
            <a:r>
              <a:rPr lang="en-US" altLang="en-US" sz="2800" dirty="0"/>
              <a:t>B.2 – Thermodynamics</a:t>
            </a:r>
            <a:endParaRPr lang="en-US" altLang="en-US" sz="2800" kern="0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15890</TotalTime>
  <Words>3030</Words>
  <Application>Microsoft Office PowerPoint</Application>
  <PresentationFormat>On-screen Show (4:3)</PresentationFormat>
  <Paragraphs>369</Paragraphs>
  <Slides>44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Microsoft Clip Gallery</vt:lpstr>
      <vt:lpstr>Option B :Engineering physics b.2 –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energy</vt:lpstr>
      <vt:lpstr>Internal Energy of Ideal gases</vt:lpstr>
      <vt:lpstr>Heat and Internal Energy</vt:lpstr>
      <vt:lpstr>Heat Engines and Refrigerators</vt:lpstr>
      <vt:lpstr>0th  Law of Thermodynamics</vt:lpstr>
      <vt:lpstr>1st  Law of Thermodynamics</vt:lpstr>
      <vt:lpstr>PowerPoint Presentation</vt:lpstr>
      <vt:lpstr>PowerPoint Presentation</vt:lpstr>
      <vt:lpstr>PowerPoint Presentation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Option B :Engineering physics B.2 –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 Law of Thermodynamics</vt:lpstr>
      <vt:lpstr>2nd  Law of Thermodynamics</vt:lpstr>
      <vt:lpstr>Entropy</vt:lpstr>
      <vt:lpstr>2nd  Law of Thermodynamics</vt:lpstr>
      <vt:lpstr>Heat death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Wouter Ooghe</cp:lastModifiedBy>
  <cp:revision>1141</cp:revision>
  <dcterms:created xsi:type="dcterms:W3CDTF">2006-01-31T23:43:34Z</dcterms:created>
  <dcterms:modified xsi:type="dcterms:W3CDTF">2016-03-21T08:17:01Z</dcterms:modified>
</cp:coreProperties>
</file>