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5" r:id="rId2"/>
    <p:sldId id="270" r:id="rId3"/>
    <p:sldId id="271" r:id="rId4"/>
    <p:sldId id="272" r:id="rId5"/>
    <p:sldId id="273" r:id="rId6"/>
    <p:sldId id="275" r:id="rId7"/>
    <p:sldId id="274" r:id="rId8"/>
    <p:sldId id="301" r:id="rId9"/>
    <p:sldId id="302" r:id="rId10"/>
    <p:sldId id="303" r:id="rId11"/>
    <p:sldId id="304" r:id="rId12"/>
    <p:sldId id="305" r:id="rId13"/>
    <p:sldId id="325" r:id="rId14"/>
    <p:sldId id="326" r:id="rId15"/>
    <p:sldId id="327" r:id="rId16"/>
    <p:sldId id="328" r:id="rId17"/>
    <p:sldId id="319" r:id="rId18"/>
    <p:sldId id="329" r:id="rId19"/>
    <p:sldId id="330" r:id="rId20"/>
    <p:sldId id="314" r:id="rId21"/>
    <p:sldId id="278" r:id="rId22"/>
    <p:sldId id="279" r:id="rId23"/>
    <p:sldId id="280" r:id="rId24"/>
    <p:sldId id="281" r:id="rId25"/>
    <p:sldId id="291" r:id="rId26"/>
    <p:sldId id="293" r:id="rId27"/>
    <p:sldId id="294" r:id="rId28"/>
    <p:sldId id="295" r:id="rId29"/>
    <p:sldId id="296" r:id="rId30"/>
    <p:sldId id="297" r:id="rId31"/>
    <p:sldId id="298" r:id="rId32"/>
    <p:sldId id="299" r:id="rId33"/>
    <p:sldId id="331" r:id="rId34"/>
    <p:sldId id="300" r:id="rId35"/>
    <p:sldId id="332" r:id="rId36"/>
    <p:sldId id="342" r:id="rId37"/>
    <p:sldId id="343" r:id="rId38"/>
    <p:sldId id="286" r:id="rId39"/>
    <p:sldId id="292" r:id="rId40"/>
    <p:sldId id="312" r:id="rId41"/>
    <p:sldId id="287" r:id="rId42"/>
    <p:sldId id="288" r:id="rId43"/>
    <p:sldId id="289" r:id="rId44"/>
    <p:sldId id="349" r:id="rId45"/>
    <p:sldId id="350" r:id="rId46"/>
    <p:sldId id="351" r:id="rId47"/>
    <p:sldId id="352" r:id="rId48"/>
    <p:sldId id="306" r:id="rId49"/>
    <p:sldId id="345" r:id="rId50"/>
    <p:sldId id="344" r:id="rId51"/>
    <p:sldId id="290" r:id="rId52"/>
    <p:sldId id="307" r:id="rId53"/>
    <p:sldId id="309" r:id="rId54"/>
    <p:sldId id="311" r:id="rId55"/>
    <p:sldId id="353" r:id="rId56"/>
    <p:sldId id="346" r:id="rId57"/>
    <p:sldId id="347" r:id="rId58"/>
    <p:sldId id="348" r:id="rId59"/>
    <p:sldId id="354" r:id="rId60"/>
    <p:sldId id="355"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6600"/>
    <a:srgbClr val="009900"/>
    <a:srgbClr val="333399"/>
    <a:srgbClr val="EAEAEA"/>
    <a:srgbClr val="FF0000"/>
    <a:srgbClr val="00B0F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47" autoAdjust="0"/>
    <p:restoredTop sz="93907" autoAdjust="0"/>
  </p:normalViewPr>
  <p:slideViewPr>
    <p:cSldViewPr snapToGrid="0">
      <p:cViewPr varScale="1">
        <p:scale>
          <a:sx n="65" d="100"/>
          <a:sy n="65" d="100"/>
        </p:scale>
        <p:origin x="-7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notesViewPr>
    <p:cSldViewPr snapToGrid="0">
      <p:cViewPr varScale="1">
        <p:scale>
          <a:sx n="82" d="100"/>
          <a:sy n="82" d="100"/>
        </p:scale>
        <p:origin x="-19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8499759-E493-4645-989C-B132CC7208D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02E898A6-E915-4BEE-B3B8-6A7A9B288E3A}" type="slidenum">
              <a:rPr lang="en-US" altLang="en-US" smtClean="0"/>
              <a:pPr/>
              <a:t>1</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3E88FE56-7A45-4997-A756-C414BAEB6506}" type="slidenum">
              <a:rPr lang="en-US" altLang="en-US" smtClean="0"/>
              <a:pPr/>
              <a:t>10</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1D829E58-C107-475A-86AF-1A6F129A8643}" type="slidenum">
              <a:rPr lang="en-US" altLang="en-US" smtClean="0"/>
              <a:pPr/>
              <a:t>11</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60BE3533-F472-4BA5-8A97-4D931C9B6C88}" type="slidenum">
              <a:rPr lang="en-US" altLang="en-US" smtClean="0"/>
              <a:pPr/>
              <a:t>12</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719CE35E-A3E1-4AB9-A4A4-5F91CF4233BA}" type="slidenum">
              <a:rPr lang="en-US" altLang="en-US" smtClean="0"/>
              <a:pPr/>
              <a:t>13</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0DDC1A93-2906-45D7-9CB2-C78E72EC7846}" type="slidenum">
              <a:rPr lang="en-US" altLang="en-US" smtClean="0"/>
              <a:pPr/>
              <a:t>14</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51642E9D-621B-4062-B594-821FF4AC909D}" type="slidenum">
              <a:rPr lang="en-US" altLang="en-US" smtClean="0"/>
              <a:pPr/>
              <a:t>15</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CFE4AEFF-41BA-4DA3-8A54-68E01B12C97F}" type="slidenum">
              <a:rPr lang="en-US" altLang="en-US" smtClean="0"/>
              <a:pPr/>
              <a:t>16</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93AF8BCD-D978-4C16-9ADC-4289C07D45B3}" type="slidenum">
              <a:rPr lang="en-US" altLang="en-US" smtClean="0"/>
              <a:pPr/>
              <a:t>17</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043BB9AB-7027-41A7-9D72-F592E4665C55}" type="slidenum">
              <a:rPr lang="en-US" altLang="en-US" smtClean="0"/>
              <a:pPr/>
              <a:t>18</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D74B5114-FCAF-4E80-9926-39F170F11688}" type="slidenum">
              <a:rPr lang="en-US" altLang="en-US" smtClean="0"/>
              <a:pPr/>
              <a:t>19</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4EEA9995-FC35-40AB-8B67-267E8C23198F}" type="slidenum">
              <a:rPr lang="en-US" altLang="en-US" smtClean="0"/>
              <a:pPr/>
              <a:t>2</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B53177C3-BC42-45B5-920C-A9595646EAE9}" type="slidenum">
              <a:rPr lang="en-US" altLang="en-US" smtClean="0"/>
              <a:pPr/>
              <a:t>20</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D5B9CEFF-A4FA-4068-80C6-CA5D127319D6}" type="slidenum">
              <a:rPr lang="en-US" altLang="en-US" smtClean="0"/>
              <a:pPr/>
              <a:t>21</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41957CE6-A77A-4054-9CF5-0E8ABF319FDE}" type="slidenum">
              <a:rPr lang="en-US" altLang="en-US" smtClean="0"/>
              <a:pPr/>
              <a:t>22</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86912828-F13E-4CB0-AFB5-2A0781D74053}" type="slidenum">
              <a:rPr lang="en-US" altLang="en-US" smtClean="0"/>
              <a:pPr/>
              <a:t>23</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6D7DABE6-C8AB-4B5A-9487-06C75BFE23AD}" type="slidenum">
              <a:rPr lang="en-US" altLang="en-US" smtClean="0"/>
              <a:pPr/>
              <a:t>24</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DC8E75FB-1DF3-481C-B36D-9DA153DACD4B}" type="slidenum">
              <a:rPr lang="en-US" altLang="en-US" smtClean="0"/>
              <a:pPr/>
              <a:t>25</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5AE34715-58C3-4D83-AE83-B22D20CEAB44}" type="slidenum">
              <a:rPr lang="en-US" altLang="en-US" smtClean="0"/>
              <a:pPr/>
              <a:t>26</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D06D7363-C697-415D-A4A0-82B30F8D80CB}" type="slidenum">
              <a:rPr lang="en-US" altLang="en-US" smtClean="0"/>
              <a:pPr/>
              <a:t>27</a:t>
            </a:fld>
            <a:endParaRPr lang="en-US" alt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AD2BC36C-C2A2-4D76-B362-FBEC019D6739}" type="slidenum">
              <a:rPr lang="en-US" altLang="en-US" smtClean="0"/>
              <a:pPr/>
              <a:t>28</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D0AB8582-50F4-4D09-9FD7-32FF262971CC}" type="slidenum">
              <a:rPr lang="en-US" altLang="en-US" smtClean="0"/>
              <a:pPr/>
              <a:t>29</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25A974B-4CAC-46CB-85B1-6292F1678C31}" type="slidenum">
              <a:rPr lang="en-US" altLang="en-US" smtClean="0"/>
              <a:pPr/>
              <a:t>3</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016DF25B-110F-4D0A-AE39-6311B65CD352}" type="slidenum">
              <a:rPr lang="en-US" altLang="en-US" smtClean="0"/>
              <a:pPr/>
              <a:t>30</a:t>
            </a:fld>
            <a:endParaRPr lang="en-US" alt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73A3322F-84E2-4A32-B2D5-AC5EF59A14B0}" type="slidenum">
              <a:rPr lang="en-US" altLang="en-US" smtClean="0"/>
              <a:pPr/>
              <a:t>31</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FB4ABA68-F9CC-4C8B-A15E-EDF0EDD63048}" type="slidenum">
              <a:rPr lang="en-US" altLang="en-US" smtClean="0"/>
              <a:pPr/>
              <a:t>32</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C46CAE59-A880-4529-909F-C2FE1FCB133B}" type="slidenum">
              <a:rPr lang="en-US" altLang="en-US" smtClean="0"/>
              <a:pPr/>
              <a:t>33</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4443C6F3-5EEF-4C88-97B8-9FC4760BA15B}" type="slidenum">
              <a:rPr lang="en-US" altLang="en-US" smtClean="0"/>
              <a:pPr/>
              <a:t>34</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445F7FC8-F7CB-4831-BF5D-5452D91B670B}" type="slidenum">
              <a:rPr lang="en-US" altLang="en-US" smtClean="0"/>
              <a:pPr/>
              <a:t>35</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B559E132-35EA-44B8-BFE8-D7B02ED1E017}" type="slidenum">
              <a:rPr lang="en-US" altLang="en-US" smtClean="0"/>
              <a:pPr/>
              <a:t>36</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6FC8FE0A-06D1-4634-88F7-6F683AED9BB9}" type="slidenum">
              <a:rPr lang="en-US" altLang="en-US" smtClean="0"/>
              <a:pPr/>
              <a:t>37</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B86E2D19-CEDA-4FE8-AD81-EEA870C3BE9C}" type="slidenum">
              <a:rPr lang="en-US" altLang="en-US" smtClean="0"/>
              <a:pPr/>
              <a:t>38</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C30FF6D8-7994-4CC8-A28E-6ABD40BD1178}" type="slidenum">
              <a:rPr lang="en-US" altLang="en-US" smtClean="0"/>
              <a:pPr/>
              <a:t>39</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61B9E033-28DC-48CF-8528-14FC683105C6}" type="slidenum">
              <a:rPr lang="en-US" altLang="en-US" smtClean="0"/>
              <a:pPr/>
              <a:t>4</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438994C7-3FF7-4212-9615-8FCEC625CEFA}" type="slidenum">
              <a:rPr lang="en-US" altLang="en-US" smtClean="0"/>
              <a:pPr/>
              <a:t>40</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2A0CFAFB-C4CA-4308-BB76-B142409EB849}" type="slidenum">
              <a:rPr lang="en-US" altLang="en-US" smtClean="0"/>
              <a:pPr/>
              <a:t>41</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D2D23E2C-829D-4C19-BBDD-D1359847CC5A}" type="slidenum">
              <a:rPr lang="en-US" altLang="en-US" smtClean="0"/>
              <a:pPr/>
              <a:t>42</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7D20556D-B5EC-4095-9738-59F1F2E82A1F}" type="slidenum">
              <a:rPr lang="en-US" altLang="en-US" smtClean="0"/>
              <a:pPr/>
              <a:t>43</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41DCA740-27A6-4B37-87D7-F5EB057756B0}" type="slidenum">
              <a:rPr lang="en-US" altLang="en-US" smtClean="0"/>
              <a:pPr/>
              <a:t>44</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74C67791-6072-4143-B43B-6024BBB58690}" type="slidenum">
              <a:rPr lang="en-US" altLang="en-US" smtClean="0"/>
              <a:pPr/>
              <a:t>45</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F809DDDC-6023-46B1-AC4E-39BF78ADA31A}" type="slidenum">
              <a:rPr lang="en-US" altLang="en-US" smtClean="0"/>
              <a:pPr/>
              <a:t>46</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F8F3B942-0682-466C-802B-27547C1E74C5}" type="slidenum">
              <a:rPr lang="en-US" altLang="en-US" smtClean="0"/>
              <a:pPr/>
              <a:t>47</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710CFAFE-68F3-4A15-9020-9C844B4552FE}" type="slidenum">
              <a:rPr lang="en-US" altLang="en-US" smtClean="0"/>
              <a:pPr/>
              <a:t>48</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1D84EB89-D802-4832-A76F-D7F00C6B8258}" type="slidenum">
              <a:rPr lang="en-US" altLang="en-US" smtClean="0"/>
              <a:pPr/>
              <a:t>49</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B0504926-5F1E-4C2F-B064-AE0FD33EE1AB}" type="slidenum">
              <a:rPr lang="en-US" altLang="en-US" smtClean="0"/>
              <a:pPr/>
              <a:t>5</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DF12BB13-3EB8-47FC-8727-E906F7E1DBE2}" type="slidenum">
              <a:rPr lang="en-US" altLang="en-US" smtClean="0"/>
              <a:pPr/>
              <a:t>50</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31FC29B-4E48-4D9F-B910-C774764E4133}" type="slidenum">
              <a:rPr lang="en-US" altLang="en-US" smtClean="0"/>
              <a:pPr/>
              <a:t>51</a:t>
            </a:fld>
            <a:endParaRPr lang="en-US"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42BBFF7A-B08A-4E7B-8A4E-EAB089EAD259}" type="slidenum">
              <a:rPr lang="en-US" altLang="en-US" smtClean="0"/>
              <a:pPr/>
              <a:t>52</a:t>
            </a:fld>
            <a:endParaRPr lang="en-US" alt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096746EB-A54C-4059-A473-177546AF79A0}" type="slidenum">
              <a:rPr lang="en-US" altLang="en-US" smtClean="0"/>
              <a:pPr/>
              <a:t>53</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8B515DB2-1C1B-4545-91A5-B6E6E37E8800}" type="slidenum">
              <a:rPr lang="en-US" altLang="en-US" smtClean="0"/>
              <a:pPr/>
              <a:t>54</a:t>
            </a:fld>
            <a:endParaRPr lang="en-US" alt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0F4A7346-E22C-410D-B648-9A5255318410}" type="slidenum">
              <a:rPr lang="en-US" altLang="en-US" smtClean="0"/>
              <a:pPr/>
              <a:t>55</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BC79BCC9-25A5-4811-8287-0A2FFEAAEA0E}" type="slidenum">
              <a:rPr lang="en-US" altLang="en-US" smtClean="0"/>
              <a:pPr/>
              <a:t>56</a:t>
            </a:fld>
            <a:endParaRPr lang="en-US"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9B6B48AF-265D-4BA9-9168-FA66EA888EBA}" type="slidenum">
              <a:rPr lang="en-US" altLang="en-US" smtClean="0"/>
              <a:pPr/>
              <a:t>57</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534664FE-6C75-400C-A281-293C1E3471CD}" type="slidenum">
              <a:rPr lang="en-US" altLang="en-US" smtClean="0"/>
              <a:pPr/>
              <a:t>58</a:t>
            </a:fld>
            <a:endParaRPr lang="en-US" alt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62D62C22-81A2-440F-9D1A-0342C11E7C64}" type="slidenum">
              <a:rPr lang="en-US" altLang="en-US" smtClean="0"/>
              <a:pPr/>
              <a:t>59</a:t>
            </a:fld>
            <a:endParaRPr lang="en-US" alt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1947A40E-C821-428F-AD45-236F7C55BF6F}" type="slidenum">
              <a:rPr lang="en-US" altLang="en-US" smtClean="0"/>
              <a:pPr/>
              <a:t>6</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E92F445C-FD0C-4E24-813E-C009E6FACEAB}" type="slidenum">
              <a:rPr lang="en-US" altLang="en-US" smtClean="0"/>
              <a:pPr/>
              <a:t>60</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E34989E7-FFC9-4308-914F-1EEDF8D17037}" type="slidenum">
              <a:rPr lang="en-US" altLang="en-US" smtClean="0"/>
              <a:pPr/>
              <a:t>7</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3EA352BD-E4ED-49F9-8075-8EEE7497A9DB}" type="slidenum">
              <a:rPr lang="en-US" altLang="en-US" smtClean="0"/>
              <a:pPr/>
              <a:t>8</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9E521CE9-26D8-422E-86F8-A974F2FAD6FD}" type="slidenum">
              <a:rPr lang="en-US" altLang="en-US" smtClean="0"/>
              <a:pPr/>
              <a:t>9</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2016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1FF6F73-27F7-4F6F-AF5E-5B7846EE637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F50EB4A-4C35-44B7-8D01-F2CB8A7402C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4E2384-F921-4831-9FA8-C54172949F7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A4F996-FD64-4822-A8D0-E00D890DA93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EF2C50-9700-40A0-8B66-69428D2B751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34FCC9A-BED7-4FBD-9107-DF5527F2BCA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45E16F5-251A-46F2-A897-2E3EFC51369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24CF10C-7FD0-45D5-A420-AF21D7E089A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3ED022F-A77A-469B-A82E-FB36974B93D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BF1CCB8-5C93-4DB9-AB40-9B132BFADDA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60E6FE-2142-4F19-B033-2F21DB36CAF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17079F8-4969-4E4B-8D6B-358A704A8D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8" Type="http://schemas.openxmlformats.org/officeDocument/2006/relationships/audio" Target="../media/audio18.wav"/><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audio" Target="../media/audio15.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1.wav"/><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15.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9.wav"/><Relationship Id="rId4" Type="http://schemas.openxmlformats.org/officeDocument/2006/relationships/audio" Target="../media/audio13.wav"/><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2.wav"/><Relationship Id="rId7" Type="http://schemas.openxmlformats.org/officeDocument/2006/relationships/audio" Target="../media/audio2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wav"/><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5.wav"/><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audio" Target="../media/audio22.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audio" Target="../media/audio25.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audio" Target="../media/audio26.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23.wav"/><Relationship Id="rId4" Type="http://schemas.openxmlformats.org/officeDocument/2006/relationships/audio" Target="../media/audio13.wav"/><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27.wav"/><Relationship Id="rId5" Type="http://schemas.openxmlformats.org/officeDocument/2006/relationships/audio" Target="../media/audio21.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audio" Target="../media/audio13.wav"/><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13.wav"/></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13.wav"/></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13.wav"/></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5.png"/><Relationship Id="rId4" Type="http://schemas.openxmlformats.org/officeDocument/2006/relationships/audio" Target="../media/audio13.wav"/></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wav"/><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51.xml.rels><?xml version="1.0" encoding="UTF-8" standalone="yes"?>
<Relationships xmlns="http://schemas.openxmlformats.org/package/2006/relationships"><Relationship Id="rId8" Type="http://schemas.openxmlformats.org/officeDocument/2006/relationships/audio" Target="../media/audio30.wav"/><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29.wav"/><Relationship Id="rId5" Type="http://schemas.openxmlformats.org/officeDocument/2006/relationships/audio" Target="../media/audio28.wav"/><Relationship Id="rId4" Type="http://schemas.openxmlformats.org/officeDocument/2006/relationships/audio" Target="../media/audio13.wav"/><Relationship Id="rId9"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7.gif"/><Relationship Id="rId4" Type="http://schemas.openxmlformats.org/officeDocument/2006/relationships/audio" Target="../media/audio13.wav"/></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28.gif"/><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9.gif"/><Relationship Id="rId4" Type="http://schemas.openxmlformats.org/officeDocument/2006/relationships/audio" Target="../media/audio13.wav"/></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audio" Target="../media/audio13.wav"/></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audio" Target="../media/audio27.wav"/><Relationship Id="rId5" Type="http://schemas.openxmlformats.org/officeDocument/2006/relationships/audio" Target="../media/audio19.wav"/><Relationship Id="rId4" Type="http://schemas.openxmlformats.org/officeDocument/2006/relationships/audio" Target="../media/audio13.wav"/></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27.wav"/><Relationship Id="rId4" Type="http://schemas.openxmlformats.org/officeDocument/2006/relationships/audio" Target="../media/audio19.wav"/></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7.wav"/><Relationship Id="rId4" Type="http://schemas.openxmlformats.org/officeDocument/2006/relationships/audio" Target="../media/audio13.wav"/></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2667000"/>
          </a:xfrm>
          <a:prstGeom prst="rect">
            <a:avLst/>
          </a:prstGeom>
          <a:solidFill>
            <a:srgbClr val="EAEAEA"/>
          </a:solidFill>
          <a:ln w="9525">
            <a:noFill/>
            <a:miter lim="800000"/>
            <a:headEnd/>
            <a:tailEnd/>
          </a:ln>
        </p:spPr>
        <p:txBody>
          <a:bodyPr/>
          <a:lstStyle/>
          <a:p>
            <a:pPr marL="625475" indent="-625475"/>
            <a:r>
              <a:rPr lang="en-US" altLang="en-US" b="1"/>
              <a:t>Essential idea: </a:t>
            </a:r>
            <a:r>
              <a:rPr lang="en-US" altLang="en-US"/>
              <a:t>The basic laws of mechanics have an extension when equivalent principles are applied to rotation. Actual objects have dimensions and they require the expansion of the point particle model to consider the possibility of different points on an object having different states of motion and/or different velocities.</a:t>
            </a:r>
          </a:p>
        </p:txBody>
      </p:sp>
      <p:sp>
        <p:nvSpPr>
          <p:cNvPr id="205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74688" y="1773238"/>
            <a:ext cx="7772400" cy="5084762"/>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a:t>
            </a:r>
            <a:r>
              <a:rPr lang="en-US" altLang="en-US">
                <a:solidFill>
                  <a:srgbClr val="000000"/>
                </a:solidFill>
                <a:cs typeface="Times New Roman" pitchFamily="18" charset="0"/>
              </a:rPr>
              <a:t>Suppose we apply a force of 80. N to a door at a distance of 25 cm from the hinge, and at an angle of 30° with respect to </a:t>
            </a:r>
            <a:r>
              <a:rPr lang="en-US" altLang="en-US" i="1">
                <a:solidFill>
                  <a:srgbClr val="000000"/>
                </a:solidFill>
                <a:cs typeface="Times New Roman" pitchFamily="18" charset="0"/>
              </a:rPr>
              <a:t>r</a:t>
            </a:r>
            <a:r>
              <a:rPr lang="en-US" altLang="en-US">
                <a:solidFill>
                  <a:srgbClr val="000000"/>
                </a:solidFill>
                <a:cs typeface="Times New Roman" pitchFamily="18" charset="0"/>
              </a:rPr>
              <a:t>.  Find the torque.</a:t>
            </a:r>
          </a:p>
          <a:p>
            <a:pPr>
              <a:spcBef>
                <a:spcPct val="20000"/>
              </a:spcBef>
            </a:pPr>
            <a:endParaRPr lang="en-US" altLang="en-US">
              <a:solidFill>
                <a:srgbClr val="000000"/>
              </a:solidFill>
              <a:cs typeface="Times New Roman" pitchFamily="18" charset="0"/>
            </a:endParaRPr>
          </a:p>
          <a:p>
            <a:pPr>
              <a:spcBef>
                <a:spcPct val="20000"/>
              </a:spcBef>
            </a:pPr>
            <a:endParaRPr lang="en-US" altLang="en-US">
              <a:solidFill>
                <a:srgbClr val="000000"/>
              </a:solidFill>
              <a:cs typeface="Times New Roman" pitchFamily="18" charset="0"/>
            </a:endParaRPr>
          </a:p>
          <a:p>
            <a:pPr>
              <a:spcBef>
                <a:spcPct val="20000"/>
              </a:spcBef>
            </a:pPr>
            <a:r>
              <a:rPr lang="en-US" altLang="en-US">
                <a:solidFill>
                  <a:srgbClr val="000000"/>
                </a:solidFill>
                <a:cs typeface="Times New Roman" pitchFamily="18" charset="0"/>
              </a:rPr>
              <a:t>SOLUTION:</a:t>
            </a:r>
            <a:endParaRPr lang="en-US" altLang="en-US">
              <a:ea typeface="Times New Roman" pitchFamily="18" charset="0"/>
              <a:cs typeface="Courier New" pitchFamily="49" charset="0"/>
              <a:sym typeface="Symbol" pitchFamily="18" charset="2"/>
            </a:endParaRPr>
          </a:p>
          <a:p>
            <a:pPr>
              <a:spcBef>
                <a:spcPct val="20000"/>
              </a:spcBef>
            </a:pPr>
            <a:r>
              <a:rPr lang="en-US" altLang="en-US">
                <a:sym typeface="Symbol" pitchFamily="18" charset="2"/>
              </a:rPr>
              <a:t></a:t>
            </a:r>
            <a:r>
              <a:rPr lang="en-US" altLang="en-US">
                <a:solidFill>
                  <a:srgbClr val="000000"/>
                </a:solidFill>
                <a:cs typeface="Times New Roman" pitchFamily="18" charset="0"/>
              </a:rPr>
              <a:t>Use </a:t>
            </a:r>
            <a:r>
              <a:rPr lang="en-US" altLang="en-US" i="1">
                <a:solidFill>
                  <a:srgbClr val="000000"/>
                </a:solidFill>
                <a:cs typeface="Times New Roman" pitchFamily="18" charset="0"/>
                <a:sym typeface="Symbol" pitchFamily="18" charset="2"/>
              </a:rPr>
              <a:t> </a:t>
            </a:r>
            <a:r>
              <a:rPr lang="en-US" altLang="en-US">
                <a:cs typeface="Times New Roman" pitchFamily="18" charset="0"/>
                <a:sym typeface="Symbol" pitchFamily="18" charset="2"/>
              </a:rPr>
              <a:t>= </a:t>
            </a:r>
            <a:r>
              <a:rPr lang="en-US" altLang="en-US" i="1">
                <a:cs typeface="Times New Roman" pitchFamily="18" charset="0"/>
                <a:sym typeface="Symbol" pitchFamily="18" charset="2"/>
              </a:rPr>
              <a:t>Fr</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sin</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 Then</a:t>
            </a:r>
          </a:p>
          <a:p>
            <a:pPr>
              <a:spcBef>
                <a:spcPct val="20000"/>
              </a:spcBef>
            </a:pPr>
            <a:r>
              <a:rPr lang="en-US" altLang="en-US" i="1">
                <a:solidFill>
                  <a:srgbClr val="000000"/>
                </a:solidFill>
                <a:cs typeface="Times New Roman" pitchFamily="18" charset="0"/>
                <a:sym typeface="Symbol" pitchFamily="18" charset="2"/>
              </a:rPr>
              <a:t>	        	</a:t>
            </a:r>
            <a:r>
              <a:rPr lang="en-US" altLang="en-US">
                <a:cs typeface="Times New Roman" pitchFamily="18" charset="0"/>
                <a:sym typeface="Symbol" pitchFamily="18" charset="2"/>
              </a:rPr>
              <a:t>= </a:t>
            </a:r>
            <a:r>
              <a:rPr lang="en-US" altLang="en-US" i="1">
                <a:solidFill>
                  <a:srgbClr val="009900"/>
                </a:solidFill>
                <a:cs typeface="Times New Roman" pitchFamily="18" charset="0"/>
                <a:sym typeface="Symbol" pitchFamily="18" charset="2"/>
              </a:rPr>
              <a:t>F</a:t>
            </a:r>
            <a:r>
              <a:rPr lang="en-US" altLang="en-US" i="1">
                <a:solidFill>
                  <a:schemeClr val="accent2"/>
                </a:solidFill>
                <a:cs typeface="Times New Roman" pitchFamily="18" charset="0"/>
                <a:sym typeface="Symbol" pitchFamily="18" charset="2"/>
              </a:rPr>
              <a:t>r</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sin</a:t>
            </a:r>
            <a:r>
              <a:rPr lang="en-US" altLang="en-US" baseline="-25000">
                <a:cs typeface="Times New Roman" pitchFamily="18" charset="0"/>
                <a:sym typeface="Symbol" pitchFamily="18" charset="2"/>
              </a:rPr>
              <a:t> </a:t>
            </a:r>
            <a:r>
              <a:rPr lang="en-US" altLang="en-US">
                <a:solidFill>
                  <a:srgbClr val="FF0000"/>
                </a:solidFill>
                <a:cs typeface="Times New Roman" pitchFamily="18" charset="0"/>
                <a:sym typeface="Symbol" pitchFamily="18" charset="2"/>
              </a:rPr>
              <a:t></a:t>
            </a:r>
            <a:r>
              <a:rPr lang="en-US" altLang="en-US">
                <a:cs typeface="Times New Roman" pitchFamily="18" charset="0"/>
                <a:sym typeface="Symbol" pitchFamily="18" charset="2"/>
              </a:rPr>
              <a:t> </a:t>
            </a:r>
          </a:p>
          <a:p>
            <a:pPr>
              <a:spcBef>
                <a:spcPct val="20000"/>
              </a:spcBef>
            </a:pPr>
            <a:r>
              <a:rPr lang="en-US" altLang="en-US">
                <a:cs typeface="Times New Roman" pitchFamily="18" charset="0"/>
                <a:sym typeface="Symbol" pitchFamily="18" charset="2"/>
              </a:rPr>
              <a:t>		= (80. N)(0.25 m)</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sin</a:t>
            </a:r>
            <a:r>
              <a:rPr lang="en-US" altLang="en-US" baseline="-25000">
                <a:cs typeface="Times New Roman" pitchFamily="18" charset="0"/>
                <a:sym typeface="Symbol" pitchFamily="18" charset="2"/>
              </a:rPr>
              <a:t> </a:t>
            </a:r>
            <a:r>
              <a:rPr lang="en-US" altLang="en-US">
                <a:cs typeface="Times New Roman" pitchFamily="18" charset="0"/>
                <a:sym typeface="Symbol" pitchFamily="18" charset="2"/>
              </a:rPr>
              <a:t>30</a:t>
            </a:r>
          </a:p>
          <a:p>
            <a:pPr>
              <a:spcBef>
                <a:spcPct val="20000"/>
              </a:spcBef>
            </a:pPr>
            <a:r>
              <a:rPr lang="en-US" altLang="en-US">
                <a:solidFill>
                  <a:srgbClr val="000000"/>
                </a:solidFill>
                <a:cs typeface="Courier New" pitchFamily="49" charset="0"/>
                <a:sym typeface="Symbol" pitchFamily="18" charset="2"/>
              </a:rPr>
              <a:t>		= 10. Nm.</a:t>
            </a:r>
          </a:p>
          <a:p>
            <a:pPr>
              <a:spcBef>
                <a:spcPct val="20000"/>
              </a:spcBef>
            </a:pPr>
            <a:r>
              <a:rPr lang="en-US" altLang="en-US">
                <a:sym typeface="Symbol" pitchFamily="18" charset="2"/>
              </a:rPr>
              <a:t></a:t>
            </a:r>
            <a:r>
              <a:rPr lang="en-US" altLang="en-US">
                <a:solidFill>
                  <a:srgbClr val="000000"/>
                </a:solidFill>
                <a:cs typeface="Times New Roman" pitchFamily="18" charset="0"/>
              </a:rPr>
              <a:t>Never </a:t>
            </a:r>
            <a:r>
              <a:rPr lang="en-US" altLang="en-US">
                <a:solidFill>
                  <a:srgbClr val="000000"/>
                </a:solidFill>
                <a:cs typeface="Times New Roman" pitchFamily="18" charset="0"/>
                <a:sym typeface="Symbol" pitchFamily="18" charset="2"/>
              </a:rPr>
              <a:t>write the units for torque as J. Torque is </a:t>
            </a:r>
            <a:r>
              <a:rPr lang="en-US" altLang="en-US" i="1">
                <a:solidFill>
                  <a:srgbClr val="000000"/>
                </a:solidFill>
                <a:cs typeface="Times New Roman" pitchFamily="18" charset="0"/>
                <a:sym typeface="Symbol" pitchFamily="18" charset="2"/>
              </a:rPr>
              <a:t>not</a:t>
            </a:r>
            <a:r>
              <a:rPr lang="en-US" altLang="en-US">
                <a:solidFill>
                  <a:srgbClr val="000000"/>
                </a:solidFill>
                <a:cs typeface="Times New Roman" pitchFamily="18" charset="0"/>
                <a:sym typeface="Symbol" pitchFamily="18" charset="2"/>
              </a:rPr>
              <a:t> an energy quantity.</a:t>
            </a:r>
            <a:endParaRPr lang="en-US" altLang="en-US">
              <a:solidFill>
                <a:srgbClr val="000000"/>
              </a:solidFill>
              <a:cs typeface="Times New Roman" pitchFamily="18" charset="0"/>
            </a:endParaRPr>
          </a:p>
        </p:txBody>
      </p:sp>
      <p:sp>
        <p:nvSpPr>
          <p:cNvPr id="11267" name="Rectangle 3"/>
          <p:cNvSpPr>
            <a:spLocks noChangeArrowheads="1"/>
          </p:cNvSpPr>
          <p:nvPr/>
        </p:nvSpPr>
        <p:spPr bwMode="auto">
          <a:xfrm>
            <a:off x="685800" y="1397000"/>
            <a:ext cx="7772400" cy="4318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Torque</a:t>
            </a:r>
            <a:r>
              <a:rPr lang="en-US" altLang="en-US">
                <a:solidFill>
                  <a:schemeClr val="accent2"/>
                </a:solidFill>
              </a:rPr>
              <a:t> </a:t>
            </a:r>
          </a:p>
        </p:txBody>
      </p:sp>
      <p:sp>
        <p:nvSpPr>
          <p:cNvPr id="1126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tretch>
            <a:fillRect/>
          </a:stretch>
        </p:blipFill>
        <p:spPr>
          <a:xfrm>
            <a:off x="-650875" y="2909888"/>
            <a:ext cx="9258300" cy="9429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 calcmode="lin" valueType="num">
                                      <p:cBhvr additive="base">
                                        <p:cTn id="3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 calcmode="lin" valueType="num">
                                      <p:cBhvr additive="base">
                                        <p:cTn id="4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additive="base">
                                        <p:cTn id="4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Moment arm</a:t>
            </a:r>
            <a:r>
              <a:rPr lang="en-US" altLang="en-US">
                <a:solidFill>
                  <a:schemeClr val="accent2"/>
                </a:solidFill>
              </a:rPr>
              <a:t> (lever arm)</a:t>
            </a:r>
          </a:p>
          <a:p>
            <a:pPr>
              <a:spcAft>
                <a:spcPts val="200"/>
              </a:spcAft>
            </a:pPr>
            <a:r>
              <a:rPr lang="en-US" altLang="en-US">
                <a:sym typeface="Symbol" pitchFamily="18" charset="2"/>
              </a:rPr>
              <a:t></a:t>
            </a:r>
            <a:r>
              <a:rPr lang="en-US" altLang="en-US"/>
              <a:t>Consider a disk that is free to                                         rotate about its center.</a:t>
            </a:r>
          </a:p>
          <a:p>
            <a:pPr>
              <a:spcAft>
                <a:spcPts val="200"/>
              </a:spcAft>
            </a:pPr>
            <a:r>
              <a:rPr lang="en-US" altLang="en-US">
                <a:sym typeface="Symbol" pitchFamily="18" charset="2"/>
              </a:rPr>
              <a:t></a:t>
            </a:r>
            <a:r>
              <a:rPr lang="en-US" altLang="en-US"/>
              <a:t>The application of the                                                      identical forces to the disk’s                                                    edge at points A, B, C, and D,                                                            will produce very different                                             outcomes:</a:t>
            </a:r>
          </a:p>
          <a:p>
            <a:pPr>
              <a:spcAft>
                <a:spcPts val="200"/>
              </a:spcAft>
            </a:pPr>
            <a:r>
              <a:rPr lang="en-US" altLang="en-US">
                <a:sym typeface="Symbol" pitchFamily="18" charset="2"/>
              </a:rPr>
              <a:t></a:t>
            </a:r>
            <a:r>
              <a:rPr lang="en-US" altLang="en-US"/>
              <a:t>We define the </a:t>
            </a:r>
            <a:r>
              <a:rPr lang="en-US" altLang="en-US" b="1"/>
              <a:t>moment arm</a:t>
            </a:r>
            <a:r>
              <a:rPr lang="en-US" altLang="en-US"/>
              <a:t>                                                or the </a:t>
            </a:r>
            <a:r>
              <a:rPr lang="en-US" altLang="en-US" b="1"/>
              <a:t>lever arm</a:t>
            </a:r>
            <a:r>
              <a:rPr lang="en-US" altLang="en-US"/>
              <a:t> as that component                                             of </a:t>
            </a:r>
            <a:r>
              <a:rPr lang="en-US" altLang="en-US" b="1"/>
              <a:t>r</a:t>
            </a:r>
            <a:r>
              <a:rPr lang="en-US" altLang="en-US" b="1" i="1"/>
              <a:t> </a:t>
            </a:r>
            <a:r>
              <a:rPr lang="en-US" altLang="en-US"/>
              <a:t>that is perpendicular to </a:t>
            </a:r>
            <a:r>
              <a:rPr lang="en-US" altLang="en-US" b="1"/>
              <a:t>F</a:t>
            </a:r>
            <a:r>
              <a:rPr lang="en-US" altLang="en-US" b="1" i="1"/>
              <a:t>.</a:t>
            </a:r>
          </a:p>
          <a:p>
            <a:pPr>
              <a:spcAft>
                <a:spcPts val="200"/>
              </a:spcAft>
            </a:pPr>
            <a:r>
              <a:rPr lang="en-US" altLang="en-US">
                <a:sym typeface="Symbol" pitchFamily="18" charset="2"/>
              </a:rPr>
              <a:t></a:t>
            </a:r>
            <a:r>
              <a:rPr lang="en-US" altLang="en-US"/>
              <a:t>It turns out that that component is just </a:t>
            </a:r>
            <a:r>
              <a:rPr lang="en-US" altLang="en-US" i="1">
                <a:solidFill>
                  <a:srgbClr val="006600"/>
                </a:solidFill>
              </a:rPr>
              <a:t>r</a:t>
            </a:r>
            <a:r>
              <a:rPr lang="en-US" altLang="en-US">
                <a:solidFill>
                  <a:srgbClr val="006600"/>
                </a:solidFill>
              </a:rPr>
              <a:t> sin </a:t>
            </a:r>
            <a:r>
              <a:rPr lang="en-US" altLang="en-US">
                <a:solidFill>
                  <a:srgbClr val="006600"/>
                </a:solidFill>
                <a:sym typeface="Symbol" pitchFamily="18" charset="2"/>
              </a:rPr>
              <a:t> </a:t>
            </a:r>
            <a:r>
              <a:rPr lang="en-US" altLang="en-US">
                <a:sym typeface="Symbol" pitchFamily="18" charset="2"/>
              </a:rPr>
              <a:t>and that the force </a:t>
            </a:r>
            <a:r>
              <a:rPr lang="en-US" altLang="en-US" i="1">
                <a:solidFill>
                  <a:srgbClr val="FF0000"/>
                </a:solidFill>
                <a:sym typeface="Symbol" pitchFamily="18" charset="2"/>
              </a:rPr>
              <a:t>F</a:t>
            </a:r>
            <a:r>
              <a:rPr lang="en-US" altLang="en-US" i="1">
                <a:sym typeface="Symbol" pitchFamily="18" charset="2"/>
              </a:rPr>
              <a:t> </a:t>
            </a:r>
            <a:r>
              <a:rPr lang="en-US" altLang="en-US">
                <a:sym typeface="Symbol" pitchFamily="18" charset="2"/>
              </a:rPr>
              <a:t>times the lever arm </a:t>
            </a:r>
            <a:r>
              <a:rPr lang="en-US" altLang="en-US" i="1">
                <a:solidFill>
                  <a:srgbClr val="006600"/>
                </a:solidFill>
                <a:sym typeface="Symbol" pitchFamily="18" charset="2"/>
              </a:rPr>
              <a:t>r </a:t>
            </a:r>
            <a:r>
              <a:rPr lang="en-US" altLang="en-US">
                <a:solidFill>
                  <a:srgbClr val="006600"/>
                </a:solidFill>
                <a:sym typeface="Symbol" pitchFamily="18" charset="2"/>
              </a:rPr>
              <a:t>sin  </a:t>
            </a:r>
            <a:r>
              <a:rPr lang="en-US" altLang="en-US">
                <a:sym typeface="Symbol" pitchFamily="18" charset="2"/>
              </a:rPr>
              <a:t>is the torque.</a:t>
            </a:r>
            <a:endParaRPr lang="en-US" altLang="en-US"/>
          </a:p>
        </p:txBody>
      </p:sp>
      <p:sp>
        <p:nvSpPr>
          <p:cNvPr id="1229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51"/>
          <p:cNvGrpSpPr>
            <a:grpSpLocks/>
          </p:cNvGrpSpPr>
          <p:nvPr/>
        </p:nvGrpSpPr>
        <p:grpSpPr bwMode="auto">
          <a:xfrm>
            <a:off x="6046788" y="2514600"/>
            <a:ext cx="2743200" cy="2743200"/>
            <a:chOff x="1940" y="1205"/>
            <a:chExt cx="1728" cy="1728"/>
          </a:xfrm>
        </p:grpSpPr>
        <p:sp>
          <p:nvSpPr>
            <p:cNvPr id="12338" name="Oval 46"/>
            <p:cNvSpPr>
              <a:spLocks noChangeArrowheads="1"/>
            </p:cNvSpPr>
            <p:nvPr/>
          </p:nvSpPr>
          <p:spPr bwMode="auto">
            <a:xfrm>
              <a:off x="1940" y="1205"/>
              <a:ext cx="1728" cy="1728"/>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12339" name="Oval 47"/>
            <p:cNvSpPr>
              <a:spLocks noChangeArrowheads="1"/>
            </p:cNvSpPr>
            <p:nvPr/>
          </p:nvSpPr>
          <p:spPr bwMode="auto">
            <a:xfrm>
              <a:off x="2780" y="2045"/>
              <a:ext cx="56" cy="56"/>
            </a:xfrm>
            <a:prstGeom prst="ellipse">
              <a:avLst/>
            </a:prstGeom>
            <a:solidFill>
              <a:schemeClr val="tx1"/>
            </a:solidFill>
            <a:ln w="9525">
              <a:solidFill>
                <a:schemeClr val="tx1"/>
              </a:solidFill>
              <a:round/>
              <a:headEnd/>
              <a:tailEnd/>
            </a:ln>
          </p:spPr>
          <p:txBody>
            <a:bodyPr wrap="none" anchor="ctr"/>
            <a:lstStyle/>
            <a:p>
              <a:endParaRPr lang="en-US" altLang="en-US"/>
            </a:p>
          </p:txBody>
        </p:sp>
      </p:grpSp>
      <p:sp>
        <p:nvSpPr>
          <p:cNvPr id="55" name="Line 60"/>
          <p:cNvSpPr>
            <a:spLocks noChangeShapeType="1"/>
          </p:cNvSpPr>
          <p:nvPr/>
        </p:nvSpPr>
        <p:spPr bwMode="auto">
          <a:xfrm flipV="1">
            <a:off x="7418388" y="2160588"/>
            <a:ext cx="1725612" cy="1725612"/>
          </a:xfrm>
          <a:prstGeom prst="line">
            <a:avLst/>
          </a:prstGeom>
          <a:noFill/>
          <a:ln w="9525">
            <a:solidFill>
              <a:schemeClr val="tx1"/>
            </a:solidFill>
            <a:prstDash val="dash"/>
            <a:round/>
            <a:headEnd/>
            <a:tailEnd/>
          </a:ln>
        </p:spPr>
        <p:txBody>
          <a:bodyPr/>
          <a:lstStyle/>
          <a:p>
            <a:endParaRPr lang="en-US"/>
          </a:p>
        </p:txBody>
      </p:sp>
      <p:sp>
        <p:nvSpPr>
          <p:cNvPr id="56" name="Line 61"/>
          <p:cNvSpPr>
            <a:spLocks noChangeShapeType="1"/>
          </p:cNvSpPr>
          <p:nvPr/>
        </p:nvSpPr>
        <p:spPr bwMode="auto">
          <a:xfrm flipH="1" flipV="1">
            <a:off x="7408863" y="1330325"/>
            <a:ext cx="9525" cy="2536825"/>
          </a:xfrm>
          <a:prstGeom prst="line">
            <a:avLst/>
          </a:prstGeom>
          <a:noFill/>
          <a:ln w="9525">
            <a:solidFill>
              <a:schemeClr val="tx1"/>
            </a:solidFill>
            <a:prstDash val="dash"/>
            <a:round/>
            <a:headEnd/>
            <a:tailEnd/>
          </a:ln>
        </p:spPr>
        <p:txBody>
          <a:bodyPr/>
          <a:lstStyle/>
          <a:p>
            <a:endParaRPr lang="en-US"/>
          </a:p>
        </p:txBody>
      </p:sp>
      <p:grpSp>
        <p:nvGrpSpPr>
          <p:cNvPr id="3" name="Group 67"/>
          <p:cNvGrpSpPr>
            <a:grpSpLocks/>
          </p:cNvGrpSpPr>
          <p:nvPr/>
        </p:nvGrpSpPr>
        <p:grpSpPr bwMode="auto">
          <a:xfrm>
            <a:off x="7426325" y="1625600"/>
            <a:ext cx="962025" cy="1289050"/>
            <a:chOff x="1657" y="1735"/>
            <a:chExt cx="606" cy="812"/>
          </a:xfrm>
        </p:grpSpPr>
        <p:sp>
          <p:nvSpPr>
            <p:cNvPr id="12336" name="Line 53"/>
            <p:cNvSpPr>
              <a:spLocks noChangeShapeType="1"/>
            </p:cNvSpPr>
            <p:nvPr/>
          </p:nvSpPr>
          <p:spPr bwMode="auto">
            <a:xfrm flipH="1" flipV="1">
              <a:off x="1658" y="1942"/>
              <a:ext cx="605" cy="605"/>
            </a:xfrm>
            <a:prstGeom prst="line">
              <a:avLst/>
            </a:prstGeom>
            <a:noFill/>
            <a:ln w="57150">
              <a:solidFill>
                <a:srgbClr val="FF0000"/>
              </a:solidFill>
              <a:round/>
              <a:headEnd/>
              <a:tailEnd type="arrow" w="med" len="med"/>
            </a:ln>
          </p:spPr>
          <p:txBody>
            <a:bodyPr/>
            <a:lstStyle/>
            <a:p>
              <a:endParaRPr lang="en-US"/>
            </a:p>
          </p:txBody>
        </p:sp>
        <p:sp>
          <p:nvSpPr>
            <p:cNvPr id="12337" name="Text Box 62"/>
            <p:cNvSpPr txBox="1">
              <a:spLocks noChangeArrowheads="1"/>
            </p:cNvSpPr>
            <p:nvPr/>
          </p:nvSpPr>
          <p:spPr bwMode="auto">
            <a:xfrm>
              <a:off x="1657" y="1735"/>
              <a:ext cx="204" cy="231"/>
            </a:xfrm>
            <a:prstGeom prst="rect">
              <a:avLst/>
            </a:prstGeom>
            <a:noFill/>
            <a:ln w="9525">
              <a:noFill/>
              <a:miter lim="800000"/>
              <a:headEnd/>
              <a:tailEnd/>
            </a:ln>
          </p:spPr>
          <p:txBody>
            <a:bodyPr wrap="none">
              <a:spAutoFit/>
            </a:bodyPr>
            <a:lstStyle/>
            <a:p>
              <a:r>
                <a:rPr lang="en-US" altLang="en-US" b="1">
                  <a:solidFill>
                    <a:srgbClr val="FF0000"/>
                  </a:solidFill>
                </a:rPr>
                <a:t>F</a:t>
              </a:r>
            </a:p>
          </p:txBody>
        </p:sp>
      </p:grpSp>
      <p:grpSp>
        <p:nvGrpSpPr>
          <p:cNvPr id="4" name="Group 66"/>
          <p:cNvGrpSpPr>
            <a:grpSpLocks/>
          </p:cNvGrpSpPr>
          <p:nvPr/>
        </p:nvGrpSpPr>
        <p:grpSpPr bwMode="auto">
          <a:xfrm>
            <a:off x="6418263" y="1209675"/>
            <a:ext cx="992187" cy="1317625"/>
            <a:chOff x="1022" y="1473"/>
            <a:chExt cx="625" cy="830"/>
          </a:xfrm>
        </p:grpSpPr>
        <p:sp>
          <p:nvSpPr>
            <p:cNvPr id="12334" name="Line 57"/>
            <p:cNvSpPr>
              <a:spLocks noChangeShapeType="1"/>
            </p:cNvSpPr>
            <p:nvPr/>
          </p:nvSpPr>
          <p:spPr bwMode="auto">
            <a:xfrm flipH="1" flipV="1">
              <a:off x="1042" y="1698"/>
              <a:ext cx="605" cy="605"/>
            </a:xfrm>
            <a:prstGeom prst="line">
              <a:avLst/>
            </a:prstGeom>
            <a:noFill/>
            <a:ln w="57150">
              <a:solidFill>
                <a:srgbClr val="FF0000"/>
              </a:solidFill>
              <a:round/>
              <a:headEnd/>
              <a:tailEnd type="arrow" w="med" len="med"/>
            </a:ln>
          </p:spPr>
          <p:txBody>
            <a:bodyPr/>
            <a:lstStyle/>
            <a:p>
              <a:endParaRPr lang="en-US"/>
            </a:p>
          </p:txBody>
        </p:sp>
        <p:sp>
          <p:nvSpPr>
            <p:cNvPr id="12335" name="Text Box 63"/>
            <p:cNvSpPr txBox="1">
              <a:spLocks noChangeArrowheads="1"/>
            </p:cNvSpPr>
            <p:nvPr/>
          </p:nvSpPr>
          <p:spPr bwMode="auto">
            <a:xfrm>
              <a:off x="1022" y="1473"/>
              <a:ext cx="204" cy="231"/>
            </a:xfrm>
            <a:prstGeom prst="rect">
              <a:avLst/>
            </a:prstGeom>
            <a:noFill/>
            <a:ln w="9525">
              <a:noFill/>
              <a:miter lim="800000"/>
              <a:headEnd/>
              <a:tailEnd/>
            </a:ln>
          </p:spPr>
          <p:txBody>
            <a:bodyPr wrap="none">
              <a:spAutoFit/>
            </a:bodyPr>
            <a:lstStyle/>
            <a:p>
              <a:r>
                <a:rPr lang="en-US" altLang="en-US" b="1">
                  <a:solidFill>
                    <a:srgbClr val="FF0000"/>
                  </a:solidFill>
                </a:rPr>
                <a:t>F</a:t>
              </a:r>
            </a:p>
          </p:txBody>
        </p:sp>
      </p:grpSp>
      <p:grpSp>
        <p:nvGrpSpPr>
          <p:cNvPr id="5" name="Group 65"/>
          <p:cNvGrpSpPr>
            <a:grpSpLocks/>
          </p:cNvGrpSpPr>
          <p:nvPr/>
        </p:nvGrpSpPr>
        <p:grpSpPr bwMode="auto">
          <a:xfrm>
            <a:off x="5467350" y="1616075"/>
            <a:ext cx="976313" cy="1311275"/>
            <a:chOff x="423" y="1729"/>
            <a:chExt cx="615" cy="826"/>
          </a:xfrm>
        </p:grpSpPr>
        <p:sp>
          <p:nvSpPr>
            <p:cNvPr id="12332" name="Line 58"/>
            <p:cNvSpPr>
              <a:spLocks noChangeShapeType="1"/>
            </p:cNvSpPr>
            <p:nvPr/>
          </p:nvSpPr>
          <p:spPr bwMode="auto">
            <a:xfrm flipH="1" flipV="1">
              <a:off x="433" y="1950"/>
              <a:ext cx="605" cy="605"/>
            </a:xfrm>
            <a:prstGeom prst="line">
              <a:avLst/>
            </a:prstGeom>
            <a:noFill/>
            <a:ln w="57150">
              <a:solidFill>
                <a:srgbClr val="FF0000"/>
              </a:solidFill>
              <a:round/>
              <a:headEnd/>
              <a:tailEnd type="arrow" w="med" len="med"/>
            </a:ln>
          </p:spPr>
          <p:txBody>
            <a:bodyPr/>
            <a:lstStyle/>
            <a:p>
              <a:endParaRPr lang="en-US"/>
            </a:p>
          </p:txBody>
        </p:sp>
        <p:sp>
          <p:nvSpPr>
            <p:cNvPr id="12333" name="Text Box 64"/>
            <p:cNvSpPr txBox="1">
              <a:spLocks noChangeArrowheads="1"/>
            </p:cNvSpPr>
            <p:nvPr/>
          </p:nvSpPr>
          <p:spPr bwMode="auto">
            <a:xfrm>
              <a:off x="423" y="1729"/>
              <a:ext cx="204" cy="231"/>
            </a:xfrm>
            <a:prstGeom prst="rect">
              <a:avLst/>
            </a:prstGeom>
            <a:noFill/>
            <a:ln w="9525">
              <a:noFill/>
              <a:miter lim="800000"/>
              <a:headEnd/>
              <a:tailEnd/>
            </a:ln>
          </p:spPr>
          <p:txBody>
            <a:bodyPr wrap="none">
              <a:spAutoFit/>
            </a:bodyPr>
            <a:lstStyle/>
            <a:p>
              <a:r>
                <a:rPr lang="en-US" altLang="en-US" b="1">
                  <a:solidFill>
                    <a:srgbClr val="FF0000"/>
                  </a:solidFill>
                </a:rPr>
                <a:t>F</a:t>
              </a:r>
            </a:p>
          </p:txBody>
        </p:sp>
      </p:grpSp>
      <p:sp>
        <p:nvSpPr>
          <p:cNvPr id="71" name="Text Box 68"/>
          <p:cNvSpPr txBox="1">
            <a:spLocks noChangeArrowheads="1"/>
          </p:cNvSpPr>
          <p:nvPr/>
        </p:nvSpPr>
        <p:spPr bwMode="auto">
          <a:xfrm>
            <a:off x="8224838" y="2405063"/>
            <a:ext cx="336550" cy="366712"/>
          </a:xfrm>
          <a:prstGeom prst="rect">
            <a:avLst/>
          </a:prstGeom>
          <a:noFill/>
          <a:ln w="9525">
            <a:noFill/>
            <a:miter lim="800000"/>
            <a:headEnd/>
            <a:tailEnd/>
          </a:ln>
        </p:spPr>
        <p:txBody>
          <a:bodyPr wrap="none">
            <a:spAutoFit/>
          </a:bodyPr>
          <a:lstStyle/>
          <a:p>
            <a:r>
              <a:rPr lang="en-US" altLang="en-US"/>
              <a:t>A</a:t>
            </a:r>
          </a:p>
        </p:txBody>
      </p:sp>
      <p:sp>
        <p:nvSpPr>
          <p:cNvPr id="72" name="Text Box 69"/>
          <p:cNvSpPr txBox="1">
            <a:spLocks noChangeArrowheads="1"/>
          </p:cNvSpPr>
          <p:nvPr/>
        </p:nvSpPr>
        <p:spPr bwMode="auto">
          <a:xfrm>
            <a:off x="7348538" y="2155825"/>
            <a:ext cx="336550" cy="366713"/>
          </a:xfrm>
          <a:prstGeom prst="rect">
            <a:avLst/>
          </a:prstGeom>
          <a:noFill/>
          <a:ln w="9525">
            <a:noFill/>
            <a:miter lim="800000"/>
            <a:headEnd/>
            <a:tailEnd/>
          </a:ln>
        </p:spPr>
        <p:txBody>
          <a:bodyPr wrap="none">
            <a:spAutoFit/>
          </a:bodyPr>
          <a:lstStyle/>
          <a:p>
            <a:r>
              <a:rPr lang="en-US" altLang="en-US"/>
              <a:t>B</a:t>
            </a:r>
          </a:p>
        </p:txBody>
      </p:sp>
      <p:sp>
        <p:nvSpPr>
          <p:cNvPr id="73" name="Text Box 70"/>
          <p:cNvSpPr txBox="1">
            <a:spLocks noChangeArrowheads="1"/>
          </p:cNvSpPr>
          <p:nvPr/>
        </p:nvSpPr>
        <p:spPr bwMode="auto">
          <a:xfrm>
            <a:off x="6276975" y="2486025"/>
            <a:ext cx="349250" cy="366713"/>
          </a:xfrm>
          <a:prstGeom prst="rect">
            <a:avLst/>
          </a:prstGeom>
          <a:noFill/>
          <a:ln w="9525">
            <a:noFill/>
            <a:miter lim="800000"/>
            <a:headEnd/>
            <a:tailEnd/>
          </a:ln>
        </p:spPr>
        <p:txBody>
          <a:bodyPr wrap="none">
            <a:spAutoFit/>
          </a:bodyPr>
          <a:lstStyle/>
          <a:p>
            <a:r>
              <a:rPr lang="en-US" altLang="en-US"/>
              <a:t>C</a:t>
            </a:r>
          </a:p>
        </p:txBody>
      </p:sp>
      <p:grpSp>
        <p:nvGrpSpPr>
          <p:cNvPr id="6" name="Group 71"/>
          <p:cNvGrpSpPr>
            <a:grpSpLocks/>
          </p:cNvGrpSpPr>
          <p:nvPr/>
        </p:nvGrpSpPr>
        <p:grpSpPr bwMode="auto">
          <a:xfrm>
            <a:off x="5080000" y="2590800"/>
            <a:ext cx="976313" cy="1311275"/>
            <a:chOff x="423" y="1729"/>
            <a:chExt cx="615" cy="826"/>
          </a:xfrm>
        </p:grpSpPr>
        <p:sp>
          <p:nvSpPr>
            <p:cNvPr id="12330" name="Line 72"/>
            <p:cNvSpPr>
              <a:spLocks noChangeShapeType="1"/>
            </p:cNvSpPr>
            <p:nvPr/>
          </p:nvSpPr>
          <p:spPr bwMode="auto">
            <a:xfrm flipH="1" flipV="1">
              <a:off x="433" y="1950"/>
              <a:ext cx="605" cy="605"/>
            </a:xfrm>
            <a:prstGeom prst="line">
              <a:avLst/>
            </a:prstGeom>
            <a:noFill/>
            <a:ln w="57150">
              <a:solidFill>
                <a:srgbClr val="FF0000"/>
              </a:solidFill>
              <a:round/>
              <a:headEnd/>
              <a:tailEnd type="arrow" w="med" len="med"/>
            </a:ln>
          </p:spPr>
          <p:txBody>
            <a:bodyPr/>
            <a:lstStyle/>
            <a:p>
              <a:endParaRPr lang="en-US"/>
            </a:p>
          </p:txBody>
        </p:sp>
        <p:sp>
          <p:nvSpPr>
            <p:cNvPr id="12331" name="Text Box 73"/>
            <p:cNvSpPr txBox="1">
              <a:spLocks noChangeArrowheads="1"/>
            </p:cNvSpPr>
            <p:nvPr/>
          </p:nvSpPr>
          <p:spPr bwMode="auto">
            <a:xfrm>
              <a:off x="423" y="1729"/>
              <a:ext cx="204" cy="231"/>
            </a:xfrm>
            <a:prstGeom prst="rect">
              <a:avLst/>
            </a:prstGeom>
            <a:noFill/>
            <a:ln w="9525">
              <a:noFill/>
              <a:miter lim="800000"/>
              <a:headEnd/>
              <a:tailEnd/>
            </a:ln>
          </p:spPr>
          <p:txBody>
            <a:bodyPr wrap="none">
              <a:spAutoFit/>
            </a:bodyPr>
            <a:lstStyle/>
            <a:p>
              <a:r>
                <a:rPr lang="en-US" altLang="en-US" b="1">
                  <a:solidFill>
                    <a:srgbClr val="FF0000"/>
                  </a:solidFill>
                </a:rPr>
                <a:t>F</a:t>
              </a:r>
            </a:p>
          </p:txBody>
        </p:sp>
      </p:grpSp>
      <p:sp>
        <p:nvSpPr>
          <p:cNvPr id="77" name="Line 74"/>
          <p:cNvSpPr>
            <a:spLocks noChangeShapeType="1"/>
          </p:cNvSpPr>
          <p:nvPr/>
        </p:nvSpPr>
        <p:spPr bwMode="auto">
          <a:xfrm flipH="1">
            <a:off x="5057775" y="3900488"/>
            <a:ext cx="2360613" cy="0"/>
          </a:xfrm>
          <a:prstGeom prst="line">
            <a:avLst/>
          </a:prstGeom>
          <a:noFill/>
          <a:ln w="9525">
            <a:solidFill>
              <a:schemeClr val="tx1"/>
            </a:solidFill>
            <a:prstDash val="dash"/>
            <a:round/>
            <a:headEnd/>
            <a:tailEnd/>
          </a:ln>
        </p:spPr>
        <p:txBody>
          <a:bodyPr/>
          <a:lstStyle/>
          <a:p>
            <a:endParaRPr lang="en-US"/>
          </a:p>
        </p:txBody>
      </p:sp>
      <p:sp>
        <p:nvSpPr>
          <p:cNvPr id="78" name="Text Box 75"/>
          <p:cNvSpPr txBox="1">
            <a:spLocks noChangeArrowheads="1"/>
          </p:cNvSpPr>
          <p:nvPr/>
        </p:nvSpPr>
        <p:spPr bwMode="auto">
          <a:xfrm>
            <a:off x="5753100" y="3867150"/>
            <a:ext cx="349250" cy="366713"/>
          </a:xfrm>
          <a:prstGeom prst="rect">
            <a:avLst/>
          </a:prstGeom>
          <a:noFill/>
          <a:ln w="9525">
            <a:noFill/>
            <a:miter lim="800000"/>
            <a:headEnd/>
            <a:tailEnd/>
          </a:ln>
        </p:spPr>
        <p:txBody>
          <a:bodyPr wrap="none">
            <a:spAutoFit/>
          </a:bodyPr>
          <a:lstStyle/>
          <a:p>
            <a:r>
              <a:rPr lang="en-US" altLang="en-US"/>
              <a:t>D</a:t>
            </a:r>
          </a:p>
        </p:txBody>
      </p:sp>
      <p:sp>
        <p:nvSpPr>
          <p:cNvPr id="79" name="Line 59"/>
          <p:cNvSpPr>
            <a:spLocks noChangeShapeType="1"/>
          </p:cNvSpPr>
          <p:nvPr/>
        </p:nvSpPr>
        <p:spPr bwMode="auto">
          <a:xfrm flipH="1" flipV="1">
            <a:off x="5457825" y="1935163"/>
            <a:ext cx="1951038" cy="1951037"/>
          </a:xfrm>
          <a:prstGeom prst="line">
            <a:avLst/>
          </a:prstGeom>
          <a:noFill/>
          <a:ln w="9525">
            <a:solidFill>
              <a:schemeClr val="tx1"/>
            </a:solidFill>
            <a:prstDash val="dash"/>
            <a:round/>
            <a:headEnd/>
            <a:tailEnd/>
          </a:ln>
        </p:spPr>
        <p:txBody>
          <a:bodyPr/>
          <a:lstStyle/>
          <a:p>
            <a:endParaRPr lang="en-US"/>
          </a:p>
        </p:txBody>
      </p:sp>
      <p:grpSp>
        <p:nvGrpSpPr>
          <p:cNvPr id="7" name="Group 83"/>
          <p:cNvGrpSpPr>
            <a:grpSpLocks/>
          </p:cNvGrpSpPr>
          <p:nvPr/>
        </p:nvGrpSpPr>
        <p:grpSpPr bwMode="auto">
          <a:xfrm>
            <a:off x="7416800" y="2919413"/>
            <a:ext cx="1073150" cy="969962"/>
            <a:chOff x="1651" y="2550"/>
            <a:chExt cx="676" cy="611"/>
          </a:xfrm>
        </p:grpSpPr>
        <p:sp>
          <p:nvSpPr>
            <p:cNvPr id="12328" name="Line 78"/>
            <p:cNvSpPr>
              <a:spLocks noChangeShapeType="1"/>
            </p:cNvSpPr>
            <p:nvPr/>
          </p:nvSpPr>
          <p:spPr bwMode="auto">
            <a:xfrm flipV="1">
              <a:off x="1651" y="2550"/>
              <a:ext cx="604" cy="611"/>
            </a:xfrm>
            <a:prstGeom prst="line">
              <a:avLst/>
            </a:prstGeom>
            <a:noFill/>
            <a:ln w="57150">
              <a:solidFill>
                <a:schemeClr val="accent2"/>
              </a:solidFill>
              <a:round/>
              <a:headEnd/>
              <a:tailEnd type="arrow" w="med" len="med"/>
            </a:ln>
          </p:spPr>
          <p:txBody>
            <a:bodyPr/>
            <a:lstStyle/>
            <a:p>
              <a:endParaRPr lang="en-US"/>
            </a:p>
          </p:txBody>
        </p:sp>
        <p:sp>
          <p:nvSpPr>
            <p:cNvPr id="12329" name="Text Box 79"/>
            <p:cNvSpPr txBox="1">
              <a:spLocks noChangeArrowheads="1"/>
            </p:cNvSpPr>
            <p:nvPr/>
          </p:nvSpPr>
          <p:spPr bwMode="auto">
            <a:xfrm>
              <a:off x="2155" y="2634"/>
              <a:ext cx="172" cy="231"/>
            </a:xfrm>
            <a:prstGeom prst="rect">
              <a:avLst/>
            </a:prstGeom>
            <a:noFill/>
            <a:ln w="9525">
              <a:noFill/>
              <a:miter lim="800000"/>
              <a:headEnd/>
              <a:tailEnd/>
            </a:ln>
          </p:spPr>
          <p:txBody>
            <a:bodyPr wrap="none">
              <a:spAutoFit/>
            </a:bodyPr>
            <a:lstStyle/>
            <a:p>
              <a:r>
                <a:rPr lang="en-US" altLang="en-US" b="1">
                  <a:solidFill>
                    <a:schemeClr val="accent2"/>
                  </a:solidFill>
                </a:rPr>
                <a:t>r</a:t>
              </a:r>
            </a:p>
          </p:txBody>
        </p:sp>
      </p:grpSp>
      <p:grpSp>
        <p:nvGrpSpPr>
          <p:cNvPr id="8" name="Group 82"/>
          <p:cNvGrpSpPr>
            <a:grpSpLocks/>
          </p:cNvGrpSpPr>
          <p:nvPr/>
        </p:nvGrpSpPr>
        <p:grpSpPr bwMode="auto">
          <a:xfrm>
            <a:off x="7154863" y="2525713"/>
            <a:ext cx="273050" cy="1349375"/>
            <a:chOff x="1486" y="2302"/>
            <a:chExt cx="172" cy="850"/>
          </a:xfrm>
        </p:grpSpPr>
        <p:sp>
          <p:nvSpPr>
            <p:cNvPr id="12326" name="Line 80"/>
            <p:cNvSpPr>
              <a:spLocks noChangeShapeType="1"/>
            </p:cNvSpPr>
            <p:nvPr/>
          </p:nvSpPr>
          <p:spPr bwMode="auto">
            <a:xfrm flipH="1" flipV="1">
              <a:off x="1642" y="2302"/>
              <a:ext cx="14" cy="850"/>
            </a:xfrm>
            <a:prstGeom prst="line">
              <a:avLst/>
            </a:prstGeom>
            <a:noFill/>
            <a:ln w="57150">
              <a:solidFill>
                <a:schemeClr val="accent2"/>
              </a:solidFill>
              <a:round/>
              <a:headEnd/>
              <a:tailEnd type="arrow" w="med" len="med"/>
            </a:ln>
          </p:spPr>
          <p:txBody>
            <a:bodyPr/>
            <a:lstStyle/>
            <a:p>
              <a:endParaRPr lang="en-US"/>
            </a:p>
          </p:txBody>
        </p:sp>
        <p:sp>
          <p:nvSpPr>
            <p:cNvPr id="12327" name="Text Box 81"/>
            <p:cNvSpPr txBox="1">
              <a:spLocks noChangeArrowheads="1"/>
            </p:cNvSpPr>
            <p:nvPr/>
          </p:nvSpPr>
          <p:spPr bwMode="auto">
            <a:xfrm>
              <a:off x="1486" y="2449"/>
              <a:ext cx="172" cy="231"/>
            </a:xfrm>
            <a:prstGeom prst="rect">
              <a:avLst/>
            </a:prstGeom>
            <a:noFill/>
            <a:ln w="9525">
              <a:noFill/>
              <a:miter lim="800000"/>
              <a:headEnd/>
              <a:tailEnd/>
            </a:ln>
          </p:spPr>
          <p:txBody>
            <a:bodyPr wrap="none">
              <a:spAutoFit/>
            </a:bodyPr>
            <a:lstStyle/>
            <a:p>
              <a:r>
                <a:rPr lang="en-US" altLang="en-US" b="1">
                  <a:solidFill>
                    <a:schemeClr val="accent2"/>
                  </a:solidFill>
                </a:rPr>
                <a:t>r</a:t>
              </a:r>
            </a:p>
          </p:txBody>
        </p:sp>
      </p:grpSp>
      <p:grpSp>
        <p:nvGrpSpPr>
          <p:cNvPr id="9" name="Group 86"/>
          <p:cNvGrpSpPr>
            <a:grpSpLocks/>
          </p:cNvGrpSpPr>
          <p:nvPr/>
        </p:nvGrpSpPr>
        <p:grpSpPr bwMode="auto">
          <a:xfrm>
            <a:off x="6365875" y="2919413"/>
            <a:ext cx="1062038" cy="958850"/>
            <a:chOff x="989" y="2550"/>
            <a:chExt cx="669" cy="604"/>
          </a:xfrm>
        </p:grpSpPr>
        <p:sp>
          <p:nvSpPr>
            <p:cNvPr id="12324" name="Line 84"/>
            <p:cNvSpPr>
              <a:spLocks noChangeShapeType="1"/>
            </p:cNvSpPr>
            <p:nvPr/>
          </p:nvSpPr>
          <p:spPr bwMode="auto">
            <a:xfrm flipH="1" flipV="1">
              <a:off x="1047" y="2550"/>
              <a:ext cx="611" cy="604"/>
            </a:xfrm>
            <a:prstGeom prst="line">
              <a:avLst/>
            </a:prstGeom>
            <a:noFill/>
            <a:ln w="57150">
              <a:solidFill>
                <a:schemeClr val="accent2"/>
              </a:solidFill>
              <a:round/>
              <a:headEnd/>
              <a:tailEnd type="arrow" w="med" len="med"/>
            </a:ln>
          </p:spPr>
          <p:txBody>
            <a:bodyPr/>
            <a:lstStyle/>
            <a:p>
              <a:endParaRPr lang="en-US"/>
            </a:p>
          </p:txBody>
        </p:sp>
        <p:sp>
          <p:nvSpPr>
            <p:cNvPr id="12325" name="Text Box 85"/>
            <p:cNvSpPr txBox="1">
              <a:spLocks noChangeArrowheads="1"/>
            </p:cNvSpPr>
            <p:nvPr/>
          </p:nvSpPr>
          <p:spPr bwMode="auto">
            <a:xfrm>
              <a:off x="989" y="2627"/>
              <a:ext cx="172" cy="231"/>
            </a:xfrm>
            <a:prstGeom prst="rect">
              <a:avLst/>
            </a:prstGeom>
            <a:noFill/>
            <a:ln w="9525">
              <a:noFill/>
              <a:miter lim="800000"/>
              <a:headEnd/>
              <a:tailEnd/>
            </a:ln>
          </p:spPr>
          <p:txBody>
            <a:bodyPr wrap="none">
              <a:spAutoFit/>
            </a:bodyPr>
            <a:lstStyle/>
            <a:p>
              <a:r>
                <a:rPr lang="en-US" altLang="en-US" b="1">
                  <a:solidFill>
                    <a:schemeClr val="accent2"/>
                  </a:solidFill>
                </a:rPr>
                <a:t>r</a:t>
              </a:r>
            </a:p>
          </p:txBody>
        </p:sp>
      </p:grpSp>
      <p:grpSp>
        <p:nvGrpSpPr>
          <p:cNvPr id="10" name="Group 89"/>
          <p:cNvGrpSpPr>
            <a:grpSpLocks/>
          </p:cNvGrpSpPr>
          <p:nvPr/>
        </p:nvGrpSpPr>
        <p:grpSpPr bwMode="auto">
          <a:xfrm>
            <a:off x="6024563" y="3502025"/>
            <a:ext cx="1393825" cy="400050"/>
            <a:chOff x="774" y="2917"/>
            <a:chExt cx="878" cy="252"/>
          </a:xfrm>
        </p:grpSpPr>
        <p:sp>
          <p:nvSpPr>
            <p:cNvPr id="12322" name="Line 87"/>
            <p:cNvSpPr>
              <a:spLocks noChangeShapeType="1"/>
            </p:cNvSpPr>
            <p:nvPr/>
          </p:nvSpPr>
          <p:spPr bwMode="auto">
            <a:xfrm flipH="1">
              <a:off x="774" y="3162"/>
              <a:ext cx="878" cy="7"/>
            </a:xfrm>
            <a:prstGeom prst="line">
              <a:avLst/>
            </a:prstGeom>
            <a:noFill/>
            <a:ln w="57150">
              <a:solidFill>
                <a:schemeClr val="accent2"/>
              </a:solidFill>
              <a:round/>
              <a:headEnd/>
              <a:tailEnd type="arrow" w="med" len="med"/>
            </a:ln>
          </p:spPr>
          <p:txBody>
            <a:bodyPr/>
            <a:lstStyle/>
            <a:p>
              <a:endParaRPr lang="en-US"/>
            </a:p>
          </p:txBody>
        </p:sp>
        <p:sp>
          <p:nvSpPr>
            <p:cNvPr id="12323" name="Text Box 88"/>
            <p:cNvSpPr txBox="1">
              <a:spLocks noChangeArrowheads="1"/>
            </p:cNvSpPr>
            <p:nvPr/>
          </p:nvSpPr>
          <p:spPr bwMode="auto">
            <a:xfrm>
              <a:off x="906" y="2917"/>
              <a:ext cx="172" cy="231"/>
            </a:xfrm>
            <a:prstGeom prst="rect">
              <a:avLst/>
            </a:prstGeom>
            <a:noFill/>
            <a:ln w="9525">
              <a:noFill/>
              <a:miter lim="800000"/>
              <a:headEnd/>
              <a:tailEnd/>
            </a:ln>
          </p:spPr>
          <p:txBody>
            <a:bodyPr wrap="none">
              <a:spAutoFit/>
            </a:bodyPr>
            <a:lstStyle/>
            <a:p>
              <a:r>
                <a:rPr lang="en-US" altLang="en-US" b="1">
                  <a:solidFill>
                    <a:schemeClr val="accent2"/>
                  </a:solidFill>
                </a:rPr>
                <a:t>r</a:t>
              </a:r>
            </a:p>
          </p:txBody>
        </p:sp>
      </p:grpSp>
      <p:sp>
        <p:nvSpPr>
          <p:cNvPr id="92" name="Line 90"/>
          <p:cNvSpPr>
            <a:spLocks noChangeShapeType="1"/>
          </p:cNvSpPr>
          <p:nvPr/>
        </p:nvSpPr>
        <p:spPr bwMode="auto">
          <a:xfrm>
            <a:off x="4930775" y="2797175"/>
            <a:ext cx="2630488" cy="2574925"/>
          </a:xfrm>
          <a:prstGeom prst="line">
            <a:avLst/>
          </a:prstGeom>
          <a:noFill/>
          <a:ln w="19050">
            <a:solidFill>
              <a:schemeClr val="tx1"/>
            </a:solidFill>
            <a:prstDash val="dash"/>
            <a:round/>
            <a:headEnd/>
            <a:tailEnd/>
          </a:ln>
        </p:spPr>
        <p:txBody>
          <a:bodyPr/>
          <a:lstStyle/>
          <a:p>
            <a:endParaRPr lang="en-US"/>
          </a:p>
        </p:txBody>
      </p:sp>
      <p:sp>
        <p:nvSpPr>
          <p:cNvPr id="93" name="Text Box 92"/>
          <p:cNvSpPr txBox="1">
            <a:spLocks noChangeArrowheads="1"/>
          </p:cNvSpPr>
          <p:nvPr/>
        </p:nvSpPr>
        <p:spPr bwMode="auto">
          <a:xfrm rot="2574285">
            <a:off x="5900738" y="4513263"/>
            <a:ext cx="1624012" cy="400050"/>
          </a:xfrm>
          <a:prstGeom prst="rect">
            <a:avLst/>
          </a:prstGeom>
          <a:noFill/>
          <a:ln w="9525">
            <a:noFill/>
            <a:miter lim="800000"/>
            <a:headEnd/>
            <a:tailEnd/>
          </a:ln>
        </p:spPr>
        <p:txBody>
          <a:bodyPr wrap="none">
            <a:spAutoFit/>
          </a:bodyPr>
          <a:lstStyle/>
          <a:p>
            <a:r>
              <a:rPr lang="en-US" altLang="en-US" sz="2000" i="1"/>
              <a:t>line of action</a:t>
            </a:r>
          </a:p>
        </p:txBody>
      </p:sp>
      <p:sp>
        <p:nvSpPr>
          <p:cNvPr id="94" name="Line 94"/>
          <p:cNvSpPr>
            <a:spLocks noChangeShapeType="1"/>
          </p:cNvSpPr>
          <p:nvPr/>
        </p:nvSpPr>
        <p:spPr bwMode="auto">
          <a:xfrm flipH="1">
            <a:off x="6757988" y="3914775"/>
            <a:ext cx="658812" cy="654050"/>
          </a:xfrm>
          <a:prstGeom prst="line">
            <a:avLst/>
          </a:prstGeom>
          <a:noFill/>
          <a:ln w="19050">
            <a:solidFill>
              <a:schemeClr val="tx1"/>
            </a:solidFill>
            <a:prstDash val="dashDot"/>
            <a:round/>
            <a:headEnd/>
            <a:tailEnd/>
          </a:ln>
        </p:spPr>
        <p:txBody>
          <a:bodyPr/>
          <a:lstStyle/>
          <a:p>
            <a:endParaRPr lang="en-US"/>
          </a:p>
        </p:txBody>
      </p:sp>
      <p:sp>
        <p:nvSpPr>
          <p:cNvPr id="95" name="Rectangle 95"/>
          <p:cNvSpPr>
            <a:spLocks noChangeArrowheads="1"/>
          </p:cNvSpPr>
          <p:nvPr/>
        </p:nvSpPr>
        <p:spPr bwMode="auto">
          <a:xfrm rot="2700000">
            <a:off x="6646863" y="4335463"/>
            <a:ext cx="201612" cy="201612"/>
          </a:xfrm>
          <a:prstGeom prst="rect">
            <a:avLst/>
          </a:prstGeom>
          <a:solidFill>
            <a:schemeClr val="accent1"/>
          </a:solidFill>
          <a:ln w="9525">
            <a:solidFill>
              <a:srgbClr val="FF0000"/>
            </a:solidFill>
            <a:miter lim="800000"/>
            <a:headEnd/>
            <a:tailEnd/>
          </a:ln>
        </p:spPr>
        <p:txBody>
          <a:bodyPr wrap="none" anchor="ctr"/>
          <a:lstStyle/>
          <a:p>
            <a:endParaRPr lang="en-US" altLang="en-US"/>
          </a:p>
        </p:txBody>
      </p:sp>
      <p:sp>
        <p:nvSpPr>
          <p:cNvPr id="96" name="Text Box 96"/>
          <p:cNvSpPr txBox="1">
            <a:spLocks noChangeArrowheads="1"/>
          </p:cNvSpPr>
          <p:nvPr/>
        </p:nvSpPr>
        <p:spPr bwMode="auto">
          <a:xfrm rot="-2764299">
            <a:off x="6975475" y="3857625"/>
            <a:ext cx="2082800" cy="647700"/>
          </a:xfrm>
          <a:prstGeom prst="rect">
            <a:avLst/>
          </a:prstGeom>
          <a:noFill/>
          <a:ln w="9525">
            <a:noFill/>
            <a:miter lim="800000"/>
            <a:headEnd/>
            <a:tailEnd/>
          </a:ln>
        </p:spPr>
        <p:txBody>
          <a:bodyPr>
            <a:spAutoFit/>
          </a:bodyPr>
          <a:lstStyle/>
          <a:p>
            <a:pPr>
              <a:lnSpc>
                <a:spcPct val="90000"/>
              </a:lnSpc>
            </a:pPr>
            <a:r>
              <a:rPr lang="en-US" altLang="en-US" sz="2000" i="1">
                <a:solidFill>
                  <a:srgbClr val="008000"/>
                </a:solidFill>
              </a:rPr>
              <a:t>moment arm or lever arm</a:t>
            </a:r>
          </a:p>
        </p:txBody>
      </p:sp>
      <p:sp>
        <p:nvSpPr>
          <p:cNvPr id="97" name="Text Box 97"/>
          <p:cNvSpPr txBox="1">
            <a:spLocks noChangeArrowheads="1"/>
          </p:cNvSpPr>
          <p:nvPr/>
        </p:nvSpPr>
        <p:spPr bwMode="auto">
          <a:xfrm>
            <a:off x="5530850" y="3544888"/>
            <a:ext cx="303213" cy="36671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98" name="Text Box 98"/>
          <p:cNvSpPr txBox="1">
            <a:spLocks noChangeArrowheads="1"/>
          </p:cNvSpPr>
          <p:nvPr/>
        </p:nvSpPr>
        <p:spPr bwMode="auto">
          <a:xfrm>
            <a:off x="6307138" y="3852863"/>
            <a:ext cx="303212" cy="36671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99" name="Line 100"/>
          <p:cNvSpPr>
            <a:spLocks noChangeShapeType="1"/>
          </p:cNvSpPr>
          <p:nvPr/>
        </p:nvSpPr>
        <p:spPr bwMode="auto">
          <a:xfrm flipH="1">
            <a:off x="6757988" y="3922713"/>
            <a:ext cx="636587" cy="636587"/>
          </a:xfrm>
          <a:prstGeom prst="line">
            <a:avLst/>
          </a:prstGeom>
          <a:noFill/>
          <a:ln w="57150">
            <a:solidFill>
              <a:srgbClr val="008000">
                <a:alpha val="61176"/>
              </a:srgbClr>
            </a:solidFill>
            <a:round/>
            <a:headEnd/>
            <a:tailEnd type="triangle" w="med" len="med"/>
          </a:ln>
        </p:spPr>
        <p:txBody>
          <a:bodyPr/>
          <a:lstStyle/>
          <a:p>
            <a:endParaRPr lang="en-US"/>
          </a:p>
        </p:txBody>
      </p:sp>
      <p:sp>
        <p:nvSpPr>
          <p:cNvPr id="47" name="Text Box 98"/>
          <p:cNvSpPr txBox="1">
            <a:spLocks noChangeArrowheads="1"/>
          </p:cNvSpPr>
          <p:nvPr/>
        </p:nvSpPr>
        <p:spPr bwMode="auto">
          <a:xfrm rot="-2704580">
            <a:off x="6764338" y="4062412"/>
            <a:ext cx="1011238" cy="461963"/>
          </a:xfrm>
          <a:prstGeom prst="rect">
            <a:avLst/>
          </a:prstGeom>
          <a:noFill/>
          <a:ln w="9525">
            <a:noFill/>
            <a:miter lim="800000"/>
            <a:headEnd/>
            <a:tailEnd/>
          </a:ln>
        </p:spPr>
        <p:txBody>
          <a:bodyPr wrap="none">
            <a:spAutoFit/>
          </a:bodyPr>
          <a:lstStyle/>
          <a:p>
            <a:r>
              <a:rPr lang="en-US" altLang="en-US" i="1">
                <a:solidFill>
                  <a:srgbClr val="006600"/>
                </a:solidFill>
                <a:sym typeface="Symbol" pitchFamily="18" charset="2"/>
              </a:rPr>
              <a:t>r </a:t>
            </a:r>
            <a:r>
              <a:rPr lang="en-US" altLang="en-US">
                <a:solidFill>
                  <a:srgbClr val="006600"/>
                </a:solidFill>
                <a:sym typeface="Symbol" pitchFamily="18" charset="2"/>
              </a:rPr>
              <a:t>sin </a:t>
            </a:r>
            <a:endParaRPr lang="en-US" altLang="en-US" i="1">
              <a:solidFill>
                <a:srgbClr val="006600"/>
              </a:solidFill>
              <a:sym typeface="Symbol" pitchFamily="18" charset="2"/>
            </a:endParaRPr>
          </a:p>
        </p:txBody>
      </p:sp>
      <p:grpSp>
        <p:nvGrpSpPr>
          <p:cNvPr id="11" name="Group 23"/>
          <p:cNvGrpSpPr>
            <a:grpSpLocks/>
          </p:cNvGrpSpPr>
          <p:nvPr/>
        </p:nvGrpSpPr>
        <p:grpSpPr bwMode="auto">
          <a:xfrm>
            <a:off x="873125" y="6311900"/>
            <a:ext cx="7369175" cy="461963"/>
            <a:chOff x="510" y="3951"/>
            <a:chExt cx="4642" cy="291"/>
          </a:xfrm>
        </p:grpSpPr>
        <p:sp>
          <p:nvSpPr>
            <p:cNvPr id="12319" name="Text Box 24"/>
            <p:cNvSpPr txBox="1">
              <a:spLocks noChangeArrowheads="1"/>
            </p:cNvSpPr>
            <p:nvPr/>
          </p:nvSpPr>
          <p:spPr bwMode="auto">
            <a:xfrm>
              <a:off x="2979" y="3951"/>
              <a:ext cx="2171"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definition of torque (alt.)</a:t>
              </a:r>
            </a:p>
          </p:txBody>
        </p:sp>
        <p:sp>
          <p:nvSpPr>
            <p:cNvPr id="12320" name="Rectangle 25"/>
            <p:cNvSpPr>
              <a:spLocks noChangeArrowheads="1"/>
            </p:cNvSpPr>
            <p:nvPr/>
          </p:nvSpPr>
          <p:spPr bwMode="auto">
            <a:xfrm>
              <a:off x="510" y="3953"/>
              <a:ext cx="4642" cy="289"/>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2321"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solidFill>
                    <a:srgbClr val="FF0000"/>
                  </a:solidFill>
                  <a:ea typeface="Times New Roman" pitchFamily="18" charset="0"/>
                  <a:cs typeface="Courier New" pitchFamily="49" charset="0"/>
                  <a:sym typeface="Symbol" pitchFamily="18" charset="2"/>
                </a:rPr>
                <a:t>force</a:t>
              </a:r>
              <a:r>
                <a:rPr lang="en-US" altLang="en-US" i="1">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a:t>
              </a:r>
              <a:r>
                <a:rPr lang="en-US" altLang="en-US" i="1">
                  <a:solidFill>
                    <a:srgbClr val="006600"/>
                  </a:solidFill>
                  <a:ea typeface="Times New Roman" pitchFamily="18" charset="0"/>
                  <a:cs typeface="Courier New" pitchFamily="49" charset="0"/>
                  <a:sym typeface="Symbol" pitchFamily="18" charset="2"/>
                </a:rPr>
                <a:t>moment arm</a:t>
              </a:r>
              <a:endParaRPr lang="en-US" altLang="en-US">
                <a:solidFill>
                  <a:srgbClr val="006600"/>
                </a:solidFill>
                <a:ea typeface="Times New Roman" pitchFamily="18" charset="0"/>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 calcmode="lin" valueType="num">
                                      <p:cBhvr additive="base">
                                        <p:cTn id="22"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5"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subTnLst>
                                    <p:audio>
                                      <p:cMediaNode>
                                        <p:cTn display="0" masterRel="sameClick">
                                          <p:stCondLst>
                                            <p:cond evt="begin" delay="0">
                                              <p:tn val="36"/>
                                            </p:cond>
                                          </p:stCondLst>
                                          <p:endCondLst>
                                            <p:cond evt="onStopAudio" delay="0">
                                              <p:tgtEl>
                                                <p:sldTgt/>
                                              </p:tgtEl>
                                            </p:cond>
                                          </p:endCondLst>
                                        </p:cTn>
                                        <p:tgtEl>
                                          <p:sndTgt r:embed="rId5"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5"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500" fill="hold"/>
                                        <p:tgtEl>
                                          <p:spTgt spid="71"/>
                                        </p:tgtEl>
                                        <p:attrNameLst>
                                          <p:attrName>ppt_x</p:attrName>
                                        </p:attrNameLst>
                                      </p:cBhvr>
                                      <p:tavLst>
                                        <p:tav tm="0">
                                          <p:val>
                                            <p:strVal val="#ppt_x"/>
                                          </p:val>
                                        </p:tav>
                                        <p:tav tm="100000">
                                          <p:val>
                                            <p:strVal val="#ppt_x"/>
                                          </p:val>
                                        </p:tav>
                                      </p:tavLst>
                                    </p:anim>
                                    <p:anim calcmode="lin" valueType="num">
                                      <p:cBhvr additive="base">
                                        <p:cTn id="49" dur="500" fill="hold"/>
                                        <p:tgtEl>
                                          <p:spTgt spid="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6" name="suction.wav"/>
                                        </p:tgtEl>
                                      </p:cMediaNode>
                                    </p:audio>
                                  </p:subTnLst>
                                </p:cTn>
                              </p:par>
                              <p:par>
                                <p:cTn id="50" presetID="2" presetClass="entr" presetSubtype="4"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6" name="suction.wav"/>
                                        </p:tgtEl>
                                      </p:cMediaNode>
                                    </p:audio>
                                  </p:sub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suction.wav"/>
                                        </p:tgtEl>
                                      </p:cMediaNode>
                                    </p:audio>
                                  </p:subTnLst>
                                </p:cTn>
                              </p:par>
                              <p:par>
                                <p:cTn id="58" presetID="2" presetClass="entr" presetSubtype="4"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additive="base">
                                        <p:cTn id="60" dur="500" fill="hold"/>
                                        <p:tgtEl>
                                          <p:spTgt spid="78"/>
                                        </p:tgtEl>
                                        <p:attrNameLst>
                                          <p:attrName>ppt_x</p:attrName>
                                        </p:attrNameLst>
                                      </p:cBhvr>
                                      <p:tavLst>
                                        <p:tav tm="0">
                                          <p:val>
                                            <p:strVal val="#ppt_x"/>
                                          </p:val>
                                        </p:tav>
                                        <p:tav tm="100000">
                                          <p:val>
                                            <p:strVal val="#ppt_x"/>
                                          </p:val>
                                        </p:tav>
                                      </p:tavLst>
                                    </p:anim>
                                    <p:anim calcmode="lin" valueType="num">
                                      <p:cBhvr additive="base">
                                        <p:cTn id="61" dur="50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suction.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down)">
                                      <p:cBhvr>
                                        <p:cTn id="66" dur="500"/>
                                        <p:tgtEl>
                                          <p:spTgt spid="55"/>
                                        </p:tgtEl>
                                      </p:cBhvr>
                                    </p:animEffect>
                                  </p:childTnLst>
                                  <p:subTnLst>
                                    <p:audio>
                                      <p:cMediaNode>
                                        <p:cTn display="0" masterRel="sameClick">
                                          <p:stCondLst>
                                            <p:cond evt="begin" delay="0">
                                              <p:tn val="64"/>
                                            </p:cond>
                                          </p:stCondLst>
                                          <p:endCondLst>
                                            <p:cond evt="onStopAudio" delay="0">
                                              <p:tgtEl>
                                                <p:sldTgt/>
                                              </p:tgtEl>
                                            </p:cond>
                                          </p:endCondLst>
                                        </p:cTn>
                                        <p:tgtEl>
                                          <p:sndTgt r:embed="rId7"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down)">
                                      <p:cBhvr>
                                        <p:cTn id="71" dur="500"/>
                                        <p:tgtEl>
                                          <p:spTgt spid="56"/>
                                        </p:tgtEl>
                                      </p:cBhvr>
                                    </p:animEffect>
                                  </p:childTnLst>
                                  <p:subTnLst>
                                    <p:audio>
                                      <p:cMediaNode>
                                        <p:cTn display="0" masterRel="sameClick">
                                          <p:stCondLst>
                                            <p:cond evt="begin" delay="0">
                                              <p:tn val="69"/>
                                            </p:cond>
                                          </p:stCondLst>
                                          <p:endCondLst>
                                            <p:cond evt="onStopAudio" delay="0">
                                              <p:tgtEl>
                                                <p:sldTgt/>
                                              </p:tgtEl>
                                            </p:cond>
                                          </p:endCondLst>
                                        </p:cTn>
                                        <p:tgtEl>
                                          <p:sndTgt r:embed="rId7" name="cashreg.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down)">
                                      <p:cBhvr>
                                        <p:cTn id="76" dur="500"/>
                                        <p:tgtEl>
                                          <p:spTgt spid="79"/>
                                        </p:tgtEl>
                                      </p:cBhvr>
                                    </p:animEffect>
                                  </p:childTnLst>
                                  <p:subTnLst>
                                    <p:audio>
                                      <p:cMediaNode>
                                        <p:cTn display="0" masterRel="sameClick">
                                          <p:stCondLst>
                                            <p:cond evt="begin" delay="0">
                                              <p:tn val="74"/>
                                            </p:cond>
                                          </p:stCondLst>
                                          <p:endCondLst>
                                            <p:cond evt="onStopAudio" delay="0">
                                              <p:tgtEl>
                                                <p:sldTgt/>
                                              </p:tgtEl>
                                            </p:cond>
                                          </p:endCondLst>
                                        </p:cTn>
                                        <p:tgtEl>
                                          <p:sndTgt r:embed="rId7" name="cashreg.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right)">
                                      <p:cBhvr>
                                        <p:cTn id="81" dur="500"/>
                                        <p:tgtEl>
                                          <p:spTgt spid="77"/>
                                        </p:tgtEl>
                                      </p:cBhvr>
                                    </p:animEffect>
                                  </p:childTnLst>
                                  <p:subTnLst>
                                    <p:audio>
                                      <p:cMediaNode>
                                        <p:cTn display="0" masterRel="sameClick">
                                          <p:stCondLst>
                                            <p:cond evt="begin" delay="0">
                                              <p:tn val="79"/>
                                            </p:cond>
                                          </p:stCondLst>
                                          <p:endCondLst>
                                            <p:cond evt="onStopAudio" delay="0">
                                              <p:tgtEl>
                                                <p:sldTgt/>
                                              </p:tgtEl>
                                            </p:cond>
                                          </p:endCondLst>
                                        </p:cTn>
                                        <p:tgtEl>
                                          <p:sndTgt r:embed="rId7"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down)">
                                      <p:cBhvr>
                                        <p:cTn id="86" dur="500"/>
                                        <p:tgtEl>
                                          <p:spTgt spid="7"/>
                                        </p:tgtEl>
                                      </p:cBhvr>
                                    </p:animEffect>
                                  </p:childTnLst>
                                  <p:subTnLst>
                                    <p:audio>
                                      <p:cMediaNode>
                                        <p:cTn display="0" masterRel="sameClick">
                                          <p:stCondLst>
                                            <p:cond evt="begin" delay="0">
                                              <p:tn val="84"/>
                                            </p:cond>
                                          </p:stCondLst>
                                          <p:endCondLst>
                                            <p:cond evt="onStopAudio" delay="0">
                                              <p:tgtEl>
                                                <p:sldTgt/>
                                              </p:tgtEl>
                                            </p:cond>
                                          </p:endCondLst>
                                        </p:cTn>
                                        <p:tgtEl>
                                          <p:sndTgt r:embed="rId5" name="camera.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down)">
                                      <p:cBhvr>
                                        <p:cTn id="96" dur="500"/>
                                        <p:tgtEl>
                                          <p:spTgt spid="9"/>
                                        </p:tgtEl>
                                      </p:cBhvr>
                                    </p:animEffect>
                                  </p:childTnLst>
                                  <p:subTnLst>
                                    <p:audio>
                                      <p:cMediaNode>
                                        <p:cTn display="0" masterRel="sameClick">
                                          <p:stCondLst>
                                            <p:cond evt="begin" delay="0">
                                              <p:tn val="94"/>
                                            </p:cond>
                                          </p:stCondLst>
                                          <p:endCondLst>
                                            <p:cond evt="onStopAudio" delay="0">
                                              <p:tgtEl>
                                                <p:sldTgt/>
                                              </p:tgtEl>
                                            </p:cond>
                                          </p:endCondLst>
                                        </p:cTn>
                                        <p:tgtEl>
                                          <p:sndTgt r:embed="rId5"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2" fill="hold"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right)">
                                      <p:cBhvr>
                                        <p:cTn id="101" dur="500"/>
                                        <p:tgtEl>
                                          <p:spTgt spid="10"/>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4" fill="hold" nodeType="clickEffect">
                                  <p:stCondLst>
                                    <p:cond delay="0"/>
                                  </p:stCondLst>
                                  <p:childTnLst>
                                    <p:set>
                                      <p:cBhvr>
                                        <p:cTn id="105" dur="1" fill="hold">
                                          <p:stCondLst>
                                            <p:cond delay="0"/>
                                          </p:stCondLst>
                                        </p:cTn>
                                        <p:tgtEl>
                                          <p:spTgt spid="93187">
                                            <p:txEl>
                                              <p:pRg st="3" end="3"/>
                                            </p:txEl>
                                          </p:spTgt>
                                        </p:tgtEl>
                                        <p:attrNameLst>
                                          <p:attrName>style.visibility</p:attrName>
                                        </p:attrNameLst>
                                      </p:cBhvr>
                                      <p:to>
                                        <p:strVal val="visible"/>
                                      </p:to>
                                    </p:set>
                                    <p:anim calcmode="lin" valueType="num">
                                      <p:cBhvr additive="base">
                                        <p:cTn id="10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wipe(down)">
                                      <p:cBhvr>
                                        <p:cTn id="112" dur="1000"/>
                                        <p:tgtEl>
                                          <p:spTgt spid="92"/>
                                        </p:tgtEl>
                                      </p:cBhvr>
                                    </p:animEffect>
                                  </p:childTnLst>
                                  <p:subTnLst>
                                    <p:audio>
                                      <p:cMediaNode>
                                        <p:cTn display="0" masterRel="sameClick">
                                          <p:stCondLst>
                                            <p:cond evt="begin" delay="0">
                                              <p:tn val="110"/>
                                            </p:cond>
                                          </p:stCondLst>
                                          <p:endCondLst>
                                            <p:cond evt="onStopAudio" delay="0">
                                              <p:tgtEl>
                                                <p:sldTgt/>
                                              </p:tgtEl>
                                            </p:cond>
                                          </p:endCondLst>
                                        </p:cTn>
                                        <p:tgtEl>
                                          <p:sndTgt r:embed="rId7" name="cashreg.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6" fill="hold" grpId="0" nodeType="clickEffect">
                                  <p:stCondLst>
                                    <p:cond delay="0"/>
                                  </p:stCondLst>
                                  <p:childTnLst>
                                    <p:set>
                                      <p:cBhvr>
                                        <p:cTn id="116" dur="1" fill="hold">
                                          <p:stCondLst>
                                            <p:cond delay="0"/>
                                          </p:stCondLst>
                                        </p:cTn>
                                        <p:tgtEl>
                                          <p:spTgt spid="93"/>
                                        </p:tgtEl>
                                        <p:attrNameLst>
                                          <p:attrName>style.visibility</p:attrName>
                                        </p:attrNameLst>
                                      </p:cBhvr>
                                      <p:to>
                                        <p:strVal val="visible"/>
                                      </p:to>
                                    </p:set>
                                    <p:anim calcmode="lin" valueType="num">
                                      <p:cBhvr additive="base">
                                        <p:cTn id="117" dur="500" fill="hold"/>
                                        <p:tgtEl>
                                          <p:spTgt spid="93"/>
                                        </p:tgtEl>
                                        <p:attrNameLst>
                                          <p:attrName>ppt_x</p:attrName>
                                        </p:attrNameLst>
                                      </p:cBhvr>
                                      <p:tavLst>
                                        <p:tav tm="0">
                                          <p:val>
                                            <p:strVal val="1+#ppt_w/2"/>
                                          </p:val>
                                        </p:tav>
                                        <p:tav tm="100000">
                                          <p:val>
                                            <p:strVal val="#ppt_x"/>
                                          </p:val>
                                        </p:tav>
                                      </p:tavLst>
                                    </p:anim>
                                    <p:anim calcmode="lin" valueType="num">
                                      <p:cBhvr additive="base">
                                        <p:cTn id="118" dur="500" fill="hold"/>
                                        <p:tgtEl>
                                          <p:spTgt spid="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8" name="chimes.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wipe(down)">
                                      <p:cBhvr>
                                        <p:cTn id="123" dur="1000"/>
                                        <p:tgtEl>
                                          <p:spTgt spid="94"/>
                                        </p:tgtEl>
                                      </p:cBhvr>
                                    </p:animEffect>
                                  </p:childTnLst>
                                  <p:subTnLst>
                                    <p:audio>
                                      <p:cMediaNode>
                                        <p:cTn display="0" masterRel="sameClick">
                                          <p:stCondLst>
                                            <p:cond evt="begin" delay="0">
                                              <p:tn val="121"/>
                                            </p:cond>
                                          </p:stCondLst>
                                          <p:endCondLst>
                                            <p:cond evt="onStopAudio" delay="0">
                                              <p:tgtEl>
                                                <p:sldTgt/>
                                              </p:tgtEl>
                                            </p:cond>
                                          </p:endCondLst>
                                        </p:cTn>
                                        <p:tgtEl>
                                          <p:sndTgt r:embed="rId7" name="cashreg.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3" fill="hold" grpId="0" nodeType="clickEffect">
                                  <p:stCondLst>
                                    <p:cond delay="0"/>
                                  </p:stCondLst>
                                  <p:childTnLst>
                                    <p:set>
                                      <p:cBhvr>
                                        <p:cTn id="127" dur="1" fill="hold">
                                          <p:stCondLst>
                                            <p:cond delay="0"/>
                                          </p:stCondLst>
                                        </p:cTn>
                                        <p:tgtEl>
                                          <p:spTgt spid="95"/>
                                        </p:tgtEl>
                                        <p:attrNameLst>
                                          <p:attrName>style.visibility</p:attrName>
                                        </p:attrNameLst>
                                      </p:cBhvr>
                                      <p:to>
                                        <p:strVal val="visible"/>
                                      </p:to>
                                    </p:set>
                                    <p:anim calcmode="lin" valueType="num">
                                      <p:cBhvr additive="base">
                                        <p:cTn id="128" dur="500" fill="hold"/>
                                        <p:tgtEl>
                                          <p:spTgt spid="95"/>
                                        </p:tgtEl>
                                        <p:attrNameLst>
                                          <p:attrName>ppt_x</p:attrName>
                                        </p:attrNameLst>
                                      </p:cBhvr>
                                      <p:tavLst>
                                        <p:tav tm="0">
                                          <p:val>
                                            <p:strVal val="1+#ppt_w/2"/>
                                          </p:val>
                                        </p:tav>
                                        <p:tav tm="100000">
                                          <p:val>
                                            <p:strVal val="#ppt_x"/>
                                          </p:val>
                                        </p:tav>
                                      </p:tavLst>
                                    </p:anim>
                                    <p:anim calcmode="lin" valueType="num">
                                      <p:cBhvr additive="base">
                                        <p:cTn id="129" dur="500" fill="hold"/>
                                        <p:tgtEl>
                                          <p:spTgt spid="95"/>
                                        </p:tgtEl>
                                        <p:attrNameLst>
                                          <p:attrName>ppt_y</p:attrName>
                                        </p:attrNameLst>
                                      </p:cBhvr>
                                      <p:tavLst>
                                        <p:tav tm="0">
                                          <p:val>
                                            <p:strVal val="0-#ppt_h/2"/>
                                          </p:val>
                                        </p:tav>
                                        <p:tav tm="100000">
                                          <p:val>
                                            <p:strVal val="#ppt_y"/>
                                          </p:val>
                                        </p:tav>
                                      </p:tavLst>
                                    </p:anim>
                                  </p:childTnLst>
                                </p:cTn>
                              </p:par>
                              <p:par>
                                <p:cTn id="130" presetID="8" presetClass="emph" presetSubtype="0" fill="hold" grpId="1" nodeType="withEffect">
                                  <p:stCondLst>
                                    <p:cond delay="0"/>
                                  </p:stCondLst>
                                  <p:childTnLst>
                                    <p:animRot by="21600000">
                                      <p:cBhvr>
                                        <p:cTn id="131" dur="2000" fill="hold"/>
                                        <p:tgtEl>
                                          <p:spTgt spid="95"/>
                                        </p:tgtEl>
                                        <p:attrNameLst>
                                          <p:attrName>r</p:attrName>
                                        </p:attrNameLst>
                                      </p:cBhvr>
                                    </p:animRo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6" fill="hold" grpId="0" nodeType="clickEffect">
                                  <p:stCondLst>
                                    <p:cond delay="0"/>
                                  </p:stCondLst>
                                  <p:childTnLst>
                                    <p:set>
                                      <p:cBhvr>
                                        <p:cTn id="135" dur="1" fill="hold">
                                          <p:stCondLst>
                                            <p:cond delay="0"/>
                                          </p:stCondLst>
                                        </p:cTn>
                                        <p:tgtEl>
                                          <p:spTgt spid="96"/>
                                        </p:tgtEl>
                                        <p:attrNameLst>
                                          <p:attrName>style.visibility</p:attrName>
                                        </p:attrNameLst>
                                      </p:cBhvr>
                                      <p:to>
                                        <p:strVal val="visible"/>
                                      </p:to>
                                    </p:set>
                                    <p:anim calcmode="lin" valueType="num">
                                      <p:cBhvr additive="base">
                                        <p:cTn id="136" dur="500" fill="hold"/>
                                        <p:tgtEl>
                                          <p:spTgt spid="96"/>
                                        </p:tgtEl>
                                        <p:attrNameLst>
                                          <p:attrName>ppt_x</p:attrName>
                                        </p:attrNameLst>
                                      </p:cBhvr>
                                      <p:tavLst>
                                        <p:tav tm="0">
                                          <p:val>
                                            <p:strVal val="1+#ppt_w/2"/>
                                          </p:val>
                                        </p:tav>
                                        <p:tav tm="100000">
                                          <p:val>
                                            <p:strVal val="#ppt_x"/>
                                          </p:val>
                                        </p:tav>
                                      </p:tavLst>
                                    </p:anim>
                                    <p:anim calcmode="lin" valueType="num">
                                      <p:cBhvr additive="base">
                                        <p:cTn id="137" dur="500" fill="hold"/>
                                        <p:tgtEl>
                                          <p:spTgt spid="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8" name="chimes.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97"/>
                                        </p:tgtEl>
                                        <p:attrNameLst>
                                          <p:attrName>style.visibility</p:attrName>
                                        </p:attrNameLst>
                                      </p:cBhvr>
                                      <p:to>
                                        <p:strVal val="visible"/>
                                      </p:to>
                                    </p:set>
                                    <p:anim calcmode="lin" valueType="num">
                                      <p:cBhvr additive="base">
                                        <p:cTn id="142" dur="500" fill="hold"/>
                                        <p:tgtEl>
                                          <p:spTgt spid="97"/>
                                        </p:tgtEl>
                                        <p:attrNameLst>
                                          <p:attrName>ppt_x</p:attrName>
                                        </p:attrNameLst>
                                      </p:cBhvr>
                                      <p:tavLst>
                                        <p:tav tm="0">
                                          <p:val>
                                            <p:strVal val="#ppt_x"/>
                                          </p:val>
                                        </p:tav>
                                        <p:tav tm="100000">
                                          <p:val>
                                            <p:strVal val="#ppt_x"/>
                                          </p:val>
                                        </p:tav>
                                      </p:tavLst>
                                    </p:anim>
                                    <p:anim calcmode="lin" valueType="num">
                                      <p:cBhvr additive="base">
                                        <p:cTn id="143" dur="500" fill="hold"/>
                                        <p:tgtEl>
                                          <p:spTgt spid="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6" name="suction.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98"/>
                                        </p:tgtEl>
                                        <p:attrNameLst>
                                          <p:attrName>style.visibility</p:attrName>
                                        </p:attrNameLst>
                                      </p:cBhvr>
                                      <p:to>
                                        <p:strVal val="visible"/>
                                      </p:to>
                                    </p:set>
                                    <p:anim calcmode="lin" valueType="num">
                                      <p:cBhvr additive="base">
                                        <p:cTn id="148" dur="500" fill="hold"/>
                                        <p:tgtEl>
                                          <p:spTgt spid="98"/>
                                        </p:tgtEl>
                                        <p:attrNameLst>
                                          <p:attrName>ppt_x</p:attrName>
                                        </p:attrNameLst>
                                      </p:cBhvr>
                                      <p:tavLst>
                                        <p:tav tm="0">
                                          <p:val>
                                            <p:strVal val="#ppt_x"/>
                                          </p:val>
                                        </p:tav>
                                        <p:tav tm="100000">
                                          <p:val>
                                            <p:strVal val="#ppt_x"/>
                                          </p:val>
                                        </p:tav>
                                      </p:tavLst>
                                    </p:anim>
                                    <p:anim calcmode="lin" valueType="num">
                                      <p:cBhvr additive="base">
                                        <p:cTn id="149" dur="500" fill="hold"/>
                                        <p:tgtEl>
                                          <p:spTgt spid="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suction.wav"/>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1" fill="hold" grpId="0" nodeType="clickEffect">
                                  <p:stCondLst>
                                    <p:cond delay="0"/>
                                  </p:stCondLst>
                                  <p:childTnLst>
                                    <p:set>
                                      <p:cBhvr>
                                        <p:cTn id="153" dur="1" fill="hold">
                                          <p:stCondLst>
                                            <p:cond delay="0"/>
                                          </p:stCondLst>
                                        </p:cTn>
                                        <p:tgtEl>
                                          <p:spTgt spid="99"/>
                                        </p:tgtEl>
                                        <p:attrNameLst>
                                          <p:attrName>style.visibility</p:attrName>
                                        </p:attrNameLst>
                                      </p:cBhvr>
                                      <p:to>
                                        <p:strVal val="visible"/>
                                      </p:to>
                                    </p:set>
                                    <p:animEffect transition="in" filter="wipe(up)">
                                      <p:cBhvr>
                                        <p:cTn id="154" dur="500"/>
                                        <p:tgtEl>
                                          <p:spTgt spid="99"/>
                                        </p:tgtEl>
                                      </p:cBhvr>
                                    </p:animEffect>
                                  </p:childTnLst>
                                  <p:subTnLst>
                                    <p:audio>
                                      <p:cMediaNode>
                                        <p:cTn display="0" masterRel="sameClick">
                                          <p:stCondLst>
                                            <p:cond evt="begin" delay="0">
                                              <p:tn val="152"/>
                                            </p:cond>
                                          </p:stCondLst>
                                          <p:endCondLst>
                                            <p:cond evt="onStopAudio" delay="0">
                                              <p:tgtEl>
                                                <p:sldTgt/>
                                              </p:tgtEl>
                                            </p:cond>
                                          </p:endCondLst>
                                        </p:cTn>
                                        <p:tgtEl>
                                          <p:sndTgt r:embed="rId5" name="camera.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4" fill="hold" nodeType="clickEffect">
                                  <p:stCondLst>
                                    <p:cond delay="0"/>
                                  </p:stCondLst>
                                  <p:childTnLst>
                                    <p:set>
                                      <p:cBhvr>
                                        <p:cTn id="158" dur="1" fill="hold">
                                          <p:stCondLst>
                                            <p:cond delay="0"/>
                                          </p:stCondLst>
                                        </p:cTn>
                                        <p:tgtEl>
                                          <p:spTgt spid="93187">
                                            <p:txEl>
                                              <p:pRg st="4" end="4"/>
                                            </p:txEl>
                                          </p:spTgt>
                                        </p:tgtEl>
                                        <p:attrNameLst>
                                          <p:attrName>style.visibility</p:attrName>
                                        </p:attrNameLst>
                                      </p:cBhvr>
                                      <p:to>
                                        <p:strVal val="visible"/>
                                      </p:to>
                                    </p:set>
                                    <p:anim calcmode="lin" valueType="num">
                                      <p:cBhvr additive="base">
                                        <p:cTn id="15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additive="base">
                                        <p:cTn id="165" dur="500" fill="hold"/>
                                        <p:tgtEl>
                                          <p:spTgt spid="47"/>
                                        </p:tgtEl>
                                        <p:attrNameLst>
                                          <p:attrName>ppt_x</p:attrName>
                                        </p:attrNameLst>
                                      </p:cBhvr>
                                      <p:tavLst>
                                        <p:tav tm="0">
                                          <p:val>
                                            <p:strVal val="#ppt_x"/>
                                          </p:val>
                                        </p:tav>
                                        <p:tav tm="100000">
                                          <p:val>
                                            <p:strVal val="#ppt_x"/>
                                          </p:val>
                                        </p:tav>
                                      </p:tavLst>
                                    </p:anim>
                                    <p:anim calcmode="lin" valueType="num">
                                      <p:cBhvr additive="base">
                                        <p:cTn id="166"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3"/>
                                            </p:cond>
                                          </p:stCondLst>
                                          <p:endCondLst>
                                            <p:cond evt="onStopAudio" delay="0">
                                              <p:tgtEl>
                                                <p:sldTgt/>
                                              </p:tgtEl>
                                            </p:cond>
                                          </p:endCondLst>
                                        </p:cTn>
                                        <p:tgtEl>
                                          <p:sndTgt r:embed="rId6" name="suction.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53" presetClass="entr" presetSubtype="0" fill="hold" nodeType="clickEffect">
                                  <p:stCondLst>
                                    <p:cond delay="0"/>
                                  </p:stCondLst>
                                  <p:childTnLst>
                                    <p:set>
                                      <p:cBhvr>
                                        <p:cTn id="170" dur="1" fill="hold">
                                          <p:stCondLst>
                                            <p:cond delay="0"/>
                                          </p:stCondLst>
                                        </p:cTn>
                                        <p:tgtEl>
                                          <p:spTgt spid="11"/>
                                        </p:tgtEl>
                                        <p:attrNameLst>
                                          <p:attrName>style.visibility</p:attrName>
                                        </p:attrNameLst>
                                      </p:cBhvr>
                                      <p:to>
                                        <p:strVal val="visible"/>
                                      </p:to>
                                    </p:set>
                                    <p:anim calcmode="lin" valueType="num">
                                      <p:cBhvr>
                                        <p:cTn id="171" dur="500" fill="hold"/>
                                        <p:tgtEl>
                                          <p:spTgt spid="11"/>
                                        </p:tgtEl>
                                        <p:attrNameLst>
                                          <p:attrName>ppt_w</p:attrName>
                                        </p:attrNameLst>
                                      </p:cBhvr>
                                      <p:tavLst>
                                        <p:tav tm="0">
                                          <p:val>
                                            <p:fltVal val="0"/>
                                          </p:val>
                                        </p:tav>
                                        <p:tav tm="100000">
                                          <p:val>
                                            <p:strVal val="#ppt_w"/>
                                          </p:val>
                                        </p:tav>
                                      </p:tavLst>
                                    </p:anim>
                                    <p:anim calcmode="lin" valueType="num">
                                      <p:cBhvr>
                                        <p:cTn id="172" dur="500" fill="hold"/>
                                        <p:tgtEl>
                                          <p:spTgt spid="11"/>
                                        </p:tgtEl>
                                        <p:attrNameLst>
                                          <p:attrName>ppt_h</p:attrName>
                                        </p:attrNameLst>
                                      </p:cBhvr>
                                      <p:tavLst>
                                        <p:tav tm="0">
                                          <p:val>
                                            <p:fltVal val="0"/>
                                          </p:val>
                                        </p:tav>
                                        <p:tav tm="100000">
                                          <p:val>
                                            <p:strVal val="#ppt_h"/>
                                          </p:val>
                                        </p:tav>
                                      </p:tavLst>
                                    </p:anim>
                                    <p:animEffect transition="in" filter="fade">
                                      <p:cBhvr>
                                        <p:cTn id="173" dur="500"/>
                                        <p:tgtEl>
                                          <p:spTgt spid="11"/>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71" grpId="0"/>
      <p:bldP spid="72" grpId="0"/>
      <p:bldP spid="73" grpId="0"/>
      <p:bldP spid="77" grpId="0" animBg="1"/>
      <p:bldP spid="78" grpId="0"/>
      <p:bldP spid="79" grpId="0" animBg="1"/>
      <p:bldP spid="92" grpId="0" animBg="1"/>
      <p:bldP spid="93" grpId="0"/>
      <p:bldP spid="94" grpId="0" animBg="1"/>
      <p:bldP spid="95" grpId="0" animBg="1"/>
      <p:bldP spid="95" grpId="1" animBg="1"/>
      <p:bldP spid="96" grpId="0"/>
      <p:bldP spid="97" grpId="0"/>
      <p:bldP spid="98" grpId="0"/>
      <p:bldP spid="99"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36"/>
          <p:cNvSpPr>
            <a:spLocks noChangeArrowheads="1"/>
          </p:cNvSpPr>
          <p:nvPr/>
        </p:nvSpPr>
        <p:spPr bwMode="auto">
          <a:xfrm>
            <a:off x="682625" y="4603750"/>
            <a:ext cx="7764463" cy="2254250"/>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the condition for translation equilibrium DOES NOT imply that the system is not translating. As long as it is not accelerating </a:t>
            </a: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F</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a:t>
            </a:r>
            <a:r>
              <a:rPr lang="en-US" altLang="en-US">
                <a:sym typeface="Symbol" pitchFamily="18" charset="2"/>
              </a:rPr>
              <a:t> is still true.</a:t>
            </a:r>
          </a:p>
          <a:p>
            <a:pPr eaLnBrk="1" hangingPunct="1">
              <a:lnSpc>
                <a:spcPct val="95000"/>
              </a:lnSpc>
            </a:pPr>
            <a:r>
              <a:rPr lang="en-US" altLang="en-US">
                <a:sym typeface="Symbol" pitchFamily="18" charset="2"/>
              </a:rPr>
              <a:t>Similarly, the condition for rotational equilibrium </a:t>
            </a: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sym typeface="Symbol" pitchFamily="18" charset="2"/>
              </a:rPr>
              <a:t></a:t>
            </a:r>
            <a:r>
              <a:rPr lang="en-US" altLang="en-US" b="1" i="1">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0</a:t>
            </a:r>
            <a:endParaRPr lang="en-US" altLang="en-US">
              <a:cs typeface="Times New Roman" pitchFamily="18" charset="0"/>
              <a:sym typeface="Symbol" pitchFamily="18" charset="2"/>
            </a:endParaRPr>
          </a:p>
          <a:p>
            <a:pPr eaLnBrk="1" hangingPunct="1">
              <a:lnSpc>
                <a:spcPct val="95000"/>
              </a:lnSpc>
            </a:pPr>
            <a:r>
              <a:rPr lang="en-US" altLang="en-US">
                <a:sym typeface="Symbol" pitchFamily="18" charset="2"/>
              </a:rPr>
              <a:t>DOES NOT imply that the system is not rotating.</a:t>
            </a:r>
            <a:endParaRPr lang="en-US" altLang="en-US">
              <a:cs typeface="Times New Roman" pitchFamily="18" charset="0"/>
              <a:sym typeface="Symbol" pitchFamily="18" charset="2"/>
            </a:endParaRPr>
          </a:p>
        </p:txBody>
      </p:sp>
      <p:sp>
        <p:nvSpPr>
          <p:cNvPr id="93187" name="Rectangle 3"/>
          <p:cNvSpPr>
            <a:spLocks noChangeArrowheads="1"/>
          </p:cNvSpPr>
          <p:nvPr/>
        </p:nvSpPr>
        <p:spPr bwMode="auto">
          <a:xfrm>
            <a:off x="685800" y="1397000"/>
            <a:ext cx="7772400" cy="3222625"/>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Aft>
                <a:spcPts val="200"/>
              </a:spcAft>
            </a:pPr>
            <a:r>
              <a:rPr lang="en-US" altLang="en-US">
                <a:sym typeface="Symbol" pitchFamily="18" charset="2"/>
              </a:rPr>
              <a:t></a:t>
            </a:r>
            <a:r>
              <a:rPr lang="en-US" altLang="en-US"/>
              <a:t>Recall that </a:t>
            </a:r>
            <a:r>
              <a:rPr lang="en-US" altLang="en-US" b="1"/>
              <a:t>translational equilibrium</a:t>
            </a:r>
            <a:r>
              <a:rPr lang="en-US" altLang="en-US"/>
              <a:t> was the state of a system in which the sum of the forces was zero:</a:t>
            </a:r>
          </a:p>
          <a:p>
            <a:pPr>
              <a:spcAft>
                <a:spcPts val="200"/>
              </a:spcAft>
            </a:pPr>
            <a:endParaRPr lang="en-US" altLang="en-US"/>
          </a:p>
          <a:p>
            <a:pPr>
              <a:spcBef>
                <a:spcPts val="200"/>
              </a:spcBef>
              <a:spcAft>
                <a:spcPts val="200"/>
              </a:spcAft>
            </a:pPr>
            <a:r>
              <a:rPr lang="en-US" altLang="en-US">
                <a:sym typeface="Symbol" pitchFamily="18" charset="2"/>
              </a:rPr>
              <a:t></a:t>
            </a:r>
            <a:r>
              <a:rPr lang="en-US" altLang="en-US"/>
              <a:t>Now we have an analogous condition for </a:t>
            </a:r>
            <a:r>
              <a:rPr lang="en-US" altLang="en-US" b="1"/>
              <a:t>rotational equilibrium</a:t>
            </a:r>
            <a:r>
              <a:rPr lang="en-US" altLang="en-US"/>
              <a:t> – the state of a system in which the sum of the torques is zero:</a:t>
            </a:r>
            <a:endParaRPr lang="en-US" altLang="en-US" b="1"/>
          </a:p>
        </p:txBody>
      </p:sp>
      <p:sp>
        <p:nvSpPr>
          <p:cNvPr id="13316"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23"/>
          <p:cNvGrpSpPr>
            <a:grpSpLocks/>
          </p:cNvGrpSpPr>
          <p:nvPr/>
        </p:nvGrpSpPr>
        <p:grpSpPr bwMode="auto">
          <a:xfrm>
            <a:off x="873125" y="2600325"/>
            <a:ext cx="7369175" cy="461963"/>
            <a:chOff x="510" y="3951"/>
            <a:chExt cx="4642" cy="291"/>
          </a:xfrm>
        </p:grpSpPr>
        <p:sp>
          <p:nvSpPr>
            <p:cNvPr id="13322" name="Text Box 24"/>
            <p:cNvSpPr txBox="1">
              <a:spLocks noChangeArrowheads="1"/>
            </p:cNvSpPr>
            <p:nvPr/>
          </p:nvSpPr>
          <p:spPr bwMode="auto">
            <a:xfrm>
              <a:off x="1827" y="3951"/>
              <a:ext cx="332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condition for translational equilibrium</a:t>
              </a:r>
            </a:p>
          </p:txBody>
        </p:sp>
        <p:sp>
          <p:nvSpPr>
            <p:cNvPr id="13323" name="Rectangle 25"/>
            <p:cNvSpPr>
              <a:spLocks noChangeArrowheads="1"/>
            </p:cNvSpPr>
            <p:nvPr/>
          </p:nvSpPr>
          <p:spPr bwMode="auto">
            <a:xfrm>
              <a:off x="510" y="3953"/>
              <a:ext cx="4642" cy="283"/>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3324"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F</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a:t>
              </a:r>
              <a:endParaRPr lang="en-US" altLang="en-US">
                <a:ea typeface="Times New Roman" pitchFamily="18" charset="0"/>
                <a:cs typeface="Courier New" pitchFamily="49" charset="0"/>
                <a:sym typeface="Symbol" pitchFamily="18" charset="2"/>
              </a:endParaRPr>
            </a:p>
          </p:txBody>
        </p:sp>
      </p:grpSp>
      <p:grpSp>
        <p:nvGrpSpPr>
          <p:cNvPr id="3" name="Group 23"/>
          <p:cNvGrpSpPr>
            <a:grpSpLocks/>
          </p:cNvGrpSpPr>
          <p:nvPr/>
        </p:nvGrpSpPr>
        <p:grpSpPr bwMode="auto">
          <a:xfrm>
            <a:off x="884238" y="4124325"/>
            <a:ext cx="7381875" cy="461963"/>
            <a:chOff x="510" y="3951"/>
            <a:chExt cx="4650" cy="291"/>
          </a:xfrm>
        </p:grpSpPr>
        <p:sp>
          <p:nvSpPr>
            <p:cNvPr id="13319" name="Text Box 24"/>
            <p:cNvSpPr txBox="1">
              <a:spLocks noChangeArrowheads="1"/>
            </p:cNvSpPr>
            <p:nvPr/>
          </p:nvSpPr>
          <p:spPr bwMode="auto">
            <a:xfrm>
              <a:off x="1837" y="3951"/>
              <a:ext cx="332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condition for rotational equilibrium</a:t>
              </a:r>
            </a:p>
          </p:txBody>
        </p:sp>
        <p:sp>
          <p:nvSpPr>
            <p:cNvPr id="13320" name="Rectangle 25"/>
            <p:cNvSpPr>
              <a:spLocks noChangeArrowheads="1"/>
            </p:cNvSpPr>
            <p:nvPr/>
          </p:nvSpPr>
          <p:spPr bwMode="auto">
            <a:xfrm>
              <a:off x="510" y="3953"/>
              <a:ext cx="4642" cy="289"/>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3321"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a:t>
              </a:r>
              <a:endParaRPr lang="en-US" altLang="en-US">
                <a:ea typeface="Times New Roman" pitchFamily="18" charset="0"/>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3" end="3"/>
                                            </p:txEl>
                                          </p:spTgt>
                                        </p:tgtEl>
                                        <p:attrNameLst>
                                          <p:attrName>style.visibility</p:attrName>
                                        </p:attrNameLst>
                                      </p:cBhvr>
                                      <p:to>
                                        <p:strVal val="visible"/>
                                      </p:to>
                                    </p:set>
                                    <p:anim calcmode="lin" valueType="num">
                                      <p:cBhvr additive="base">
                                        <p:cTn id="26"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8">
                                            <p:txEl>
                                              <p:pRg st="1" end="1"/>
                                            </p:txEl>
                                          </p:spTgt>
                                        </p:tgtEl>
                                        <p:attrNameLst>
                                          <p:attrName>style.visibility</p:attrName>
                                        </p:attrNameLst>
                                      </p:cBhvr>
                                      <p:to>
                                        <p:strVal val="visible"/>
                                      </p:to>
                                    </p:set>
                                    <p:anim calcmode="lin" valueType="num">
                                      <p:cBhvr additive="base">
                                        <p:cTn id="39" dur="500" fill="hold"/>
                                        <p:tgtEl>
                                          <p:spTgt spid="6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8">
                                            <p:txEl>
                                              <p:pRg st="2" end="2"/>
                                            </p:txEl>
                                          </p:spTgt>
                                        </p:tgtEl>
                                        <p:attrNameLst>
                                          <p:attrName>style.visibility</p:attrName>
                                        </p:attrNameLst>
                                      </p:cBhvr>
                                      <p:to>
                                        <p:strVal val="visible"/>
                                      </p:to>
                                    </p:set>
                                    <p:anim calcmode="lin" valueType="num">
                                      <p:cBhvr additive="base">
                                        <p:cTn id="45" dur="500" fill="hold"/>
                                        <p:tgtEl>
                                          <p:spTgt spid="68">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68">
                                            <p:txEl>
                                              <p:pRg st="3" end="3"/>
                                            </p:txEl>
                                          </p:spTgt>
                                        </p:tgtEl>
                                        <p:attrNameLst>
                                          <p:attrName>style.visibility</p:attrName>
                                        </p:attrNameLst>
                                      </p:cBhvr>
                                      <p:to>
                                        <p:strVal val="visible"/>
                                      </p:to>
                                    </p:set>
                                    <p:anim calcmode="lin" valueType="num">
                                      <p:cBhvr additive="base">
                                        <p:cTn id="51" dur="500" fill="hold"/>
                                        <p:tgtEl>
                                          <p:spTgt spid="68">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Aft>
                <a:spcPts val="200"/>
              </a:spcAft>
            </a:pPr>
            <a:r>
              <a:rPr lang="en-US" altLang="en-US">
                <a:sym typeface="Symbol" pitchFamily="18" charset="2"/>
              </a:rPr>
              <a:t></a:t>
            </a:r>
            <a:r>
              <a:rPr lang="en-US" altLang="en-US"/>
              <a:t>Suppose a uniform beam of mass </a:t>
            </a:r>
            <a:r>
              <a:rPr lang="en-US" altLang="en-US" i="1"/>
              <a:t>m</a:t>
            </a:r>
            <a:r>
              <a:rPr lang="en-US" altLang="en-US"/>
              <a:t> and length </a:t>
            </a:r>
            <a:r>
              <a:rPr lang="en-US" altLang="en-US" i="1"/>
              <a:t>L</a:t>
            </a:r>
            <a:r>
              <a:rPr lang="en-US" altLang="en-US"/>
              <a:t> is placed on two scales, as shown.</a:t>
            </a:r>
          </a:p>
          <a:p>
            <a:pPr>
              <a:spcAft>
                <a:spcPts val="200"/>
              </a:spcAft>
            </a:pPr>
            <a:endParaRPr lang="en-US" altLang="en-US"/>
          </a:p>
          <a:p>
            <a:pPr>
              <a:spcBef>
                <a:spcPts val="2400"/>
              </a:spcBef>
              <a:spcAft>
                <a:spcPts val="200"/>
              </a:spcAft>
            </a:pPr>
            <a:r>
              <a:rPr lang="en-US" altLang="en-US">
                <a:sym typeface="Symbol" pitchFamily="18" charset="2"/>
              </a:rPr>
              <a:t></a:t>
            </a:r>
            <a:r>
              <a:rPr lang="en-US" altLang="en-US"/>
              <a:t>It is expected that each scale will read the same, namely half the weight of the beam.</a:t>
            </a:r>
          </a:p>
          <a:p>
            <a:pPr>
              <a:spcBef>
                <a:spcPts val="200"/>
              </a:spcBef>
              <a:spcAft>
                <a:spcPts val="200"/>
              </a:spcAft>
            </a:pPr>
            <a:r>
              <a:rPr lang="en-US" altLang="en-US">
                <a:sym typeface="Symbol" pitchFamily="18" charset="2"/>
              </a:rPr>
              <a:t></a:t>
            </a:r>
            <a:r>
              <a:rPr lang="en-US" altLang="en-US"/>
              <a:t>Now we place a block of mass </a:t>
            </a:r>
            <a:r>
              <a:rPr lang="en-US" altLang="en-US" i="1"/>
              <a:t>M</a:t>
            </a:r>
            <a:r>
              <a:rPr lang="en-US" altLang="en-US"/>
              <a:t> on the beam, closer to the left-hand scale.</a:t>
            </a:r>
          </a:p>
          <a:p>
            <a:pPr>
              <a:spcBef>
                <a:spcPts val="200"/>
              </a:spcBef>
              <a:spcAft>
                <a:spcPts val="200"/>
              </a:spcAft>
            </a:pPr>
            <a:endParaRPr lang="en-US" altLang="en-US"/>
          </a:p>
          <a:p>
            <a:pPr>
              <a:spcBef>
                <a:spcPts val="200"/>
              </a:spcBef>
              <a:spcAft>
                <a:spcPts val="200"/>
              </a:spcAft>
            </a:pPr>
            <a:endParaRPr lang="en-US" altLang="en-US"/>
          </a:p>
          <a:p>
            <a:pPr>
              <a:spcBef>
                <a:spcPts val="200"/>
              </a:spcBef>
              <a:spcAft>
                <a:spcPts val="200"/>
              </a:spcAft>
            </a:pPr>
            <a:endParaRPr lang="en-US" altLang="en-US"/>
          </a:p>
          <a:p>
            <a:pPr>
              <a:spcBef>
                <a:spcPts val="400"/>
              </a:spcBef>
              <a:spcAft>
                <a:spcPts val="200"/>
              </a:spcAft>
            </a:pPr>
            <a:r>
              <a:rPr lang="en-US" altLang="en-US">
                <a:sym typeface="Symbol" pitchFamily="18" charset="2"/>
              </a:rPr>
              <a:t></a:t>
            </a:r>
            <a:r>
              <a:rPr lang="en-US" altLang="en-US"/>
              <a:t>It is expected that the left scale will read higher than the right one, because the block is closer to it.</a:t>
            </a:r>
          </a:p>
        </p:txBody>
      </p:sp>
      <p:sp>
        <p:nvSpPr>
          <p:cNvPr id="1433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14" name="Rectangle 39" descr="Oak"/>
          <p:cNvSpPr>
            <a:spLocks noChangeArrowheads="1"/>
          </p:cNvSpPr>
          <p:nvPr/>
        </p:nvSpPr>
        <p:spPr bwMode="auto">
          <a:xfrm>
            <a:off x="1889125" y="2590800"/>
            <a:ext cx="5137150" cy="130175"/>
          </a:xfrm>
          <a:prstGeom prst="rect">
            <a:avLst/>
          </a:prstGeom>
          <a:blipFill dpi="0" rotWithShape="1">
            <a:blip r:embed="rId6" cstate="print"/>
            <a:srcRect/>
            <a:tile tx="0" ty="0" sx="100000" sy="100000" flip="none" algn="tl"/>
          </a:blipFill>
          <a:ln w="9525">
            <a:noFill/>
            <a:miter lim="800000"/>
            <a:headEnd/>
            <a:tailEnd/>
          </a:ln>
        </p:spPr>
        <p:txBody>
          <a:bodyPr wrap="none" anchor="ctr"/>
          <a:lstStyle/>
          <a:p>
            <a:endParaRPr lang="en-US" altLang="en-US"/>
          </a:p>
        </p:txBody>
      </p:sp>
      <p:grpSp>
        <p:nvGrpSpPr>
          <p:cNvPr id="2" name="Group 40"/>
          <p:cNvGrpSpPr>
            <a:grpSpLocks/>
          </p:cNvGrpSpPr>
          <p:nvPr/>
        </p:nvGrpSpPr>
        <p:grpSpPr bwMode="auto">
          <a:xfrm>
            <a:off x="1511300" y="2720975"/>
            <a:ext cx="798513" cy="636588"/>
            <a:chOff x="466" y="1673"/>
            <a:chExt cx="503" cy="393"/>
          </a:xfrm>
        </p:grpSpPr>
        <p:sp>
          <p:nvSpPr>
            <p:cNvPr id="14364" name="Rectangle 41"/>
            <p:cNvSpPr>
              <a:spLocks noChangeArrowheads="1"/>
            </p:cNvSpPr>
            <p:nvPr/>
          </p:nvSpPr>
          <p:spPr bwMode="auto">
            <a:xfrm>
              <a:off x="466" y="1737"/>
              <a:ext cx="503" cy="3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4365" name="Oval 42"/>
            <p:cNvSpPr>
              <a:spLocks noChangeArrowheads="1"/>
            </p:cNvSpPr>
            <p:nvPr/>
          </p:nvSpPr>
          <p:spPr bwMode="auto">
            <a:xfrm>
              <a:off x="503" y="1755"/>
              <a:ext cx="430" cy="138"/>
            </a:xfrm>
            <a:prstGeom prst="ellipse">
              <a:avLst/>
            </a:prstGeom>
            <a:solidFill>
              <a:schemeClr val="bg1"/>
            </a:solidFill>
            <a:ln w="9525">
              <a:solidFill>
                <a:schemeClr val="tx1"/>
              </a:solidFill>
              <a:round/>
              <a:headEnd/>
              <a:tailEnd/>
            </a:ln>
          </p:spPr>
          <p:txBody>
            <a:bodyPr wrap="none" anchor="ctr"/>
            <a:lstStyle/>
            <a:p>
              <a:endParaRPr lang="en-US" altLang="en-US"/>
            </a:p>
          </p:txBody>
        </p:sp>
        <p:sp>
          <p:nvSpPr>
            <p:cNvPr id="14366" name="Rectangle 43"/>
            <p:cNvSpPr>
              <a:spLocks noChangeArrowheads="1"/>
            </p:cNvSpPr>
            <p:nvPr/>
          </p:nvSpPr>
          <p:spPr bwMode="auto">
            <a:xfrm>
              <a:off x="668" y="1673"/>
              <a:ext cx="82" cy="5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3" name="Group 44"/>
          <p:cNvGrpSpPr>
            <a:grpSpLocks/>
          </p:cNvGrpSpPr>
          <p:nvPr/>
        </p:nvGrpSpPr>
        <p:grpSpPr bwMode="auto">
          <a:xfrm>
            <a:off x="6627813" y="2713038"/>
            <a:ext cx="798512" cy="636587"/>
            <a:chOff x="466" y="1673"/>
            <a:chExt cx="503" cy="393"/>
          </a:xfrm>
        </p:grpSpPr>
        <p:sp>
          <p:nvSpPr>
            <p:cNvPr id="14361" name="Rectangle 45"/>
            <p:cNvSpPr>
              <a:spLocks noChangeArrowheads="1"/>
            </p:cNvSpPr>
            <p:nvPr/>
          </p:nvSpPr>
          <p:spPr bwMode="auto">
            <a:xfrm>
              <a:off x="466" y="1737"/>
              <a:ext cx="503" cy="3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4362" name="Oval 46"/>
            <p:cNvSpPr>
              <a:spLocks noChangeArrowheads="1"/>
            </p:cNvSpPr>
            <p:nvPr/>
          </p:nvSpPr>
          <p:spPr bwMode="auto">
            <a:xfrm>
              <a:off x="503" y="1755"/>
              <a:ext cx="430" cy="138"/>
            </a:xfrm>
            <a:prstGeom prst="ellipse">
              <a:avLst/>
            </a:prstGeom>
            <a:solidFill>
              <a:schemeClr val="bg1"/>
            </a:solidFill>
            <a:ln w="9525">
              <a:solidFill>
                <a:schemeClr val="tx1"/>
              </a:solidFill>
              <a:round/>
              <a:headEnd/>
              <a:tailEnd/>
            </a:ln>
          </p:spPr>
          <p:txBody>
            <a:bodyPr wrap="none" anchor="ctr"/>
            <a:lstStyle/>
            <a:p>
              <a:endParaRPr lang="en-US" altLang="en-US"/>
            </a:p>
          </p:txBody>
        </p:sp>
        <p:sp>
          <p:nvSpPr>
            <p:cNvPr id="14363" name="Rectangle 47"/>
            <p:cNvSpPr>
              <a:spLocks noChangeArrowheads="1"/>
            </p:cNvSpPr>
            <p:nvPr/>
          </p:nvSpPr>
          <p:spPr bwMode="auto">
            <a:xfrm>
              <a:off x="668" y="1673"/>
              <a:ext cx="82" cy="5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23" name="Line 48"/>
          <p:cNvSpPr>
            <a:spLocks noChangeShapeType="1"/>
          </p:cNvSpPr>
          <p:nvPr/>
        </p:nvSpPr>
        <p:spPr bwMode="auto">
          <a:xfrm flipV="1">
            <a:off x="1901825" y="2921000"/>
            <a:ext cx="71438" cy="131763"/>
          </a:xfrm>
          <a:prstGeom prst="line">
            <a:avLst/>
          </a:prstGeom>
          <a:noFill/>
          <a:ln w="9525">
            <a:solidFill>
              <a:srgbClr val="FF3300"/>
            </a:solidFill>
            <a:round/>
            <a:headEnd/>
            <a:tailEnd/>
          </a:ln>
        </p:spPr>
        <p:txBody>
          <a:bodyPr/>
          <a:lstStyle/>
          <a:p>
            <a:endParaRPr lang="en-US"/>
          </a:p>
        </p:txBody>
      </p:sp>
      <p:sp>
        <p:nvSpPr>
          <p:cNvPr id="24" name="Line 49"/>
          <p:cNvSpPr>
            <a:spLocks noChangeShapeType="1"/>
          </p:cNvSpPr>
          <p:nvPr/>
        </p:nvSpPr>
        <p:spPr bwMode="auto">
          <a:xfrm flipV="1">
            <a:off x="7018338" y="2913063"/>
            <a:ext cx="71437" cy="131762"/>
          </a:xfrm>
          <a:prstGeom prst="line">
            <a:avLst/>
          </a:prstGeom>
          <a:noFill/>
          <a:ln w="9525">
            <a:solidFill>
              <a:srgbClr val="FF3300"/>
            </a:solidFill>
            <a:round/>
            <a:headEnd/>
            <a:tailEnd/>
          </a:ln>
        </p:spPr>
        <p:txBody>
          <a:bodyPr/>
          <a:lstStyle/>
          <a:p>
            <a:endParaRPr lang="en-US"/>
          </a:p>
        </p:txBody>
      </p:sp>
      <p:grpSp>
        <p:nvGrpSpPr>
          <p:cNvPr id="4" name="Group 51"/>
          <p:cNvGrpSpPr>
            <a:grpSpLocks/>
          </p:cNvGrpSpPr>
          <p:nvPr/>
        </p:nvGrpSpPr>
        <p:grpSpPr bwMode="auto">
          <a:xfrm>
            <a:off x="1535113" y="5565775"/>
            <a:ext cx="798512" cy="606425"/>
            <a:chOff x="466" y="1673"/>
            <a:chExt cx="503" cy="393"/>
          </a:xfrm>
        </p:grpSpPr>
        <p:sp>
          <p:nvSpPr>
            <p:cNvPr id="14358" name="Rectangle 52"/>
            <p:cNvSpPr>
              <a:spLocks noChangeArrowheads="1"/>
            </p:cNvSpPr>
            <p:nvPr/>
          </p:nvSpPr>
          <p:spPr bwMode="auto">
            <a:xfrm>
              <a:off x="466" y="1737"/>
              <a:ext cx="503" cy="3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4359" name="Oval 53"/>
            <p:cNvSpPr>
              <a:spLocks noChangeArrowheads="1"/>
            </p:cNvSpPr>
            <p:nvPr/>
          </p:nvSpPr>
          <p:spPr bwMode="auto">
            <a:xfrm>
              <a:off x="503" y="1755"/>
              <a:ext cx="430" cy="138"/>
            </a:xfrm>
            <a:prstGeom prst="ellipse">
              <a:avLst/>
            </a:prstGeom>
            <a:solidFill>
              <a:schemeClr val="bg1"/>
            </a:solidFill>
            <a:ln w="9525">
              <a:solidFill>
                <a:schemeClr val="tx1"/>
              </a:solidFill>
              <a:round/>
              <a:headEnd/>
              <a:tailEnd/>
            </a:ln>
          </p:spPr>
          <p:txBody>
            <a:bodyPr wrap="none" anchor="ctr"/>
            <a:lstStyle/>
            <a:p>
              <a:endParaRPr lang="en-US" altLang="en-US"/>
            </a:p>
          </p:txBody>
        </p:sp>
        <p:sp>
          <p:nvSpPr>
            <p:cNvPr id="14360" name="Rectangle 54"/>
            <p:cNvSpPr>
              <a:spLocks noChangeArrowheads="1"/>
            </p:cNvSpPr>
            <p:nvPr/>
          </p:nvSpPr>
          <p:spPr bwMode="auto">
            <a:xfrm>
              <a:off x="668" y="1673"/>
              <a:ext cx="82" cy="5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5" name="Group 55"/>
          <p:cNvGrpSpPr>
            <a:grpSpLocks/>
          </p:cNvGrpSpPr>
          <p:nvPr/>
        </p:nvGrpSpPr>
        <p:grpSpPr bwMode="auto">
          <a:xfrm>
            <a:off x="6651625" y="5557838"/>
            <a:ext cx="798513" cy="606425"/>
            <a:chOff x="466" y="1673"/>
            <a:chExt cx="503" cy="393"/>
          </a:xfrm>
        </p:grpSpPr>
        <p:sp>
          <p:nvSpPr>
            <p:cNvPr id="14355" name="Rectangle 56"/>
            <p:cNvSpPr>
              <a:spLocks noChangeArrowheads="1"/>
            </p:cNvSpPr>
            <p:nvPr/>
          </p:nvSpPr>
          <p:spPr bwMode="auto">
            <a:xfrm>
              <a:off x="466" y="1737"/>
              <a:ext cx="503" cy="3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4356" name="Oval 57"/>
            <p:cNvSpPr>
              <a:spLocks noChangeArrowheads="1"/>
            </p:cNvSpPr>
            <p:nvPr/>
          </p:nvSpPr>
          <p:spPr bwMode="auto">
            <a:xfrm>
              <a:off x="503" y="1755"/>
              <a:ext cx="430" cy="138"/>
            </a:xfrm>
            <a:prstGeom prst="ellipse">
              <a:avLst/>
            </a:prstGeom>
            <a:solidFill>
              <a:schemeClr val="bg1"/>
            </a:solidFill>
            <a:ln w="9525">
              <a:solidFill>
                <a:schemeClr val="tx1"/>
              </a:solidFill>
              <a:round/>
              <a:headEnd/>
              <a:tailEnd/>
            </a:ln>
          </p:spPr>
          <p:txBody>
            <a:bodyPr wrap="none" anchor="ctr"/>
            <a:lstStyle/>
            <a:p>
              <a:endParaRPr lang="en-US" altLang="en-US"/>
            </a:p>
          </p:txBody>
        </p:sp>
        <p:sp>
          <p:nvSpPr>
            <p:cNvPr id="14357" name="Rectangle 58"/>
            <p:cNvSpPr>
              <a:spLocks noChangeArrowheads="1"/>
            </p:cNvSpPr>
            <p:nvPr/>
          </p:nvSpPr>
          <p:spPr bwMode="auto">
            <a:xfrm>
              <a:off x="668" y="1673"/>
              <a:ext cx="82" cy="5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33" name="Rectangle 59" descr="Oak"/>
          <p:cNvSpPr>
            <a:spLocks noChangeArrowheads="1"/>
          </p:cNvSpPr>
          <p:nvPr/>
        </p:nvSpPr>
        <p:spPr bwMode="auto">
          <a:xfrm>
            <a:off x="1895475" y="5421313"/>
            <a:ext cx="5137150" cy="130175"/>
          </a:xfrm>
          <a:prstGeom prst="rect">
            <a:avLst/>
          </a:prstGeom>
          <a:blipFill dpi="0" rotWithShape="1">
            <a:blip r:embed="rId6" cstate="print"/>
            <a:srcRect/>
            <a:tile tx="0" ty="0" sx="100000" sy="100000" flip="none" algn="tl"/>
          </a:blipFill>
          <a:ln w="9525">
            <a:noFill/>
            <a:miter lim="800000"/>
            <a:headEnd/>
            <a:tailEnd/>
          </a:ln>
        </p:spPr>
        <p:txBody>
          <a:bodyPr wrap="none" anchor="ctr"/>
          <a:lstStyle/>
          <a:p>
            <a:endParaRPr lang="en-US" altLang="en-US"/>
          </a:p>
        </p:txBody>
      </p:sp>
      <p:grpSp>
        <p:nvGrpSpPr>
          <p:cNvPr id="6" name="Group 60"/>
          <p:cNvGrpSpPr>
            <a:grpSpLocks/>
          </p:cNvGrpSpPr>
          <p:nvPr/>
        </p:nvGrpSpPr>
        <p:grpSpPr bwMode="auto">
          <a:xfrm>
            <a:off x="2351088" y="4786313"/>
            <a:ext cx="654050" cy="638175"/>
            <a:chOff x="1481" y="2697"/>
            <a:chExt cx="412" cy="402"/>
          </a:xfrm>
        </p:grpSpPr>
        <p:sp>
          <p:nvSpPr>
            <p:cNvPr id="27665" name="Rectangle 61" descr="Medium wood"/>
            <p:cNvSpPr>
              <a:spLocks noChangeArrowheads="1"/>
            </p:cNvSpPr>
            <p:nvPr/>
          </p:nvSpPr>
          <p:spPr bwMode="auto">
            <a:xfrm>
              <a:off x="1481" y="2697"/>
              <a:ext cx="412" cy="402"/>
            </a:xfrm>
            <a:prstGeom prst="rect">
              <a:avLst/>
            </a:prstGeom>
            <a:blipFill dpi="0" rotWithShape="1">
              <a:blip r:embed="rId7" cstate="print"/>
              <a:srcRect/>
              <a:tile tx="0" ty="0" sx="100000" sy="100000" flip="none" algn="tl"/>
            </a:blipFill>
            <a:ln>
              <a:noFill/>
            </a:ln>
            <a:effectLst/>
            <a:extLst>
              <a:ext uri="{91240B29-F687-4F45-9708-019B960494DF}"/>
              <a:ext uri="{AF507438-7753-43E0-B8FC-AC1667EBCBE1}"/>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altLang="en-US" smtClean="0">
                <a:latin typeface="+mn-lt"/>
              </a:endParaRPr>
            </a:p>
          </p:txBody>
        </p:sp>
        <p:sp>
          <p:nvSpPr>
            <p:cNvPr id="27666" name="Text Box 62"/>
            <p:cNvSpPr txBox="1">
              <a:spLocks noChangeArrowheads="1"/>
            </p:cNvSpPr>
            <p:nvPr/>
          </p:nvSpPr>
          <p:spPr bwMode="auto">
            <a:xfrm>
              <a:off x="1543" y="2754"/>
              <a:ext cx="285" cy="288"/>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b="1" i="1" dirty="0" smtClean="0">
                  <a:solidFill>
                    <a:schemeClr val="bg1"/>
                  </a:solidFill>
                  <a:latin typeface="+mn-lt"/>
                </a:rPr>
                <a:t>M</a:t>
              </a:r>
            </a:p>
          </p:txBody>
        </p:sp>
      </p:grpSp>
      <p:sp>
        <p:nvSpPr>
          <p:cNvPr id="37" name="Line 63"/>
          <p:cNvSpPr>
            <a:spLocks noChangeShapeType="1"/>
          </p:cNvSpPr>
          <p:nvPr/>
        </p:nvSpPr>
        <p:spPr bwMode="auto">
          <a:xfrm flipV="1">
            <a:off x="1909763" y="5794375"/>
            <a:ext cx="260350" cy="117475"/>
          </a:xfrm>
          <a:prstGeom prst="line">
            <a:avLst/>
          </a:prstGeom>
          <a:noFill/>
          <a:ln w="9525">
            <a:solidFill>
              <a:srgbClr val="FF3300"/>
            </a:solidFill>
            <a:round/>
            <a:headEn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38" name="Line 64"/>
          <p:cNvSpPr>
            <a:spLocks noChangeShapeType="1"/>
          </p:cNvSpPr>
          <p:nvPr/>
        </p:nvSpPr>
        <p:spPr bwMode="auto">
          <a:xfrm flipV="1">
            <a:off x="7026275" y="5786438"/>
            <a:ext cx="144463" cy="117475"/>
          </a:xfrm>
          <a:prstGeom prst="line">
            <a:avLst/>
          </a:prstGeom>
          <a:noFill/>
          <a:ln w="9525">
            <a:solidFill>
              <a:srgbClr val="FF3300"/>
            </a:solidFill>
            <a:round/>
            <a:headEnd/>
            <a:tailEnd/>
          </a:ln>
        </p:spPr>
        <p:txBody>
          <a:bodyPr/>
          <a:lstStyle/>
          <a:p>
            <a:endParaRPr lang="en-US"/>
          </a:p>
        </p:txBody>
      </p:sp>
      <p:sp>
        <p:nvSpPr>
          <p:cNvPr id="39" name="Line 66"/>
          <p:cNvSpPr>
            <a:spLocks noChangeShapeType="1"/>
          </p:cNvSpPr>
          <p:nvPr/>
        </p:nvSpPr>
        <p:spPr bwMode="auto">
          <a:xfrm>
            <a:off x="1916113" y="5603875"/>
            <a:ext cx="777875" cy="0"/>
          </a:xfrm>
          <a:prstGeom prst="line">
            <a:avLst/>
          </a:prstGeom>
          <a:noFill/>
          <a:ln w="38100">
            <a:solidFill>
              <a:schemeClr val="accent2"/>
            </a:solidFill>
            <a:round/>
            <a:headEnd/>
            <a:tailEnd type="triangle" w="med" len="me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40" name="Text Box 67"/>
          <p:cNvSpPr txBox="1">
            <a:spLocks noChangeArrowheads="1"/>
          </p:cNvSpPr>
          <p:nvPr/>
        </p:nvSpPr>
        <p:spPr bwMode="auto">
          <a:xfrm>
            <a:off x="2500313" y="5629275"/>
            <a:ext cx="338137" cy="4619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dirty="0" smtClean="0">
                <a:latin typeface="+mn-lt"/>
              </a:rPr>
              <a:t>x</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par>
                                <p:cTn id="32" presetID="2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3187">
                                            <p:txEl>
                                              <p:pRg st="3" end="3"/>
                                            </p:txEl>
                                          </p:spTgt>
                                        </p:tgtEl>
                                        <p:attrNameLst>
                                          <p:attrName>style.visibility</p:attrName>
                                        </p:attrNameLst>
                                      </p:cBhvr>
                                      <p:to>
                                        <p:strVal val="visible"/>
                                      </p:to>
                                    </p:set>
                                    <p:anim calcmode="lin" valueType="num">
                                      <p:cBhvr additive="base">
                                        <p:cTn id="3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93187">
                                            <p:txEl>
                                              <p:pRg st="4" end="4"/>
                                            </p:txEl>
                                          </p:spTgt>
                                        </p:tgtEl>
                                        <p:attrNameLst>
                                          <p:attrName>style.visibility</p:attrName>
                                        </p:attrNameLst>
                                      </p:cBhvr>
                                      <p:to>
                                        <p:strVal val="visible"/>
                                      </p:to>
                                    </p:set>
                                    <p:anim calcmode="lin" valueType="num">
                                      <p:cBhvr additive="base">
                                        <p:cTn id="4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1"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par>
                                <p:cTn id="76" presetID="22" presetClass="entr" presetSubtype="8"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subTnLst>
                                    <p:audio>
                                      <p:cMediaNode>
                                        <p:cTn display="0" masterRel="sameClick">
                                          <p:stCondLst>
                                            <p:cond evt="begin" delay="0">
                                              <p:tn val="76"/>
                                            </p:cond>
                                          </p:stCondLst>
                                          <p:endCondLst>
                                            <p:cond evt="onStopAudio" delay="0">
                                              <p:tgtEl>
                                                <p:sldTgt/>
                                              </p:tgtEl>
                                            </p:cond>
                                          </p:endCondLst>
                                        </p:cTn>
                                        <p:tgtEl>
                                          <p:sndTgt r:embed="rId5"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par>
                                <p:cTn id="84" presetID="22" presetClass="entr" presetSubtype="4"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subTnLst>
                                    <p:audio>
                                      <p:cMediaNode>
                                        <p:cTn display="0" masterRel="sameClick">
                                          <p:stCondLst>
                                            <p:cond evt="begin" delay="0">
                                              <p:tn val="84"/>
                                            </p:cond>
                                          </p:stCondLst>
                                          <p:endCondLst>
                                            <p:cond evt="onStopAudio" delay="0">
                                              <p:tgtEl>
                                                <p:sldTgt/>
                                              </p:tgtEl>
                                            </p:cond>
                                          </p:endCondLst>
                                        </p:cTn>
                                        <p:tgtEl>
                                          <p:sndTgt r:embed="rId5" name="cashreg.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93187">
                                            <p:txEl>
                                              <p:pRg st="8" end="8"/>
                                            </p:txEl>
                                          </p:spTgt>
                                        </p:tgtEl>
                                        <p:attrNameLst>
                                          <p:attrName>style.visibility</p:attrName>
                                        </p:attrNameLst>
                                      </p:cBhvr>
                                      <p:to>
                                        <p:strVal val="visible"/>
                                      </p:to>
                                    </p:set>
                                    <p:anim calcmode="lin" valueType="num">
                                      <p:cBhvr additive="base">
                                        <p:cTn id="91"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33" grpId="0" animBg="1"/>
      <p:bldP spid="38"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6"/>
          <p:cNvSpPr>
            <a:spLocks noChangeArrowheads="1"/>
          </p:cNvSpPr>
          <p:nvPr/>
        </p:nvSpPr>
        <p:spPr bwMode="auto">
          <a:xfrm>
            <a:off x="682625" y="5397500"/>
            <a:ext cx="7764463" cy="1460500"/>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We have </a:t>
            </a:r>
            <a:r>
              <a:rPr lang="en-US" altLang="en-US" i="1">
                <a:sym typeface="Symbol" pitchFamily="18" charset="2"/>
              </a:rPr>
              <a:t>one</a:t>
            </a:r>
            <a:r>
              <a:rPr lang="en-US" altLang="en-US">
                <a:sym typeface="Symbol" pitchFamily="18" charset="2"/>
              </a:rPr>
              <a:t> equation with </a:t>
            </a:r>
            <a:r>
              <a:rPr lang="en-US" altLang="en-US" i="1">
                <a:sym typeface="Symbol" pitchFamily="18" charset="2"/>
              </a:rPr>
              <a:t>two</a:t>
            </a:r>
            <a:r>
              <a:rPr lang="en-US" altLang="en-US">
                <a:sym typeface="Symbol" pitchFamily="18" charset="2"/>
              </a:rPr>
              <a:t> unknown normal forces. </a:t>
            </a:r>
          </a:p>
          <a:p>
            <a:pPr eaLnBrk="1" hangingPunct="1">
              <a:lnSpc>
                <a:spcPct val="95000"/>
              </a:lnSpc>
            </a:pPr>
            <a:r>
              <a:rPr lang="en-US" altLang="en-US">
                <a:sym typeface="Symbol" pitchFamily="18" charset="2"/>
              </a:rPr>
              <a:t>We will use </a:t>
            </a: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a:t>
            </a:r>
            <a:r>
              <a:rPr lang="en-US" altLang="en-US">
                <a:cs typeface="Times New Roman" pitchFamily="18" charset="0"/>
                <a:sym typeface="Symbol" pitchFamily="18" charset="2"/>
              </a:rPr>
              <a:t> for our second equation.</a:t>
            </a:r>
          </a:p>
        </p:txBody>
      </p:sp>
      <p:sp>
        <p:nvSpPr>
          <p:cNvPr id="93187" name="Rectangle 3"/>
          <p:cNvSpPr>
            <a:spLocks noChangeArrowheads="1"/>
          </p:cNvSpPr>
          <p:nvPr/>
        </p:nvSpPr>
        <p:spPr bwMode="auto">
          <a:xfrm>
            <a:off x="685800" y="1397000"/>
            <a:ext cx="7772400" cy="4030663"/>
          </a:xfrm>
          <a:prstGeom prst="rect">
            <a:avLst/>
          </a:prstGeom>
          <a:solidFill>
            <a:srgbClr val="EAEAEA"/>
          </a:solid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200"/>
              </a:spcAft>
              <a:buFontTx/>
              <a:buNone/>
              <a:defRPr/>
            </a:pPr>
            <a:r>
              <a:rPr lang="en-US" altLang="en-US" sz="2400" i="1" dirty="0" smtClean="0">
                <a:solidFill>
                  <a:schemeClr val="accent2"/>
                </a:solidFill>
                <a:cs typeface="Arial" panose="020B0604020202020204" pitchFamily="34" charset="0"/>
              </a:rPr>
              <a:t>Translational and rotational equilibrium</a:t>
            </a:r>
            <a:r>
              <a:rPr lang="en-US" altLang="en-US" sz="2400" dirty="0" smtClean="0">
                <a:solidFill>
                  <a:schemeClr val="accent2"/>
                </a:solidFill>
                <a:cs typeface="Arial" panose="020B0604020202020204" pitchFamily="34" charset="0"/>
              </a:rPr>
              <a:t> </a:t>
            </a:r>
          </a:p>
          <a:p>
            <a:pPr>
              <a:spcBef>
                <a:spcPct val="0"/>
              </a:spcBef>
              <a:spcAft>
                <a:spcPts val="200"/>
              </a:spcAft>
              <a:buFontTx/>
              <a:buNone/>
              <a:defRPr/>
            </a:pPr>
            <a:r>
              <a:rPr lang="en-US" altLang="en-US" sz="2400" dirty="0" smtClean="0">
                <a:cs typeface="Arial" panose="020B0604020202020204" pitchFamily="34" charset="0"/>
                <a:sym typeface="Symbol" panose="05050102010706020507" pitchFamily="18" charset="2"/>
              </a:rPr>
              <a:t></a:t>
            </a:r>
            <a:r>
              <a:rPr lang="en-US" altLang="en-US" sz="2400" dirty="0" smtClean="0">
                <a:cs typeface="Arial" panose="020B0604020202020204" pitchFamily="34" charset="0"/>
              </a:rPr>
              <a:t>To analyze an extended system we use what we will call an </a:t>
            </a:r>
            <a:r>
              <a:rPr lang="en-US" altLang="en-US" sz="2400" b="1" dirty="0" smtClean="0">
                <a:cs typeface="Arial" panose="020B0604020202020204" pitchFamily="34" charset="0"/>
              </a:rPr>
              <a:t>extended free-body diagram</a:t>
            </a:r>
            <a:r>
              <a:rPr lang="en-US" altLang="en-US" sz="2400" dirty="0" smtClean="0">
                <a:cs typeface="Arial" panose="020B0604020202020204" pitchFamily="34" charset="0"/>
              </a:rPr>
              <a:t>. Suppose </a:t>
            </a:r>
            <a:r>
              <a:rPr lang="en-US" altLang="en-US" sz="2400" i="1" dirty="0" smtClean="0">
                <a:cs typeface="Arial" panose="020B0604020202020204" pitchFamily="34" charset="0"/>
              </a:rPr>
              <a:t>M</a:t>
            </a:r>
            <a:r>
              <a:rPr lang="en-US" altLang="en-US" sz="2400" dirty="0" smtClean="0">
                <a:cs typeface="Arial" panose="020B0604020202020204" pitchFamily="34" charset="0"/>
              </a:rPr>
              <a:t>, </a:t>
            </a:r>
            <a:r>
              <a:rPr lang="en-US" altLang="en-US" sz="2400" i="1" dirty="0" smtClean="0">
                <a:cs typeface="Arial" panose="020B0604020202020204" pitchFamily="34" charset="0"/>
              </a:rPr>
              <a:t>m </a:t>
            </a:r>
            <a:r>
              <a:rPr lang="en-US" altLang="en-US" sz="2400" dirty="0" smtClean="0">
                <a:cs typeface="Arial" panose="020B0604020202020204" pitchFamily="34" charset="0"/>
              </a:rPr>
              <a:t>and </a:t>
            </a:r>
            <a:r>
              <a:rPr lang="en-US" altLang="en-US" sz="2400" i="1" dirty="0" smtClean="0">
                <a:cs typeface="Arial" panose="020B0604020202020204" pitchFamily="34" charset="0"/>
              </a:rPr>
              <a:t>L</a:t>
            </a:r>
            <a:r>
              <a:rPr lang="en-US" altLang="en-US" sz="2400" dirty="0" smtClean="0">
                <a:cs typeface="Arial" panose="020B0604020202020204" pitchFamily="34" charset="0"/>
              </a:rPr>
              <a:t> are known.</a:t>
            </a:r>
          </a:p>
          <a:p>
            <a:pPr>
              <a:spcBef>
                <a:spcPct val="0"/>
              </a:spcBef>
              <a:spcAft>
                <a:spcPts val="200"/>
              </a:spcAft>
              <a:buFontTx/>
              <a:buNone/>
              <a:defRPr/>
            </a:pPr>
            <a:endParaRPr lang="en-US" altLang="en-US" sz="2400" dirty="0" smtClean="0">
              <a:cs typeface="Arial" panose="020B0604020202020204" pitchFamily="34" charset="0"/>
            </a:endParaRPr>
          </a:p>
          <a:p>
            <a:pPr>
              <a:spcBef>
                <a:spcPct val="0"/>
              </a:spcBef>
              <a:spcAft>
                <a:spcPts val="200"/>
              </a:spcAft>
              <a:buFontTx/>
              <a:buNone/>
              <a:defRPr/>
            </a:pPr>
            <a:endParaRPr lang="en-US" altLang="en-US" sz="2400" dirty="0" smtClean="0">
              <a:cs typeface="Arial" panose="020B0604020202020204" pitchFamily="34" charset="0"/>
            </a:endParaRPr>
          </a:p>
          <a:p>
            <a:pPr>
              <a:spcBef>
                <a:spcPct val="0"/>
              </a:spcBef>
              <a:spcAft>
                <a:spcPts val="200"/>
              </a:spcAft>
              <a:buFontTx/>
              <a:buNone/>
              <a:defRPr/>
            </a:pPr>
            <a:endParaRPr lang="en-US" altLang="en-US" sz="2400" dirty="0" smtClean="0">
              <a:cs typeface="Arial" panose="020B0604020202020204" pitchFamily="34" charset="0"/>
            </a:endParaRPr>
          </a:p>
          <a:p>
            <a:pPr>
              <a:lnSpc>
                <a:spcPct val="90000"/>
              </a:lnSpc>
              <a:buFontTx/>
              <a:buNone/>
              <a:defRPr/>
            </a:pPr>
            <a:r>
              <a:rPr lang="en-US" altLang="en-US" sz="2400" dirty="0" smtClean="0">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Find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1</a:t>
            </a:r>
            <a:r>
              <a:rPr lang="en-US" altLang="en-US" sz="2400" dirty="0" smtClean="0">
                <a:latin typeface="+mn-lt"/>
                <a:cs typeface="Arial" panose="020B0604020202020204" pitchFamily="34" charset="0"/>
                <a:sym typeface="Symbol" panose="05050102010706020507" pitchFamily="18" charset="2"/>
              </a:rPr>
              <a:t> and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2</a:t>
            </a:r>
            <a:r>
              <a:rPr lang="en-US" altLang="en-US" sz="2400" dirty="0" smtClean="0">
                <a:latin typeface="+mn-lt"/>
                <a:cs typeface="Arial" panose="020B0604020202020204" pitchFamily="34" charset="0"/>
                <a:sym typeface="Symbol" panose="05050102010706020507" pitchFamily="18" charset="2"/>
              </a:rPr>
              <a:t> in terms of </a:t>
            </a:r>
            <a:r>
              <a:rPr lang="en-US" altLang="en-US" sz="2400" i="1" dirty="0" smtClean="0">
                <a:latin typeface="+mn-lt"/>
                <a:cs typeface="Arial" panose="020B0604020202020204" pitchFamily="34" charset="0"/>
                <a:sym typeface="Symbol" panose="05050102010706020507" pitchFamily="18" charset="2"/>
              </a:rPr>
              <a:t>x</a:t>
            </a:r>
            <a:r>
              <a:rPr lang="en-US" altLang="en-US" sz="24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L</a:t>
            </a:r>
            <a:r>
              <a:rPr lang="en-US" altLang="en-US" sz="24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m</a:t>
            </a:r>
            <a:r>
              <a:rPr lang="en-US" altLang="en-US" sz="24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M </a:t>
            </a:r>
            <a:r>
              <a:rPr lang="en-US" altLang="en-US" sz="2400" dirty="0" smtClean="0">
                <a:latin typeface="+mn-lt"/>
                <a:cs typeface="Arial" panose="020B0604020202020204" pitchFamily="34" charset="0"/>
                <a:sym typeface="Symbol" panose="05050102010706020507" pitchFamily="18" charset="2"/>
              </a:rPr>
              <a:t>and</a:t>
            </a:r>
            <a:r>
              <a:rPr lang="en-US" altLang="en-US" sz="2400" i="1" dirty="0" smtClean="0">
                <a:latin typeface="+mn-lt"/>
                <a:cs typeface="Arial" panose="020B0604020202020204" pitchFamily="34" charset="0"/>
                <a:sym typeface="Symbol" panose="05050102010706020507" pitchFamily="18" charset="2"/>
              </a:rPr>
              <a:t> g</a:t>
            </a:r>
            <a:r>
              <a:rPr lang="en-US" altLang="en-US" sz="2400" dirty="0" smtClean="0">
                <a:latin typeface="+mn-lt"/>
                <a:cs typeface="Arial" panose="020B0604020202020204" pitchFamily="34" charset="0"/>
                <a:sym typeface="Symbol" panose="05050102010706020507" pitchFamily="18" charset="2"/>
              </a:rPr>
              <a:t>.</a:t>
            </a:r>
          </a:p>
          <a:p>
            <a:pPr>
              <a:lnSpc>
                <a:spcPct val="90000"/>
              </a:lnSpc>
              <a:buFontTx/>
              <a:buNone/>
              <a:defRPr/>
            </a:pPr>
            <a:r>
              <a:rPr lang="en-US" altLang="en-US" sz="2400" dirty="0" smtClean="0">
                <a:solidFill>
                  <a:srgbClr val="000000"/>
                </a:solidFill>
                <a:cs typeface="Arial" panose="020B0604020202020204" pitchFamily="34" charset="0"/>
                <a:sym typeface="Symbol" panose="05050102010706020507" pitchFamily="18" charset="2"/>
              </a:rPr>
              <a:t></a:t>
            </a:r>
            <a:r>
              <a:rPr lang="en-US" altLang="en-US" sz="2400" dirty="0" smtClean="0">
                <a:solidFill>
                  <a:srgbClr val="000000"/>
                </a:solidFill>
                <a:latin typeface="Arial"/>
                <a:cs typeface="Arial" panose="020B0604020202020204" pitchFamily="34" charset="0"/>
                <a:sym typeface="Symbol" panose="05050102010706020507" pitchFamily="18" charset="2"/>
              </a:rPr>
              <a:t>From our balance of forces we have </a:t>
            </a:r>
            <a:r>
              <a:rPr lang="en-US" altLang="en-US" sz="2400"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a:t>
            </a:r>
            <a:r>
              <a:rPr lang="en-US" altLang="en-US" sz="2400" b="1"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F</a:t>
            </a:r>
            <a:r>
              <a:rPr lang="en-US" altLang="en-US" sz="2400" b="1" i="1"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 </a:t>
            </a:r>
            <a:r>
              <a:rPr lang="en-US" altLang="en-US" sz="2400" i="1"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 </a:t>
            </a:r>
            <a:r>
              <a:rPr lang="en-US" altLang="en-US" sz="2400"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0</a:t>
            </a:r>
            <a:r>
              <a:rPr lang="en-US" altLang="en-US" sz="2400" dirty="0" smtClean="0">
                <a:ea typeface="Times New Roman" panose="02020603050405020304" pitchFamily="18" charset="0"/>
                <a:cs typeface="Courier New" panose="02070309020205020404" pitchFamily="49" charset="0"/>
                <a:sym typeface="Symbol" panose="05050102010706020507" pitchFamily="18" charset="2"/>
              </a:rPr>
              <a:t>:</a:t>
            </a:r>
          </a:p>
          <a:p>
            <a:pPr algn="ctr">
              <a:lnSpc>
                <a:spcPct val="90000"/>
              </a:lnSpc>
              <a:buFontTx/>
              <a:buNone/>
              <a:defRPr/>
            </a:pPr>
            <a:r>
              <a:rPr lang="en-US" altLang="en-US" sz="2400" i="1" dirty="0" smtClean="0">
                <a:solidFill>
                  <a:srgbClr val="33CC33"/>
                </a:solidFill>
                <a:latin typeface="+mn-lt"/>
                <a:cs typeface="Courier New" panose="02070309020205020404" pitchFamily="49" charset="0"/>
              </a:rPr>
              <a:t>N</a:t>
            </a:r>
            <a:r>
              <a:rPr lang="en-US" altLang="en-US" sz="2400" baseline="-25000" dirty="0" smtClean="0">
                <a:solidFill>
                  <a:srgbClr val="33CC33"/>
                </a:solidFill>
                <a:latin typeface="+mn-lt"/>
                <a:cs typeface="Courier New" panose="02070309020205020404" pitchFamily="49" charset="0"/>
              </a:rPr>
              <a:t>1</a:t>
            </a:r>
            <a:r>
              <a:rPr lang="en-US" altLang="en-US" sz="2400" dirty="0" smtClean="0">
                <a:latin typeface="+mn-lt"/>
                <a:cs typeface="Courier New" panose="02070309020205020404" pitchFamily="49" charset="0"/>
              </a:rPr>
              <a:t> + </a:t>
            </a:r>
            <a:r>
              <a:rPr lang="en-US" altLang="en-US" sz="2400" i="1" dirty="0" smtClean="0">
                <a:solidFill>
                  <a:srgbClr val="33CC33"/>
                </a:solidFill>
                <a:latin typeface="+mn-lt"/>
                <a:cs typeface="Courier New" panose="02070309020205020404" pitchFamily="49" charset="0"/>
              </a:rPr>
              <a:t>N</a:t>
            </a:r>
            <a:r>
              <a:rPr lang="en-US" altLang="en-US" sz="2400" baseline="-25000" dirty="0" smtClean="0">
                <a:solidFill>
                  <a:srgbClr val="33CC33"/>
                </a:solidFill>
                <a:latin typeface="+mn-lt"/>
                <a:cs typeface="Courier New" panose="02070309020205020404" pitchFamily="49" charset="0"/>
              </a:rPr>
              <a:t>2</a:t>
            </a:r>
            <a:r>
              <a:rPr lang="en-US" altLang="en-US" sz="2400" dirty="0" smtClean="0">
                <a:latin typeface="+mn-lt"/>
                <a:cs typeface="Courier New" panose="02070309020205020404" pitchFamily="49" charset="0"/>
              </a:rPr>
              <a:t> – </a:t>
            </a:r>
            <a:r>
              <a:rPr lang="en-US" altLang="en-US" sz="2400" i="1" dirty="0" smtClean="0">
                <a:latin typeface="+mn-lt"/>
                <a:cs typeface="Courier New" panose="02070309020205020404" pitchFamily="49" charset="0"/>
              </a:rPr>
              <a:t>Mg</a:t>
            </a:r>
            <a:r>
              <a:rPr lang="en-US" altLang="en-US" sz="2400" dirty="0" smtClean="0">
                <a:latin typeface="+mn-lt"/>
                <a:cs typeface="Courier New" panose="02070309020205020404" pitchFamily="49" charset="0"/>
              </a:rPr>
              <a:t> – </a:t>
            </a:r>
            <a:r>
              <a:rPr lang="en-US" altLang="en-US" sz="2400" i="1" dirty="0" smtClean="0">
                <a:latin typeface="+mn-lt"/>
                <a:cs typeface="Courier New" panose="02070309020205020404" pitchFamily="49" charset="0"/>
              </a:rPr>
              <a:t>mg </a:t>
            </a:r>
            <a:r>
              <a:rPr lang="en-US" altLang="en-US" sz="2400" dirty="0" smtClean="0">
                <a:latin typeface="+mn-lt"/>
                <a:cs typeface="Courier New" panose="02070309020205020404" pitchFamily="49" charset="0"/>
              </a:rPr>
              <a:t>=</a:t>
            </a:r>
            <a:r>
              <a:rPr lang="en-US" altLang="en-US" sz="2400" baseline="-25000" dirty="0" smtClean="0">
                <a:latin typeface="+mn-lt"/>
                <a:cs typeface="Courier New" panose="02070309020205020404" pitchFamily="49" charset="0"/>
              </a:rPr>
              <a:t> </a:t>
            </a:r>
            <a:r>
              <a:rPr lang="en-US" altLang="en-US" sz="2400" dirty="0" smtClean="0">
                <a:latin typeface="+mn-lt"/>
                <a:cs typeface="Courier New" panose="02070309020205020404" pitchFamily="49" charset="0"/>
              </a:rPr>
              <a:t>0</a:t>
            </a:r>
          </a:p>
          <a:p>
            <a:pPr>
              <a:lnSpc>
                <a:spcPct val="90000"/>
              </a:lnSpc>
              <a:buFontTx/>
              <a:buNone/>
              <a:defRPr/>
            </a:pPr>
            <a:endParaRPr lang="en-US" altLang="en-US" sz="2400" dirty="0" smtClean="0">
              <a:solidFill>
                <a:srgbClr val="000000"/>
              </a:solidFill>
              <a:latin typeface="Arial"/>
              <a:cs typeface="Arial" panose="020B0604020202020204" pitchFamily="34" charset="0"/>
              <a:sym typeface="Symbol" panose="05050102010706020507" pitchFamily="18" charset="2"/>
            </a:endParaRPr>
          </a:p>
          <a:p>
            <a:pPr>
              <a:lnSpc>
                <a:spcPct val="90000"/>
              </a:lnSpc>
              <a:buFontTx/>
              <a:buNone/>
              <a:defRPr/>
            </a:pPr>
            <a:endParaRPr lang="en-US" altLang="en-US" sz="2000" b="1" dirty="0">
              <a:latin typeface="+mn-lt"/>
              <a:cs typeface="Arial" panose="020B0604020202020204" pitchFamily="34" charset="0"/>
            </a:endParaRPr>
          </a:p>
        </p:txBody>
      </p:sp>
      <p:sp>
        <p:nvSpPr>
          <p:cNvPr id="1536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41" name="Line 38"/>
          <p:cNvSpPr>
            <a:spLocks noChangeShapeType="1"/>
          </p:cNvSpPr>
          <p:nvPr/>
        </p:nvSpPr>
        <p:spPr bwMode="auto">
          <a:xfrm>
            <a:off x="2009775" y="3471863"/>
            <a:ext cx="5124450" cy="0"/>
          </a:xfrm>
          <a:prstGeom prst="line">
            <a:avLst/>
          </a:prstGeom>
          <a:noFill/>
          <a:ln w="57150">
            <a:solidFill>
              <a:schemeClr val="bg2"/>
            </a:solidFill>
            <a:round/>
            <a:headEn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grpSp>
        <p:nvGrpSpPr>
          <p:cNvPr id="2" name="Group 39"/>
          <p:cNvGrpSpPr>
            <a:grpSpLocks/>
          </p:cNvGrpSpPr>
          <p:nvPr/>
        </p:nvGrpSpPr>
        <p:grpSpPr bwMode="auto">
          <a:xfrm>
            <a:off x="4514850" y="3460750"/>
            <a:ext cx="620713" cy="496888"/>
            <a:chOff x="2667" y="1910"/>
            <a:chExt cx="391" cy="313"/>
          </a:xfrm>
        </p:grpSpPr>
        <p:sp>
          <p:nvSpPr>
            <p:cNvPr id="29723" name="Line 40"/>
            <p:cNvSpPr>
              <a:spLocks noChangeShapeType="1"/>
            </p:cNvSpPr>
            <p:nvPr/>
          </p:nvSpPr>
          <p:spPr bwMode="auto">
            <a:xfrm>
              <a:off x="2667" y="1910"/>
              <a:ext cx="0" cy="189"/>
            </a:xfrm>
            <a:prstGeom prst="line">
              <a:avLst/>
            </a:prstGeom>
            <a:noFill/>
            <a:ln w="38100">
              <a:solidFill>
                <a:schemeClr val="tx1"/>
              </a:solidFill>
              <a:round/>
              <a:headEnd/>
              <a:tailEnd type="arrow" w="med" len="me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29724" name="Text Box 41"/>
            <p:cNvSpPr txBox="1">
              <a:spLocks noChangeArrowheads="1"/>
            </p:cNvSpPr>
            <p:nvPr/>
          </p:nvSpPr>
          <p:spPr bwMode="auto">
            <a:xfrm>
              <a:off x="2672" y="1932"/>
              <a:ext cx="386"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smtClean="0">
                  <a:latin typeface="+mn-lt"/>
                </a:rPr>
                <a:t>mg</a:t>
              </a:r>
            </a:p>
          </p:txBody>
        </p:sp>
      </p:grpSp>
      <p:grpSp>
        <p:nvGrpSpPr>
          <p:cNvPr id="3" name="Group 42"/>
          <p:cNvGrpSpPr>
            <a:grpSpLocks/>
          </p:cNvGrpSpPr>
          <p:nvPr/>
        </p:nvGrpSpPr>
        <p:grpSpPr bwMode="auto">
          <a:xfrm>
            <a:off x="1997075" y="2873375"/>
            <a:ext cx="2508250" cy="520700"/>
            <a:chOff x="1081" y="1540"/>
            <a:chExt cx="1580" cy="328"/>
          </a:xfrm>
        </p:grpSpPr>
        <p:sp>
          <p:nvSpPr>
            <p:cNvPr id="29719" name="Line 43"/>
            <p:cNvSpPr>
              <a:spLocks noChangeShapeType="1"/>
            </p:cNvSpPr>
            <p:nvPr/>
          </p:nvSpPr>
          <p:spPr bwMode="auto">
            <a:xfrm flipV="1">
              <a:off x="1081" y="1554"/>
              <a:ext cx="0" cy="303"/>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29720" name="Line 44"/>
            <p:cNvSpPr>
              <a:spLocks noChangeShapeType="1"/>
            </p:cNvSpPr>
            <p:nvPr/>
          </p:nvSpPr>
          <p:spPr bwMode="auto">
            <a:xfrm flipV="1">
              <a:off x="2661" y="1547"/>
              <a:ext cx="0" cy="321"/>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29721" name="Line 45"/>
            <p:cNvSpPr>
              <a:spLocks noChangeShapeType="1"/>
            </p:cNvSpPr>
            <p:nvPr/>
          </p:nvSpPr>
          <p:spPr bwMode="auto">
            <a:xfrm>
              <a:off x="1081" y="1625"/>
              <a:ext cx="1578" cy="0"/>
            </a:xfrm>
            <a:prstGeom prst="line">
              <a:avLst/>
            </a:prstGeom>
            <a:noFill/>
            <a:ln w="19050">
              <a:solidFill>
                <a:srgbClr val="C0C0C0"/>
              </a:solidFill>
              <a:round/>
              <a:headEnd type="arrow" w="med" len="med"/>
              <a:tailEnd type="arrow" w="med" len="me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29722" name="Text Box 46"/>
            <p:cNvSpPr txBox="1">
              <a:spLocks noChangeArrowheads="1"/>
            </p:cNvSpPr>
            <p:nvPr/>
          </p:nvSpPr>
          <p:spPr bwMode="auto">
            <a:xfrm>
              <a:off x="1637" y="1540"/>
              <a:ext cx="500" cy="291"/>
            </a:xfrm>
            <a:prstGeom prst="rect">
              <a:avLst/>
            </a:prstGeom>
            <a:solidFill>
              <a:srgbClr val="EAEAEA"/>
            </a:solidFill>
            <a:ln>
              <a:noFill/>
            </a:ln>
            <a:effectLst/>
            <a:extLst>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dirty="0" smtClean="0">
                  <a:solidFill>
                    <a:schemeClr val="accent2"/>
                  </a:solidFill>
                  <a:latin typeface="+mn-lt"/>
                </a:rPr>
                <a:t>L /</a:t>
              </a:r>
              <a:r>
                <a:rPr lang="en-US" altLang="en-US" dirty="0" smtClean="0">
                  <a:solidFill>
                    <a:schemeClr val="accent2"/>
                  </a:solidFill>
                  <a:latin typeface="+mn-lt"/>
                </a:rPr>
                <a:t> 2</a:t>
              </a:r>
            </a:p>
          </p:txBody>
        </p:sp>
      </p:grpSp>
      <p:grpSp>
        <p:nvGrpSpPr>
          <p:cNvPr id="4" name="Group 47"/>
          <p:cNvGrpSpPr>
            <a:grpSpLocks/>
          </p:cNvGrpSpPr>
          <p:nvPr/>
        </p:nvGrpSpPr>
        <p:grpSpPr bwMode="auto">
          <a:xfrm>
            <a:off x="1979613" y="3459163"/>
            <a:ext cx="520700" cy="762000"/>
            <a:chOff x="1070" y="1909"/>
            <a:chExt cx="328" cy="480"/>
          </a:xfrm>
        </p:grpSpPr>
        <p:sp>
          <p:nvSpPr>
            <p:cNvPr id="29717" name="Line 48"/>
            <p:cNvSpPr>
              <a:spLocks noChangeShapeType="1"/>
            </p:cNvSpPr>
            <p:nvPr/>
          </p:nvSpPr>
          <p:spPr bwMode="auto">
            <a:xfrm>
              <a:off x="1081" y="1909"/>
              <a:ext cx="0" cy="332"/>
            </a:xfrm>
            <a:prstGeom prst="line">
              <a:avLst/>
            </a:prstGeom>
            <a:noFill/>
            <a:ln w="57150">
              <a:solidFill>
                <a:srgbClr val="33CC33"/>
              </a:solidFill>
              <a:round/>
              <a:headEnd type="arrow" w="med" len="me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29718" name="Text Box 49"/>
            <p:cNvSpPr txBox="1">
              <a:spLocks noChangeArrowheads="1"/>
            </p:cNvSpPr>
            <p:nvPr/>
          </p:nvSpPr>
          <p:spPr bwMode="auto">
            <a:xfrm>
              <a:off x="1070" y="2098"/>
              <a:ext cx="328"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dirty="0" smtClean="0">
                  <a:solidFill>
                    <a:srgbClr val="33CC33"/>
                  </a:solidFill>
                  <a:latin typeface="+mn-lt"/>
                </a:rPr>
                <a:t>N</a:t>
              </a:r>
              <a:r>
                <a:rPr lang="en-US" altLang="en-US" baseline="-25000" dirty="0" smtClean="0">
                  <a:solidFill>
                    <a:srgbClr val="33CC33"/>
                  </a:solidFill>
                  <a:latin typeface="+mn-lt"/>
                </a:rPr>
                <a:t>1</a:t>
              </a:r>
              <a:endParaRPr lang="en-US" altLang="en-US" i="1" dirty="0" smtClean="0">
                <a:solidFill>
                  <a:srgbClr val="33CC33"/>
                </a:solidFill>
                <a:latin typeface="+mn-lt"/>
              </a:endParaRPr>
            </a:p>
          </p:txBody>
        </p:sp>
      </p:grpSp>
      <p:grpSp>
        <p:nvGrpSpPr>
          <p:cNvPr id="5" name="Group 50"/>
          <p:cNvGrpSpPr>
            <a:grpSpLocks/>
          </p:cNvGrpSpPr>
          <p:nvPr/>
        </p:nvGrpSpPr>
        <p:grpSpPr bwMode="auto">
          <a:xfrm>
            <a:off x="6905625" y="3473450"/>
            <a:ext cx="520700" cy="749300"/>
            <a:chOff x="4173" y="1918"/>
            <a:chExt cx="328" cy="472"/>
          </a:xfrm>
        </p:grpSpPr>
        <p:sp>
          <p:nvSpPr>
            <p:cNvPr id="29715" name="Line 51"/>
            <p:cNvSpPr>
              <a:spLocks noChangeShapeType="1"/>
            </p:cNvSpPr>
            <p:nvPr/>
          </p:nvSpPr>
          <p:spPr bwMode="auto">
            <a:xfrm>
              <a:off x="4310" y="1918"/>
              <a:ext cx="0" cy="221"/>
            </a:xfrm>
            <a:prstGeom prst="line">
              <a:avLst/>
            </a:prstGeom>
            <a:noFill/>
            <a:ln w="57150">
              <a:solidFill>
                <a:srgbClr val="33CC33"/>
              </a:solidFill>
              <a:round/>
              <a:headEnd type="arrow" w="med" len="me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29716" name="Text Box 52"/>
            <p:cNvSpPr txBox="1">
              <a:spLocks noChangeArrowheads="1"/>
            </p:cNvSpPr>
            <p:nvPr/>
          </p:nvSpPr>
          <p:spPr bwMode="auto">
            <a:xfrm>
              <a:off x="4173" y="2099"/>
              <a:ext cx="328"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smtClean="0">
                  <a:solidFill>
                    <a:srgbClr val="33CC33"/>
                  </a:solidFill>
                  <a:latin typeface="+mn-lt"/>
                </a:rPr>
                <a:t>N</a:t>
              </a:r>
              <a:r>
                <a:rPr lang="en-US" altLang="en-US" baseline="-25000" smtClean="0">
                  <a:solidFill>
                    <a:srgbClr val="33CC33"/>
                  </a:solidFill>
                  <a:latin typeface="+mn-lt"/>
                </a:rPr>
                <a:t>2</a:t>
              </a:r>
              <a:endParaRPr lang="en-US" altLang="en-US" i="1" smtClean="0">
                <a:solidFill>
                  <a:srgbClr val="33CC33"/>
                </a:solidFill>
                <a:latin typeface="+mn-lt"/>
              </a:endParaRPr>
            </a:p>
          </p:txBody>
        </p:sp>
      </p:grpSp>
      <p:grpSp>
        <p:nvGrpSpPr>
          <p:cNvPr id="6" name="Group 53"/>
          <p:cNvGrpSpPr>
            <a:grpSpLocks/>
          </p:cNvGrpSpPr>
          <p:nvPr/>
        </p:nvGrpSpPr>
        <p:grpSpPr bwMode="auto">
          <a:xfrm>
            <a:off x="2951163" y="3462338"/>
            <a:ext cx="684212" cy="720725"/>
            <a:chOff x="1682" y="1911"/>
            <a:chExt cx="431" cy="454"/>
          </a:xfrm>
        </p:grpSpPr>
        <p:sp>
          <p:nvSpPr>
            <p:cNvPr id="29713" name="Line 54"/>
            <p:cNvSpPr>
              <a:spLocks noChangeShapeType="1"/>
            </p:cNvSpPr>
            <p:nvPr/>
          </p:nvSpPr>
          <p:spPr bwMode="auto">
            <a:xfrm>
              <a:off x="1682" y="1911"/>
              <a:ext cx="0" cy="320"/>
            </a:xfrm>
            <a:prstGeom prst="line">
              <a:avLst/>
            </a:prstGeom>
            <a:noFill/>
            <a:ln w="38100">
              <a:solidFill>
                <a:schemeClr val="tx1"/>
              </a:solidFill>
              <a:round/>
              <a:headEnd/>
              <a:tailEnd type="arrow" w="med" len="me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29714" name="Text Box 55"/>
            <p:cNvSpPr txBox="1">
              <a:spLocks noChangeArrowheads="1"/>
            </p:cNvSpPr>
            <p:nvPr/>
          </p:nvSpPr>
          <p:spPr bwMode="auto">
            <a:xfrm>
              <a:off x="1717" y="2074"/>
              <a:ext cx="396"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smtClean="0">
                  <a:latin typeface="+mn-lt"/>
                </a:rPr>
                <a:t>Mg</a:t>
              </a:r>
            </a:p>
          </p:txBody>
        </p:sp>
      </p:grpSp>
      <p:grpSp>
        <p:nvGrpSpPr>
          <p:cNvPr id="7" name="Group 56"/>
          <p:cNvGrpSpPr>
            <a:grpSpLocks/>
          </p:cNvGrpSpPr>
          <p:nvPr/>
        </p:nvGrpSpPr>
        <p:grpSpPr bwMode="auto">
          <a:xfrm>
            <a:off x="1993900" y="3022600"/>
            <a:ext cx="950913" cy="461963"/>
            <a:chOff x="1079" y="1634"/>
            <a:chExt cx="599" cy="291"/>
          </a:xfrm>
        </p:grpSpPr>
        <p:sp>
          <p:nvSpPr>
            <p:cNvPr id="29708" name="Line 57"/>
            <p:cNvSpPr>
              <a:spLocks noChangeShapeType="1"/>
            </p:cNvSpPr>
            <p:nvPr/>
          </p:nvSpPr>
          <p:spPr bwMode="auto">
            <a:xfrm flipV="1">
              <a:off x="1678" y="1707"/>
              <a:ext cx="0" cy="166"/>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29709" name="Line 58"/>
            <p:cNvSpPr>
              <a:spLocks noChangeShapeType="1"/>
            </p:cNvSpPr>
            <p:nvPr/>
          </p:nvSpPr>
          <p:spPr bwMode="auto">
            <a:xfrm>
              <a:off x="1079" y="1783"/>
              <a:ext cx="594" cy="0"/>
            </a:xfrm>
            <a:prstGeom prst="line">
              <a:avLst/>
            </a:prstGeom>
            <a:noFill/>
            <a:ln w="19050">
              <a:solidFill>
                <a:srgbClr val="C0C0C0"/>
              </a:solidFill>
              <a:round/>
              <a:headEnd type="arrow" w="med" len="med"/>
              <a:tailEnd type="arrow" w="med" len="me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grpSp>
          <p:nvGrpSpPr>
            <p:cNvPr id="15375" name="Group 59"/>
            <p:cNvGrpSpPr>
              <a:grpSpLocks/>
            </p:cNvGrpSpPr>
            <p:nvPr/>
          </p:nvGrpSpPr>
          <p:grpSpPr bwMode="auto">
            <a:xfrm>
              <a:off x="1277" y="1634"/>
              <a:ext cx="214" cy="291"/>
              <a:chOff x="4047" y="2942"/>
              <a:chExt cx="214" cy="291"/>
            </a:xfrm>
          </p:grpSpPr>
          <p:sp>
            <p:nvSpPr>
              <p:cNvPr id="29711" name="Rectangle 60"/>
              <p:cNvSpPr>
                <a:spLocks noChangeArrowheads="1"/>
              </p:cNvSpPr>
              <p:nvPr/>
            </p:nvSpPr>
            <p:spPr bwMode="auto">
              <a:xfrm>
                <a:off x="4087" y="3017"/>
                <a:ext cx="174" cy="137"/>
              </a:xfrm>
              <a:prstGeom prst="rect">
                <a:avLst/>
              </a:prstGeom>
              <a:solidFill>
                <a:schemeClr val="bg1"/>
              </a:solidFill>
              <a:ln>
                <a:noFill/>
              </a:ln>
              <a:effectLst/>
              <a:extLst>
                <a:ext uri="{91240B29-F687-4F45-9708-019B960494DF}"/>
                <a:ext uri="{AF507438-7753-43E0-B8FC-AC1667EBCBE1}"/>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altLang="en-US" smtClean="0">
                  <a:latin typeface="+mn-lt"/>
                </a:endParaRPr>
              </a:p>
            </p:txBody>
          </p:sp>
          <p:sp>
            <p:nvSpPr>
              <p:cNvPr id="29712" name="Text Box 61"/>
              <p:cNvSpPr txBox="1">
                <a:spLocks noChangeArrowheads="1"/>
              </p:cNvSpPr>
              <p:nvPr/>
            </p:nvSpPr>
            <p:spPr bwMode="auto">
              <a:xfrm>
                <a:off x="4047" y="2942"/>
                <a:ext cx="213"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smtClean="0">
                    <a:latin typeface="+mn-lt"/>
                  </a:rPr>
                  <a:t>x</a:t>
                </a:r>
              </a:p>
            </p:txBody>
          </p:sp>
        </p:grpSp>
      </p:grpSp>
      <p:pic>
        <p:nvPicPr>
          <p:cNvPr id="15389"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16625" y="201613"/>
            <a:ext cx="3054350" cy="723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5389"/>
                                        </p:tgtEl>
                                        <p:attrNameLst>
                                          <p:attrName>style.visibility</p:attrName>
                                        </p:attrNameLst>
                                      </p:cBhvr>
                                      <p:to>
                                        <p:strVal val="visible"/>
                                      </p:to>
                                    </p:set>
                                    <p:animEffect transition="in" filter="fade">
                                      <p:cBhvr>
                                        <p:cTn id="12" dur="2000"/>
                                        <p:tgtEl>
                                          <p:spTgt spid="153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subTnLst>
                                    <p:audio>
                                      <p:cMediaNode>
                                        <p:cTn display="0" masterRel="sameClick">
                                          <p:stCondLst>
                                            <p:cond evt="begin" delay="0">
                                              <p:tn val="15"/>
                                            </p:cond>
                                          </p:stCondLst>
                                          <p:endCondLst>
                                            <p:cond evt="onStopAudio" delay="0">
                                              <p:tgtEl>
                                                <p:sldTgt/>
                                              </p:tgtEl>
                                            </p:cond>
                                          </p:endCondLst>
                                        </p:cTn>
                                        <p:tgtEl>
                                          <p:sndTgt r:embed="rId5"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5"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5"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subTnLst>
                                    <p:audio>
                                      <p:cMediaNode>
                                        <p:cTn display="0" masterRel="sameClick">
                                          <p:stCondLst>
                                            <p:cond evt="begin" delay="0">
                                              <p:tn val="40"/>
                                            </p:cond>
                                          </p:stCondLst>
                                          <p:endCondLst>
                                            <p:cond evt="onStopAudio" delay="0">
                                              <p:tgtEl>
                                                <p:sldTgt/>
                                              </p:tgtEl>
                                            </p:cond>
                                          </p:endCondLst>
                                        </p:cTn>
                                        <p:tgtEl>
                                          <p:sndTgt r:embed="rId5"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subTnLst>
                                    <p:audio>
                                      <p:cMediaNode>
                                        <p:cTn display="0" masterRel="sameClick">
                                          <p:stCondLst>
                                            <p:cond evt="begin" delay="0">
                                              <p:tn val="45"/>
                                            </p:cond>
                                          </p:stCondLst>
                                          <p:endCondLst>
                                            <p:cond evt="onStopAudio" delay="0">
                                              <p:tgtEl>
                                                <p:sldTgt/>
                                              </p:tgtEl>
                                            </p:cond>
                                          </p:endCondLst>
                                        </p:cTn>
                                        <p:tgtEl>
                                          <p:sndTgt r:embed="rId5"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93187">
                                            <p:txEl>
                                              <p:pRg st="5" end="5"/>
                                            </p:txEl>
                                          </p:spTgt>
                                        </p:tgtEl>
                                        <p:attrNameLst>
                                          <p:attrName>style.visibility</p:attrName>
                                        </p:attrNameLst>
                                      </p:cBhvr>
                                      <p:to>
                                        <p:strVal val="visible"/>
                                      </p:to>
                                    </p:set>
                                    <p:anim calcmode="lin" valueType="num">
                                      <p:cBhvr additive="base">
                                        <p:cTn id="5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93187">
                                            <p:txEl>
                                              <p:pRg st="6" end="6"/>
                                            </p:txEl>
                                          </p:spTgt>
                                        </p:tgtEl>
                                        <p:attrNameLst>
                                          <p:attrName>style.visibility</p:attrName>
                                        </p:attrNameLst>
                                      </p:cBhvr>
                                      <p:to>
                                        <p:strVal val="visible"/>
                                      </p:to>
                                    </p:set>
                                    <p:anim calcmode="lin" valueType="num">
                                      <p:cBhvr additive="base">
                                        <p:cTn id="5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93187">
                                            <p:txEl>
                                              <p:pRg st="7" end="7"/>
                                            </p:txEl>
                                          </p:spTgt>
                                        </p:tgtEl>
                                        <p:attrNameLst>
                                          <p:attrName>style.visibility</p:attrName>
                                        </p:attrNameLst>
                                      </p:cBhvr>
                                      <p:to>
                                        <p:strVal val="visible"/>
                                      </p:to>
                                    </p:set>
                                    <p:anim calcmode="lin" valueType="num">
                                      <p:cBhvr additive="base">
                                        <p:cTn id="64"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65">
                                            <p:txEl>
                                              <p:pRg st="1" end="1"/>
                                            </p:txEl>
                                          </p:spTgt>
                                        </p:tgtEl>
                                        <p:attrNameLst>
                                          <p:attrName>style.visibility</p:attrName>
                                        </p:attrNameLst>
                                      </p:cBhvr>
                                      <p:to>
                                        <p:strVal val="visible"/>
                                      </p:to>
                                    </p:set>
                                    <p:anim calcmode="lin" valueType="num">
                                      <p:cBhvr additive="base">
                                        <p:cTn id="70"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65">
                                            <p:txEl>
                                              <p:pRg st="2" end="2"/>
                                            </p:txEl>
                                          </p:spTgt>
                                        </p:tgtEl>
                                        <p:attrNameLst>
                                          <p:attrName>style.visibility</p:attrName>
                                        </p:attrNameLst>
                                      </p:cBhvr>
                                      <p:to>
                                        <p:strVal val="visible"/>
                                      </p:to>
                                    </p:set>
                                    <p:anim calcmode="lin" valueType="num">
                                      <p:cBhvr additive="base">
                                        <p:cTn id="76" dur="500" fill="hold"/>
                                        <p:tgtEl>
                                          <p:spTgt spid="65">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6"/>
          <p:cNvSpPr>
            <a:spLocks noChangeArrowheads="1"/>
          </p:cNvSpPr>
          <p:nvPr/>
        </p:nvSpPr>
        <p:spPr bwMode="auto">
          <a:xfrm>
            <a:off x="698500" y="5754688"/>
            <a:ext cx="7764463" cy="1103312"/>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Choosing the pivot (fulcrum) at the point of a force removes that force from the torque equation! Why?</a:t>
            </a:r>
            <a:endParaRPr lang="en-US" altLang="en-US">
              <a:ea typeface="Times New Roman" pitchFamily="18" charset="0"/>
              <a:cs typeface="Courier New" pitchFamily="49" charset="0"/>
              <a:sym typeface="Symbol" pitchFamily="18" charset="2"/>
            </a:endParaRPr>
          </a:p>
        </p:txBody>
      </p:sp>
      <p:sp>
        <p:nvSpPr>
          <p:cNvPr id="93187" name="Rectangle 3"/>
          <p:cNvSpPr>
            <a:spLocks noChangeArrowheads="1"/>
          </p:cNvSpPr>
          <p:nvPr/>
        </p:nvSpPr>
        <p:spPr bwMode="auto">
          <a:xfrm>
            <a:off x="685800" y="1397000"/>
            <a:ext cx="7772400" cy="4389438"/>
          </a:xfrm>
          <a:prstGeom prst="rect">
            <a:avLst/>
          </a:prstGeom>
          <a:solidFill>
            <a:srgbClr val="EAEAEA"/>
          </a:solid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200"/>
              </a:spcAft>
              <a:buFontTx/>
              <a:buNone/>
              <a:defRPr/>
            </a:pPr>
            <a:r>
              <a:rPr lang="en-US" altLang="en-US" sz="2400" i="1" dirty="0" smtClean="0">
                <a:solidFill>
                  <a:schemeClr val="accent2"/>
                </a:solidFill>
                <a:cs typeface="Arial" panose="020B0604020202020204" pitchFamily="34" charset="0"/>
              </a:rPr>
              <a:t>Translational and rotational equilibrium</a:t>
            </a:r>
            <a:r>
              <a:rPr lang="en-US" altLang="en-US" sz="2400" dirty="0" smtClean="0">
                <a:solidFill>
                  <a:schemeClr val="accent2"/>
                </a:solidFill>
                <a:cs typeface="Arial" panose="020B0604020202020204" pitchFamily="34" charset="0"/>
              </a:rPr>
              <a:t> </a:t>
            </a:r>
          </a:p>
          <a:p>
            <a:pPr>
              <a:lnSpc>
                <a:spcPct val="90000"/>
              </a:lnSpc>
              <a:buFontTx/>
              <a:buNone/>
              <a:defRPr/>
            </a:pPr>
            <a:r>
              <a:rPr lang="en-US" altLang="en-US" sz="2400" dirty="0" smtClean="0">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In order to use our balance of torques we need to choose a </a:t>
            </a:r>
            <a:r>
              <a:rPr lang="en-US" altLang="en-US" sz="2400" dirty="0" smtClean="0">
                <a:solidFill>
                  <a:srgbClr val="FF0000"/>
                </a:solidFill>
                <a:latin typeface="+mn-lt"/>
                <a:cs typeface="Arial" panose="020B0604020202020204" pitchFamily="34" charset="0"/>
                <a:sym typeface="Symbol" panose="05050102010706020507" pitchFamily="18" charset="2"/>
              </a:rPr>
              <a:t>pivot point</a:t>
            </a:r>
            <a:r>
              <a:rPr lang="en-US" altLang="en-US" sz="24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If a system is in static equilibrium you can use ANY point! </a:t>
            </a:r>
            <a:r>
              <a:rPr lang="en-US" altLang="en-US" sz="2400" dirty="0" smtClean="0">
                <a:latin typeface="+mn-lt"/>
                <a:cs typeface="Arial" panose="020B0604020202020204" pitchFamily="34" charset="0"/>
                <a:sym typeface="Symbol" panose="05050102010706020507" pitchFamily="18" charset="2"/>
              </a:rPr>
              <a:t>I have chosen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1</a:t>
            </a:r>
            <a:r>
              <a:rPr lang="en-US" altLang="en-US" sz="2400" dirty="0" smtClean="0">
                <a:latin typeface="+mn-lt"/>
                <a:cs typeface="Arial" panose="020B0604020202020204" pitchFamily="34" charset="0"/>
                <a:sym typeface="Symbol" panose="05050102010706020507" pitchFamily="18" charset="2"/>
              </a:rPr>
              <a:t>’s location.</a:t>
            </a:r>
            <a:endParaRPr lang="en-US" altLang="en-US" sz="2000" b="1" dirty="0" smtClean="0">
              <a:latin typeface="+mn-lt"/>
              <a:cs typeface="Arial" panose="020B0604020202020204" pitchFamily="34" charset="0"/>
            </a:endParaRPr>
          </a:p>
          <a:p>
            <a:pPr>
              <a:spcBef>
                <a:spcPct val="0"/>
              </a:spcBef>
              <a:spcAft>
                <a:spcPts val="200"/>
              </a:spcAft>
              <a:buFontTx/>
              <a:buNone/>
              <a:defRPr/>
            </a:pPr>
            <a:endParaRPr lang="en-US" altLang="en-US" sz="2400" dirty="0" smtClean="0">
              <a:cs typeface="Arial" panose="020B0604020202020204" pitchFamily="34" charset="0"/>
            </a:endParaRPr>
          </a:p>
          <a:p>
            <a:pPr>
              <a:spcBef>
                <a:spcPct val="0"/>
              </a:spcBef>
              <a:spcAft>
                <a:spcPts val="200"/>
              </a:spcAft>
              <a:buFontTx/>
              <a:buNone/>
              <a:defRPr/>
            </a:pPr>
            <a:endParaRPr lang="en-US" altLang="en-US" sz="2400" dirty="0" smtClean="0">
              <a:cs typeface="Arial" panose="020B0604020202020204" pitchFamily="34" charset="0"/>
            </a:endParaRPr>
          </a:p>
          <a:p>
            <a:pPr>
              <a:spcBef>
                <a:spcPct val="0"/>
              </a:spcBef>
              <a:spcAft>
                <a:spcPts val="200"/>
              </a:spcAft>
              <a:buFontTx/>
              <a:buNone/>
              <a:defRPr/>
            </a:pPr>
            <a:endParaRPr lang="en-US" altLang="en-US" sz="2400" dirty="0" smtClean="0">
              <a:cs typeface="Arial" panose="020B0604020202020204" pitchFamily="34" charset="0"/>
            </a:endParaRPr>
          </a:p>
          <a:p>
            <a:pPr>
              <a:lnSpc>
                <a:spcPct val="90000"/>
              </a:lnSpc>
              <a:buFontTx/>
              <a:buNone/>
              <a:defRPr/>
            </a:pPr>
            <a:r>
              <a:rPr lang="en-US" altLang="en-US" sz="2400" dirty="0" smtClean="0">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For bookkeeping purposes choose a torque direction.</a:t>
            </a:r>
          </a:p>
          <a:p>
            <a:pPr>
              <a:lnSpc>
                <a:spcPct val="90000"/>
              </a:lnSpc>
              <a:buFontTx/>
              <a:buNone/>
              <a:defRPr/>
            </a:pPr>
            <a:r>
              <a:rPr lang="en-US" altLang="en-US" sz="2400" dirty="0" smtClean="0">
                <a:cs typeface="Arial" panose="020B0604020202020204" pitchFamily="34" charset="0"/>
                <a:sym typeface="Symbol" panose="05050102010706020507" pitchFamily="18" charset="2"/>
              </a:rPr>
              <a:t>Note that </a:t>
            </a:r>
            <a:r>
              <a:rPr lang="en-US" altLang="en-US" sz="2400" i="1" dirty="0" smtClean="0">
                <a:cs typeface="Arial" panose="020B0604020202020204" pitchFamily="34" charset="0"/>
                <a:sym typeface="Symbol" panose="05050102010706020507" pitchFamily="18" charset="2"/>
              </a:rPr>
              <a:t>Mg</a:t>
            </a:r>
            <a:r>
              <a:rPr lang="en-US" altLang="en-US" sz="2400" dirty="0" smtClean="0">
                <a:cs typeface="Arial" panose="020B0604020202020204" pitchFamily="34" charset="0"/>
                <a:sym typeface="Symbol" panose="05050102010706020507" pitchFamily="18" charset="2"/>
              </a:rPr>
              <a:t> and </a:t>
            </a:r>
            <a:r>
              <a:rPr lang="en-US" altLang="en-US" sz="2400" i="1" dirty="0" smtClean="0">
                <a:cs typeface="Arial" panose="020B0604020202020204" pitchFamily="34" charset="0"/>
                <a:sym typeface="Symbol" panose="05050102010706020507" pitchFamily="18" charset="2"/>
              </a:rPr>
              <a:t>mg</a:t>
            </a:r>
            <a:r>
              <a:rPr lang="en-US" altLang="en-US" sz="2400" dirty="0" smtClean="0">
                <a:cs typeface="Arial" panose="020B0604020202020204" pitchFamily="34" charset="0"/>
                <a:sym typeface="Symbol" panose="05050102010706020507" pitchFamily="18" charset="2"/>
              </a:rPr>
              <a:t> want to rotate (+), and </a:t>
            </a:r>
            <a:r>
              <a:rPr lang="en-US" altLang="en-US" sz="2400" i="1" dirty="0" smtClean="0">
                <a:cs typeface="Arial" panose="020B0604020202020204" pitchFamily="34" charset="0"/>
                <a:sym typeface="Symbol" panose="05050102010706020507" pitchFamily="18" charset="2"/>
              </a:rPr>
              <a:t>N</a:t>
            </a:r>
            <a:r>
              <a:rPr lang="en-US" altLang="en-US" sz="2400" baseline="-25000" dirty="0" smtClean="0">
                <a:cs typeface="Arial" panose="020B0604020202020204" pitchFamily="34" charset="0"/>
                <a:sym typeface="Symbol" panose="05050102010706020507" pitchFamily="18" charset="2"/>
              </a:rPr>
              <a:t>2</a:t>
            </a:r>
            <a:r>
              <a:rPr lang="en-US" altLang="en-US" sz="2400" dirty="0" smtClean="0">
                <a:cs typeface="Arial" panose="020B0604020202020204" pitchFamily="34" charset="0"/>
                <a:sym typeface="Symbol" panose="05050102010706020507" pitchFamily="18" charset="2"/>
              </a:rPr>
              <a:t> (</a:t>
            </a:r>
            <a:r>
              <a:rPr lang="en-US" altLang="en-US" sz="2400" dirty="0" smtClean="0">
                <a:cs typeface="Courier New" panose="02070309020205020404" pitchFamily="49" charset="0"/>
              </a:rPr>
              <a:t>–</a:t>
            </a:r>
            <a:r>
              <a:rPr lang="en-US" altLang="en-US" sz="2400" dirty="0" smtClean="0">
                <a:cs typeface="Arial" panose="020B0604020202020204" pitchFamily="34" charset="0"/>
                <a:sym typeface="Symbol" panose="05050102010706020507" pitchFamily="18" charset="2"/>
              </a:rPr>
              <a:t>).</a:t>
            </a:r>
            <a:endParaRPr lang="en-US" altLang="en-US" sz="2400" dirty="0" smtClean="0">
              <a:latin typeface="+mn-lt"/>
              <a:cs typeface="Arial" panose="020B0604020202020204" pitchFamily="34" charset="0"/>
              <a:sym typeface="Symbol" panose="05050102010706020507" pitchFamily="18" charset="2"/>
            </a:endParaRPr>
          </a:p>
          <a:p>
            <a:pPr>
              <a:lnSpc>
                <a:spcPct val="90000"/>
              </a:lnSpc>
              <a:buFontTx/>
              <a:buNone/>
              <a:defRPr/>
            </a:pPr>
            <a:r>
              <a:rPr lang="en-US" altLang="en-US" sz="2400" dirty="0" smtClean="0">
                <a:solidFill>
                  <a:srgbClr val="000000"/>
                </a:solidFill>
                <a:cs typeface="Arial" panose="020B0604020202020204" pitchFamily="34" charset="0"/>
                <a:sym typeface="Symbol" panose="05050102010706020507" pitchFamily="18" charset="2"/>
              </a:rPr>
              <a:t></a:t>
            </a:r>
            <a:r>
              <a:rPr lang="en-US" altLang="en-US" sz="2400" dirty="0" smtClean="0">
                <a:solidFill>
                  <a:srgbClr val="000000"/>
                </a:solidFill>
                <a:latin typeface="Arial"/>
                <a:cs typeface="Arial" panose="020B0604020202020204" pitchFamily="34" charset="0"/>
                <a:sym typeface="Symbol" panose="05050102010706020507" pitchFamily="18" charset="2"/>
              </a:rPr>
              <a:t>From our balance of torques we have </a:t>
            </a:r>
            <a:r>
              <a:rPr lang="en-US" altLang="en-US" sz="2400"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a:t>
            </a:r>
            <a:r>
              <a:rPr lang="en-US" altLang="en-US" sz="2400" b="1"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a:t>
            </a:r>
            <a:r>
              <a:rPr lang="en-US" altLang="en-US" sz="2400" b="1" i="1"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 </a:t>
            </a:r>
            <a:r>
              <a:rPr lang="en-US" altLang="en-US" sz="2400" i="1"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 </a:t>
            </a:r>
            <a:r>
              <a:rPr lang="en-US" altLang="en-US" sz="2400" dirty="0" smtClean="0">
                <a:solidFill>
                  <a:srgbClr val="000000"/>
                </a:solidFill>
                <a:ea typeface="Times New Roman" panose="02020603050405020304" pitchFamily="18" charset="0"/>
                <a:cs typeface="Courier New" panose="02070309020205020404" pitchFamily="49" charset="0"/>
                <a:sym typeface="Symbol" panose="05050102010706020507" pitchFamily="18" charset="2"/>
              </a:rPr>
              <a:t>0</a:t>
            </a:r>
            <a:r>
              <a:rPr lang="en-US" altLang="en-US" sz="2400" dirty="0" smtClean="0">
                <a:ea typeface="Times New Roman" panose="02020603050405020304" pitchFamily="18" charset="0"/>
                <a:cs typeface="Courier New" panose="02070309020205020404" pitchFamily="49" charset="0"/>
                <a:sym typeface="Symbol" panose="05050102010706020507" pitchFamily="18" charset="2"/>
              </a:rPr>
              <a:t>:</a:t>
            </a:r>
          </a:p>
          <a:p>
            <a:pPr algn="ctr">
              <a:lnSpc>
                <a:spcPct val="90000"/>
              </a:lnSpc>
              <a:buFontTx/>
              <a:buNone/>
              <a:defRPr/>
            </a:pPr>
            <a:r>
              <a:rPr lang="en-US" altLang="en-US" sz="2400" i="1" dirty="0" smtClean="0">
                <a:solidFill>
                  <a:srgbClr val="33CC33"/>
                </a:solidFill>
                <a:latin typeface="+mn-lt"/>
                <a:cs typeface="Courier New" panose="02070309020205020404" pitchFamily="49" charset="0"/>
              </a:rPr>
              <a:t>N</a:t>
            </a:r>
            <a:r>
              <a:rPr lang="en-US" altLang="en-US" sz="2400" baseline="-25000" dirty="0" smtClean="0">
                <a:solidFill>
                  <a:srgbClr val="33CC33"/>
                </a:solidFill>
                <a:latin typeface="+mn-lt"/>
                <a:cs typeface="Courier New" panose="02070309020205020404" pitchFamily="49" charset="0"/>
              </a:rPr>
              <a:t>1</a:t>
            </a:r>
            <a:r>
              <a:rPr lang="en-US" altLang="en-US" sz="2400" dirty="0" smtClean="0">
                <a:cs typeface="Courier New" panose="02070309020205020404" pitchFamily="49" charset="0"/>
                <a:sym typeface="Symbol" panose="05050102010706020507" pitchFamily="18" charset="2"/>
              </a:rPr>
              <a:t>  </a:t>
            </a:r>
            <a:r>
              <a:rPr lang="en-US" altLang="en-US" sz="2400" dirty="0" smtClean="0">
                <a:latin typeface="+mn-lt"/>
                <a:cs typeface="Courier New" panose="02070309020205020404" pitchFamily="49" charset="0"/>
                <a:sym typeface="Symbol" panose="05050102010706020507" pitchFamily="18" charset="2"/>
              </a:rPr>
              <a:t>0 </a:t>
            </a:r>
            <a:r>
              <a:rPr lang="en-US" altLang="en-US" sz="2400" dirty="0" smtClean="0">
                <a:latin typeface="+mn-lt"/>
                <a:cs typeface="Courier New" panose="02070309020205020404" pitchFamily="49" charset="0"/>
              </a:rPr>
              <a:t>+ </a:t>
            </a:r>
            <a:r>
              <a:rPr lang="en-US" altLang="en-US" sz="2400" i="1" dirty="0" smtClean="0">
                <a:latin typeface="+mn-lt"/>
                <a:cs typeface="Courier New" panose="02070309020205020404" pitchFamily="49" charset="0"/>
              </a:rPr>
              <a:t>Mg</a:t>
            </a:r>
            <a:r>
              <a:rPr lang="en-US" altLang="en-US" sz="2400" dirty="0" smtClean="0">
                <a:cs typeface="Courier New" panose="02070309020205020404" pitchFamily="49" charset="0"/>
                <a:sym typeface="Symbol" panose="05050102010706020507" pitchFamily="18" charset="2"/>
              </a:rPr>
              <a:t>  x</a:t>
            </a:r>
            <a:r>
              <a:rPr lang="en-US" altLang="en-US" sz="2400" dirty="0" smtClean="0">
                <a:latin typeface="+mn-lt"/>
                <a:cs typeface="Courier New" panose="02070309020205020404" pitchFamily="49" charset="0"/>
              </a:rPr>
              <a:t> + </a:t>
            </a:r>
            <a:r>
              <a:rPr lang="en-US" altLang="en-US" sz="2400" i="1" dirty="0" smtClean="0">
                <a:latin typeface="+mn-lt"/>
                <a:cs typeface="Courier New" panose="02070309020205020404" pitchFamily="49" charset="0"/>
              </a:rPr>
              <a:t>mg</a:t>
            </a:r>
            <a:r>
              <a:rPr lang="en-US" altLang="en-US" sz="2400" dirty="0" smtClean="0">
                <a:cs typeface="Courier New" panose="02070309020205020404" pitchFamily="49" charset="0"/>
                <a:sym typeface="Symbol" panose="05050102010706020507" pitchFamily="18" charset="2"/>
              </a:rPr>
              <a:t>  </a:t>
            </a:r>
            <a:r>
              <a:rPr lang="en-US" altLang="en-US" sz="2400" i="1" dirty="0" smtClean="0">
                <a:solidFill>
                  <a:schemeClr val="accent2"/>
                </a:solidFill>
                <a:cs typeface="Courier New" panose="02070309020205020404" pitchFamily="49" charset="0"/>
                <a:sym typeface="Symbol" panose="05050102010706020507" pitchFamily="18" charset="2"/>
              </a:rPr>
              <a:t>L / </a:t>
            </a:r>
            <a:r>
              <a:rPr lang="en-US" altLang="en-US" sz="2400" dirty="0" smtClean="0">
                <a:solidFill>
                  <a:schemeClr val="accent2"/>
                </a:solidFill>
                <a:cs typeface="Courier New" panose="02070309020205020404" pitchFamily="49" charset="0"/>
                <a:sym typeface="Symbol" panose="05050102010706020507" pitchFamily="18" charset="2"/>
              </a:rPr>
              <a:t>2 </a:t>
            </a:r>
            <a:r>
              <a:rPr lang="en-US" altLang="en-US" sz="2400" i="1" dirty="0" smtClean="0">
                <a:solidFill>
                  <a:schemeClr val="accent2"/>
                </a:solidFill>
                <a:latin typeface="+mn-lt"/>
                <a:cs typeface="Courier New" panose="02070309020205020404" pitchFamily="49" charset="0"/>
              </a:rPr>
              <a:t> </a:t>
            </a:r>
            <a:r>
              <a:rPr lang="en-US" altLang="en-US" sz="2400" dirty="0" smtClean="0">
                <a:cs typeface="Courier New" panose="02070309020205020404" pitchFamily="49" charset="0"/>
              </a:rPr>
              <a:t>–</a:t>
            </a:r>
            <a:r>
              <a:rPr lang="en-US" altLang="en-US" sz="2400" i="1" dirty="0" smtClean="0">
                <a:latin typeface="+mn-lt"/>
                <a:cs typeface="Courier New" panose="02070309020205020404" pitchFamily="49" charset="0"/>
              </a:rPr>
              <a:t> </a:t>
            </a:r>
            <a:r>
              <a:rPr lang="en-US" altLang="en-US" sz="2400" i="1" dirty="0" smtClean="0">
                <a:solidFill>
                  <a:srgbClr val="33CC33"/>
                </a:solidFill>
                <a:cs typeface="Courier New" panose="02070309020205020404" pitchFamily="49" charset="0"/>
              </a:rPr>
              <a:t>N</a:t>
            </a:r>
            <a:r>
              <a:rPr lang="en-US" altLang="en-US" sz="2400" baseline="-25000" dirty="0" smtClean="0">
                <a:solidFill>
                  <a:srgbClr val="33CC33"/>
                </a:solidFill>
                <a:cs typeface="Courier New" panose="02070309020205020404" pitchFamily="49" charset="0"/>
              </a:rPr>
              <a:t>2</a:t>
            </a:r>
            <a:r>
              <a:rPr lang="en-US" altLang="en-US" sz="2400" dirty="0" smtClean="0">
                <a:cs typeface="Courier New" panose="02070309020205020404" pitchFamily="49" charset="0"/>
              </a:rPr>
              <a:t> </a:t>
            </a:r>
            <a:r>
              <a:rPr lang="en-US" altLang="en-US" sz="2400" dirty="0" smtClean="0">
                <a:cs typeface="Courier New" panose="02070309020205020404" pitchFamily="49" charset="0"/>
                <a:sym typeface="Symbol" panose="05050102010706020507" pitchFamily="18" charset="2"/>
              </a:rPr>
              <a:t> </a:t>
            </a:r>
            <a:r>
              <a:rPr lang="en-US" altLang="en-US" sz="2400" i="1" dirty="0" smtClean="0">
                <a:solidFill>
                  <a:schemeClr val="accent2"/>
                </a:solidFill>
                <a:cs typeface="Courier New" panose="02070309020205020404" pitchFamily="49" charset="0"/>
                <a:sym typeface="Symbol" panose="05050102010706020507" pitchFamily="18" charset="2"/>
              </a:rPr>
              <a:t>L</a:t>
            </a:r>
            <a:r>
              <a:rPr lang="en-US" altLang="en-US" sz="2400" dirty="0" smtClean="0">
                <a:cs typeface="Courier New" panose="02070309020205020404" pitchFamily="49" charset="0"/>
              </a:rPr>
              <a:t> </a:t>
            </a:r>
            <a:r>
              <a:rPr lang="en-US" altLang="en-US" sz="2400" dirty="0" smtClean="0">
                <a:latin typeface="+mn-lt"/>
                <a:cs typeface="Courier New" panose="02070309020205020404" pitchFamily="49" charset="0"/>
              </a:rPr>
              <a:t>=</a:t>
            </a:r>
            <a:r>
              <a:rPr lang="en-US" altLang="en-US" sz="2400" baseline="-25000" dirty="0" smtClean="0">
                <a:latin typeface="+mn-lt"/>
                <a:cs typeface="Courier New" panose="02070309020205020404" pitchFamily="49" charset="0"/>
              </a:rPr>
              <a:t> </a:t>
            </a:r>
            <a:r>
              <a:rPr lang="en-US" altLang="en-US" sz="2400" dirty="0" smtClean="0">
                <a:latin typeface="+mn-lt"/>
                <a:cs typeface="Courier New" panose="02070309020205020404" pitchFamily="49" charset="0"/>
              </a:rPr>
              <a:t>0</a:t>
            </a:r>
          </a:p>
          <a:p>
            <a:pPr>
              <a:lnSpc>
                <a:spcPct val="90000"/>
              </a:lnSpc>
              <a:buFontTx/>
              <a:buNone/>
              <a:defRPr/>
            </a:pPr>
            <a:endParaRPr lang="en-US" altLang="en-US" sz="2400" dirty="0" smtClean="0">
              <a:solidFill>
                <a:srgbClr val="000000"/>
              </a:solidFill>
              <a:latin typeface="Arial"/>
              <a:cs typeface="Arial" panose="020B0604020202020204" pitchFamily="34" charset="0"/>
              <a:sym typeface="Symbol" panose="05050102010706020507" pitchFamily="18" charset="2"/>
            </a:endParaRPr>
          </a:p>
          <a:p>
            <a:pPr>
              <a:lnSpc>
                <a:spcPct val="90000"/>
              </a:lnSpc>
              <a:buFontTx/>
              <a:buNone/>
              <a:defRPr/>
            </a:pPr>
            <a:endParaRPr lang="en-US" altLang="en-US" sz="2000" b="1" dirty="0">
              <a:latin typeface="+mn-lt"/>
              <a:cs typeface="Arial" panose="020B0604020202020204" pitchFamily="34" charset="0"/>
            </a:endParaRPr>
          </a:p>
        </p:txBody>
      </p:sp>
      <p:sp>
        <p:nvSpPr>
          <p:cNvPr id="58" name="Line 38"/>
          <p:cNvSpPr>
            <a:spLocks noChangeShapeType="1"/>
          </p:cNvSpPr>
          <p:nvPr/>
        </p:nvSpPr>
        <p:spPr bwMode="auto">
          <a:xfrm>
            <a:off x="2009775" y="3471863"/>
            <a:ext cx="5124450" cy="0"/>
          </a:xfrm>
          <a:prstGeom prst="line">
            <a:avLst/>
          </a:prstGeom>
          <a:noFill/>
          <a:ln w="57150">
            <a:solidFill>
              <a:schemeClr val="bg2"/>
            </a:solidFill>
            <a:round/>
            <a:headEn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grpSp>
        <p:nvGrpSpPr>
          <p:cNvPr id="16389" name="Group 39"/>
          <p:cNvGrpSpPr>
            <a:grpSpLocks/>
          </p:cNvGrpSpPr>
          <p:nvPr/>
        </p:nvGrpSpPr>
        <p:grpSpPr bwMode="auto">
          <a:xfrm>
            <a:off x="4514850" y="3460750"/>
            <a:ext cx="620713" cy="496888"/>
            <a:chOff x="2667" y="1910"/>
            <a:chExt cx="391" cy="313"/>
          </a:xfrm>
        </p:grpSpPr>
        <p:sp>
          <p:nvSpPr>
            <p:cNvPr id="60" name="Line 40"/>
            <p:cNvSpPr>
              <a:spLocks noChangeShapeType="1"/>
            </p:cNvSpPr>
            <p:nvPr/>
          </p:nvSpPr>
          <p:spPr bwMode="auto">
            <a:xfrm>
              <a:off x="2667" y="1910"/>
              <a:ext cx="0" cy="189"/>
            </a:xfrm>
            <a:prstGeom prst="line">
              <a:avLst/>
            </a:prstGeom>
            <a:noFill/>
            <a:ln w="38100">
              <a:solidFill>
                <a:schemeClr val="tx1"/>
              </a:solidFill>
              <a:round/>
              <a:headEnd/>
              <a:tailEnd type="arrow" w="med" len="me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61" name="Text Box 41"/>
            <p:cNvSpPr txBox="1">
              <a:spLocks noChangeArrowheads="1"/>
            </p:cNvSpPr>
            <p:nvPr/>
          </p:nvSpPr>
          <p:spPr bwMode="auto">
            <a:xfrm>
              <a:off x="2672" y="1932"/>
              <a:ext cx="386"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smtClean="0">
                  <a:latin typeface="+mn-lt"/>
                </a:rPr>
                <a:t>mg</a:t>
              </a:r>
            </a:p>
          </p:txBody>
        </p:sp>
      </p:grpSp>
      <p:grpSp>
        <p:nvGrpSpPr>
          <p:cNvPr id="16390" name="Group 42"/>
          <p:cNvGrpSpPr>
            <a:grpSpLocks/>
          </p:cNvGrpSpPr>
          <p:nvPr/>
        </p:nvGrpSpPr>
        <p:grpSpPr bwMode="auto">
          <a:xfrm>
            <a:off x="1997075" y="2873375"/>
            <a:ext cx="2508250" cy="520700"/>
            <a:chOff x="1081" y="1540"/>
            <a:chExt cx="1580" cy="328"/>
          </a:xfrm>
        </p:grpSpPr>
        <p:sp>
          <p:nvSpPr>
            <p:cNvPr id="63" name="Line 43"/>
            <p:cNvSpPr>
              <a:spLocks noChangeShapeType="1"/>
            </p:cNvSpPr>
            <p:nvPr/>
          </p:nvSpPr>
          <p:spPr bwMode="auto">
            <a:xfrm flipV="1">
              <a:off x="1081" y="1554"/>
              <a:ext cx="0" cy="303"/>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64" name="Line 44"/>
            <p:cNvSpPr>
              <a:spLocks noChangeShapeType="1"/>
            </p:cNvSpPr>
            <p:nvPr/>
          </p:nvSpPr>
          <p:spPr bwMode="auto">
            <a:xfrm flipV="1">
              <a:off x="2661" y="1547"/>
              <a:ext cx="0" cy="321"/>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65" name="Line 45"/>
            <p:cNvSpPr>
              <a:spLocks noChangeShapeType="1"/>
            </p:cNvSpPr>
            <p:nvPr/>
          </p:nvSpPr>
          <p:spPr bwMode="auto">
            <a:xfrm>
              <a:off x="1081" y="1625"/>
              <a:ext cx="1578" cy="0"/>
            </a:xfrm>
            <a:prstGeom prst="line">
              <a:avLst/>
            </a:prstGeom>
            <a:noFill/>
            <a:ln w="19050">
              <a:solidFill>
                <a:srgbClr val="C0C0C0"/>
              </a:solidFill>
              <a:round/>
              <a:headEnd type="arrow" w="med" len="med"/>
              <a:tailEnd type="arrow" w="med" len="me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66" name="Text Box 46"/>
            <p:cNvSpPr txBox="1">
              <a:spLocks noChangeArrowheads="1"/>
            </p:cNvSpPr>
            <p:nvPr/>
          </p:nvSpPr>
          <p:spPr bwMode="auto">
            <a:xfrm>
              <a:off x="1637" y="1540"/>
              <a:ext cx="500" cy="291"/>
            </a:xfrm>
            <a:prstGeom prst="rect">
              <a:avLst/>
            </a:prstGeom>
            <a:solidFill>
              <a:srgbClr val="EAEAEA"/>
            </a:solidFill>
            <a:ln>
              <a:noFill/>
            </a:ln>
            <a:effectLst/>
            <a:extLst>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dirty="0" smtClean="0">
                  <a:solidFill>
                    <a:schemeClr val="accent2"/>
                  </a:solidFill>
                  <a:latin typeface="+mn-lt"/>
                </a:rPr>
                <a:t>L /</a:t>
              </a:r>
              <a:r>
                <a:rPr lang="en-US" altLang="en-US" dirty="0" smtClean="0">
                  <a:solidFill>
                    <a:schemeClr val="accent2"/>
                  </a:solidFill>
                  <a:latin typeface="+mn-lt"/>
                </a:rPr>
                <a:t> 2</a:t>
              </a:r>
            </a:p>
          </p:txBody>
        </p:sp>
      </p:grpSp>
      <p:grpSp>
        <p:nvGrpSpPr>
          <p:cNvPr id="16391" name="Group 47"/>
          <p:cNvGrpSpPr>
            <a:grpSpLocks/>
          </p:cNvGrpSpPr>
          <p:nvPr/>
        </p:nvGrpSpPr>
        <p:grpSpPr bwMode="auto">
          <a:xfrm>
            <a:off x="1979613" y="3459163"/>
            <a:ext cx="520700" cy="762000"/>
            <a:chOff x="1070" y="1909"/>
            <a:chExt cx="328" cy="480"/>
          </a:xfrm>
        </p:grpSpPr>
        <p:sp>
          <p:nvSpPr>
            <p:cNvPr id="68" name="Line 48"/>
            <p:cNvSpPr>
              <a:spLocks noChangeShapeType="1"/>
            </p:cNvSpPr>
            <p:nvPr/>
          </p:nvSpPr>
          <p:spPr bwMode="auto">
            <a:xfrm>
              <a:off x="1081" y="1909"/>
              <a:ext cx="0" cy="332"/>
            </a:xfrm>
            <a:prstGeom prst="line">
              <a:avLst/>
            </a:prstGeom>
            <a:noFill/>
            <a:ln w="57150">
              <a:solidFill>
                <a:srgbClr val="33CC33"/>
              </a:solidFill>
              <a:round/>
              <a:headEnd type="arrow" w="med" len="me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69" name="Text Box 49"/>
            <p:cNvSpPr txBox="1">
              <a:spLocks noChangeArrowheads="1"/>
            </p:cNvSpPr>
            <p:nvPr/>
          </p:nvSpPr>
          <p:spPr bwMode="auto">
            <a:xfrm>
              <a:off x="1070" y="2098"/>
              <a:ext cx="328"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smtClean="0">
                  <a:solidFill>
                    <a:srgbClr val="33CC33"/>
                  </a:solidFill>
                  <a:latin typeface="+mn-lt"/>
                </a:rPr>
                <a:t>N</a:t>
              </a:r>
              <a:r>
                <a:rPr lang="en-US" altLang="en-US" baseline="-25000" smtClean="0">
                  <a:solidFill>
                    <a:srgbClr val="33CC33"/>
                  </a:solidFill>
                  <a:latin typeface="+mn-lt"/>
                </a:rPr>
                <a:t>1</a:t>
              </a:r>
              <a:endParaRPr lang="en-US" altLang="en-US" i="1" smtClean="0">
                <a:solidFill>
                  <a:srgbClr val="33CC33"/>
                </a:solidFill>
                <a:latin typeface="+mn-lt"/>
              </a:endParaRPr>
            </a:p>
          </p:txBody>
        </p:sp>
      </p:grpSp>
      <p:grpSp>
        <p:nvGrpSpPr>
          <p:cNvPr id="16392" name="Group 50"/>
          <p:cNvGrpSpPr>
            <a:grpSpLocks/>
          </p:cNvGrpSpPr>
          <p:nvPr/>
        </p:nvGrpSpPr>
        <p:grpSpPr bwMode="auto">
          <a:xfrm>
            <a:off x="6905625" y="3473450"/>
            <a:ext cx="520700" cy="749300"/>
            <a:chOff x="4173" y="1918"/>
            <a:chExt cx="328" cy="472"/>
          </a:xfrm>
        </p:grpSpPr>
        <p:sp>
          <p:nvSpPr>
            <p:cNvPr id="71" name="Line 51"/>
            <p:cNvSpPr>
              <a:spLocks noChangeShapeType="1"/>
            </p:cNvSpPr>
            <p:nvPr/>
          </p:nvSpPr>
          <p:spPr bwMode="auto">
            <a:xfrm>
              <a:off x="4310" y="1918"/>
              <a:ext cx="0" cy="221"/>
            </a:xfrm>
            <a:prstGeom prst="line">
              <a:avLst/>
            </a:prstGeom>
            <a:noFill/>
            <a:ln w="57150">
              <a:solidFill>
                <a:srgbClr val="33CC33"/>
              </a:solidFill>
              <a:round/>
              <a:headEnd type="arrow" w="med" len="me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72" name="Text Box 52"/>
            <p:cNvSpPr txBox="1">
              <a:spLocks noChangeArrowheads="1"/>
            </p:cNvSpPr>
            <p:nvPr/>
          </p:nvSpPr>
          <p:spPr bwMode="auto">
            <a:xfrm>
              <a:off x="4173" y="2099"/>
              <a:ext cx="328"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smtClean="0">
                  <a:solidFill>
                    <a:srgbClr val="33CC33"/>
                  </a:solidFill>
                  <a:latin typeface="+mn-lt"/>
                </a:rPr>
                <a:t>N</a:t>
              </a:r>
              <a:r>
                <a:rPr lang="en-US" altLang="en-US" baseline="-25000" smtClean="0">
                  <a:solidFill>
                    <a:srgbClr val="33CC33"/>
                  </a:solidFill>
                  <a:latin typeface="+mn-lt"/>
                </a:rPr>
                <a:t>2</a:t>
              </a:r>
              <a:endParaRPr lang="en-US" altLang="en-US" i="1" smtClean="0">
                <a:solidFill>
                  <a:srgbClr val="33CC33"/>
                </a:solidFill>
                <a:latin typeface="+mn-lt"/>
              </a:endParaRPr>
            </a:p>
          </p:txBody>
        </p:sp>
      </p:grpSp>
      <p:grpSp>
        <p:nvGrpSpPr>
          <p:cNvPr id="16393" name="Group 53"/>
          <p:cNvGrpSpPr>
            <a:grpSpLocks/>
          </p:cNvGrpSpPr>
          <p:nvPr/>
        </p:nvGrpSpPr>
        <p:grpSpPr bwMode="auto">
          <a:xfrm>
            <a:off x="2951163" y="3462338"/>
            <a:ext cx="684212" cy="720725"/>
            <a:chOff x="1682" y="1911"/>
            <a:chExt cx="431" cy="454"/>
          </a:xfrm>
        </p:grpSpPr>
        <p:sp>
          <p:nvSpPr>
            <p:cNvPr id="74" name="Line 54"/>
            <p:cNvSpPr>
              <a:spLocks noChangeShapeType="1"/>
            </p:cNvSpPr>
            <p:nvPr/>
          </p:nvSpPr>
          <p:spPr bwMode="auto">
            <a:xfrm>
              <a:off x="1682" y="1911"/>
              <a:ext cx="0" cy="320"/>
            </a:xfrm>
            <a:prstGeom prst="line">
              <a:avLst/>
            </a:prstGeom>
            <a:noFill/>
            <a:ln w="38100">
              <a:solidFill>
                <a:schemeClr val="tx1"/>
              </a:solidFill>
              <a:round/>
              <a:headEnd/>
              <a:tailEnd type="arrow" w="med" len="me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75" name="Text Box 55"/>
            <p:cNvSpPr txBox="1">
              <a:spLocks noChangeArrowheads="1"/>
            </p:cNvSpPr>
            <p:nvPr/>
          </p:nvSpPr>
          <p:spPr bwMode="auto">
            <a:xfrm>
              <a:off x="1717" y="2074"/>
              <a:ext cx="396"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smtClean="0">
                  <a:latin typeface="+mn-lt"/>
                </a:rPr>
                <a:t>Mg</a:t>
              </a:r>
            </a:p>
          </p:txBody>
        </p:sp>
      </p:grpSp>
      <p:grpSp>
        <p:nvGrpSpPr>
          <p:cNvPr id="16394" name="Group 56"/>
          <p:cNvGrpSpPr>
            <a:grpSpLocks/>
          </p:cNvGrpSpPr>
          <p:nvPr/>
        </p:nvGrpSpPr>
        <p:grpSpPr bwMode="auto">
          <a:xfrm>
            <a:off x="1993900" y="3022600"/>
            <a:ext cx="950913" cy="461963"/>
            <a:chOff x="1079" y="1634"/>
            <a:chExt cx="599" cy="291"/>
          </a:xfrm>
        </p:grpSpPr>
        <p:sp>
          <p:nvSpPr>
            <p:cNvPr id="77" name="Line 57"/>
            <p:cNvSpPr>
              <a:spLocks noChangeShapeType="1"/>
            </p:cNvSpPr>
            <p:nvPr/>
          </p:nvSpPr>
          <p:spPr bwMode="auto">
            <a:xfrm flipV="1">
              <a:off x="1678" y="1707"/>
              <a:ext cx="0" cy="166"/>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sp>
          <p:nvSpPr>
            <p:cNvPr id="78" name="Line 58"/>
            <p:cNvSpPr>
              <a:spLocks noChangeShapeType="1"/>
            </p:cNvSpPr>
            <p:nvPr/>
          </p:nvSpPr>
          <p:spPr bwMode="auto">
            <a:xfrm>
              <a:off x="1079" y="1783"/>
              <a:ext cx="594" cy="0"/>
            </a:xfrm>
            <a:prstGeom prst="line">
              <a:avLst/>
            </a:prstGeom>
            <a:noFill/>
            <a:ln w="19050">
              <a:solidFill>
                <a:srgbClr val="C0C0C0"/>
              </a:solidFill>
              <a:round/>
              <a:headEnd type="arrow" w="med" len="med"/>
              <a:tailEnd type="arrow" w="med" len="med"/>
            </a:ln>
            <a:effectLst/>
            <a:extLst>
              <a:ext uri="{909E8E84-426E-40DD-AFC4-6F175D3DCCD1}"/>
              <a:ext uri="{AF507438-7753-43E0-B8FC-AC1667EBCBE1}"/>
            </a:extLst>
          </p:spPr>
          <p:txBody>
            <a:bodyPr/>
            <a:lstStyle/>
            <a:p>
              <a:pPr>
                <a:defRPr/>
              </a:pPr>
              <a:endParaRPr lang="en-US">
                <a:latin typeface="+mn-lt"/>
                <a:cs typeface="Arial" panose="020B0604020202020204" pitchFamily="34" charset="0"/>
              </a:endParaRPr>
            </a:p>
          </p:txBody>
        </p:sp>
        <p:grpSp>
          <p:nvGrpSpPr>
            <p:cNvPr id="16403" name="Group 59"/>
            <p:cNvGrpSpPr>
              <a:grpSpLocks/>
            </p:cNvGrpSpPr>
            <p:nvPr/>
          </p:nvGrpSpPr>
          <p:grpSpPr bwMode="auto">
            <a:xfrm>
              <a:off x="1277" y="1634"/>
              <a:ext cx="214" cy="291"/>
              <a:chOff x="4047" y="2942"/>
              <a:chExt cx="214" cy="291"/>
            </a:xfrm>
          </p:grpSpPr>
          <p:sp>
            <p:nvSpPr>
              <p:cNvPr id="80" name="Rectangle 60"/>
              <p:cNvSpPr>
                <a:spLocks noChangeArrowheads="1"/>
              </p:cNvSpPr>
              <p:nvPr/>
            </p:nvSpPr>
            <p:spPr bwMode="auto">
              <a:xfrm>
                <a:off x="4087" y="3017"/>
                <a:ext cx="174" cy="137"/>
              </a:xfrm>
              <a:prstGeom prst="rect">
                <a:avLst/>
              </a:prstGeom>
              <a:solidFill>
                <a:schemeClr val="bg1"/>
              </a:solidFill>
              <a:ln>
                <a:noFill/>
              </a:ln>
              <a:effectLst/>
              <a:extLst>
                <a:ext uri="{91240B29-F687-4F45-9708-019B960494DF}"/>
                <a:ext uri="{AF507438-7753-43E0-B8FC-AC1667EBCBE1}"/>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altLang="en-US" smtClean="0">
                  <a:latin typeface="+mn-lt"/>
                </a:endParaRPr>
              </a:p>
            </p:txBody>
          </p:sp>
          <p:sp>
            <p:nvSpPr>
              <p:cNvPr id="81" name="Text Box 61"/>
              <p:cNvSpPr txBox="1">
                <a:spLocks noChangeArrowheads="1"/>
              </p:cNvSpPr>
              <p:nvPr/>
            </p:nvSpPr>
            <p:spPr bwMode="auto">
              <a:xfrm>
                <a:off x="4047" y="2942"/>
                <a:ext cx="213" cy="291"/>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i="1" smtClean="0">
                    <a:latin typeface="+mn-lt"/>
                  </a:rPr>
                  <a:t>x</a:t>
                </a:r>
              </a:p>
            </p:txBody>
          </p:sp>
        </p:grpSp>
      </p:grpSp>
      <p:sp>
        <p:nvSpPr>
          <p:cNvPr id="1639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29" name="Oval 62"/>
          <p:cNvSpPr>
            <a:spLocks noChangeArrowheads="1"/>
          </p:cNvSpPr>
          <p:nvPr/>
        </p:nvSpPr>
        <p:spPr bwMode="auto">
          <a:xfrm>
            <a:off x="1935163" y="3405188"/>
            <a:ext cx="131762" cy="131762"/>
          </a:xfrm>
          <a:prstGeom prst="ellipse">
            <a:avLst/>
          </a:prstGeom>
          <a:solidFill>
            <a:srgbClr val="FF3300"/>
          </a:solidFill>
          <a:ln w="9525">
            <a:solidFill>
              <a:schemeClr val="tx1"/>
            </a:solidFill>
            <a:round/>
            <a:headEnd/>
            <a:tailEnd/>
          </a:ln>
          <a:effectLst/>
          <a:extLst>
            <a:ext uri="{AF507438-7753-43E0-B8FC-AC1667EBCBE1}"/>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altLang="en-US" smtClean="0">
              <a:latin typeface="+mn-lt"/>
            </a:endParaRPr>
          </a:p>
        </p:txBody>
      </p:sp>
      <p:grpSp>
        <p:nvGrpSpPr>
          <p:cNvPr id="9" name="Group 64"/>
          <p:cNvGrpSpPr>
            <a:grpSpLocks/>
          </p:cNvGrpSpPr>
          <p:nvPr/>
        </p:nvGrpSpPr>
        <p:grpSpPr bwMode="auto">
          <a:xfrm>
            <a:off x="1471613" y="3094038"/>
            <a:ext cx="401637" cy="525462"/>
            <a:chOff x="800" y="1549"/>
            <a:chExt cx="253" cy="331"/>
          </a:xfrm>
        </p:grpSpPr>
        <p:sp>
          <p:nvSpPr>
            <p:cNvPr id="31758" name="Arc 65"/>
            <p:cNvSpPr>
              <a:spLocks/>
            </p:cNvSpPr>
            <p:nvPr/>
          </p:nvSpPr>
          <p:spPr bwMode="auto">
            <a:xfrm rot="10800000">
              <a:off x="962" y="1699"/>
              <a:ext cx="91" cy="181"/>
            </a:xfrm>
            <a:custGeom>
              <a:avLst/>
              <a:gdLst>
                <a:gd name="T0" fmla="*/ 0 w 21600"/>
                <a:gd name="T1" fmla="*/ 0 h 42865"/>
                <a:gd name="T2" fmla="*/ 16 w 21600"/>
                <a:gd name="T3" fmla="*/ 181 h 42865"/>
                <a:gd name="T4" fmla="*/ 0 w 21600"/>
                <a:gd name="T5" fmla="*/ 91 h 42865"/>
                <a:gd name="T6" fmla="*/ 0 60000 65536"/>
                <a:gd name="T7" fmla="*/ 0 60000 65536"/>
                <a:gd name="T8" fmla="*/ 0 60000 65536"/>
              </a:gdLst>
              <a:ahLst/>
              <a:cxnLst>
                <a:cxn ang="T6">
                  <a:pos x="T0" y="T1"/>
                </a:cxn>
                <a:cxn ang="T7">
                  <a:pos x="T2" y="T3"/>
                </a:cxn>
                <a:cxn ang="T8">
                  <a:pos x="T4" y="T5"/>
                </a:cxn>
              </a:cxnLst>
              <a:rect l="0" t="0" r="r" b="b"/>
              <a:pathLst>
                <a:path w="21600" h="42865" fill="none" extrusionOk="0">
                  <a:moveTo>
                    <a:pt x="-1" y="0"/>
                  </a:moveTo>
                  <a:cubicBezTo>
                    <a:pt x="11929" y="0"/>
                    <a:pt x="21600" y="9670"/>
                    <a:pt x="21600" y="21600"/>
                  </a:cubicBezTo>
                  <a:cubicBezTo>
                    <a:pt x="21600" y="32067"/>
                    <a:pt x="14094" y="41028"/>
                    <a:pt x="3789" y="42864"/>
                  </a:cubicBezTo>
                </a:path>
                <a:path w="21600" h="42865" stroke="0" extrusionOk="0">
                  <a:moveTo>
                    <a:pt x="-1" y="0"/>
                  </a:moveTo>
                  <a:cubicBezTo>
                    <a:pt x="11929" y="0"/>
                    <a:pt x="21600" y="9670"/>
                    <a:pt x="21600" y="21600"/>
                  </a:cubicBezTo>
                  <a:cubicBezTo>
                    <a:pt x="21600" y="32067"/>
                    <a:pt x="14094" y="41028"/>
                    <a:pt x="3789" y="42864"/>
                  </a:cubicBezTo>
                  <a:lnTo>
                    <a:pt x="0" y="21600"/>
                  </a:lnTo>
                  <a:lnTo>
                    <a:pt x="-1" y="0"/>
                  </a:lnTo>
                  <a:close/>
                </a:path>
              </a:pathLst>
            </a:custGeom>
            <a:noFill/>
            <a:ln w="38100">
              <a:solidFill>
                <a:srgbClr val="FF3300"/>
              </a:solidFill>
              <a:round/>
              <a:headEnd/>
              <a:tailEnd type="arrow" w="med" len="med"/>
            </a:ln>
            <a:effectLst/>
            <a:extLst>
              <a:ext uri="{909E8E84-426E-40DD-AFC4-6F175D3DCCD1}"/>
              <a:ext uri="{AF507438-7753-43E0-B8FC-AC1667EBCBE1}"/>
            </a:extLst>
          </p:spPr>
          <p:txBody>
            <a:bodyPr wrap="none" anchor="ctr"/>
            <a:lstStyle/>
            <a:p>
              <a:pPr>
                <a:defRPr/>
              </a:pPr>
              <a:endParaRPr lang="en-US">
                <a:latin typeface="+mn-lt"/>
                <a:cs typeface="Arial" panose="020B0604020202020204" pitchFamily="34" charset="0"/>
              </a:endParaRPr>
            </a:p>
          </p:txBody>
        </p:sp>
        <p:sp>
          <p:nvSpPr>
            <p:cNvPr id="31759" name="Text Box 66"/>
            <p:cNvSpPr txBox="1">
              <a:spLocks noChangeArrowheads="1"/>
            </p:cNvSpPr>
            <p:nvPr/>
          </p:nvSpPr>
          <p:spPr bwMode="auto">
            <a:xfrm>
              <a:off x="800" y="1549"/>
              <a:ext cx="181" cy="192"/>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en-US" sz="1400" smtClean="0">
                  <a:solidFill>
                    <a:srgbClr val="FF3300"/>
                  </a:solidFill>
                  <a:latin typeface="+mn-lt"/>
                </a:rPr>
                <a:t>+</a:t>
              </a:r>
            </a:p>
          </p:txBody>
        </p:sp>
      </p:grpSp>
      <p:pic>
        <p:nvPicPr>
          <p:cNvPr id="82"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16625" y="201613"/>
            <a:ext cx="3054350" cy="723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 calcmode="lin" valueType="num">
                                      <p:cBhvr additive="base">
                                        <p:cTn id="19"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5" end="5"/>
                                            </p:txEl>
                                          </p:spTgt>
                                        </p:tgtEl>
                                        <p:attrNameLst>
                                          <p:attrName>style.visibility</p:attrName>
                                        </p:attrNameLst>
                                      </p:cBhvr>
                                      <p:to>
                                        <p:strVal val="visible"/>
                                      </p:to>
                                    </p:set>
                                    <p:anim calcmode="lin" valueType="num">
                                      <p:cBhvr additive="base">
                                        <p:cTn id="2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3187">
                                            <p:txEl>
                                              <p:pRg st="6" end="6"/>
                                            </p:txEl>
                                          </p:spTgt>
                                        </p:tgtEl>
                                        <p:attrNameLst>
                                          <p:attrName>style.visibility</p:attrName>
                                        </p:attrNameLst>
                                      </p:cBhvr>
                                      <p:to>
                                        <p:strVal val="visible"/>
                                      </p:to>
                                    </p:set>
                                    <p:anim calcmode="lin" valueType="num">
                                      <p:cBhvr additive="base">
                                        <p:cTn id="36"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93187">
                                            <p:txEl>
                                              <p:pRg st="7" end="7"/>
                                            </p:txEl>
                                          </p:spTgt>
                                        </p:tgtEl>
                                        <p:attrNameLst>
                                          <p:attrName>style.visibility</p:attrName>
                                        </p:attrNameLst>
                                      </p:cBhvr>
                                      <p:to>
                                        <p:strVal val="visible"/>
                                      </p:to>
                                    </p:set>
                                    <p:anim calcmode="lin" valueType="num">
                                      <p:cBhvr additive="base">
                                        <p:cTn id="42"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93187">
                                            <p:txEl>
                                              <p:pRg st="8" end="8"/>
                                            </p:txEl>
                                          </p:spTgt>
                                        </p:tgtEl>
                                        <p:attrNameLst>
                                          <p:attrName>style.visibility</p:attrName>
                                        </p:attrNameLst>
                                      </p:cBhvr>
                                      <p:to>
                                        <p:strVal val="visible"/>
                                      </p:to>
                                    </p:set>
                                    <p:anim calcmode="lin" valueType="num">
                                      <p:cBhvr additive="base">
                                        <p:cTn id="48"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4"/>
          <p:cNvSpPr>
            <a:spLocks noChangeArrowheads="1"/>
          </p:cNvSpPr>
          <p:nvPr/>
        </p:nvSpPr>
        <p:spPr bwMode="auto">
          <a:xfrm>
            <a:off x="701675" y="4745038"/>
            <a:ext cx="7772400" cy="2112962"/>
          </a:xfrm>
          <a:prstGeom prst="rect">
            <a:avLst/>
          </a:prstGeom>
          <a:solidFill>
            <a:srgbClr val="CCFFCC"/>
          </a:solidFill>
          <a:ln w="9525">
            <a:noFill/>
            <a:miter lim="800000"/>
            <a:headEnd/>
            <a:tailEnd/>
          </a:ln>
        </p:spPr>
        <p:txBody>
          <a:bodyPr/>
          <a:lstStyle/>
          <a:p>
            <a:pPr>
              <a:spcAft>
                <a:spcPct val="20000"/>
              </a:spcAft>
            </a:pPr>
            <a:r>
              <a:rPr lang="en-US" altLang="en-US"/>
              <a:t>PRACTICE: If the 2.75-m long wood plank has a mass of 45 kg, the box has a mass of 85 kg, and </a:t>
            </a:r>
            <a:r>
              <a:rPr lang="en-US" altLang="en-US" i="1"/>
              <a:t>x</a:t>
            </a:r>
            <a:r>
              <a:rPr lang="en-US" altLang="en-US"/>
              <a:t> = 0.50 m, what do the two scales read?</a:t>
            </a:r>
          </a:p>
          <a:p>
            <a:pPr>
              <a:spcAft>
                <a:spcPct val="20000"/>
              </a:spcAft>
            </a:pPr>
            <a:r>
              <a:rPr lang="en-US" altLang="en-US">
                <a:cs typeface="Times New Roman" pitchFamily="18" charset="0"/>
                <a:sym typeface="Symbol" pitchFamily="18" charset="2"/>
              </a:rPr>
              <a:t>SOLUTION:  </a:t>
            </a:r>
            <a:r>
              <a:rPr lang="en-US" altLang="en-US" i="1">
                <a:cs typeface="Times New Roman" pitchFamily="18" charset="0"/>
                <a:sym typeface="Symbol" pitchFamily="18" charset="2"/>
              </a:rPr>
              <a:t>N</a:t>
            </a:r>
            <a:r>
              <a:rPr lang="en-US" altLang="en-US" baseline="-25000">
                <a:cs typeface="Times New Roman" pitchFamily="18" charset="0"/>
                <a:sym typeface="Symbol" pitchFamily="18" charset="2"/>
              </a:rPr>
              <a:t>2</a:t>
            </a:r>
            <a:r>
              <a:rPr lang="en-US" altLang="en-US">
                <a:cs typeface="Times New Roman" pitchFamily="18" charset="0"/>
                <a:sym typeface="Symbol" pitchFamily="18" charset="2"/>
              </a:rPr>
              <a:t> = (85</a:t>
            </a:r>
            <a:r>
              <a:rPr lang="en-US" altLang="en-US">
                <a:cs typeface="Courier New" pitchFamily="49" charset="0"/>
                <a:sym typeface="Symbol" pitchFamily="18" charset="2"/>
              </a:rPr>
              <a:t>0.50 </a:t>
            </a:r>
            <a:r>
              <a:rPr lang="en-US" altLang="en-US" i="1">
                <a:cs typeface="Courier New" pitchFamily="49" charset="0"/>
                <a:sym typeface="Symbol" pitchFamily="18" charset="2"/>
              </a:rPr>
              <a:t>/</a:t>
            </a:r>
            <a:r>
              <a:rPr lang="en-US" altLang="en-US">
                <a:cs typeface="Courier New" pitchFamily="49" charset="0"/>
                <a:sym typeface="Symbol" pitchFamily="18" charset="2"/>
              </a:rPr>
              <a:t> 2.75 + 45 </a:t>
            </a:r>
            <a:r>
              <a:rPr lang="en-US" altLang="en-US" i="1">
                <a:cs typeface="Courier New" pitchFamily="49" charset="0"/>
                <a:sym typeface="Symbol" pitchFamily="18" charset="2"/>
              </a:rPr>
              <a:t>/</a:t>
            </a:r>
            <a:r>
              <a:rPr lang="en-US" altLang="en-US">
                <a:cs typeface="Courier New" pitchFamily="49" charset="0"/>
                <a:sym typeface="Symbol" pitchFamily="18" charset="2"/>
              </a:rPr>
              <a:t> 2)10 = 380 kg.</a:t>
            </a:r>
          </a:p>
          <a:p>
            <a:pPr>
              <a:spcAft>
                <a:spcPct val="20000"/>
              </a:spcAft>
            </a:pPr>
            <a:r>
              <a:rPr lang="en-US" altLang="en-US" i="1">
                <a:cs typeface="Courier New" pitchFamily="49" charset="0"/>
                <a:sym typeface="Symbol" pitchFamily="18" charset="2"/>
              </a:rPr>
              <a:t>		N</a:t>
            </a:r>
            <a:r>
              <a:rPr lang="en-US" altLang="en-US" baseline="-25000">
                <a:cs typeface="Courier New" pitchFamily="49" charset="0"/>
                <a:sym typeface="Symbol" pitchFamily="18" charset="2"/>
              </a:rPr>
              <a:t>1</a:t>
            </a:r>
            <a:r>
              <a:rPr lang="en-US" altLang="en-US">
                <a:cs typeface="Courier New" pitchFamily="49" charset="0"/>
                <a:sym typeface="Symbol" pitchFamily="18" charset="2"/>
              </a:rPr>
              <a:t> = (85 + 45)10 – 380 = 920 kg.</a:t>
            </a:r>
            <a:endParaRPr lang="en-US" altLang="en-US" i="1">
              <a:cs typeface="Times New Roman" pitchFamily="18" charset="0"/>
              <a:sym typeface="Symbol" pitchFamily="18" charset="2"/>
            </a:endParaRPr>
          </a:p>
        </p:txBody>
      </p:sp>
      <p:sp>
        <p:nvSpPr>
          <p:cNvPr id="93187" name="Rectangle 3"/>
          <p:cNvSpPr>
            <a:spLocks noChangeArrowheads="1"/>
          </p:cNvSpPr>
          <p:nvPr/>
        </p:nvSpPr>
        <p:spPr bwMode="auto">
          <a:xfrm>
            <a:off x="685800" y="1397000"/>
            <a:ext cx="7772400" cy="3348038"/>
          </a:xfrm>
          <a:prstGeom prst="rect">
            <a:avLst/>
          </a:prstGeom>
          <a:solidFill>
            <a:srgbClr val="EAEAEA"/>
          </a:solid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200"/>
              </a:spcAft>
              <a:buFontTx/>
              <a:buNone/>
              <a:defRPr/>
            </a:pPr>
            <a:r>
              <a:rPr lang="en-US" altLang="en-US" sz="2400" i="1" dirty="0" smtClean="0">
                <a:solidFill>
                  <a:schemeClr val="accent2"/>
                </a:solidFill>
                <a:cs typeface="Arial" panose="020B0604020202020204" pitchFamily="34" charset="0"/>
              </a:rPr>
              <a:t>Translational and rotational equilibrium</a:t>
            </a:r>
            <a:r>
              <a:rPr lang="en-US" altLang="en-US" sz="2400" dirty="0" smtClean="0">
                <a:solidFill>
                  <a:schemeClr val="accent2"/>
                </a:solidFill>
                <a:cs typeface="Arial" panose="020B0604020202020204" pitchFamily="34" charset="0"/>
              </a:rPr>
              <a:t> </a:t>
            </a:r>
          </a:p>
          <a:p>
            <a:pPr>
              <a:lnSpc>
                <a:spcPct val="90000"/>
              </a:lnSpc>
              <a:buFontTx/>
              <a:buNone/>
              <a:defRPr/>
            </a:pPr>
            <a:r>
              <a:rPr lang="en-US" altLang="en-US" sz="2400" dirty="0" smtClean="0">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We now resolve our system of equations:</a:t>
            </a:r>
          </a:p>
          <a:p>
            <a:pPr>
              <a:lnSpc>
                <a:spcPct val="90000"/>
              </a:lnSpc>
              <a:buFontTx/>
              <a:buNone/>
              <a:defRPr/>
            </a:pPr>
            <a:r>
              <a:rPr lang="en-US" altLang="en-US" sz="2400" i="1" dirty="0" smtClean="0">
                <a:cs typeface="Courier New" panose="02070309020205020404" pitchFamily="49" charset="0"/>
              </a:rPr>
              <a:t>			N</a:t>
            </a:r>
            <a:r>
              <a:rPr lang="en-US" altLang="en-US" sz="2400" baseline="-25000" dirty="0" smtClean="0">
                <a:cs typeface="Courier New" panose="02070309020205020404" pitchFamily="49" charset="0"/>
              </a:rPr>
              <a:t>1</a:t>
            </a:r>
            <a:r>
              <a:rPr lang="en-US" altLang="en-US" sz="2400" dirty="0" smtClean="0">
                <a:cs typeface="Courier New" panose="02070309020205020404" pitchFamily="49" charset="0"/>
              </a:rPr>
              <a:t> + </a:t>
            </a:r>
            <a:r>
              <a:rPr lang="en-US" altLang="en-US" sz="2400" i="1" dirty="0" smtClean="0">
                <a:cs typeface="Courier New" panose="02070309020205020404" pitchFamily="49" charset="0"/>
              </a:rPr>
              <a:t>N</a:t>
            </a:r>
            <a:r>
              <a:rPr lang="en-US" altLang="en-US" sz="2400" baseline="-25000" dirty="0" smtClean="0">
                <a:cs typeface="Courier New" panose="02070309020205020404" pitchFamily="49" charset="0"/>
              </a:rPr>
              <a:t>2</a:t>
            </a:r>
            <a:r>
              <a:rPr lang="en-US" altLang="en-US" sz="2400" dirty="0" smtClean="0">
                <a:cs typeface="Courier New" panose="02070309020205020404" pitchFamily="49" charset="0"/>
              </a:rPr>
              <a:t> – </a:t>
            </a:r>
            <a:r>
              <a:rPr lang="en-US" altLang="en-US" sz="2400" i="1" dirty="0" smtClean="0">
                <a:cs typeface="Courier New" panose="02070309020205020404" pitchFamily="49" charset="0"/>
              </a:rPr>
              <a:t>Mg</a:t>
            </a:r>
            <a:r>
              <a:rPr lang="en-US" altLang="en-US" sz="2400" dirty="0" smtClean="0">
                <a:cs typeface="Courier New" panose="02070309020205020404" pitchFamily="49" charset="0"/>
              </a:rPr>
              <a:t> – </a:t>
            </a:r>
            <a:r>
              <a:rPr lang="en-US" altLang="en-US" sz="2400" i="1" dirty="0" smtClean="0">
                <a:cs typeface="Courier New" panose="02070309020205020404" pitchFamily="49" charset="0"/>
              </a:rPr>
              <a:t>mg 	</a:t>
            </a:r>
            <a:r>
              <a:rPr lang="en-US" altLang="en-US" sz="2400" dirty="0" smtClean="0">
                <a:cs typeface="Courier New" panose="02070309020205020404" pitchFamily="49" charset="0"/>
              </a:rPr>
              <a:t>=</a:t>
            </a:r>
            <a:r>
              <a:rPr lang="en-US" altLang="en-US" sz="2400" baseline="-25000" dirty="0" smtClean="0">
                <a:cs typeface="Courier New" panose="02070309020205020404" pitchFamily="49" charset="0"/>
              </a:rPr>
              <a:t> </a:t>
            </a:r>
            <a:r>
              <a:rPr lang="en-US" altLang="en-US" sz="2400" dirty="0" smtClean="0">
                <a:cs typeface="Courier New" panose="02070309020205020404" pitchFamily="49" charset="0"/>
              </a:rPr>
              <a:t>0</a:t>
            </a:r>
          </a:p>
          <a:p>
            <a:pPr>
              <a:lnSpc>
                <a:spcPct val="90000"/>
              </a:lnSpc>
              <a:buFontTx/>
              <a:buNone/>
              <a:defRPr/>
            </a:pPr>
            <a:r>
              <a:rPr lang="en-US" altLang="en-US" sz="2400" i="1" dirty="0" smtClean="0">
                <a:cs typeface="Courier New" panose="02070309020205020404" pitchFamily="49" charset="0"/>
              </a:rPr>
              <a:t>       N</a:t>
            </a:r>
            <a:r>
              <a:rPr lang="en-US" altLang="en-US" sz="2400" baseline="-25000" dirty="0" smtClean="0">
                <a:cs typeface="Courier New" panose="02070309020205020404" pitchFamily="49" charset="0"/>
              </a:rPr>
              <a:t>1</a:t>
            </a:r>
            <a:r>
              <a:rPr lang="en-US" altLang="en-US" sz="2400" dirty="0" smtClean="0">
                <a:cs typeface="Courier New" panose="02070309020205020404" pitchFamily="49" charset="0"/>
                <a:sym typeface="Symbol" panose="05050102010706020507" pitchFamily="18" charset="2"/>
              </a:rPr>
              <a:t>  0 </a:t>
            </a:r>
            <a:r>
              <a:rPr lang="en-US" altLang="en-US" sz="2400" dirty="0" smtClean="0">
                <a:cs typeface="Courier New" panose="02070309020205020404" pitchFamily="49" charset="0"/>
              </a:rPr>
              <a:t>+ </a:t>
            </a:r>
            <a:r>
              <a:rPr lang="en-US" altLang="en-US" sz="2400" i="1" dirty="0" smtClean="0">
                <a:cs typeface="Courier New" panose="02070309020205020404" pitchFamily="49" charset="0"/>
              </a:rPr>
              <a:t>Mg</a:t>
            </a:r>
            <a:r>
              <a:rPr lang="en-US" altLang="en-US" sz="2400" dirty="0" smtClean="0">
                <a:cs typeface="Courier New" panose="02070309020205020404" pitchFamily="49" charset="0"/>
                <a:sym typeface="Symbol" panose="05050102010706020507" pitchFamily="18" charset="2"/>
              </a:rPr>
              <a:t>  x</a:t>
            </a:r>
            <a:r>
              <a:rPr lang="en-US" altLang="en-US" sz="2400" dirty="0" smtClean="0">
                <a:cs typeface="Courier New" panose="02070309020205020404" pitchFamily="49" charset="0"/>
              </a:rPr>
              <a:t> + </a:t>
            </a:r>
            <a:r>
              <a:rPr lang="en-US" altLang="en-US" sz="2400" i="1" dirty="0" smtClean="0">
                <a:cs typeface="Courier New" panose="02070309020205020404" pitchFamily="49" charset="0"/>
              </a:rPr>
              <a:t>mg</a:t>
            </a:r>
            <a:r>
              <a:rPr lang="en-US" altLang="en-US" sz="2400" dirty="0" smtClean="0">
                <a:cs typeface="Courier New" panose="02070309020205020404" pitchFamily="49" charset="0"/>
                <a:sym typeface="Symbol" panose="05050102010706020507" pitchFamily="18" charset="2"/>
              </a:rPr>
              <a:t>  </a:t>
            </a:r>
            <a:r>
              <a:rPr lang="en-US" altLang="en-US" sz="2400" i="1" dirty="0" smtClean="0">
                <a:cs typeface="Courier New" panose="02070309020205020404" pitchFamily="49" charset="0"/>
                <a:sym typeface="Symbol" panose="05050102010706020507" pitchFamily="18" charset="2"/>
              </a:rPr>
              <a:t>L / </a:t>
            </a:r>
            <a:r>
              <a:rPr lang="en-US" altLang="en-US" sz="2400" dirty="0" smtClean="0">
                <a:cs typeface="Courier New" panose="02070309020205020404" pitchFamily="49" charset="0"/>
                <a:sym typeface="Symbol" panose="05050102010706020507" pitchFamily="18" charset="2"/>
              </a:rPr>
              <a:t>2 </a:t>
            </a:r>
            <a:r>
              <a:rPr lang="en-US" altLang="en-US" sz="2400" i="1" dirty="0" smtClean="0">
                <a:cs typeface="Courier New" panose="02070309020205020404" pitchFamily="49" charset="0"/>
              </a:rPr>
              <a:t> </a:t>
            </a:r>
            <a:r>
              <a:rPr lang="en-US" altLang="en-US" sz="2400" dirty="0" smtClean="0">
                <a:cs typeface="Courier New" panose="02070309020205020404" pitchFamily="49" charset="0"/>
              </a:rPr>
              <a:t>–</a:t>
            </a:r>
            <a:r>
              <a:rPr lang="en-US" altLang="en-US" sz="2400" i="1" dirty="0" smtClean="0">
                <a:cs typeface="Courier New" panose="02070309020205020404" pitchFamily="49" charset="0"/>
              </a:rPr>
              <a:t> N</a:t>
            </a:r>
            <a:r>
              <a:rPr lang="en-US" altLang="en-US" sz="2400" baseline="-25000" dirty="0" smtClean="0">
                <a:cs typeface="Courier New" panose="02070309020205020404" pitchFamily="49" charset="0"/>
              </a:rPr>
              <a:t>2</a:t>
            </a:r>
            <a:r>
              <a:rPr lang="en-US" altLang="en-US" sz="2400" dirty="0" smtClean="0">
                <a:cs typeface="Courier New" panose="02070309020205020404" pitchFamily="49" charset="0"/>
              </a:rPr>
              <a:t> </a:t>
            </a:r>
            <a:r>
              <a:rPr lang="en-US" altLang="en-US" sz="2400" dirty="0" smtClean="0">
                <a:cs typeface="Courier New" panose="02070309020205020404" pitchFamily="49" charset="0"/>
                <a:sym typeface="Symbol" panose="05050102010706020507" pitchFamily="18" charset="2"/>
              </a:rPr>
              <a:t> </a:t>
            </a:r>
            <a:r>
              <a:rPr lang="en-US" altLang="en-US" sz="2400" i="1" dirty="0" smtClean="0">
                <a:cs typeface="Courier New" panose="02070309020205020404" pitchFamily="49" charset="0"/>
                <a:sym typeface="Symbol" panose="05050102010706020507" pitchFamily="18" charset="2"/>
              </a:rPr>
              <a:t>L</a:t>
            </a:r>
            <a:r>
              <a:rPr lang="en-US" altLang="en-US" sz="2400" dirty="0" smtClean="0">
                <a:cs typeface="Courier New" panose="02070309020205020404" pitchFamily="49" charset="0"/>
              </a:rPr>
              <a:t> 	=</a:t>
            </a:r>
            <a:r>
              <a:rPr lang="en-US" altLang="en-US" sz="2400" baseline="-25000" dirty="0" smtClean="0">
                <a:cs typeface="Courier New" panose="02070309020205020404" pitchFamily="49" charset="0"/>
              </a:rPr>
              <a:t> </a:t>
            </a:r>
            <a:r>
              <a:rPr lang="en-US" altLang="en-US" sz="2400" dirty="0" smtClean="0">
                <a:cs typeface="Courier New" panose="02070309020205020404" pitchFamily="49" charset="0"/>
              </a:rPr>
              <a:t>0</a:t>
            </a:r>
            <a:endParaRPr lang="en-US" altLang="en-US" sz="2400" dirty="0" smtClean="0">
              <a:cs typeface="Arial" panose="020B0604020202020204" pitchFamily="34" charset="0"/>
            </a:endParaRPr>
          </a:p>
          <a:p>
            <a:pPr>
              <a:lnSpc>
                <a:spcPct val="90000"/>
              </a:lnSpc>
              <a:buFontTx/>
              <a:buNone/>
              <a:defRPr/>
            </a:pPr>
            <a:r>
              <a:rPr lang="en-US" altLang="en-US" sz="2400" dirty="0" smtClean="0">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Our second equation gives us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2</a:t>
            </a:r>
            <a:r>
              <a:rPr lang="en-US" altLang="en-US" sz="2400" dirty="0" smtClean="0">
                <a:latin typeface="+mn-lt"/>
                <a:cs typeface="Arial" panose="020B0604020202020204" pitchFamily="34" charset="0"/>
                <a:sym typeface="Symbol" panose="05050102010706020507" pitchFamily="18" charset="2"/>
              </a:rPr>
              <a:t>:</a:t>
            </a:r>
          </a:p>
          <a:p>
            <a:pPr algn="ctr">
              <a:lnSpc>
                <a:spcPct val="90000"/>
              </a:lnSpc>
              <a:buFontTx/>
              <a:buNone/>
              <a:defRPr/>
            </a:pP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2</a:t>
            </a:r>
            <a:r>
              <a:rPr lang="en-US" altLang="en-US" sz="2400" dirty="0" smtClean="0">
                <a:latin typeface="+mn-lt"/>
                <a:cs typeface="Arial" panose="020B0604020202020204" pitchFamily="34" charset="0"/>
                <a:sym typeface="Symbol" panose="05050102010706020507" pitchFamily="18" charset="2"/>
              </a:rPr>
              <a:t> = ( </a:t>
            </a:r>
            <a:r>
              <a:rPr lang="en-US" altLang="en-US" sz="2400" i="1" dirty="0" err="1" smtClean="0">
                <a:latin typeface="+mn-lt"/>
                <a:cs typeface="Arial" panose="020B0604020202020204" pitchFamily="34" charset="0"/>
                <a:sym typeface="Symbol" panose="05050102010706020507" pitchFamily="18" charset="2"/>
              </a:rPr>
              <a:t>Mx</a:t>
            </a:r>
            <a:r>
              <a:rPr lang="en-US" altLang="en-US" sz="2400" i="1" dirty="0" smtClean="0">
                <a:latin typeface="+mn-lt"/>
                <a:cs typeface="Arial" panose="020B0604020202020204" pitchFamily="34" charset="0"/>
                <a:sym typeface="Symbol" panose="05050102010706020507" pitchFamily="18" charset="2"/>
              </a:rPr>
              <a:t> / L + m / </a:t>
            </a:r>
            <a:r>
              <a:rPr lang="en-US" altLang="en-US" sz="2400" dirty="0" smtClean="0">
                <a:latin typeface="+mn-lt"/>
                <a:cs typeface="Arial" panose="020B0604020202020204" pitchFamily="34" charset="0"/>
                <a:sym typeface="Symbol" panose="05050102010706020507" pitchFamily="18" charset="2"/>
              </a:rPr>
              <a:t>2)</a:t>
            </a:r>
            <a:r>
              <a:rPr lang="en-US" altLang="en-US" sz="2400" i="1" dirty="0" smtClean="0">
                <a:latin typeface="+mn-lt"/>
                <a:cs typeface="Arial" panose="020B0604020202020204" pitchFamily="34" charset="0"/>
                <a:sym typeface="Symbol" panose="05050102010706020507" pitchFamily="18" charset="2"/>
              </a:rPr>
              <a:t>g</a:t>
            </a:r>
            <a:r>
              <a:rPr lang="en-US" altLang="en-US" sz="2400" dirty="0" smtClean="0">
                <a:latin typeface="+mn-lt"/>
                <a:cs typeface="Arial" panose="020B0604020202020204" pitchFamily="34" charset="0"/>
                <a:sym typeface="Symbol" panose="05050102010706020507" pitchFamily="18" charset="2"/>
              </a:rPr>
              <a:t>.</a:t>
            </a:r>
            <a:endParaRPr lang="en-US" altLang="en-US" sz="2400" i="1" dirty="0" smtClean="0">
              <a:latin typeface="+mn-lt"/>
              <a:cs typeface="Arial" panose="020B0604020202020204" pitchFamily="34" charset="0"/>
              <a:sym typeface="Symbol" panose="05050102010706020507" pitchFamily="18" charset="2"/>
            </a:endParaRPr>
          </a:p>
          <a:p>
            <a:pPr>
              <a:lnSpc>
                <a:spcPct val="90000"/>
              </a:lnSpc>
              <a:buFontTx/>
              <a:buNone/>
              <a:defRPr/>
            </a:pPr>
            <a:r>
              <a:rPr lang="en-US" altLang="en-US" sz="2400" dirty="0" smtClean="0">
                <a:cs typeface="Arial" panose="020B0604020202020204" pitchFamily="34" charset="0"/>
                <a:sym typeface="Symbol" panose="05050102010706020507" pitchFamily="18" charset="2"/>
              </a:rPr>
              <a:t>Our first equation gives us </a:t>
            </a:r>
          </a:p>
          <a:p>
            <a:pPr algn="ctr">
              <a:lnSpc>
                <a:spcPct val="90000"/>
              </a:lnSpc>
              <a:buFontTx/>
              <a:buNone/>
              <a:defRPr/>
            </a:pP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1</a:t>
            </a:r>
            <a:r>
              <a:rPr lang="en-US" altLang="en-US" sz="2400" dirty="0" smtClean="0">
                <a:latin typeface="+mn-lt"/>
                <a:cs typeface="Arial" panose="020B0604020202020204" pitchFamily="34" charset="0"/>
                <a:sym typeface="Symbol" panose="05050102010706020507" pitchFamily="18" charset="2"/>
              </a:rPr>
              <a:t> = (</a:t>
            </a:r>
            <a:r>
              <a:rPr lang="en-US" altLang="en-US" sz="2400" i="1" dirty="0" smtClean="0">
                <a:latin typeface="+mn-lt"/>
                <a:cs typeface="Arial" panose="020B0604020202020204" pitchFamily="34" charset="0"/>
                <a:sym typeface="Symbol" panose="05050102010706020507" pitchFamily="18" charset="2"/>
              </a:rPr>
              <a:t>M</a:t>
            </a:r>
            <a:r>
              <a:rPr lang="en-US" altLang="en-US" sz="2400" dirty="0" smtClean="0">
                <a:latin typeface="+mn-lt"/>
                <a:cs typeface="Arial" panose="020B0604020202020204" pitchFamily="34" charset="0"/>
                <a:sym typeface="Symbol" panose="05050102010706020507" pitchFamily="18" charset="2"/>
              </a:rPr>
              <a:t> + </a:t>
            </a:r>
            <a:r>
              <a:rPr lang="en-US" altLang="en-US" sz="2400" i="1" dirty="0" smtClean="0">
                <a:latin typeface="+mn-lt"/>
                <a:cs typeface="Arial" panose="020B0604020202020204" pitchFamily="34" charset="0"/>
                <a:sym typeface="Symbol" panose="05050102010706020507" pitchFamily="18" charset="2"/>
              </a:rPr>
              <a:t>m</a:t>
            </a:r>
            <a:r>
              <a:rPr lang="en-US" altLang="en-US" sz="2400" dirty="0" smtClean="0">
                <a:latin typeface="+mn-lt"/>
                <a:cs typeface="Arial" panose="020B0604020202020204" pitchFamily="34" charset="0"/>
                <a:sym typeface="Symbol" panose="05050102010706020507" pitchFamily="18" charset="2"/>
              </a:rPr>
              <a:t>)</a:t>
            </a:r>
            <a:r>
              <a:rPr lang="en-US" altLang="en-US" sz="2400" i="1" dirty="0" smtClean="0">
                <a:latin typeface="+mn-lt"/>
                <a:cs typeface="Arial" panose="020B0604020202020204" pitchFamily="34" charset="0"/>
                <a:sym typeface="Symbol" panose="05050102010706020507" pitchFamily="18" charset="2"/>
              </a:rPr>
              <a:t>g – N</a:t>
            </a:r>
            <a:r>
              <a:rPr lang="en-US" altLang="en-US" sz="2400" baseline="-25000" dirty="0" smtClean="0">
                <a:latin typeface="+mn-lt"/>
                <a:cs typeface="Arial" panose="020B0604020202020204" pitchFamily="34" charset="0"/>
                <a:sym typeface="Symbol" panose="05050102010706020507" pitchFamily="18" charset="2"/>
              </a:rPr>
              <a:t>2</a:t>
            </a:r>
            <a:r>
              <a:rPr lang="en-US" altLang="en-US" sz="2400" dirty="0" smtClean="0">
                <a:latin typeface="+mn-lt"/>
                <a:cs typeface="Arial" panose="020B0604020202020204" pitchFamily="34" charset="0"/>
                <a:sym typeface="Symbol" panose="05050102010706020507" pitchFamily="18" charset="2"/>
              </a:rPr>
              <a:t>.</a:t>
            </a:r>
            <a:endParaRPr lang="en-US" altLang="en-US" sz="2400" dirty="0" smtClean="0">
              <a:solidFill>
                <a:srgbClr val="000000"/>
              </a:solidFill>
              <a:latin typeface="Arial"/>
              <a:cs typeface="Arial" panose="020B0604020202020204" pitchFamily="34" charset="0"/>
              <a:sym typeface="Symbol" panose="05050102010706020507" pitchFamily="18" charset="2"/>
            </a:endParaRPr>
          </a:p>
        </p:txBody>
      </p:sp>
      <p:sp>
        <p:nvSpPr>
          <p:cNvPr id="17412"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5" name="Picture 2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6625" y="201613"/>
            <a:ext cx="3054350" cy="723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anim calcmode="lin" valueType="num">
                                      <p:cBhvr additive="base">
                                        <p:cTn id="1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5" end="5"/>
                                            </p:txEl>
                                          </p:spTgt>
                                        </p:tgtEl>
                                        <p:attrNameLst>
                                          <p:attrName>style.visibility</p:attrName>
                                        </p:attrNameLst>
                                      </p:cBhvr>
                                      <p:to>
                                        <p:strVal val="visible"/>
                                      </p:to>
                                    </p:set>
                                    <p:anim calcmode="lin" valueType="num">
                                      <p:cBhvr additive="base">
                                        <p:cTn id="3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6" end="6"/>
                                            </p:txEl>
                                          </p:spTgt>
                                        </p:tgtEl>
                                        <p:attrNameLst>
                                          <p:attrName>style.visibility</p:attrName>
                                        </p:attrNameLst>
                                      </p:cBhvr>
                                      <p:to>
                                        <p:strVal val="visible"/>
                                      </p:to>
                                    </p:set>
                                    <p:anim calcmode="lin" valueType="num">
                                      <p:cBhvr additive="base">
                                        <p:cTn id="37"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7" end="7"/>
                                            </p:txEl>
                                          </p:spTgt>
                                        </p:tgtEl>
                                        <p:attrNameLst>
                                          <p:attrName>style.visibility</p:attrName>
                                        </p:attrNameLst>
                                      </p:cBhvr>
                                      <p:to>
                                        <p:strVal val="visible"/>
                                      </p:to>
                                    </p:set>
                                    <p:anim calcmode="lin" valueType="num">
                                      <p:cBhvr additive="base">
                                        <p:cTn id="43"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 calcmode="lin" valueType="num">
                                      <p:cBhvr additive="base">
                                        <p:cTn id="4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4">
                                            <p:txEl>
                                              <p:pRg st="1" end="1"/>
                                            </p:txEl>
                                          </p:spTgt>
                                        </p:tgtEl>
                                        <p:attrNameLst>
                                          <p:attrName>style.visibility</p:attrName>
                                        </p:attrNameLst>
                                      </p:cBhvr>
                                      <p:to>
                                        <p:strVal val="visible"/>
                                      </p:to>
                                    </p:set>
                                    <p:anim calcmode="lin" valueType="num">
                                      <p:cBhvr additive="base">
                                        <p:cTn id="55"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4">
                                            <p:txEl>
                                              <p:pRg st="2" end="2"/>
                                            </p:txEl>
                                          </p:spTgt>
                                        </p:tgtEl>
                                        <p:attrNameLst>
                                          <p:attrName>style.visibility</p:attrName>
                                        </p:attrNameLst>
                                      </p:cBhvr>
                                      <p:to>
                                        <p:strVal val="visible"/>
                                      </p:to>
                                    </p:set>
                                    <p:anim calcmode="lin" valueType="num">
                                      <p:cBhvr additive="base">
                                        <p:cTn id="6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Aft>
                <a:spcPts val="200"/>
              </a:spcAft>
            </a:pPr>
            <a:r>
              <a:rPr lang="en-US" altLang="en-US">
                <a:sym typeface="Symbol" pitchFamily="18" charset="2"/>
              </a:rPr>
              <a:t></a:t>
            </a:r>
            <a:r>
              <a:rPr lang="en-US" altLang="en-US"/>
              <a:t>The last example had all right angles. Since                                                                  sin</a:t>
            </a:r>
            <a:r>
              <a:rPr lang="en-US" altLang="en-US" baseline="-25000"/>
              <a:t> </a:t>
            </a:r>
            <a:r>
              <a:rPr lang="en-US" altLang="en-US"/>
              <a:t>90 </a:t>
            </a:r>
            <a:r>
              <a:rPr lang="en-US" altLang="en-US">
                <a:sym typeface="Symbol" pitchFamily="18" charset="2"/>
              </a:rPr>
              <a:t> = 1, the angles were                                                     not needed. </a:t>
            </a:r>
            <a:endParaRPr lang="en-US" altLang="en-US"/>
          </a:p>
          <a:p>
            <a:pPr>
              <a:spcBef>
                <a:spcPts val="200"/>
              </a:spcBef>
              <a:spcAft>
                <a:spcPts val="200"/>
              </a:spcAft>
            </a:pPr>
            <a:r>
              <a:rPr lang="en-US" altLang="en-US">
                <a:sym typeface="Symbol" pitchFamily="18" charset="2"/>
              </a:rPr>
              <a:t></a:t>
            </a:r>
            <a:r>
              <a:rPr lang="en-US" altLang="en-US"/>
              <a:t>Now consider a boom crane                                             whose components must be                                                strong enough to withstand                                                       any force a client might apply.</a:t>
            </a:r>
          </a:p>
          <a:p>
            <a:pPr>
              <a:spcBef>
                <a:spcPts val="200"/>
              </a:spcBef>
              <a:spcAft>
                <a:spcPts val="200"/>
              </a:spcAft>
            </a:pPr>
            <a:r>
              <a:rPr lang="en-US" altLang="en-US">
                <a:sym typeface="Symbol" pitchFamily="18" charset="2"/>
              </a:rPr>
              <a:t></a:t>
            </a:r>
            <a:r>
              <a:rPr lang="en-US" altLang="en-US"/>
              <a:t>We need to know the required                                          tensions in the cables. </a:t>
            </a:r>
          </a:p>
          <a:p>
            <a:pPr>
              <a:spcBef>
                <a:spcPts val="200"/>
              </a:spcBef>
              <a:spcAft>
                <a:spcPts val="200"/>
              </a:spcAft>
            </a:pPr>
            <a:r>
              <a:rPr lang="en-US" altLang="en-US">
                <a:sym typeface="Symbol" pitchFamily="18" charset="2"/>
              </a:rPr>
              <a:t></a:t>
            </a:r>
            <a:r>
              <a:rPr lang="en-US" altLang="en-US"/>
              <a:t>We need to know the strength                                            of the pin.</a:t>
            </a:r>
            <a:endParaRPr lang="en-US" altLang="en-US" b="1"/>
          </a:p>
        </p:txBody>
      </p:sp>
      <p:sp>
        <p:nvSpPr>
          <p:cNvPr id="1843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13" name="Line 3"/>
          <p:cNvSpPr>
            <a:spLocks noChangeShapeType="1"/>
          </p:cNvSpPr>
          <p:nvPr/>
        </p:nvSpPr>
        <p:spPr bwMode="auto">
          <a:xfrm>
            <a:off x="7858125" y="2738438"/>
            <a:ext cx="0" cy="2203450"/>
          </a:xfrm>
          <a:prstGeom prst="line">
            <a:avLst/>
          </a:prstGeom>
          <a:noFill/>
          <a:ln w="9525">
            <a:solidFill>
              <a:schemeClr val="tx1"/>
            </a:solidFill>
            <a:round/>
            <a:headEnd/>
            <a:tailEnd/>
          </a:ln>
        </p:spPr>
        <p:txBody>
          <a:bodyPr/>
          <a:lstStyle/>
          <a:p>
            <a:endParaRPr lang="en-US"/>
          </a:p>
        </p:txBody>
      </p:sp>
      <p:grpSp>
        <p:nvGrpSpPr>
          <p:cNvPr id="2" name="Group 4"/>
          <p:cNvGrpSpPr>
            <a:grpSpLocks/>
          </p:cNvGrpSpPr>
          <p:nvPr/>
        </p:nvGrpSpPr>
        <p:grpSpPr bwMode="auto">
          <a:xfrm>
            <a:off x="7558088" y="3109913"/>
            <a:ext cx="576262" cy="1939925"/>
            <a:chOff x="3669" y="2336"/>
            <a:chExt cx="363" cy="1222"/>
          </a:xfrm>
        </p:grpSpPr>
        <p:sp>
          <p:nvSpPr>
            <p:cNvPr id="18467" name="Rectangle 5"/>
            <p:cNvSpPr>
              <a:spLocks noChangeArrowheads="1"/>
            </p:cNvSpPr>
            <p:nvPr/>
          </p:nvSpPr>
          <p:spPr bwMode="auto">
            <a:xfrm>
              <a:off x="3803" y="2343"/>
              <a:ext cx="79" cy="1215"/>
            </a:xfrm>
            <a:prstGeom prst="rect">
              <a:avLst/>
            </a:prstGeom>
            <a:solidFill>
              <a:srgbClr val="EAEAEA"/>
            </a:solidFill>
            <a:ln w="9525">
              <a:noFill/>
              <a:miter lim="800000"/>
              <a:headEnd/>
              <a:tailEnd/>
            </a:ln>
          </p:spPr>
          <p:txBody>
            <a:bodyPr wrap="none" anchor="ctr"/>
            <a:lstStyle/>
            <a:p>
              <a:endParaRPr lang="en-US" altLang="en-US"/>
            </a:p>
          </p:txBody>
        </p:sp>
        <p:grpSp>
          <p:nvGrpSpPr>
            <p:cNvPr id="18468" name="Group 6"/>
            <p:cNvGrpSpPr>
              <a:grpSpLocks/>
            </p:cNvGrpSpPr>
            <p:nvPr/>
          </p:nvGrpSpPr>
          <p:grpSpPr bwMode="auto">
            <a:xfrm>
              <a:off x="3669" y="2336"/>
              <a:ext cx="363" cy="591"/>
              <a:chOff x="3669" y="2336"/>
              <a:chExt cx="363" cy="591"/>
            </a:xfrm>
          </p:grpSpPr>
          <p:sp>
            <p:nvSpPr>
              <p:cNvPr id="18469" name="Rectangle 7" descr="Oak"/>
              <p:cNvSpPr>
                <a:spLocks noChangeArrowheads="1"/>
              </p:cNvSpPr>
              <p:nvPr/>
            </p:nvSpPr>
            <p:spPr bwMode="auto">
              <a:xfrm>
                <a:off x="3669" y="2564"/>
                <a:ext cx="363" cy="363"/>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sp>
            <p:nvSpPr>
              <p:cNvPr id="18470" name="Freeform 8"/>
              <p:cNvSpPr>
                <a:spLocks/>
              </p:cNvSpPr>
              <p:nvPr/>
            </p:nvSpPr>
            <p:spPr bwMode="auto">
              <a:xfrm>
                <a:off x="3669" y="2336"/>
                <a:ext cx="355" cy="228"/>
              </a:xfrm>
              <a:custGeom>
                <a:avLst/>
                <a:gdLst>
                  <a:gd name="T0" fmla="*/ 0 w 355"/>
                  <a:gd name="T1" fmla="*/ 228 h 228"/>
                  <a:gd name="T2" fmla="*/ 182 w 355"/>
                  <a:gd name="T3" fmla="*/ 0 h 228"/>
                  <a:gd name="T4" fmla="*/ 355 w 355"/>
                  <a:gd name="T5" fmla="*/ 228 h 228"/>
                  <a:gd name="T6" fmla="*/ 0 60000 65536"/>
                  <a:gd name="T7" fmla="*/ 0 60000 65536"/>
                  <a:gd name="T8" fmla="*/ 0 60000 65536"/>
                  <a:gd name="T9" fmla="*/ 0 w 355"/>
                  <a:gd name="T10" fmla="*/ 0 h 228"/>
                  <a:gd name="T11" fmla="*/ 355 w 355"/>
                  <a:gd name="T12" fmla="*/ 228 h 228"/>
                </a:gdLst>
                <a:ahLst/>
                <a:cxnLst>
                  <a:cxn ang="T6">
                    <a:pos x="T0" y="T1"/>
                  </a:cxn>
                  <a:cxn ang="T7">
                    <a:pos x="T2" y="T3"/>
                  </a:cxn>
                  <a:cxn ang="T8">
                    <a:pos x="T4" y="T5"/>
                  </a:cxn>
                </a:cxnLst>
                <a:rect l="T9" t="T10" r="T11" b="T12"/>
                <a:pathLst>
                  <a:path w="355" h="228">
                    <a:moveTo>
                      <a:pt x="0" y="228"/>
                    </a:moveTo>
                    <a:lnTo>
                      <a:pt x="182" y="0"/>
                    </a:lnTo>
                    <a:lnTo>
                      <a:pt x="355" y="228"/>
                    </a:lnTo>
                  </a:path>
                </a:pathLst>
              </a:custGeom>
              <a:noFill/>
              <a:ln w="9525">
                <a:solidFill>
                  <a:schemeClr val="tx1"/>
                </a:solidFill>
                <a:round/>
                <a:headEnd/>
                <a:tailEnd/>
              </a:ln>
            </p:spPr>
            <p:txBody>
              <a:bodyPr/>
              <a:lstStyle/>
              <a:p>
                <a:endParaRPr lang="en-US"/>
              </a:p>
            </p:txBody>
          </p:sp>
        </p:grpSp>
      </p:grpSp>
      <p:grpSp>
        <p:nvGrpSpPr>
          <p:cNvPr id="4" name="Group 9"/>
          <p:cNvGrpSpPr>
            <a:grpSpLocks/>
          </p:cNvGrpSpPr>
          <p:nvPr/>
        </p:nvGrpSpPr>
        <p:grpSpPr bwMode="auto">
          <a:xfrm>
            <a:off x="6194425" y="3627438"/>
            <a:ext cx="576263" cy="1144587"/>
            <a:chOff x="1595" y="2711"/>
            <a:chExt cx="363" cy="721"/>
          </a:xfrm>
        </p:grpSpPr>
        <p:sp>
          <p:nvSpPr>
            <p:cNvPr id="18463" name="Line 10"/>
            <p:cNvSpPr>
              <a:spLocks noChangeShapeType="1"/>
            </p:cNvSpPr>
            <p:nvPr/>
          </p:nvSpPr>
          <p:spPr bwMode="auto">
            <a:xfrm>
              <a:off x="1782" y="2711"/>
              <a:ext cx="0" cy="123"/>
            </a:xfrm>
            <a:prstGeom prst="line">
              <a:avLst/>
            </a:prstGeom>
            <a:noFill/>
            <a:ln w="9525">
              <a:solidFill>
                <a:schemeClr val="tx1"/>
              </a:solidFill>
              <a:round/>
              <a:headEnd/>
              <a:tailEnd/>
            </a:ln>
          </p:spPr>
          <p:txBody>
            <a:bodyPr/>
            <a:lstStyle/>
            <a:p>
              <a:endParaRPr lang="en-US"/>
            </a:p>
          </p:txBody>
        </p:sp>
        <p:grpSp>
          <p:nvGrpSpPr>
            <p:cNvPr id="18464" name="Group 11"/>
            <p:cNvGrpSpPr>
              <a:grpSpLocks/>
            </p:cNvGrpSpPr>
            <p:nvPr/>
          </p:nvGrpSpPr>
          <p:grpSpPr bwMode="auto">
            <a:xfrm>
              <a:off x="1595" y="2841"/>
              <a:ext cx="363" cy="591"/>
              <a:chOff x="3669" y="2336"/>
              <a:chExt cx="363" cy="591"/>
            </a:xfrm>
          </p:grpSpPr>
          <p:sp>
            <p:nvSpPr>
              <p:cNvPr id="18465" name="Rectangle 12" descr="Oak"/>
              <p:cNvSpPr>
                <a:spLocks noChangeArrowheads="1"/>
              </p:cNvSpPr>
              <p:nvPr/>
            </p:nvSpPr>
            <p:spPr bwMode="auto">
              <a:xfrm>
                <a:off x="3669" y="2564"/>
                <a:ext cx="363" cy="363"/>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sp>
            <p:nvSpPr>
              <p:cNvPr id="18466" name="Freeform 13"/>
              <p:cNvSpPr>
                <a:spLocks/>
              </p:cNvSpPr>
              <p:nvPr/>
            </p:nvSpPr>
            <p:spPr bwMode="auto">
              <a:xfrm>
                <a:off x="3669" y="2336"/>
                <a:ext cx="355" cy="228"/>
              </a:xfrm>
              <a:custGeom>
                <a:avLst/>
                <a:gdLst>
                  <a:gd name="T0" fmla="*/ 0 w 355"/>
                  <a:gd name="T1" fmla="*/ 228 h 228"/>
                  <a:gd name="T2" fmla="*/ 182 w 355"/>
                  <a:gd name="T3" fmla="*/ 0 h 228"/>
                  <a:gd name="T4" fmla="*/ 355 w 355"/>
                  <a:gd name="T5" fmla="*/ 228 h 228"/>
                  <a:gd name="T6" fmla="*/ 0 60000 65536"/>
                  <a:gd name="T7" fmla="*/ 0 60000 65536"/>
                  <a:gd name="T8" fmla="*/ 0 60000 65536"/>
                  <a:gd name="T9" fmla="*/ 0 w 355"/>
                  <a:gd name="T10" fmla="*/ 0 h 228"/>
                  <a:gd name="T11" fmla="*/ 355 w 355"/>
                  <a:gd name="T12" fmla="*/ 228 h 228"/>
                </a:gdLst>
                <a:ahLst/>
                <a:cxnLst>
                  <a:cxn ang="T6">
                    <a:pos x="T0" y="T1"/>
                  </a:cxn>
                  <a:cxn ang="T7">
                    <a:pos x="T2" y="T3"/>
                  </a:cxn>
                  <a:cxn ang="T8">
                    <a:pos x="T4" y="T5"/>
                  </a:cxn>
                </a:cxnLst>
                <a:rect l="T9" t="T10" r="T11" b="T12"/>
                <a:pathLst>
                  <a:path w="355" h="228">
                    <a:moveTo>
                      <a:pt x="0" y="228"/>
                    </a:moveTo>
                    <a:lnTo>
                      <a:pt x="182" y="0"/>
                    </a:lnTo>
                    <a:lnTo>
                      <a:pt x="355" y="228"/>
                    </a:lnTo>
                  </a:path>
                </a:pathLst>
              </a:custGeom>
              <a:noFill/>
              <a:ln w="9525">
                <a:solidFill>
                  <a:schemeClr val="tx1"/>
                </a:solidFill>
                <a:round/>
                <a:headEnd/>
                <a:tailEnd/>
              </a:ln>
            </p:spPr>
            <p:txBody>
              <a:bodyPr/>
              <a:lstStyle/>
              <a:p>
                <a:endParaRPr lang="en-US"/>
              </a:p>
            </p:txBody>
          </p:sp>
        </p:grpSp>
      </p:grpSp>
      <p:sp>
        <p:nvSpPr>
          <p:cNvPr id="24" name="Line 14"/>
          <p:cNvSpPr>
            <a:spLocks noChangeShapeType="1"/>
          </p:cNvSpPr>
          <p:nvPr/>
        </p:nvSpPr>
        <p:spPr bwMode="auto">
          <a:xfrm>
            <a:off x="6486525" y="3589338"/>
            <a:ext cx="0" cy="2203450"/>
          </a:xfrm>
          <a:prstGeom prst="line">
            <a:avLst/>
          </a:prstGeom>
          <a:noFill/>
          <a:ln w="9525">
            <a:solidFill>
              <a:schemeClr val="tx1"/>
            </a:solidFill>
            <a:round/>
            <a:headEnd/>
            <a:tailEnd/>
          </a:ln>
        </p:spPr>
        <p:txBody>
          <a:bodyPr/>
          <a:lstStyle/>
          <a:p>
            <a:endParaRPr lang="en-US"/>
          </a:p>
        </p:txBody>
      </p:sp>
      <p:grpSp>
        <p:nvGrpSpPr>
          <p:cNvPr id="6" name="Group 17"/>
          <p:cNvGrpSpPr>
            <a:grpSpLocks/>
          </p:cNvGrpSpPr>
          <p:nvPr/>
        </p:nvGrpSpPr>
        <p:grpSpPr bwMode="auto">
          <a:xfrm>
            <a:off x="5229225" y="2430463"/>
            <a:ext cx="3011488" cy="4427537"/>
            <a:chOff x="3090" y="1243"/>
            <a:chExt cx="1897" cy="2789"/>
          </a:xfrm>
        </p:grpSpPr>
        <p:sp>
          <p:nvSpPr>
            <p:cNvPr id="18454" name="Rectangle 18"/>
            <p:cNvSpPr>
              <a:spLocks noChangeArrowheads="1"/>
            </p:cNvSpPr>
            <p:nvPr/>
          </p:nvSpPr>
          <p:spPr bwMode="auto">
            <a:xfrm rot="-1613216">
              <a:off x="3345" y="1609"/>
              <a:ext cx="1642" cy="15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455" name="Rectangle 19" descr="Horizontal brick"/>
            <p:cNvSpPr>
              <a:spLocks noChangeArrowheads="1"/>
            </p:cNvSpPr>
            <p:nvPr/>
          </p:nvSpPr>
          <p:spPr bwMode="auto">
            <a:xfrm>
              <a:off x="3090" y="1243"/>
              <a:ext cx="265" cy="2789"/>
            </a:xfrm>
            <a:prstGeom prst="rect">
              <a:avLst/>
            </a:prstGeom>
            <a:pattFill prst="horzBrick">
              <a:fgClr>
                <a:schemeClr val="tx2"/>
              </a:fgClr>
              <a:bgClr>
                <a:srgbClr val="FF3300"/>
              </a:bgClr>
            </a:pattFill>
            <a:ln w="9525">
              <a:noFill/>
              <a:miter lim="800000"/>
              <a:headEnd/>
              <a:tailEnd/>
            </a:ln>
          </p:spPr>
          <p:txBody>
            <a:bodyPr wrap="none" anchor="ctr"/>
            <a:lstStyle/>
            <a:p>
              <a:endParaRPr lang="en-US" altLang="en-US"/>
            </a:p>
          </p:txBody>
        </p:sp>
        <p:grpSp>
          <p:nvGrpSpPr>
            <p:cNvPr id="18456" name="Group 20"/>
            <p:cNvGrpSpPr>
              <a:grpSpLocks/>
            </p:cNvGrpSpPr>
            <p:nvPr/>
          </p:nvGrpSpPr>
          <p:grpSpPr bwMode="auto">
            <a:xfrm>
              <a:off x="3350" y="1734"/>
              <a:ext cx="238" cy="594"/>
              <a:chOff x="2340" y="2578"/>
              <a:chExt cx="238" cy="594"/>
            </a:xfrm>
          </p:grpSpPr>
          <p:sp>
            <p:nvSpPr>
              <p:cNvPr id="18460" name="Rectangle 21"/>
              <p:cNvSpPr>
                <a:spLocks noChangeArrowheads="1"/>
              </p:cNvSpPr>
              <p:nvPr/>
            </p:nvSpPr>
            <p:spPr bwMode="auto">
              <a:xfrm>
                <a:off x="2340" y="2578"/>
                <a:ext cx="47" cy="59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461" name="Freeform 22"/>
              <p:cNvSpPr>
                <a:spLocks/>
              </p:cNvSpPr>
              <p:nvPr/>
            </p:nvSpPr>
            <p:spPr bwMode="auto">
              <a:xfrm>
                <a:off x="2386" y="2688"/>
                <a:ext cx="192" cy="366"/>
              </a:xfrm>
              <a:custGeom>
                <a:avLst/>
                <a:gdLst>
                  <a:gd name="T0" fmla="*/ 0 w 192"/>
                  <a:gd name="T1" fmla="*/ 0 h 366"/>
                  <a:gd name="T2" fmla="*/ 54 w 192"/>
                  <a:gd name="T3" fmla="*/ 0 h 366"/>
                  <a:gd name="T4" fmla="*/ 192 w 192"/>
                  <a:gd name="T5" fmla="*/ 183 h 366"/>
                  <a:gd name="T6" fmla="*/ 54 w 192"/>
                  <a:gd name="T7" fmla="*/ 366 h 366"/>
                  <a:gd name="T8" fmla="*/ 0 w 192"/>
                  <a:gd name="T9" fmla="*/ 366 h 366"/>
                  <a:gd name="T10" fmla="*/ 0 w 192"/>
                  <a:gd name="T11" fmla="*/ 0 h 366"/>
                  <a:gd name="T12" fmla="*/ 0 60000 65536"/>
                  <a:gd name="T13" fmla="*/ 0 60000 65536"/>
                  <a:gd name="T14" fmla="*/ 0 60000 65536"/>
                  <a:gd name="T15" fmla="*/ 0 60000 65536"/>
                  <a:gd name="T16" fmla="*/ 0 60000 65536"/>
                  <a:gd name="T17" fmla="*/ 0 60000 65536"/>
                  <a:gd name="T18" fmla="*/ 0 w 192"/>
                  <a:gd name="T19" fmla="*/ 0 h 366"/>
                  <a:gd name="T20" fmla="*/ 192 w 192"/>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192" h="366">
                    <a:moveTo>
                      <a:pt x="0" y="0"/>
                    </a:moveTo>
                    <a:lnTo>
                      <a:pt x="54" y="0"/>
                    </a:lnTo>
                    <a:lnTo>
                      <a:pt x="192" y="183"/>
                    </a:lnTo>
                    <a:lnTo>
                      <a:pt x="54" y="366"/>
                    </a:lnTo>
                    <a:lnTo>
                      <a:pt x="0" y="366"/>
                    </a:lnTo>
                    <a:lnTo>
                      <a:pt x="0" y="0"/>
                    </a:lnTo>
                    <a:close/>
                  </a:path>
                </a:pathLst>
              </a:custGeom>
              <a:solidFill>
                <a:schemeClr val="accent1"/>
              </a:solidFill>
              <a:ln w="9525">
                <a:solidFill>
                  <a:schemeClr val="tx1"/>
                </a:solidFill>
                <a:round/>
                <a:headEnd/>
                <a:tailEnd/>
              </a:ln>
            </p:spPr>
            <p:txBody>
              <a:bodyPr/>
              <a:lstStyle/>
              <a:p>
                <a:endParaRPr lang="en-US"/>
              </a:p>
            </p:txBody>
          </p:sp>
          <p:sp>
            <p:nvSpPr>
              <p:cNvPr id="18462" name="Oval 23"/>
              <p:cNvSpPr>
                <a:spLocks noChangeArrowheads="1"/>
              </p:cNvSpPr>
              <p:nvPr/>
            </p:nvSpPr>
            <p:spPr bwMode="auto">
              <a:xfrm>
                <a:off x="2442" y="2825"/>
                <a:ext cx="83" cy="83"/>
              </a:xfrm>
              <a:prstGeom prst="ellipse">
                <a:avLst/>
              </a:prstGeom>
              <a:solidFill>
                <a:srgbClr val="FF3300"/>
              </a:solidFill>
              <a:ln w="9525">
                <a:solidFill>
                  <a:schemeClr val="tx1"/>
                </a:solidFill>
                <a:round/>
                <a:headEnd/>
                <a:tailEnd/>
              </a:ln>
            </p:spPr>
            <p:txBody>
              <a:bodyPr wrap="none" anchor="ctr"/>
              <a:lstStyle/>
              <a:p>
                <a:endParaRPr lang="en-US" altLang="en-US"/>
              </a:p>
            </p:txBody>
          </p:sp>
        </p:grpSp>
        <p:sp>
          <p:nvSpPr>
            <p:cNvPr id="18457" name="Line 24"/>
            <p:cNvSpPr>
              <a:spLocks noChangeShapeType="1"/>
            </p:cNvSpPr>
            <p:nvPr/>
          </p:nvSpPr>
          <p:spPr bwMode="auto">
            <a:xfrm flipH="1">
              <a:off x="3353" y="1349"/>
              <a:ext cx="1476" cy="0"/>
            </a:xfrm>
            <a:prstGeom prst="line">
              <a:avLst/>
            </a:prstGeom>
            <a:noFill/>
            <a:ln w="9525">
              <a:solidFill>
                <a:schemeClr val="tx1"/>
              </a:solidFill>
              <a:round/>
              <a:headEnd/>
              <a:tailEnd/>
            </a:ln>
          </p:spPr>
          <p:txBody>
            <a:bodyPr/>
            <a:lstStyle/>
            <a:p>
              <a:endParaRPr lang="en-US"/>
            </a:p>
          </p:txBody>
        </p:sp>
        <p:sp>
          <p:nvSpPr>
            <p:cNvPr id="18458" name="Line 25"/>
            <p:cNvSpPr>
              <a:spLocks noChangeShapeType="1"/>
            </p:cNvSpPr>
            <p:nvPr/>
          </p:nvSpPr>
          <p:spPr bwMode="auto">
            <a:xfrm flipV="1">
              <a:off x="3669" y="1421"/>
              <a:ext cx="1089" cy="544"/>
            </a:xfrm>
            <a:prstGeom prst="line">
              <a:avLst/>
            </a:prstGeom>
            <a:noFill/>
            <a:ln w="57150" cmpd="thickThin">
              <a:solidFill>
                <a:schemeClr val="tx1"/>
              </a:solidFill>
              <a:round/>
              <a:headEnd/>
              <a:tailEnd/>
            </a:ln>
          </p:spPr>
          <p:txBody>
            <a:bodyPr/>
            <a:lstStyle/>
            <a:p>
              <a:endParaRPr lang="en-US"/>
            </a:p>
          </p:txBody>
        </p:sp>
        <p:sp>
          <p:nvSpPr>
            <p:cNvPr id="18459" name="Oval 26"/>
            <p:cNvSpPr>
              <a:spLocks noChangeArrowheads="1"/>
            </p:cNvSpPr>
            <p:nvPr/>
          </p:nvSpPr>
          <p:spPr bwMode="auto">
            <a:xfrm>
              <a:off x="4797" y="1317"/>
              <a:ext cx="56" cy="56"/>
            </a:xfrm>
            <a:prstGeom prst="ellipse">
              <a:avLst/>
            </a:prstGeom>
            <a:solidFill>
              <a:schemeClr val="tx1"/>
            </a:solidFill>
            <a:ln w="9525">
              <a:solidFill>
                <a:schemeClr val="tx1"/>
              </a:solidFill>
              <a:round/>
              <a:headEnd/>
              <a:tailEnd/>
            </a:ln>
          </p:spPr>
          <p:txBody>
            <a:bodyPr wrap="none" anchor="ctr"/>
            <a:lstStyle/>
            <a:p>
              <a:endParaRPr lang="en-US" altLang="en-US"/>
            </a:p>
          </p:txBody>
        </p:sp>
      </p:grpSp>
      <p:grpSp>
        <p:nvGrpSpPr>
          <p:cNvPr id="8" name="Group 27"/>
          <p:cNvGrpSpPr>
            <a:grpSpLocks/>
          </p:cNvGrpSpPr>
          <p:nvPr/>
        </p:nvGrpSpPr>
        <p:grpSpPr bwMode="auto">
          <a:xfrm rot="-1570249">
            <a:off x="6161088" y="3413125"/>
            <a:ext cx="576262" cy="257175"/>
            <a:chOff x="2020" y="2872"/>
            <a:chExt cx="513" cy="229"/>
          </a:xfrm>
        </p:grpSpPr>
        <p:sp>
          <p:nvSpPr>
            <p:cNvPr id="18451" name="Rectangle 28"/>
            <p:cNvSpPr>
              <a:spLocks noChangeArrowheads="1"/>
            </p:cNvSpPr>
            <p:nvPr/>
          </p:nvSpPr>
          <p:spPr bwMode="auto">
            <a:xfrm>
              <a:off x="2020" y="2872"/>
              <a:ext cx="513" cy="4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452" name="Freeform 29"/>
            <p:cNvSpPr>
              <a:spLocks/>
            </p:cNvSpPr>
            <p:nvPr/>
          </p:nvSpPr>
          <p:spPr bwMode="auto">
            <a:xfrm>
              <a:off x="2083" y="2927"/>
              <a:ext cx="387" cy="174"/>
            </a:xfrm>
            <a:custGeom>
              <a:avLst/>
              <a:gdLst>
                <a:gd name="T0" fmla="*/ 0 w 387"/>
                <a:gd name="T1" fmla="*/ 0 h 174"/>
                <a:gd name="T2" fmla="*/ 387 w 387"/>
                <a:gd name="T3" fmla="*/ 0 h 174"/>
                <a:gd name="T4" fmla="*/ 387 w 387"/>
                <a:gd name="T5" fmla="*/ 56 h 174"/>
                <a:gd name="T6" fmla="*/ 260 w 387"/>
                <a:gd name="T7" fmla="*/ 174 h 174"/>
                <a:gd name="T8" fmla="*/ 134 w 387"/>
                <a:gd name="T9" fmla="*/ 174 h 174"/>
                <a:gd name="T10" fmla="*/ 0 w 387"/>
                <a:gd name="T11" fmla="*/ 55 h 174"/>
                <a:gd name="T12" fmla="*/ 0 w 387"/>
                <a:gd name="T13" fmla="*/ 0 h 174"/>
                <a:gd name="T14" fmla="*/ 0 60000 65536"/>
                <a:gd name="T15" fmla="*/ 0 60000 65536"/>
                <a:gd name="T16" fmla="*/ 0 60000 65536"/>
                <a:gd name="T17" fmla="*/ 0 60000 65536"/>
                <a:gd name="T18" fmla="*/ 0 60000 65536"/>
                <a:gd name="T19" fmla="*/ 0 60000 65536"/>
                <a:gd name="T20" fmla="*/ 0 60000 65536"/>
                <a:gd name="T21" fmla="*/ 0 w 387"/>
                <a:gd name="T22" fmla="*/ 0 h 174"/>
                <a:gd name="T23" fmla="*/ 387 w 387"/>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74">
                  <a:moveTo>
                    <a:pt x="0" y="0"/>
                  </a:moveTo>
                  <a:lnTo>
                    <a:pt x="387" y="0"/>
                  </a:lnTo>
                  <a:lnTo>
                    <a:pt x="387" y="56"/>
                  </a:lnTo>
                  <a:lnTo>
                    <a:pt x="260" y="174"/>
                  </a:lnTo>
                  <a:lnTo>
                    <a:pt x="134" y="174"/>
                  </a:lnTo>
                  <a:lnTo>
                    <a:pt x="0" y="55"/>
                  </a:lnTo>
                  <a:lnTo>
                    <a:pt x="0" y="0"/>
                  </a:lnTo>
                  <a:close/>
                </a:path>
              </a:pathLst>
            </a:custGeom>
            <a:solidFill>
              <a:schemeClr val="accent1"/>
            </a:solidFill>
            <a:ln w="9525">
              <a:solidFill>
                <a:schemeClr val="tx1"/>
              </a:solidFill>
              <a:round/>
              <a:headEnd/>
              <a:tailEnd/>
            </a:ln>
          </p:spPr>
          <p:txBody>
            <a:bodyPr/>
            <a:lstStyle/>
            <a:p>
              <a:endParaRPr lang="en-US"/>
            </a:p>
          </p:txBody>
        </p:sp>
        <p:sp>
          <p:nvSpPr>
            <p:cNvPr id="18453" name="Oval 30"/>
            <p:cNvSpPr>
              <a:spLocks noChangeArrowheads="1"/>
            </p:cNvSpPr>
            <p:nvPr/>
          </p:nvSpPr>
          <p:spPr bwMode="auto">
            <a:xfrm>
              <a:off x="2241" y="3006"/>
              <a:ext cx="71" cy="71"/>
            </a:xfrm>
            <a:prstGeom prst="ellipse">
              <a:avLst/>
            </a:prstGeom>
            <a:solidFill>
              <a:schemeClr val="tx1"/>
            </a:solidFill>
            <a:ln w="9525">
              <a:solidFill>
                <a:schemeClr val="tx1"/>
              </a:solidFill>
              <a:round/>
              <a:headEnd/>
              <a:tailEnd/>
            </a:ln>
          </p:spPr>
          <p:txBody>
            <a:bodyPr wrap="none" anchor="ctr"/>
            <a:lstStyle/>
            <a:p>
              <a:endParaRPr lang="en-US" altLang="en-US"/>
            </a:p>
          </p:txBody>
        </p:sp>
      </p:grpSp>
      <p:grpSp>
        <p:nvGrpSpPr>
          <p:cNvPr id="9" name="Group 31"/>
          <p:cNvGrpSpPr>
            <a:grpSpLocks/>
          </p:cNvGrpSpPr>
          <p:nvPr/>
        </p:nvGrpSpPr>
        <p:grpSpPr bwMode="auto">
          <a:xfrm>
            <a:off x="6186488" y="5032375"/>
            <a:ext cx="576262" cy="1939925"/>
            <a:chOff x="3669" y="2336"/>
            <a:chExt cx="363" cy="1222"/>
          </a:xfrm>
        </p:grpSpPr>
        <p:sp>
          <p:nvSpPr>
            <p:cNvPr id="18447" name="Rectangle 32"/>
            <p:cNvSpPr>
              <a:spLocks noChangeArrowheads="1"/>
            </p:cNvSpPr>
            <p:nvPr/>
          </p:nvSpPr>
          <p:spPr bwMode="auto">
            <a:xfrm>
              <a:off x="3803" y="2343"/>
              <a:ext cx="79" cy="1215"/>
            </a:xfrm>
            <a:prstGeom prst="rect">
              <a:avLst/>
            </a:prstGeom>
            <a:solidFill>
              <a:srgbClr val="EAEAEA"/>
            </a:solidFill>
            <a:ln w="9525">
              <a:noFill/>
              <a:miter lim="800000"/>
              <a:headEnd/>
              <a:tailEnd/>
            </a:ln>
          </p:spPr>
          <p:txBody>
            <a:bodyPr wrap="none" anchor="ctr"/>
            <a:lstStyle/>
            <a:p>
              <a:endParaRPr lang="en-US" altLang="en-US"/>
            </a:p>
          </p:txBody>
        </p:sp>
        <p:grpSp>
          <p:nvGrpSpPr>
            <p:cNvPr id="18448" name="Group 33"/>
            <p:cNvGrpSpPr>
              <a:grpSpLocks/>
            </p:cNvGrpSpPr>
            <p:nvPr/>
          </p:nvGrpSpPr>
          <p:grpSpPr bwMode="auto">
            <a:xfrm>
              <a:off x="3669" y="2336"/>
              <a:ext cx="363" cy="591"/>
              <a:chOff x="3669" y="2336"/>
              <a:chExt cx="363" cy="591"/>
            </a:xfrm>
          </p:grpSpPr>
          <p:sp>
            <p:nvSpPr>
              <p:cNvPr id="18449" name="Rectangle 34" descr="Oak"/>
              <p:cNvSpPr>
                <a:spLocks noChangeArrowheads="1"/>
              </p:cNvSpPr>
              <p:nvPr/>
            </p:nvSpPr>
            <p:spPr bwMode="auto">
              <a:xfrm>
                <a:off x="3669" y="2564"/>
                <a:ext cx="363" cy="363"/>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sp>
            <p:nvSpPr>
              <p:cNvPr id="18450" name="Freeform 35"/>
              <p:cNvSpPr>
                <a:spLocks/>
              </p:cNvSpPr>
              <p:nvPr/>
            </p:nvSpPr>
            <p:spPr bwMode="auto">
              <a:xfrm>
                <a:off x="3669" y="2336"/>
                <a:ext cx="355" cy="228"/>
              </a:xfrm>
              <a:custGeom>
                <a:avLst/>
                <a:gdLst>
                  <a:gd name="T0" fmla="*/ 0 w 355"/>
                  <a:gd name="T1" fmla="*/ 228 h 228"/>
                  <a:gd name="T2" fmla="*/ 182 w 355"/>
                  <a:gd name="T3" fmla="*/ 0 h 228"/>
                  <a:gd name="T4" fmla="*/ 355 w 355"/>
                  <a:gd name="T5" fmla="*/ 228 h 228"/>
                  <a:gd name="T6" fmla="*/ 0 60000 65536"/>
                  <a:gd name="T7" fmla="*/ 0 60000 65536"/>
                  <a:gd name="T8" fmla="*/ 0 60000 65536"/>
                  <a:gd name="T9" fmla="*/ 0 w 355"/>
                  <a:gd name="T10" fmla="*/ 0 h 228"/>
                  <a:gd name="T11" fmla="*/ 355 w 355"/>
                  <a:gd name="T12" fmla="*/ 228 h 228"/>
                </a:gdLst>
                <a:ahLst/>
                <a:cxnLst>
                  <a:cxn ang="T6">
                    <a:pos x="T0" y="T1"/>
                  </a:cxn>
                  <a:cxn ang="T7">
                    <a:pos x="T2" y="T3"/>
                  </a:cxn>
                  <a:cxn ang="T8">
                    <a:pos x="T4" y="T5"/>
                  </a:cxn>
                </a:cxnLst>
                <a:rect l="T9" t="T10" r="T11" b="T12"/>
                <a:pathLst>
                  <a:path w="355" h="228">
                    <a:moveTo>
                      <a:pt x="0" y="228"/>
                    </a:moveTo>
                    <a:lnTo>
                      <a:pt x="182" y="0"/>
                    </a:lnTo>
                    <a:lnTo>
                      <a:pt x="355" y="228"/>
                    </a:lnTo>
                  </a:path>
                </a:pathLst>
              </a:custGeom>
              <a:noFill/>
              <a:ln w="9525">
                <a:solidFill>
                  <a:schemeClr val="tx1"/>
                </a:solidFill>
                <a:round/>
                <a:headEnd/>
                <a:tailEnd/>
              </a:ln>
            </p:spPr>
            <p:txBody>
              <a:bodyPr/>
              <a:lstStyle/>
              <a:p>
                <a:endParaRPr lang="en-US"/>
              </a:p>
            </p:txBody>
          </p:sp>
        </p:grpSp>
      </p:grpSp>
      <p:sp>
        <p:nvSpPr>
          <p:cNvPr id="44" name="Freeform 36" descr="Sand"/>
          <p:cNvSpPr>
            <a:spLocks/>
          </p:cNvSpPr>
          <p:nvPr/>
        </p:nvSpPr>
        <p:spPr bwMode="auto">
          <a:xfrm>
            <a:off x="5643563" y="4878388"/>
            <a:ext cx="2805112" cy="1966912"/>
          </a:xfrm>
          <a:custGeom>
            <a:avLst/>
            <a:gdLst>
              <a:gd name="T0" fmla="*/ 0 w 1767"/>
              <a:gd name="T1" fmla="*/ 2147483647 h 1239"/>
              <a:gd name="T2" fmla="*/ 2147483647 w 1767"/>
              <a:gd name="T3" fmla="*/ 2147483647 h 1239"/>
              <a:gd name="T4" fmla="*/ 2147483647 w 1767"/>
              <a:gd name="T5" fmla="*/ 0 h 1239"/>
              <a:gd name="T6" fmla="*/ 2147483647 w 1767"/>
              <a:gd name="T7" fmla="*/ 0 h 1239"/>
              <a:gd name="T8" fmla="*/ 2147483647 w 1767"/>
              <a:gd name="T9" fmla="*/ 2147483647 h 1239"/>
              <a:gd name="T10" fmla="*/ 0 w 1767"/>
              <a:gd name="T11" fmla="*/ 2147483647 h 1239"/>
              <a:gd name="T12" fmla="*/ 0 w 1767"/>
              <a:gd name="T13" fmla="*/ 2147483647 h 1239"/>
              <a:gd name="T14" fmla="*/ 0 60000 65536"/>
              <a:gd name="T15" fmla="*/ 0 60000 65536"/>
              <a:gd name="T16" fmla="*/ 0 60000 65536"/>
              <a:gd name="T17" fmla="*/ 0 60000 65536"/>
              <a:gd name="T18" fmla="*/ 0 60000 65536"/>
              <a:gd name="T19" fmla="*/ 0 60000 65536"/>
              <a:gd name="T20" fmla="*/ 0 60000 65536"/>
              <a:gd name="T21" fmla="*/ 0 w 1767"/>
              <a:gd name="T22" fmla="*/ 0 h 1239"/>
              <a:gd name="T23" fmla="*/ 1767 w 1767"/>
              <a:gd name="T24" fmla="*/ 1239 h 1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7" h="1239">
                <a:moveTo>
                  <a:pt x="0" y="671"/>
                </a:moveTo>
                <a:lnTo>
                  <a:pt x="1041" y="671"/>
                </a:lnTo>
                <a:lnTo>
                  <a:pt x="1041" y="0"/>
                </a:lnTo>
                <a:lnTo>
                  <a:pt x="1767" y="0"/>
                </a:lnTo>
                <a:lnTo>
                  <a:pt x="1767" y="1239"/>
                </a:lnTo>
                <a:lnTo>
                  <a:pt x="0" y="1239"/>
                </a:lnTo>
                <a:lnTo>
                  <a:pt x="0" y="671"/>
                </a:lnTo>
                <a:close/>
              </a:path>
            </a:pathLst>
          </a:custGeom>
          <a:blipFill dpi="0" rotWithShape="1">
            <a:blip r:embed="rId9" cstate="print"/>
            <a:srcRect/>
            <a:tile tx="0" ty="0" sx="100000" sy="100000" flip="none" algn="tl"/>
          </a:blipFill>
          <a:ln w="9525">
            <a:noFill/>
            <a:round/>
            <a:headEnd/>
            <a:tailEnd/>
          </a:ln>
        </p:spPr>
        <p:txBody>
          <a:bodyPr/>
          <a:lstStyle/>
          <a:p>
            <a:endParaRPr lang="en-US"/>
          </a:p>
        </p:txBody>
      </p:sp>
      <p:sp>
        <p:nvSpPr>
          <p:cNvPr id="45" name="Line 39"/>
          <p:cNvSpPr>
            <a:spLocks noChangeShapeType="1"/>
          </p:cNvSpPr>
          <p:nvPr/>
        </p:nvSpPr>
        <p:spPr bwMode="auto">
          <a:xfrm>
            <a:off x="5649913" y="2590800"/>
            <a:ext cx="2336800" cy="0"/>
          </a:xfrm>
          <a:prstGeom prst="line">
            <a:avLst/>
          </a:prstGeom>
          <a:noFill/>
          <a:ln w="76200">
            <a:solidFill>
              <a:srgbClr val="FFFF00">
                <a:alpha val="41960"/>
              </a:srgbClr>
            </a:solidFill>
            <a:round/>
            <a:headEnd/>
            <a:tailEnd/>
          </a:ln>
        </p:spPr>
        <p:txBody>
          <a:bodyPr/>
          <a:lstStyle/>
          <a:p>
            <a:endParaRPr lang="en-US"/>
          </a:p>
        </p:txBody>
      </p:sp>
      <p:sp>
        <p:nvSpPr>
          <p:cNvPr id="46" name="Line 40"/>
          <p:cNvSpPr>
            <a:spLocks noChangeShapeType="1"/>
          </p:cNvSpPr>
          <p:nvPr/>
        </p:nvSpPr>
        <p:spPr bwMode="auto">
          <a:xfrm>
            <a:off x="7870825" y="2808288"/>
            <a:ext cx="0" cy="1204912"/>
          </a:xfrm>
          <a:prstGeom prst="line">
            <a:avLst/>
          </a:prstGeom>
          <a:noFill/>
          <a:ln w="76200">
            <a:solidFill>
              <a:srgbClr val="FF9900">
                <a:alpha val="36862"/>
              </a:srgbClr>
            </a:solidFill>
            <a:round/>
            <a:headEnd/>
            <a:tailEnd/>
          </a:ln>
        </p:spPr>
        <p:txBody>
          <a:bodyPr/>
          <a:lstStyle/>
          <a:p>
            <a:endParaRPr lang="en-US"/>
          </a:p>
        </p:txBody>
      </p:sp>
      <p:sp>
        <p:nvSpPr>
          <p:cNvPr id="47" name="Oval 42"/>
          <p:cNvSpPr>
            <a:spLocks noChangeArrowheads="1"/>
          </p:cNvSpPr>
          <p:nvPr/>
        </p:nvSpPr>
        <p:spPr bwMode="auto">
          <a:xfrm>
            <a:off x="5680075" y="3490913"/>
            <a:ext cx="376238" cy="376237"/>
          </a:xfrm>
          <a:prstGeom prst="ellipse">
            <a:avLst/>
          </a:prstGeom>
          <a:solidFill>
            <a:srgbClr val="66FF33">
              <a:alpha val="50195"/>
            </a:srgbClr>
          </a:solidFill>
          <a:ln w="9525">
            <a:no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2000"/>
                                        <p:tgtEl>
                                          <p:spTgt spid="44"/>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64" presetClass="path" presetSubtype="0" accel="50000" decel="50000" fill="hold" nodeType="clickEffect">
                                  <p:stCondLst>
                                    <p:cond delay="0"/>
                                  </p:stCondLst>
                                  <p:childTnLst>
                                    <p:animMotion origin="layout" path="M 3.88889E-6 -1.48148E-6 L 3.88889E-6 -0.17014 " pathEditMode="relative" rAng="0" ptsTypes="AA">
                                      <p:cBhvr>
                                        <p:cTn id="35" dur="5000" fill="hold"/>
                                        <p:tgtEl>
                                          <p:spTgt spid="9"/>
                                        </p:tgtEl>
                                        <p:attrNameLst>
                                          <p:attrName>ppt_x</p:attrName>
                                          <p:attrName>ppt_y</p:attrName>
                                        </p:attrNameLst>
                                      </p:cBhvr>
                                      <p:rCtr x="0" y="-85"/>
                                    </p:animMotion>
                                  </p:childTnLst>
                                  <p:subTnLst>
                                    <p:audio>
                                      <p:cMediaNode>
                                        <p:cTn display="0" masterRel="sameClick">
                                          <p:stCondLst>
                                            <p:cond evt="begin" delay="0">
                                              <p:tn val="34"/>
                                            </p:cond>
                                          </p:stCondLst>
                                          <p:endCondLst>
                                            <p:cond evt="onStopAudio" delay="0">
                                              <p:tgtEl>
                                                <p:sldTgt/>
                                              </p:tgtEl>
                                            </p:cond>
                                          </p:endCondLst>
                                        </p:cTn>
                                        <p:tgtEl>
                                          <p:sndTgt r:embed="rId6" name="bulldozer.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nodeType="afterGroup">
                            <p:stCondLst>
                              <p:cond delay="500"/>
                            </p:stCondLst>
                            <p:childTnLst>
                              <p:par>
                                <p:cTn id="42" presetID="10" presetClass="exit" presetSubtype="0" fill="hold" grpId="1" nodeType="afterEffect">
                                  <p:stCondLst>
                                    <p:cond delay="0"/>
                                  </p:stCondLst>
                                  <p:childTnLst>
                                    <p:animEffect transition="out" filter="fad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childTnLst>
                          </p:cTn>
                        </p:par>
                        <p:par>
                          <p:cTn id="45" fill="hold" nodeType="afterGroup">
                            <p:stCondLst>
                              <p:cond delay="1000"/>
                            </p:stCondLst>
                            <p:childTnLst>
                              <p:par>
                                <p:cTn id="46" presetID="10" presetClass="exit" presetSubtype="0" fill="hold"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nodeType="afterGroup">
                            <p:stCondLst>
                              <p:cond delay="1500"/>
                            </p:stCondLst>
                            <p:childTnLst>
                              <p:par>
                                <p:cTn id="50" presetID="56" presetClass="path" presetSubtype="0" accel="50000" decel="50000" fill="hold" nodeType="afterEffect">
                                  <p:stCondLst>
                                    <p:cond delay="0"/>
                                  </p:stCondLst>
                                  <p:childTnLst>
                                    <p:animMotion origin="layout" path="M 1.66667E-6 4.81481E-6 L 0.15 -0.1007 " pathEditMode="relative" rAng="0" ptsTypes="AA">
                                      <p:cBhvr>
                                        <p:cTn id="51" dur="5000" fill="hold"/>
                                        <p:tgtEl>
                                          <p:spTgt spid="8"/>
                                        </p:tgtEl>
                                        <p:attrNameLst>
                                          <p:attrName>ppt_x</p:attrName>
                                          <p:attrName>ppt_y</p:attrName>
                                        </p:attrNameLst>
                                      </p:cBhvr>
                                      <p:rCtr x="75" y="-50"/>
                                    </p:animMotion>
                                  </p:childTnLst>
                                  <p:subTnLst>
                                    <p:audio>
                                      <p:cMediaNode>
                                        <p:cTn display="0" masterRel="sameClick">
                                          <p:stCondLst>
                                            <p:cond evt="begin" delay="0">
                                              <p:tn val="50"/>
                                            </p:cond>
                                          </p:stCondLst>
                                          <p:endCondLst>
                                            <p:cond evt="onStopAudio" delay="0">
                                              <p:tgtEl>
                                                <p:sldTgt/>
                                              </p:tgtEl>
                                            </p:cond>
                                          </p:endCondLst>
                                        </p:cTn>
                                        <p:tgtEl>
                                          <p:sndTgt r:embed="rId6" name="bulldozer.wav"/>
                                        </p:tgtEl>
                                      </p:cMediaNode>
                                    </p:audio>
                                  </p:subTnLst>
                                </p:cTn>
                              </p:par>
                              <p:par>
                                <p:cTn id="52" presetID="56" presetClass="path" presetSubtype="0" accel="50000" decel="50000" fill="hold" nodeType="withEffect">
                                  <p:stCondLst>
                                    <p:cond delay="0"/>
                                  </p:stCondLst>
                                  <p:childTnLst>
                                    <p:animMotion origin="layout" path="M -4.16667E-6 1.48148E-6 L 0.14844 -0.10232 " pathEditMode="relative" rAng="0" ptsTypes="AA">
                                      <p:cBhvr>
                                        <p:cTn id="53" dur="5000" fill="hold"/>
                                        <p:tgtEl>
                                          <p:spTgt spid="4"/>
                                        </p:tgtEl>
                                        <p:attrNameLst>
                                          <p:attrName>ppt_x</p:attrName>
                                          <p:attrName>ppt_y</p:attrName>
                                        </p:attrNameLst>
                                      </p:cBhvr>
                                      <p:rCtr x="74" y="-51"/>
                                    </p:animMotion>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par>
                          <p:cTn id="59" fill="hold" nodeType="afterGroup">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xit" presetSubtype="0" fill="hold" nodeType="withEffect">
                                  <p:stCondLst>
                                    <p:cond delay="0"/>
                                  </p:stCondLst>
                                  <p:childTnLst>
                                    <p:animEffect transition="out" filter="fade">
                                      <p:cBhvr>
                                        <p:cTn id="64" dur="500"/>
                                        <p:tgtEl>
                                          <p:spTgt spid="4"/>
                                        </p:tgtEl>
                                      </p:cBhvr>
                                    </p:animEffect>
                                    <p:set>
                                      <p:cBhvr>
                                        <p:cTn id="65" dur="1" fill="hold">
                                          <p:stCondLst>
                                            <p:cond delay="499"/>
                                          </p:stCondLst>
                                        </p:cTn>
                                        <p:tgtEl>
                                          <p:spTgt spid="4"/>
                                        </p:tgtEl>
                                        <p:attrNameLst>
                                          <p:attrName>style.visibility</p:attrName>
                                        </p:attrNameLst>
                                      </p:cBhvr>
                                      <p:to>
                                        <p:strVal val="hidden"/>
                                      </p:to>
                                    </p:set>
                                  </p:childTnLst>
                                </p:cTn>
                              </p:par>
                            </p:childTnLst>
                          </p:cTn>
                        </p:par>
                        <p:par>
                          <p:cTn id="66" fill="hold" nodeType="afterGroup">
                            <p:stCondLst>
                              <p:cond delay="1000"/>
                            </p:stCondLst>
                            <p:childTnLst>
                              <p:par>
                                <p:cTn id="67" presetID="42" presetClass="path" presetSubtype="0" accel="50000" decel="50000" fill="hold" nodeType="afterEffect">
                                  <p:stCondLst>
                                    <p:cond delay="0"/>
                                  </p:stCondLst>
                                  <p:childTnLst>
                                    <p:animMotion origin="layout" path="M 3.88889E-6 2.59259E-6 L 3.88889E-6 0.12153 " pathEditMode="relative" rAng="0" ptsTypes="AA">
                                      <p:cBhvr>
                                        <p:cTn id="68" dur="5000" fill="hold"/>
                                        <p:tgtEl>
                                          <p:spTgt spid="2"/>
                                        </p:tgtEl>
                                        <p:attrNameLst>
                                          <p:attrName>ppt_x</p:attrName>
                                          <p:attrName>ppt_y</p:attrName>
                                        </p:attrNameLst>
                                      </p:cBhvr>
                                      <p:rCtr x="0" y="61"/>
                                    </p:animMotion>
                                  </p:childTnLst>
                                  <p:subTnLst>
                                    <p:audio>
                                      <p:cMediaNode>
                                        <p:cTn display="0" masterRel="sameClick">
                                          <p:stCondLst>
                                            <p:cond evt="begin" delay="0">
                                              <p:tn val="67"/>
                                            </p:cond>
                                          </p:stCondLst>
                                          <p:endCondLst>
                                            <p:cond evt="onStopAudio" delay="0">
                                              <p:tgtEl>
                                                <p:sldTgt/>
                                              </p:tgtEl>
                                            </p:cond>
                                          </p:endCondLst>
                                        </p:cTn>
                                        <p:tgtEl>
                                          <p:sndTgt r:embed="rId6" name="bulldoz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93187">
                                            <p:txEl>
                                              <p:pRg st="3" end="3"/>
                                            </p:txEl>
                                          </p:spTgt>
                                        </p:tgtEl>
                                        <p:attrNameLst>
                                          <p:attrName>style.visibility</p:attrName>
                                        </p:attrNameLst>
                                      </p:cBhvr>
                                      <p:to>
                                        <p:strVal val="visible"/>
                                      </p:to>
                                    </p:set>
                                    <p:anim calcmode="lin" valueType="num">
                                      <p:cBhvr additive="base">
                                        <p:cTn id="7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down)">
                                      <p:cBhvr>
                                        <p:cTn id="79" dur="500"/>
                                        <p:tgtEl>
                                          <p:spTgt spid="45"/>
                                        </p:tgtEl>
                                      </p:cBhvr>
                                    </p:animEffect>
                                  </p:childTnLst>
                                  <p:subTnLst>
                                    <p:audio>
                                      <p:cMediaNode>
                                        <p:cTn display="0" masterRel="sameClick">
                                          <p:stCondLst>
                                            <p:cond evt="begin" delay="0">
                                              <p:tn val="77"/>
                                            </p:cond>
                                          </p:stCondLst>
                                          <p:endCondLst>
                                            <p:cond evt="onStopAudio" delay="0">
                                              <p:tgtEl>
                                                <p:sldTgt/>
                                              </p:tgtEl>
                                            </p:cond>
                                          </p:endCondLst>
                                        </p:cTn>
                                        <p:tgtEl>
                                          <p:sndTgt r:embed="rId7" name="cashreg.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up)">
                                      <p:cBhvr>
                                        <p:cTn id="84" dur="500"/>
                                        <p:tgtEl>
                                          <p:spTgt spid="46"/>
                                        </p:tgtEl>
                                      </p:cBhvr>
                                    </p:animEffect>
                                  </p:childTnLst>
                                  <p:subTnLst>
                                    <p:audio>
                                      <p:cMediaNode>
                                        <p:cTn display="0" masterRel="sameClick">
                                          <p:stCondLst>
                                            <p:cond evt="begin" delay="0">
                                              <p:tn val="82"/>
                                            </p:cond>
                                          </p:stCondLst>
                                          <p:endCondLst>
                                            <p:cond evt="onStopAudio" delay="0">
                                              <p:tgtEl>
                                                <p:sldTgt/>
                                              </p:tgtEl>
                                            </p:cond>
                                          </p:endCondLst>
                                        </p:cTn>
                                        <p:tgtEl>
                                          <p:sndTgt r:embed="rId7" name="cashre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93187">
                                            <p:txEl>
                                              <p:pRg st="4" end="4"/>
                                            </p:txEl>
                                          </p:spTgt>
                                        </p:tgtEl>
                                        <p:attrNameLst>
                                          <p:attrName>style.visibility</p:attrName>
                                        </p:attrNameLst>
                                      </p:cBhvr>
                                      <p:to>
                                        <p:strVal val="visible"/>
                                      </p:to>
                                    </p:set>
                                    <p:anim calcmode="lin" valueType="num">
                                      <p:cBhvr additive="base">
                                        <p:cTn id="8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diamond(in)">
                                      <p:cBhvr>
                                        <p:cTn id="95" dur="1000"/>
                                        <p:tgtEl>
                                          <p:spTgt spid="47"/>
                                        </p:tgtEl>
                                      </p:cBhvr>
                                    </p:animEffect>
                                  </p:childTnLst>
                                  <p:subTnLst>
                                    <p:audio>
                                      <p:cMediaNode>
                                        <p:cTn display="0" masterRel="sameClick">
                                          <p:stCondLst>
                                            <p:cond evt="begin" delay="0">
                                              <p:tn val="9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4" grpId="1" animBg="1"/>
      <p:bldP spid="44" grpId="0" animBg="1"/>
      <p:bldP spid="45" grpId="0" animBg="1"/>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Aft>
                <a:spcPts val="200"/>
              </a:spcAft>
            </a:pPr>
            <a:r>
              <a:rPr lang="en-US" altLang="en-US">
                <a:sym typeface="Symbol" pitchFamily="18" charset="2"/>
              </a:rPr>
              <a:t></a:t>
            </a:r>
            <a:r>
              <a:rPr lang="en-US" altLang="en-US"/>
              <a:t>Here are the variables:</a:t>
            </a:r>
          </a:p>
          <a:p>
            <a:pPr>
              <a:spcBef>
                <a:spcPts val="200"/>
              </a:spcBef>
              <a:spcAft>
                <a:spcPts val="200"/>
              </a:spcAft>
            </a:pPr>
            <a:r>
              <a:rPr lang="en-US" altLang="en-US">
                <a:sym typeface="Symbol" pitchFamily="18" charset="2"/>
              </a:rPr>
              <a:t></a:t>
            </a:r>
            <a:r>
              <a:rPr lang="en-US" altLang="en-US"/>
              <a:t>And an extended FBD is                                                      the way to go:</a:t>
            </a:r>
          </a:p>
          <a:p>
            <a:pPr>
              <a:spcBef>
                <a:spcPts val="200"/>
              </a:spcBef>
              <a:spcAft>
                <a:spcPts val="200"/>
              </a:spcAft>
            </a:pPr>
            <a:r>
              <a:rPr lang="en-US" altLang="en-US">
                <a:sym typeface="Symbol" pitchFamily="18" charset="2"/>
              </a:rPr>
              <a:t></a:t>
            </a:r>
            <a:r>
              <a:rPr lang="en-US" altLang="en-US"/>
              <a:t>Let </a:t>
            </a:r>
            <a:r>
              <a:rPr lang="en-US" altLang="en-US" i="1"/>
              <a:t>x</a:t>
            </a:r>
            <a:r>
              <a:rPr lang="en-US" altLang="en-US"/>
              <a:t> be the distance                                                                </a:t>
            </a:r>
            <a:r>
              <a:rPr lang="en-US" altLang="en-US" i="1"/>
              <a:t>mg</a:t>
            </a:r>
            <a:r>
              <a:rPr lang="en-US" altLang="en-US"/>
              <a:t> is from the pin.</a:t>
            </a:r>
            <a:endParaRPr lang="en-US" altLang="en-US" i="1"/>
          </a:p>
          <a:p>
            <a:pPr>
              <a:spcBef>
                <a:spcPts val="200"/>
              </a:spcBef>
              <a:spcAft>
                <a:spcPts val="200"/>
              </a:spcAft>
            </a:pPr>
            <a:r>
              <a:rPr lang="en-US" altLang="en-US">
                <a:sym typeface="Symbol" pitchFamily="18" charset="2"/>
              </a:rPr>
              <a:t></a:t>
            </a:r>
            <a:r>
              <a:rPr lang="en-US" altLang="en-US"/>
              <a:t>Note that the weight of                                                  the boom itself acts as if                                                       all of its mass is located                                                           at its center, which is a                                                      distance of </a:t>
            </a:r>
            <a:r>
              <a:rPr lang="en-US" altLang="en-US" i="1"/>
              <a:t>L / </a:t>
            </a:r>
            <a:r>
              <a:rPr lang="en-US" altLang="en-US"/>
              <a:t>2 from the                                                       pin.</a:t>
            </a:r>
          </a:p>
          <a:p>
            <a:pPr>
              <a:spcBef>
                <a:spcPts val="200"/>
              </a:spcBef>
              <a:spcAft>
                <a:spcPts val="200"/>
              </a:spcAft>
            </a:pPr>
            <a:r>
              <a:rPr lang="en-US" altLang="en-US">
                <a:sym typeface="Symbol" pitchFamily="18" charset="2"/>
              </a:rPr>
              <a:t></a:t>
            </a:r>
            <a:r>
              <a:rPr lang="en-US" altLang="en-US"/>
              <a:t>In general </a:t>
            </a:r>
            <a:r>
              <a:rPr lang="en-US" altLang="en-US" i="1"/>
              <a:t>M</a:t>
            </a:r>
            <a:r>
              <a:rPr lang="en-US" altLang="en-US"/>
              <a:t>, </a:t>
            </a:r>
            <a:r>
              <a:rPr lang="en-US" altLang="en-US" i="1"/>
              <a:t>m</a:t>
            </a:r>
            <a:r>
              <a:rPr lang="en-US" altLang="en-US"/>
              <a:t>, </a:t>
            </a:r>
            <a:r>
              <a:rPr lang="en-US" altLang="en-US" i="1"/>
              <a:t>L</a:t>
            </a:r>
            <a:r>
              <a:rPr lang="en-US" altLang="en-US"/>
              <a:t>, and </a:t>
            </a:r>
            <a:r>
              <a:rPr lang="en-US" altLang="en-US">
                <a:sym typeface="Symbol" pitchFamily="18" charset="2"/>
              </a:rPr>
              <a:t>                                                        will be known.</a:t>
            </a:r>
            <a:endParaRPr lang="en-US" altLang="en-US" b="1"/>
          </a:p>
        </p:txBody>
      </p:sp>
      <p:sp>
        <p:nvSpPr>
          <p:cNvPr id="1945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5"/>
          <p:cNvGrpSpPr>
            <a:grpSpLocks/>
          </p:cNvGrpSpPr>
          <p:nvPr/>
        </p:nvGrpSpPr>
        <p:grpSpPr bwMode="auto">
          <a:xfrm>
            <a:off x="7046913" y="2560638"/>
            <a:ext cx="576262" cy="1144587"/>
            <a:chOff x="1595" y="2711"/>
            <a:chExt cx="363" cy="721"/>
          </a:xfrm>
        </p:grpSpPr>
        <p:sp>
          <p:nvSpPr>
            <p:cNvPr id="19513" name="Line 6"/>
            <p:cNvSpPr>
              <a:spLocks noChangeShapeType="1"/>
            </p:cNvSpPr>
            <p:nvPr/>
          </p:nvSpPr>
          <p:spPr bwMode="auto">
            <a:xfrm>
              <a:off x="1782" y="2711"/>
              <a:ext cx="0" cy="123"/>
            </a:xfrm>
            <a:prstGeom prst="line">
              <a:avLst/>
            </a:prstGeom>
            <a:noFill/>
            <a:ln w="9525">
              <a:solidFill>
                <a:schemeClr val="tx1"/>
              </a:solidFill>
              <a:round/>
              <a:headEnd/>
              <a:tailEnd/>
            </a:ln>
          </p:spPr>
          <p:txBody>
            <a:bodyPr/>
            <a:lstStyle/>
            <a:p>
              <a:endParaRPr lang="en-US"/>
            </a:p>
          </p:txBody>
        </p:sp>
        <p:grpSp>
          <p:nvGrpSpPr>
            <p:cNvPr id="19514" name="Group 7"/>
            <p:cNvGrpSpPr>
              <a:grpSpLocks/>
            </p:cNvGrpSpPr>
            <p:nvPr/>
          </p:nvGrpSpPr>
          <p:grpSpPr bwMode="auto">
            <a:xfrm>
              <a:off x="1595" y="2841"/>
              <a:ext cx="363" cy="591"/>
              <a:chOff x="3669" y="2336"/>
              <a:chExt cx="363" cy="591"/>
            </a:xfrm>
          </p:grpSpPr>
          <p:sp>
            <p:nvSpPr>
              <p:cNvPr id="19515" name="Rectangle 8" descr="Oak"/>
              <p:cNvSpPr>
                <a:spLocks noChangeArrowheads="1"/>
              </p:cNvSpPr>
              <p:nvPr/>
            </p:nvSpPr>
            <p:spPr bwMode="auto">
              <a:xfrm>
                <a:off x="3669" y="2564"/>
                <a:ext cx="363" cy="363"/>
              </a:xfrm>
              <a:prstGeom prst="rect">
                <a:avLst/>
              </a:prstGeom>
              <a:blipFill dpi="0" rotWithShape="1">
                <a:blip r:embed="rId8" cstate="print"/>
                <a:srcRect/>
                <a:tile tx="0" ty="0" sx="100000" sy="100000" flip="none" algn="tl"/>
              </a:blipFill>
              <a:ln w="9525">
                <a:noFill/>
                <a:miter lim="800000"/>
                <a:headEnd/>
                <a:tailEnd/>
              </a:ln>
            </p:spPr>
            <p:txBody>
              <a:bodyPr wrap="none" anchor="ctr"/>
              <a:lstStyle/>
              <a:p>
                <a:endParaRPr lang="en-US" altLang="en-US"/>
              </a:p>
            </p:txBody>
          </p:sp>
          <p:sp>
            <p:nvSpPr>
              <p:cNvPr id="19516" name="Freeform 9"/>
              <p:cNvSpPr>
                <a:spLocks/>
              </p:cNvSpPr>
              <p:nvPr/>
            </p:nvSpPr>
            <p:spPr bwMode="auto">
              <a:xfrm>
                <a:off x="3669" y="2336"/>
                <a:ext cx="355" cy="228"/>
              </a:xfrm>
              <a:custGeom>
                <a:avLst/>
                <a:gdLst>
                  <a:gd name="T0" fmla="*/ 0 w 355"/>
                  <a:gd name="T1" fmla="*/ 228 h 228"/>
                  <a:gd name="T2" fmla="*/ 182 w 355"/>
                  <a:gd name="T3" fmla="*/ 0 h 228"/>
                  <a:gd name="T4" fmla="*/ 355 w 355"/>
                  <a:gd name="T5" fmla="*/ 228 h 228"/>
                  <a:gd name="T6" fmla="*/ 0 60000 65536"/>
                  <a:gd name="T7" fmla="*/ 0 60000 65536"/>
                  <a:gd name="T8" fmla="*/ 0 60000 65536"/>
                  <a:gd name="T9" fmla="*/ 0 w 355"/>
                  <a:gd name="T10" fmla="*/ 0 h 228"/>
                  <a:gd name="T11" fmla="*/ 355 w 355"/>
                  <a:gd name="T12" fmla="*/ 228 h 228"/>
                </a:gdLst>
                <a:ahLst/>
                <a:cxnLst>
                  <a:cxn ang="T6">
                    <a:pos x="T0" y="T1"/>
                  </a:cxn>
                  <a:cxn ang="T7">
                    <a:pos x="T2" y="T3"/>
                  </a:cxn>
                  <a:cxn ang="T8">
                    <a:pos x="T4" y="T5"/>
                  </a:cxn>
                </a:cxnLst>
                <a:rect l="T9" t="T10" r="T11" b="T12"/>
                <a:pathLst>
                  <a:path w="355" h="228">
                    <a:moveTo>
                      <a:pt x="0" y="228"/>
                    </a:moveTo>
                    <a:lnTo>
                      <a:pt x="182" y="0"/>
                    </a:lnTo>
                    <a:lnTo>
                      <a:pt x="355" y="228"/>
                    </a:lnTo>
                  </a:path>
                </a:pathLst>
              </a:custGeom>
              <a:noFill/>
              <a:ln w="9525">
                <a:solidFill>
                  <a:schemeClr val="tx1"/>
                </a:solidFill>
                <a:round/>
                <a:headEnd/>
                <a:tailEnd/>
              </a:ln>
            </p:spPr>
            <p:txBody>
              <a:bodyPr/>
              <a:lstStyle/>
              <a:p>
                <a:endParaRPr lang="en-US"/>
              </a:p>
            </p:txBody>
          </p:sp>
        </p:grpSp>
      </p:grpSp>
      <p:grpSp>
        <p:nvGrpSpPr>
          <p:cNvPr id="4" name="Group 10"/>
          <p:cNvGrpSpPr>
            <a:grpSpLocks/>
          </p:cNvGrpSpPr>
          <p:nvPr/>
        </p:nvGrpSpPr>
        <p:grpSpPr bwMode="auto">
          <a:xfrm>
            <a:off x="4905375" y="1973263"/>
            <a:ext cx="3011488" cy="1771650"/>
            <a:chOff x="3090" y="1243"/>
            <a:chExt cx="1897" cy="1116"/>
          </a:xfrm>
        </p:grpSpPr>
        <p:sp>
          <p:nvSpPr>
            <p:cNvPr id="19504" name="Rectangle 11"/>
            <p:cNvSpPr>
              <a:spLocks noChangeArrowheads="1"/>
            </p:cNvSpPr>
            <p:nvPr/>
          </p:nvSpPr>
          <p:spPr bwMode="auto">
            <a:xfrm rot="-1613216">
              <a:off x="3345" y="1609"/>
              <a:ext cx="1642" cy="15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505" name="Rectangle 12" descr="Horizontal brick"/>
            <p:cNvSpPr>
              <a:spLocks noChangeArrowheads="1"/>
            </p:cNvSpPr>
            <p:nvPr/>
          </p:nvSpPr>
          <p:spPr bwMode="auto">
            <a:xfrm>
              <a:off x="3090" y="1243"/>
              <a:ext cx="265" cy="1116"/>
            </a:xfrm>
            <a:prstGeom prst="rect">
              <a:avLst/>
            </a:prstGeom>
            <a:pattFill prst="horzBrick">
              <a:fgClr>
                <a:schemeClr val="tx2"/>
              </a:fgClr>
              <a:bgClr>
                <a:srgbClr val="FF3300"/>
              </a:bgClr>
            </a:pattFill>
            <a:ln w="9525">
              <a:noFill/>
              <a:miter lim="800000"/>
              <a:headEnd/>
              <a:tailEnd/>
            </a:ln>
          </p:spPr>
          <p:txBody>
            <a:bodyPr wrap="none" anchor="ctr"/>
            <a:lstStyle/>
            <a:p>
              <a:endParaRPr lang="en-US" altLang="en-US"/>
            </a:p>
          </p:txBody>
        </p:sp>
        <p:grpSp>
          <p:nvGrpSpPr>
            <p:cNvPr id="19506" name="Group 13"/>
            <p:cNvGrpSpPr>
              <a:grpSpLocks/>
            </p:cNvGrpSpPr>
            <p:nvPr/>
          </p:nvGrpSpPr>
          <p:grpSpPr bwMode="auto">
            <a:xfrm>
              <a:off x="3350" y="1734"/>
              <a:ext cx="238" cy="594"/>
              <a:chOff x="2340" y="2578"/>
              <a:chExt cx="238" cy="594"/>
            </a:xfrm>
          </p:grpSpPr>
          <p:sp>
            <p:nvSpPr>
              <p:cNvPr id="19510" name="Rectangle 14"/>
              <p:cNvSpPr>
                <a:spLocks noChangeArrowheads="1"/>
              </p:cNvSpPr>
              <p:nvPr/>
            </p:nvSpPr>
            <p:spPr bwMode="auto">
              <a:xfrm>
                <a:off x="2340" y="2578"/>
                <a:ext cx="47" cy="59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511" name="Freeform 15"/>
              <p:cNvSpPr>
                <a:spLocks/>
              </p:cNvSpPr>
              <p:nvPr/>
            </p:nvSpPr>
            <p:spPr bwMode="auto">
              <a:xfrm>
                <a:off x="2386" y="2688"/>
                <a:ext cx="192" cy="366"/>
              </a:xfrm>
              <a:custGeom>
                <a:avLst/>
                <a:gdLst>
                  <a:gd name="T0" fmla="*/ 0 w 192"/>
                  <a:gd name="T1" fmla="*/ 0 h 366"/>
                  <a:gd name="T2" fmla="*/ 54 w 192"/>
                  <a:gd name="T3" fmla="*/ 0 h 366"/>
                  <a:gd name="T4" fmla="*/ 192 w 192"/>
                  <a:gd name="T5" fmla="*/ 183 h 366"/>
                  <a:gd name="T6" fmla="*/ 54 w 192"/>
                  <a:gd name="T7" fmla="*/ 366 h 366"/>
                  <a:gd name="T8" fmla="*/ 0 w 192"/>
                  <a:gd name="T9" fmla="*/ 366 h 366"/>
                  <a:gd name="T10" fmla="*/ 0 w 192"/>
                  <a:gd name="T11" fmla="*/ 0 h 366"/>
                  <a:gd name="T12" fmla="*/ 0 60000 65536"/>
                  <a:gd name="T13" fmla="*/ 0 60000 65536"/>
                  <a:gd name="T14" fmla="*/ 0 60000 65536"/>
                  <a:gd name="T15" fmla="*/ 0 60000 65536"/>
                  <a:gd name="T16" fmla="*/ 0 60000 65536"/>
                  <a:gd name="T17" fmla="*/ 0 60000 65536"/>
                  <a:gd name="T18" fmla="*/ 0 w 192"/>
                  <a:gd name="T19" fmla="*/ 0 h 366"/>
                  <a:gd name="T20" fmla="*/ 192 w 192"/>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192" h="366">
                    <a:moveTo>
                      <a:pt x="0" y="0"/>
                    </a:moveTo>
                    <a:lnTo>
                      <a:pt x="54" y="0"/>
                    </a:lnTo>
                    <a:lnTo>
                      <a:pt x="192" y="183"/>
                    </a:lnTo>
                    <a:lnTo>
                      <a:pt x="54" y="366"/>
                    </a:lnTo>
                    <a:lnTo>
                      <a:pt x="0" y="366"/>
                    </a:lnTo>
                    <a:lnTo>
                      <a:pt x="0" y="0"/>
                    </a:lnTo>
                    <a:close/>
                  </a:path>
                </a:pathLst>
              </a:custGeom>
              <a:solidFill>
                <a:schemeClr val="accent1"/>
              </a:solidFill>
              <a:ln w="9525">
                <a:solidFill>
                  <a:schemeClr val="tx1"/>
                </a:solidFill>
                <a:round/>
                <a:headEnd/>
                <a:tailEnd/>
              </a:ln>
            </p:spPr>
            <p:txBody>
              <a:bodyPr/>
              <a:lstStyle/>
              <a:p>
                <a:endParaRPr lang="en-US"/>
              </a:p>
            </p:txBody>
          </p:sp>
          <p:sp>
            <p:nvSpPr>
              <p:cNvPr id="19512" name="Oval 16"/>
              <p:cNvSpPr>
                <a:spLocks noChangeArrowheads="1"/>
              </p:cNvSpPr>
              <p:nvPr/>
            </p:nvSpPr>
            <p:spPr bwMode="auto">
              <a:xfrm>
                <a:off x="2442" y="2825"/>
                <a:ext cx="83" cy="83"/>
              </a:xfrm>
              <a:prstGeom prst="ellipse">
                <a:avLst/>
              </a:prstGeom>
              <a:solidFill>
                <a:srgbClr val="FF3300"/>
              </a:solidFill>
              <a:ln w="9525">
                <a:solidFill>
                  <a:schemeClr val="tx1"/>
                </a:solidFill>
                <a:round/>
                <a:headEnd/>
                <a:tailEnd/>
              </a:ln>
            </p:spPr>
            <p:txBody>
              <a:bodyPr wrap="none" anchor="ctr"/>
              <a:lstStyle/>
              <a:p>
                <a:endParaRPr lang="en-US" altLang="en-US"/>
              </a:p>
            </p:txBody>
          </p:sp>
        </p:grpSp>
        <p:sp>
          <p:nvSpPr>
            <p:cNvPr id="19507" name="Line 17"/>
            <p:cNvSpPr>
              <a:spLocks noChangeShapeType="1"/>
            </p:cNvSpPr>
            <p:nvPr/>
          </p:nvSpPr>
          <p:spPr bwMode="auto">
            <a:xfrm flipH="1">
              <a:off x="3353" y="1349"/>
              <a:ext cx="1476" cy="0"/>
            </a:xfrm>
            <a:prstGeom prst="line">
              <a:avLst/>
            </a:prstGeom>
            <a:noFill/>
            <a:ln w="9525">
              <a:solidFill>
                <a:schemeClr val="tx1"/>
              </a:solidFill>
              <a:round/>
              <a:headEnd/>
              <a:tailEnd/>
            </a:ln>
          </p:spPr>
          <p:txBody>
            <a:bodyPr/>
            <a:lstStyle/>
            <a:p>
              <a:endParaRPr lang="en-US"/>
            </a:p>
          </p:txBody>
        </p:sp>
        <p:sp>
          <p:nvSpPr>
            <p:cNvPr id="19508" name="Line 18"/>
            <p:cNvSpPr>
              <a:spLocks noChangeShapeType="1"/>
            </p:cNvSpPr>
            <p:nvPr/>
          </p:nvSpPr>
          <p:spPr bwMode="auto">
            <a:xfrm flipV="1">
              <a:off x="3669" y="1421"/>
              <a:ext cx="1089" cy="544"/>
            </a:xfrm>
            <a:prstGeom prst="line">
              <a:avLst/>
            </a:prstGeom>
            <a:noFill/>
            <a:ln w="57150" cmpd="thickThin">
              <a:solidFill>
                <a:schemeClr val="tx1"/>
              </a:solidFill>
              <a:round/>
              <a:headEnd/>
              <a:tailEnd/>
            </a:ln>
          </p:spPr>
          <p:txBody>
            <a:bodyPr/>
            <a:lstStyle/>
            <a:p>
              <a:endParaRPr lang="en-US"/>
            </a:p>
          </p:txBody>
        </p:sp>
        <p:sp>
          <p:nvSpPr>
            <p:cNvPr id="19509" name="Oval 19"/>
            <p:cNvSpPr>
              <a:spLocks noChangeArrowheads="1"/>
            </p:cNvSpPr>
            <p:nvPr/>
          </p:nvSpPr>
          <p:spPr bwMode="auto">
            <a:xfrm>
              <a:off x="4797" y="1317"/>
              <a:ext cx="56" cy="56"/>
            </a:xfrm>
            <a:prstGeom prst="ellipse">
              <a:avLst/>
            </a:prstGeom>
            <a:solidFill>
              <a:schemeClr val="tx1"/>
            </a:solidFill>
            <a:ln w="9525">
              <a:solidFill>
                <a:schemeClr val="tx1"/>
              </a:solidFill>
              <a:round/>
              <a:headEnd/>
              <a:tailEnd/>
            </a:ln>
          </p:spPr>
          <p:txBody>
            <a:bodyPr wrap="none" anchor="ctr"/>
            <a:lstStyle/>
            <a:p>
              <a:endParaRPr lang="en-US" altLang="en-US"/>
            </a:p>
          </p:txBody>
        </p:sp>
      </p:grpSp>
      <p:grpSp>
        <p:nvGrpSpPr>
          <p:cNvPr id="6" name="Group 20"/>
          <p:cNvGrpSpPr>
            <a:grpSpLocks/>
          </p:cNvGrpSpPr>
          <p:nvPr/>
        </p:nvGrpSpPr>
        <p:grpSpPr bwMode="auto">
          <a:xfrm rot="-1570249">
            <a:off x="7013575" y="2362200"/>
            <a:ext cx="576263" cy="257175"/>
            <a:chOff x="2020" y="2872"/>
            <a:chExt cx="513" cy="229"/>
          </a:xfrm>
        </p:grpSpPr>
        <p:sp>
          <p:nvSpPr>
            <p:cNvPr id="19501" name="Rectangle 21"/>
            <p:cNvSpPr>
              <a:spLocks noChangeArrowheads="1"/>
            </p:cNvSpPr>
            <p:nvPr/>
          </p:nvSpPr>
          <p:spPr bwMode="auto">
            <a:xfrm>
              <a:off x="2020" y="2872"/>
              <a:ext cx="513" cy="4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502" name="Freeform 22"/>
            <p:cNvSpPr>
              <a:spLocks/>
            </p:cNvSpPr>
            <p:nvPr/>
          </p:nvSpPr>
          <p:spPr bwMode="auto">
            <a:xfrm>
              <a:off x="2083" y="2927"/>
              <a:ext cx="387" cy="174"/>
            </a:xfrm>
            <a:custGeom>
              <a:avLst/>
              <a:gdLst>
                <a:gd name="T0" fmla="*/ 0 w 387"/>
                <a:gd name="T1" fmla="*/ 0 h 174"/>
                <a:gd name="T2" fmla="*/ 387 w 387"/>
                <a:gd name="T3" fmla="*/ 0 h 174"/>
                <a:gd name="T4" fmla="*/ 387 w 387"/>
                <a:gd name="T5" fmla="*/ 56 h 174"/>
                <a:gd name="T6" fmla="*/ 260 w 387"/>
                <a:gd name="T7" fmla="*/ 174 h 174"/>
                <a:gd name="T8" fmla="*/ 134 w 387"/>
                <a:gd name="T9" fmla="*/ 174 h 174"/>
                <a:gd name="T10" fmla="*/ 0 w 387"/>
                <a:gd name="T11" fmla="*/ 55 h 174"/>
                <a:gd name="T12" fmla="*/ 0 w 387"/>
                <a:gd name="T13" fmla="*/ 0 h 174"/>
                <a:gd name="T14" fmla="*/ 0 60000 65536"/>
                <a:gd name="T15" fmla="*/ 0 60000 65536"/>
                <a:gd name="T16" fmla="*/ 0 60000 65536"/>
                <a:gd name="T17" fmla="*/ 0 60000 65536"/>
                <a:gd name="T18" fmla="*/ 0 60000 65536"/>
                <a:gd name="T19" fmla="*/ 0 60000 65536"/>
                <a:gd name="T20" fmla="*/ 0 60000 65536"/>
                <a:gd name="T21" fmla="*/ 0 w 387"/>
                <a:gd name="T22" fmla="*/ 0 h 174"/>
                <a:gd name="T23" fmla="*/ 387 w 387"/>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74">
                  <a:moveTo>
                    <a:pt x="0" y="0"/>
                  </a:moveTo>
                  <a:lnTo>
                    <a:pt x="387" y="0"/>
                  </a:lnTo>
                  <a:lnTo>
                    <a:pt x="387" y="56"/>
                  </a:lnTo>
                  <a:lnTo>
                    <a:pt x="260" y="174"/>
                  </a:lnTo>
                  <a:lnTo>
                    <a:pt x="134" y="174"/>
                  </a:lnTo>
                  <a:lnTo>
                    <a:pt x="0" y="55"/>
                  </a:lnTo>
                  <a:lnTo>
                    <a:pt x="0" y="0"/>
                  </a:lnTo>
                  <a:close/>
                </a:path>
              </a:pathLst>
            </a:custGeom>
            <a:solidFill>
              <a:schemeClr val="accent1"/>
            </a:solidFill>
            <a:ln w="9525">
              <a:solidFill>
                <a:schemeClr val="tx1"/>
              </a:solidFill>
              <a:round/>
              <a:headEnd/>
              <a:tailEnd/>
            </a:ln>
          </p:spPr>
          <p:txBody>
            <a:bodyPr/>
            <a:lstStyle/>
            <a:p>
              <a:endParaRPr lang="en-US"/>
            </a:p>
          </p:txBody>
        </p:sp>
        <p:sp>
          <p:nvSpPr>
            <p:cNvPr id="19503" name="Oval 23"/>
            <p:cNvSpPr>
              <a:spLocks noChangeArrowheads="1"/>
            </p:cNvSpPr>
            <p:nvPr/>
          </p:nvSpPr>
          <p:spPr bwMode="auto">
            <a:xfrm>
              <a:off x="2241" y="3006"/>
              <a:ext cx="71" cy="71"/>
            </a:xfrm>
            <a:prstGeom prst="ellipse">
              <a:avLst/>
            </a:prstGeom>
            <a:solidFill>
              <a:schemeClr val="tx1"/>
            </a:solidFill>
            <a:ln w="9525">
              <a:solidFill>
                <a:schemeClr val="tx1"/>
              </a:solidFill>
              <a:round/>
              <a:headEnd/>
              <a:tailEnd/>
            </a:ln>
          </p:spPr>
          <p:txBody>
            <a:bodyPr wrap="none" anchor="ctr"/>
            <a:lstStyle/>
            <a:p>
              <a:endParaRPr lang="en-US" altLang="en-US"/>
            </a:p>
          </p:txBody>
        </p:sp>
      </p:grpSp>
      <p:sp>
        <p:nvSpPr>
          <p:cNvPr id="77" name="Text Box 24"/>
          <p:cNvSpPr txBox="1">
            <a:spLocks noChangeArrowheads="1"/>
          </p:cNvSpPr>
          <p:nvPr/>
        </p:nvSpPr>
        <p:spPr bwMode="auto">
          <a:xfrm>
            <a:off x="6554788" y="2127250"/>
            <a:ext cx="307975" cy="366713"/>
          </a:xfrm>
          <a:prstGeom prst="rect">
            <a:avLst/>
          </a:prstGeom>
          <a:noFill/>
          <a:ln w="9525">
            <a:noFill/>
            <a:miter lim="800000"/>
            <a:headEnd/>
            <a:tailEnd/>
          </a:ln>
        </p:spPr>
        <p:txBody>
          <a:bodyPr wrap="none">
            <a:spAutoFit/>
          </a:bodyPr>
          <a:lstStyle/>
          <a:p>
            <a:r>
              <a:rPr lang="el-GR" altLang="en-US" i="1"/>
              <a:t>θ</a:t>
            </a:r>
          </a:p>
        </p:txBody>
      </p:sp>
      <p:sp>
        <p:nvSpPr>
          <p:cNvPr id="78" name="Text Box 25"/>
          <p:cNvSpPr txBox="1">
            <a:spLocks noChangeArrowheads="1"/>
          </p:cNvSpPr>
          <p:nvPr/>
        </p:nvSpPr>
        <p:spPr bwMode="auto">
          <a:xfrm>
            <a:off x="7058025" y="3152775"/>
            <a:ext cx="419100" cy="457200"/>
          </a:xfrm>
          <a:prstGeom prst="rect">
            <a:avLst/>
          </a:prstGeom>
          <a:noFill/>
          <a:ln w="9525">
            <a:noFill/>
            <a:miter lim="800000"/>
            <a:headEnd/>
            <a:tailEnd/>
          </a:ln>
        </p:spPr>
        <p:txBody>
          <a:bodyPr>
            <a:spAutoFit/>
          </a:bodyPr>
          <a:lstStyle/>
          <a:p>
            <a:r>
              <a:rPr lang="en-US" altLang="en-US" b="1" i="1">
                <a:solidFill>
                  <a:schemeClr val="bg1"/>
                </a:solidFill>
              </a:rPr>
              <a:t>m</a:t>
            </a:r>
          </a:p>
        </p:txBody>
      </p:sp>
      <p:grpSp>
        <p:nvGrpSpPr>
          <p:cNvPr id="7" name="Group 26"/>
          <p:cNvGrpSpPr>
            <a:grpSpLocks/>
          </p:cNvGrpSpPr>
          <p:nvPr/>
        </p:nvGrpSpPr>
        <p:grpSpPr bwMode="auto">
          <a:xfrm>
            <a:off x="6154738" y="1711325"/>
            <a:ext cx="1508125" cy="457200"/>
            <a:chOff x="3877" y="1078"/>
            <a:chExt cx="950" cy="288"/>
          </a:xfrm>
        </p:grpSpPr>
        <p:sp>
          <p:nvSpPr>
            <p:cNvPr id="19499" name="Line 27"/>
            <p:cNvSpPr>
              <a:spLocks noChangeShapeType="1"/>
            </p:cNvSpPr>
            <p:nvPr/>
          </p:nvSpPr>
          <p:spPr bwMode="auto">
            <a:xfrm flipH="1">
              <a:off x="3877" y="1335"/>
              <a:ext cx="950" cy="0"/>
            </a:xfrm>
            <a:prstGeom prst="line">
              <a:avLst/>
            </a:prstGeom>
            <a:noFill/>
            <a:ln w="76200">
              <a:solidFill>
                <a:srgbClr val="009900"/>
              </a:solidFill>
              <a:round/>
              <a:headEnd/>
              <a:tailEnd type="arrow" w="med" len="med"/>
            </a:ln>
          </p:spPr>
          <p:txBody>
            <a:bodyPr/>
            <a:lstStyle/>
            <a:p>
              <a:endParaRPr lang="en-US"/>
            </a:p>
          </p:txBody>
        </p:sp>
        <p:sp>
          <p:nvSpPr>
            <p:cNvPr id="19500" name="Text Box 28"/>
            <p:cNvSpPr txBox="1">
              <a:spLocks noChangeArrowheads="1"/>
            </p:cNvSpPr>
            <p:nvPr/>
          </p:nvSpPr>
          <p:spPr bwMode="auto">
            <a:xfrm>
              <a:off x="4179" y="1078"/>
              <a:ext cx="301" cy="288"/>
            </a:xfrm>
            <a:prstGeom prst="rect">
              <a:avLst/>
            </a:prstGeom>
            <a:noFill/>
            <a:ln w="9525">
              <a:noFill/>
              <a:miter lim="800000"/>
              <a:headEnd/>
              <a:tailEnd/>
            </a:ln>
          </p:spPr>
          <p:txBody>
            <a:bodyPr>
              <a:spAutoFit/>
            </a:bodyPr>
            <a:lstStyle/>
            <a:p>
              <a:r>
                <a:rPr lang="en-US" altLang="en-US" i="1">
                  <a:solidFill>
                    <a:srgbClr val="009900"/>
                  </a:solidFill>
                </a:rPr>
                <a:t>T</a:t>
              </a:r>
            </a:p>
          </p:txBody>
        </p:sp>
      </p:grpSp>
      <p:grpSp>
        <p:nvGrpSpPr>
          <p:cNvPr id="8" name="Group 29"/>
          <p:cNvGrpSpPr>
            <a:grpSpLocks/>
          </p:cNvGrpSpPr>
          <p:nvPr/>
        </p:nvGrpSpPr>
        <p:grpSpPr bwMode="auto">
          <a:xfrm>
            <a:off x="4206875" y="2976563"/>
            <a:ext cx="1338263" cy="457200"/>
            <a:chOff x="2650" y="1875"/>
            <a:chExt cx="843" cy="288"/>
          </a:xfrm>
        </p:grpSpPr>
        <p:sp>
          <p:nvSpPr>
            <p:cNvPr id="19497" name="Line 30"/>
            <p:cNvSpPr>
              <a:spLocks noChangeShapeType="1"/>
            </p:cNvSpPr>
            <p:nvPr/>
          </p:nvSpPr>
          <p:spPr bwMode="auto">
            <a:xfrm>
              <a:off x="2962" y="2020"/>
              <a:ext cx="531" cy="0"/>
            </a:xfrm>
            <a:prstGeom prst="line">
              <a:avLst/>
            </a:prstGeom>
            <a:noFill/>
            <a:ln w="76200">
              <a:solidFill>
                <a:srgbClr val="009900"/>
              </a:solidFill>
              <a:round/>
              <a:headEnd/>
              <a:tailEnd type="arrow" w="med" len="med"/>
            </a:ln>
          </p:spPr>
          <p:txBody>
            <a:bodyPr/>
            <a:lstStyle/>
            <a:p>
              <a:endParaRPr lang="en-US"/>
            </a:p>
          </p:txBody>
        </p:sp>
        <p:sp>
          <p:nvSpPr>
            <p:cNvPr id="19498" name="Text Box 31"/>
            <p:cNvSpPr txBox="1">
              <a:spLocks noChangeArrowheads="1"/>
            </p:cNvSpPr>
            <p:nvPr/>
          </p:nvSpPr>
          <p:spPr bwMode="auto">
            <a:xfrm>
              <a:off x="2650" y="1875"/>
              <a:ext cx="465"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H</a:t>
              </a:r>
              <a:endParaRPr lang="en-US" altLang="en-US">
                <a:solidFill>
                  <a:srgbClr val="009900"/>
                </a:solidFill>
              </a:endParaRPr>
            </a:p>
          </p:txBody>
        </p:sp>
      </p:grpSp>
      <p:grpSp>
        <p:nvGrpSpPr>
          <p:cNvPr id="9" name="Group 32"/>
          <p:cNvGrpSpPr>
            <a:grpSpLocks/>
          </p:cNvGrpSpPr>
          <p:nvPr/>
        </p:nvGrpSpPr>
        <p:grpSpPr bwMode="auto">
          <a:xfrm>
            <a:off x="5327650" y="3208338"/>
            <a:ext cx="666750" cy="1195387"/>
            <a:chOff x="3356" y="2021"/>
            <a:chExt cx="420" cy="753"/>
          </a:xfrm>
        </p:grpSpPr>
        <p:sp>
          <p:nvSpPr>
            <p:cNvPr id="19495" name="Line 33"/>
            <p:cNvSpPr>
              <a:spLocks noChangeShapeType="1"/>
            </p:cNvSpPr>
            <p:nvPr/>
          </p:nvSpPr>
          <p:spPr bwMode="auto">
            <a:xfrm>
              <a:off x="3493" y="2021"/>
              <a:ext cx="0" cy="484"/>
            </a:xfrm>
            <a:prstGeom prst="line">
              <a:avLst/>
            </a:prstGeom>
            <a:noFill/>
            <a:ln w="76200">
              <a:solidFill>
                <a:srgbClr val="009900"/>
              </a:solidFill>
              <a:round/>
              <a:headEnd type="arrow" w="med" len="med"/>
              <a:tailEnd/>
            </a:ln>
          </p:spPr>
          <p:txBody>
            <a:bodyPr/>
            <a:lstStyle/>
            <a:p>
              <a:endParaRPr lang="en-US"/>
            </a:p>
          </p:txBody>
        </p:sp>
        <p:sp>
          <p:nvSpPr>
            <p:cNvPr id="19496" name="Text Box 34"/>
            <p:cNvSpPr txBox="1">
              <a:spLocks noChangeArrowheads="1"/>
            </p:cNvSpPr>
            <p:nvPr/>
          </p:nvSpPr>
          <p:spPr bwMode="auto">
            <a:xfrm>
              <a:off x="3356" y="2486"/>
              <a:ext cx="420"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V</a:t>
              </a:r>
              <a:endParaRPr lang="en-US" altLang="en-US">
                <a:solidFill>
                  <a:srgbClr val="009900"/>
                </a:solidFill>
              </a:endParaRPr>
            </a:p>
          </p:txBody>
        </p:sp>
      </p:grpSp>
      <p:grpSp>
        <p:nvGrpSpPr>
          <p:cNvPr id="10" name="Group 35"/>
          <p:cNvGrpSpPr>
            <a:grpSpLocks/>
          </p:cNvGrpSpPr>
          <p:nvPr/>
        </p:nvGrpSpPr>
        <p:grpSpPr bwMode="auto">
          <a:xfrm>
            <a:off x="7329488" y="2540000"/>
            <a:ext cx="771525" cy="741363"/>
            <a:chOff x="4315" y="1755"/>
            <a:chExt cx="486" cy="467"/>
          </a:xfrm>
        </p:grpSpPr>
        <p:sp>
          <p:nvSpPr>
            <p:cNvPr id="19493" name="Line 36"/>
            <p:cNvSpPr>
              <a:spLocks noChangeShapeType="1"/>
            </p:cNvSpPr>
            <p:nvPr/>
          </p:nvSpPr>
          <p:spPr bwMode="auto">
            <a:xfrm>
              <a:off x="4315" y="1755"/>
              <a:ext cx="0" cy="467"/>
            </a:xfrm>
            <a:prstGeom prst="line">
              <a:avLst/>
            </a:prstGeom>
            <a:noFill/>
            <a:ln w="76200">
              <a:solidFill>
                <a:schemeClr val="tx1"/>
              </a:solidFill>
              <a:round/>
              <a:headEnd/>
              <a:tailEnd type="arrow" w="med" len="med"/>
            </a:ln>
          </p:spPr>
          <p:txBody>
            <a:bodyPr/>
            <a:lstStyle/>
            <a:p>
              <a:endParaRPr lang="en-US"/>
            </a:p>
          </p:txBody>
        </p:sp>
        <p:sp>
          <p:nvSpPr>
            <p:cNvPr id="19494" name="Text Box 37"/>
            <p:cNvSpPr txBox="1">
              <a:spLocks noChangeArrowheads="1"/>
            </p:cNvSpPr>
            <p:nvPr/>
          </p:nvSpPr>
          <p:spPr bwMode="auto">
            <a:xfrm>
              <a:off x="4326" y="1755"/>
              <a:ext cx="475" cy="288"/>
            </a:xfrm>
            <a:prstGeom prst="rect">
              <a:avLst/>
            </a:prstGeom>
            <a:noFill/>
            <a:ln w="9525">
              <a:noFill/>
              <a:miter lim="800000"/>
              <a:headEnd/>
              <a:tailEnd/>
            </a:ln>
          </p:spPr>
          <p:txBody>
            <a:bodyPr>
              <a:spAutoFit/>
            </a:bodyPr>
            <a:lstStyle/>
            <a:p>
              <a:r>
                <a:rPr lang="en-US" altLang="en-US" i="1"/>
                <a:t>mg</a:t>
              </a:r>
            </a:p>
          </p:txBody>
        </p:sp>
      </p:grpSp>
      <p:grpSp>
        <p:nvGrpSpPr>
          <p:cNvPr id="11" name="Group 38"/>
          <p:cNvGrpSpPr>
            <a:grpSpLocks/>
          </p:cNvGrpSpPr>
          <p:nvPr/>
        </p:nvGrpSpPr>
        <p:grpSpPr bwMode="auto">
          <a:xfrm>
            <a:off x="6364288" y="2700338"/>
            <a:ext cx="638175" cy="1203325"/>
            <a:chOff x="4009" y="1701"/>
            <a:chExt cx="402" cy="758"/>
          </a:xfrm>
        </p:grpSpPr>
        <p:sp>
          <p:nvSpPr>
            <p:cNvPr id="19491" name="Text Box 39"/>
            <p:cNvSpPr txBox="1">
              <a:spLocks noChangeArrowheads="1"/>
            </p:cNvSpPr>
            <p:nvPr/>
          </p:nvSpPr>
          <p:spPr bwMode="auto">
            <a:xfrm>
              <a:off x="4009" y="2171"/>
              <a:ext cx="402" cy="288"/>
            </a:xfrm>
            <a:prstGeom prst="rect">
              <a:avLst/>
            </a:prstGeom>
            <a:noFill/>
            <a:ln w="9525">
              <a:noFill/>
              <a:miter lim="800000"/>
              <a:headEnd/>
              <a:tailEnd/>
            </a:ln>
          </p:spPr>
          <p:txBody>
            <a:bodyPr>
              <a:spAutoFit/>
            </a:bodyPr>
            <a:lstStyle/>
            <a:p>
              <a:r>
                <a:rPr lang="en-US" altLang="en-US" i="1"/>
                <a:t>Mg</a:t>
              </a:r>
            </a:p>
          </p:txBody>
        </p:sp>
        <p:sp>
          <p:nvSpPr>
            <p:cNvPr id="19492" name="Line 40"/>
            <p:cNvSpPr>
              <a:spLocks noChangeShapeType="1"/>
            </p:cNvSpPr>
            <p:nvPr/>
          </p:nvSpPr>
          <p:spPr bwMode="auto">
            <a:xfrm>
              <a:off x="4214" y="1701"/>
              <a:ext cx="0" cy="485"/>
            </a:xfrm>
            <a:prstGeom prst="line">
              <a:avLst/>
            </a:prstGeom>
            <a:noFill/>
            <a:ln w="76200">
              <a:solidFill>
                <a:schemeClr val="tx1"/>
              </a:solidFill>
              <a:round/>
              <a:headEnd/>
              <a:tailEnd type="arrow" w="med" len="med"/>
            </a:ln>
          </p:spPr>
          <p:txBody>
            <a:bodyPr/>
            <a:lstStyle/>
            <a:p>
              <a:endParaRPr lang="en-US"/>
            </a:p>
          </p:txBody>
        </p:sp>
      </p:grpSp>
      <p:sp>
        <p:nvSpPr>
          <p:cNvPr id="94" name="Text Box 41"/>
          <p:cNvSpPr txBox="1">
            <a:spLocks noChangeArrowheads="1"/>
          </p:cNvSpPr>
          <p:nvPr/>
        </p:nvSpPr>
        <p:spPr bwMode="auto">
          <a:xfrm>
            <a:off x="7716838" y="1589088"/>
            <a:ext cx="438150" cy="457200"/>
          </a:xfrm>
          <a:prstGeom prst="rect">
            <a:avLst/>
          </a:prstGeom>
          <a:noFill/>
          <a:ln w="9525">
            <a:noFill/>
            <a:miter lim="800000"/>
            <a:headEnd/>
            <a:tailEnd/>
          </a:ln>
        </p:spPr>
        <p:txBody>
          <a:bodyPr wrap="none">
            <a:spAutoFit/>
          </a:bodyPr>
          <a:lstStyle/>
          <a:p>
            <a:r>
              <a:rPr lang="en-US" altLang="en-US" i="1"/>
              <a:t>M</a:t>
            </a:r>
          </a:p>
        </p:txBody>
      </p:sp>
      <p:sp>
        <p:nvSpPr>
          <p:cNvPr id="95" name="Line 44"/>
          <p:cNvSpPr>
            <a:spLocks noChangeShapeType="1"/>
          </p:cNvSpPr>
          <p:nvPr/>
        </p:nvSpPr>
        <p:spPr bwMode="auto">
          <a:xfrm flipV="1">
            <a:off x="5705475" y="4383088"/>
            <a:ext cx="2103438" cy="1074737"/>
          </a:xfrm>
          <a:prstGeom prst="line">
            <a:avLst/>
          </a:prstGeom>
          <a:noFill/>
          <a:ln w="76200">
            <a:solidFill>
              <a:schemeClr val="accent2"/>
            </a:solidFill>
            <a:round/>
            <a:headEnd/>
            <a:tailEnd/>
          </a:ln>
        </p:spPr>
        <p:txBody>
          <a:bodyPr/>
          <a:lstStyle/>
          <a:p>
            <a:endParaRPr lang="en-US"/>
          </a:p>
        </p:txBody>
      </p:sp>
      <p:grpSp>
        <p:nvGrpSpPr>
          <p:cNvPr id="12" name="Group 45"/>
          <p:cNvGrpSpPr>
            <a:grpSpLocks/>
          </p:cNvGrpSpPr>
          <p:nvPr/>
        </p:nvGrpSpPr>
        <p:grpSpPr bwMode="auto">
          <a:xfrm>
            <a:off x="6335713" y="3954463"/>
            <a:ext cx="1508125" cy="457200"/>
            <a:chOff x="3877" y="1078"/>
            <a:chExt cx="950" cy="288"/>
          </a:xfrm>
        </p:grpSpPr>
        <p:sp>
          <p:nvSpPr>
            <p:cNvPr id="19489" name="Line 46"/>
            <p:cNvSpPr>
              <a:spLocks noChangeShapeType="1"/>
            </p:cNvSpPr>
            <p:nvPr/>
          </p:nvSpPr>
          <p:spPr bwMode="auto">
            <a:xfrm flipH="1">
              <a:off x="3877" y="1335"/>
              <a:ext cx="950" cy="0"/>
            </a:xfrm>
            <a:prstGeom prst="line">
              <a:avLst/>
            </a:prstGeom>
            <a:noFill/>
            <a:ln w="76200">
              <a:solidFill>
                <a:srgbClr val="009900"/>
              </a:solidFill>
              <a:round/>
              <a:headEnd/>
              <a:tailEnd type="arrow" w="med" len="med"/>
            </a:ln>
          </p:spPr>
          <p:txBody>
            <a:bodyPr/>
            <a:lstStyle/>
            <a:p>
              <a:endParaRPr lang="en-US"/>
            </a:p>
          </p:txBody>
        </p:sp>
        <p:sp>
          <p:nvSpPr>
            <p:cNvPr id="19490" name="Text Box 47"/>
            <p:cNvSpPr txBox="1">
              <a:spLocks noChangeArrowheads="1"/>
            </p:cNvSpPr>
            <p:nvPr/>
          </p:nvSpPr>
          <p:spPr bwMode="auto">
            <a:xfrm>
              <a:off x="4179" y="1078"/>
              <a:ext cx="301" cy="288"/>
            </a:xfrm>
            <a:prstGeom prst="rect">
              <a:avLst/>
            </a:prstGeom>
            <a:noFill/>
            <a:ln w="9525">
              <a:noFill/>
              <a:miter lim="800000"/>
              <a:headEnd/>
              <a:tailEnd/>
            </a:ln>
          </p:spPr>
          <p:txBody>
            <a:bodyPr>
              <a:spAutoFit/>
            </a:bodyPr>
            <a:lstStyle/>
            <a:p>
              <a:r>
                <a:rPr lang="en-US" altLang="en-US" b="1" i="1">
                  <a:solidFill>
                    <a:srgbClr val="009900"/>
                  </a:solidFill>
                </a:rPr>
                <a:t>T</a:t>
              </a:r>
            </a:p>
          </p:txBody>
        </p:sp>
      </p:grpSp>
      <p:grpSp>
        <p:nvGrpSpPr>
          <p:cNvPr id="13" name="Group 48"/>
          <p:cNvGrpSpPr>
            <a:grpSpLocks/>
          </p:cNvGrpSpPr>
          <p:nvPr/>
        </p:nvGrpSpPr>
        <p:grpSpPr bwMode="auto">
          <a:xfrm>
            <a:off x="4387850" y="5219700"/>
            <a:ext cx="1338263" cy="457200"/>
            <a:chOff x="2650" y="1875"/>
            <a:chExt cx="843" cy="288"/>
          </a:xfrm>
        </p:grpSpPr>
        <p:sp>
          <p:nvSpPr>
            <p:cNvPr id="19487" name="Line 49"/>
            <p:cNvSpPr>
              <a:spLocks noChangeShapeType="1"/>
            </p:cNvSpPr>
            <p:nvPr/>
          </p:nvSpPr>
          <p:spPr bwMode="auto">
            <a:xfrm>
              <a:off x="2962" y="2020"/>
              <a:ext cx="531" cy="0"/>
            </a:xfrm>
            <a:prstGeom prst="line">
              <a:avLst/>
            </a:prstGeom>
            <a:noFill/>
            <a:ln w="76200">
              <a:solidFill>
                <a:srgbClr val="009900"/>
              </a:solidFill>
              <a:round/>
              <a:headEnd/>
              <a:tailEnd type="arrow" w="med" len="med"/>
            </a:ln>
          </p:spPr>
          <p:txBody>
            <a:bodyPr/>
            <a:lstStyle/>
            <a:p>
              <a:endParaRPr lang="en-US"/>
            </a:p>
          </p:txBody>
        </p:sp>
        <p:sp>
          <p:nvSpPr>
            <p:cNvPr id="19488" name="Text Box 50"/>
            <p:cNvSpPr txBox="1">
              <a:spLocks noChangeArrowheads="1"/>
            </p:cNvSpPr>
            <p:nvPr/>
          </p:nvSpPr>
          <p:spPr bwMode="auto">
            <a:xfrm>
              <a:off x="2650" y="1875"/>
              <a:ext cx="465"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H</a:t>
              </a:r>
              <a:endParaRPr lang="en-US" altLang="en-US">
                <a:solidFill>
                  <a:srgbClr val="009900"/>
                </a:solidFill>
              </a:endParaRPr>
            </a:p>
          </p:txBody>
        </p:sp>
      </p:grpSp>
      <p:grpSp>
        <p:nvGrpSpPr>
          <p:cNvPr id="14" name="Group 51"/>
          <p:cNvGrpSpPr>
            <a:grpSpLocks/>
          </p:cNvGrpSpPr>
          <p:nvPr/>
        </p:nvGrpSpPr>
        <p:grpSpPr bwMode="auto">
          <a:xfrm>
            <a:off x="5495925" y="5435600"/>
            <a:ext cx="666750" cy="1195388"/>
            <a:chOff x="3356" y="2021"/>
            <a:chExt cx="420" cy="753"/>
          </a:xfrm>
        </p:grpSpPr>
        <p:sp>
          <p:nvSpPr>
            <p:cNvPr id="19485" name="Line 52"/>
            <p:cNvSpPr>
              <a:spLocks noChangeShapeType="1"/>
            </p:cNvSpPr>
            <p:nvPr/>
          </p:nvSpPr>
          <p:spPr bwMode="auto">
            <a:xfrm>
              <a:off x="3493" y="2021"/>
              <a:ext cx="0" cy="484"/>
            </a:xfrm>
            <a:prstGeom prst="line">
              <a:avLst/>
            </a:prstGeom>
            <a:noFill/>
            <a:ln w="76200">
              <a:solidFill>
                <a:srgbClr val="009900"/>
              </a:solidFill>
              <a:round/>
              <a:headEnd type="arrow" w="med" len="med"/>
              <a:tailEnd/>
            </a:ln>
          </p:spPr>
          <p:txBody>
            <a:bodyPr/>
            <a:lstStyle/>
            <a:p>
              <a:endParaRPr lang="en-US"/>
            </a:p>
          </p:txBody>
        </p:sp>
        <p:sp>
          <p:nvSpPr>
            <p:cNvPr id="19486" name="Text Box 53"/>
            <p:cNvSpPr txBox="1">
              <a:spLocks noChangeArrowheads="1"/>
            </p:cNvSpPr>
            <p:nvPr/>
          </p:nvSpPr>
          <p:spPr bwMode="auto">
            <a:xfrm>
              <a:off x="3356" y="2486"/>
              <a:ext cx="420"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V</a:t>
              </a:r>
              <a:endParaRPr lang="en-US" altLang="en-US">
                <a:solidFill>
                  <a:srgbClr val="009900"/>
                </a:solidFill>
              </a:endParaRPr>
            </a:p>
          </p:txBody>
        </p:sp>
      </p:grpSp>
      <p:grpSp>
        <p:nvGrpSpPr>
          <p:cNvPr id="15" name="Group 54"/>
          <p:cNvGrpSpPr>
            <a:grpSpLocks/>
          </p:cNvGrpSpPr>
          <p:nvPr/>
        </p:nvGrpSpPr>
        <p:grpSpPr bwMode="auto">
          <a:xfrm>
            <a:off x="7221538" y="4683125"/>
            <a:ext cx="771525" cy="741363"/>
            <a:chOff x="4315" y="1755"/>
            <a:chExt cx="486" cy="467"/>
          </a:xfrm>
        </p:grpSpPr>
        <p:sp>
          <p:nvSpPr>
            <p:cNvPr id="19483" name="Line 55"/>
            <p:cNvSpPr>
              <a:spLocks noChangeShapeType="1"/>
            </p:cNvSpPr>
            <p:nvPr/>
          </p:nvSpPr>
          <p:spPr bwMode="auto">
            <a:xfrm>
              <a:off x="4315" y="1755"/>
              <a:ext cx="0" cy="467"/>
            </a:xfrm>
            <a:prstGeom prst="line">
              <a:avLst/>
            </a:prstGeom>
            <a:noFill/>
            <a:ln w="76200">
              <a:solidFill>
                <a:schemeClr val="tx1"/>
              </a:solidFill>
              <a:round/>
              <a:headEnd/>
              <a:tailEnd type="arrow" w="med" len="med"/>
            </a:ln>
          </p:spPr>
          <p:txBody>
            <a:bodyPr/>
            <a:lstStyle/>
            <a:p>
              <a:endParaRPr lang="en-US"/>
            </a:p>
          </p:txBody>
        </p:sp>
        <p:sp>
          <p:nvSpPr>
            <p:cNvPr id="19484" name="Text Box 56"/>
            <p:cNvSpPr txBox="1">
              <a:spLocks noChangeArrowheads="1"/>
            </p:cNvSpPr>
            <p:nvPr/>
          </p:nvSpPr>
          <p:spPr bwMode="auto">
            <a:xfrm>
              <a:off x="4326" y="1755"/>
              <a:ext cx="475" cy="288"/>
            </a:xfrm>
            <a:prstGeom prst="rect">
              <a:avLst/>
            </a:prstGeom>
            <a:noFill/>
            <a:ln w="9525">
              <a:noFill/>
              <a:miter lim="800000"/>
              <a:headEnd/>
              <a:tailEnd/>
            </a:ln>
          </p:spPr>
          <p:txBody>
            <a:bodyPr>
              <a:spAutoFit/>
            </a:bodyPr>
            <a:lstStyle/>
            <a:p>
              <a:r>
                <a:rPr lang="en-US" altLang="en-US" i="1"/>
                <a:t>mg</a:t>
              </a:r>
            </a:p>
          </p:txBody>
        </p:sp>
      </p:grpSp>
      <p:grpSp>
        <p:nvGrpSpPr>
          <p:cNvPr id="16" name="Group 57"/>
          <p:cNvGrpSpPr>
            <a:grpSpLocks/>
          </p:cNvGrpSpPr>
          <p:nvPr/>
        </p:nvGrpSpPr>
        <p:grpSpPr bwMode="auto">
          <a:xfrm>
            <a:off x="6475413" y="4913313"/>
            <a:ext cx="638175" cy="1203325"/>
            <a:chOff x="4009" y="1701"/>
            <a:chExt cx="402" cy="758"/>
          </a:xfrm>
        </p:grpSpPr>
        <p:sp>
          <p:nvSpPr>
            <p:cNvPr id="19481" name="Text Box 58"/>
            <p:cNvSpPr txBox="1">
              <a:spLocks noChangeArrowheads="1"/>
            </p:cNvSpPr>
            <p:nvPr/>
          </p:nvSpPr>
          <p:spPr bwMode="auto">
            <a:xfrm>
              <a:off x="4009" y="2171"/>
              <a:ext cx="402" cy="288"/>
            </a:xfrm>
            <a:prstGeom prst="rect">
              <a:avLst/>
            </a:prstGeom>
            <a:noFill/>
            <a:ln w="9525">
              <a:noFill/>
              <a:miter lim="800000"/>
              <a:headEnd/>
              <a:tailEnd/>
            </a:ln>
          </p:spPr>
          <p:txBody>
            <a:bodyPr>
              <a:spAutoFit/>
            </a:bodyPr>
            <a:lstStyle/>
            <a:p>
              <a:r>
                <a:rPr lang="en-US" altLang="en-US" i="1"/>
                <a:t>Mg</a:t>
              </a:r>
            </a:p>
          </p:txBody>
        </p:sp>
        <p:sp>
          <p:nvSpPr>
            <p:cNvPr id="19482" name="Line 59"/>
            <p:cNvSpPr>
              <a:spLocks noChangeShapeType="1"/>
            </p:cNvSpPr>
            <p:nvPr/>
          </p:nvSpPr>
          <p:spPr bwMode="auto">
            <a:xfrm>
              <a:off x="4214" y="1701"/>
              <a:ext cx="0" cy="485"/>
            </a:xfrm>
            <a:prstGeom prst="line">
              <a:avLst/>
            </a:prstGeom>
            <a:noFill/>
            <a:ln w="76200">
              <a:solidFill>
                <a:schemeClr val="tx1"/>
              </a:solidFill>
              <a:round/>
              <a:headEnd/>
              <a:tailEnd type="arrow" w="med" len="med"/>
            </a:ln>
          </p:spPr>
          <p:txBody>
            <a:bodyPr/>
            <a:lstStyle/>
            <a:p>
              <a:endParaRPr lang="en-US"/>
            </a:p>
          </p:txBody>
        </p:sp>
      </p:grpSp>
      <p:sp>
        <p:nvSpPr>
          <p:cNvPr id="111" name="Oval 60"/>
          <p:cNvSpPr>
            <a:spLocks noChangeArrowheads="1"/>
          </p:cNvSpPr>
          <p:nvPr/>
        </p:nvSpPr>
        <p:spPr bwMode="auto">
          <a:xfrm>
            <a:off x="5673725" y="5399088"/>
            <a:ext cx="115888" cy="115887"/>
          </a:xfrm>
          <a:prstGeom prst="ellipse">
            <a:avLst/>
          </a:prstGeom>
          <a:solidFill>
            <a:srgbClr val="FF3300"/>
          </a:solidFill>
          <a:ln w="9525">
            <a:solidFill>
              <a:schemeClr val="tx1"/>
            </a:solidFill>
            <a:round/>
            <a:headEnd/>
            <a:tailEnd/>
          </a:ln>
        </p:spPr>
        <p:txBody>
          <a:bodyPr wrap="none" anchor="ctr"/>
          <a:lstStyle/>
          <a:p>
            <a:endParaRPr lang="en-US" altLang="en-US"/>
          </a:p>
        </p:txBody>
      </p:sp>
      <p:sp>
        <p:nvSpPr>
          <p:cNvPr id="112" name="Text Box 61"/>
          <p:cNvSpPr txBox="1">
            <a:spLocks noChangeArrowheads="1"/>
          </p:cNvSpPr>
          <p:nvPr/>
        </p:nvSpPr>
        <p:spPr bwMode="auto">
          <a:xfrm>
            <a:off x="6203950" y="4511675"/>
            <a:ext cx="792163" cy="460375"/>
          </a:xfrm>
          <a:prstGeom prst="rect">
            <a:avLst/>
          </a:prstGeom>
          <a:noFill/>
          <a:ln w="9525">
            <a:noFill/>
            <a:miter lim="800000"/>
            <a:headEnd/>
            <a:tailEnd/>
          </a:ln>
        </p:spPr>
        <p:txBody>
          <a:bodyPr wrap="none">
            <a:spAutoFit/>
          </a:bodyPr>
          <a:lstStyle/>
          <a:p>
            <a:r>
              <a:rPr lang="en-US" altLang="en-US" i="1"/>
              <a:t>L /</a:t>
            </a:r>
            <a:r>
              <a:rPr lang="en-US" altLang="en-US"/>
              <a:t> 2</a:t>
            </a:r>
            <a:endParaRPr lang="en-US" altLang="en-US" i="1"/>
          </a:p>
        </p:txBody>
      </p:sp>
      <p:sp>
        <p:nvSpPr>
          <p:cNvPr id="113" name="Text Box 62"/>
          <p:cNvSpPr txBox="1">
            <a:spLocks noChangeArrowheads="1"/>
          </p:cNvSpPr>
          <p:nvPr/>
        </p:nvSpPr>
        <p:spPr bwMode="auto">
          <a:xfrm>
            <a:off x="6897688" y="4333875"/>
            <a:ext cx="338137" cy="461963"/>
          </a:xfrm>
          <a:prstGeom prst="rect">
            <a:avLst/>
          </a:prstGeom>
          <a:noFill/>
          <a:ln w="9525">
            <a:noFill/>
            <a:miter lim="800000"/>
            <a:headEnd/>
            <a:tailEnd/>
          </a:ln>
        </p:spPr>
        <p:txBody>
          <a:bodyPr wrap="none">
            <a:spAutoFit/>
          </a:bodyPr>
          <a:lstStyle/>
          <a:p>
            <a:r>
              <a:rPr lang="en-US" altLang="en-US" i="1"/>
              <a:t>x</a:t>
            </a:r>
          </a:p>
        </p:txBody>
      </p:sp>
      <p:sp>
        <p:nvSpPr>
          <p:cNvPr id="114" name="Text Box 63"/>
          <p:cNvSpPr txBox="1">
            <a:spLocks noChangeArrowheads="1"/>
          </p:cNvSpPr>
          <p:nvPr/>
        </p:nvSpPr>
        <p:spPr bwMode="auto">
          <a:xfrm>
            <a:off x="7129463" y="4244975"/>
            <a:ext cx="355600" cy="461963"/>
          </a:xfrm>
          <a:prstGeom prst="rect">
            <a:avLst/>
          </a:prstGeom>
          <a:noFill/>
          <a:ln w="9525">
            <a:noFill/>
            <a:miter lim="800000"/>
            <a:headEnd/>
            <a:tailEnd/>
          </a:ln>
        </p:spPr>
        <p:txBody>
          <a:bodyPr wrap="none">
            <a:spAutoFit/>
          </a:bodyPr>
          <a:lstStyle/>
          <a:p>
            <a:r>
              <a:rPr lang="el-GR" altLang="en-US"/>
              <a:t>θ</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down)">
                                      <p:cBhvr>
                                        <p:cTn id="22" dur="500"/>
                                        <p:tgtEl>
                                          <p:spTgt spid="94"/>
                                        </p:tgtEl>
                                      </p:cBhvr>
                                    </p:animEffect>
                                  </p:childTnLst>
                                  <p:subTnLst>
                                    <p:audio>
                                      <p:cMediaNode>
                                        <p:cTn display="0" masterRel="sameClick">
                                          <p:stCondLst>
                                            <p:cond evt="begin" delay="0">
                                              <p:tn val="20"/>
                                            </p:cond>
                                          </p:stCondLst>
                                          <p:endCondLst>
                                            <p:cond evt="onStopAudio" delay="0">
                                              <p:tgtEl>
                                                <p:sldTgt/>
                                              </p:tgtEl>
                                            </p:cond>
                                          </p:endCondLst>
                                        </p:cTn>
                                        <p:tgtEl>
                                          <p:sndTgt r:embed="rId5"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subTnLst>
                                    <p:audio>
                                      <p:cMediaNode>
                                        <p:cTn display="0" masterRel="sameClick">
                                          <p:stCondLst>
                                            <p:cond evt="begin" delay="0">
                                              <p:tn val="25"/>
                                            </p:cond>
                                          </p:stCondLst>
                                          <p:endCondLst>
                                            <p:cond evt="onStopAudio" delay="0">
                                              <p:tgtEl>
                                                <p:sldTgt/>
                                              </p:tgtEl>
                                            </p:cond>
                                          </p:endCondLst>
                                        </p:cTn>
                                        <p:tgtEl>
                                          <p:sndTgt r:embed="rId5"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subTnLst>
                                    <p:audio>
                                      <p:cMediaNode>
                                        <p:cTn display="0" masterRel="sameClick">
                                          <p:stCondLst>
                                            <p:cond evt="begin" delay="0">
                                              <p:tn val="30"/>
                                            </p:cond>
                                          </p:stCondLst>
                                          <p:endCondLst>
                                            <p:cond evt="onStopAudio" delay="0">
                                              <p:tgtEl>
                                                <p:sldTgt/>
                                              </p:tgtEl>
                                            </p:cond>
                                          </p:endCondLst>
                                        </p:cTn>
                                        <p:tgtEl>
                                          <p:sndTgt r:embed="rId5"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5"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subTnLst>
                                    <p:audio>
                                      <p:cMediaNode>
                                        <p:cTn display="0" masterRel="sameClick">
                                          <p:stCondLst>
                                            <p:cond evt="begin" delay="0">
                                              <p:tn val="45"/>
                                            </p:cond>
                                          </p:stCondLst>
                                          <p:endCondLst>
                                            <p:cond evt="onStopAudio" delay="0">
                                              <p:tgtEl>
                                                <p:sldTgt/>
                                              </p:tgtEl>
                                            </p:cond>
                                          </p:endCondLst>
                                        </p:cTn>
                                        <p:tgtEl>
                                          <p:sndTgt r:embed="rId5"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subTnLst>
                                    <p:audio>
                                      <p:cMediaNode>
                                        <p:cTn display="0" masterRel="sameClick">
                                          <p:stCondLst>
                                            <p:cond evt="begin" delay="0">
                                              <p:tn val="50"/>
                                            </p:cond>
                                          </p:stCondLst>
                                          <p:endCondLst>
                                            <p:cond evt="onStopAudio" delay="0">
                                              <p:tgtEl>
                                                <p:sldTgt/>
                                              </p:tgtEl>
                                            </p:cond>
                                          </p:endCondLst>
                                        </p:cTn>
                                        <p:tgtEl>
                                          <p:sndTgt r:embed="rId5"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down)">
                                      <p:cBhvr>
                                        <p:cTn id="57" dur="500"/>
                                        <p:tgtEl>
                                          <p:spTgt spid="77"/>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93187">
                                            <p:txEl>
                                              <p:pRg st="2" end="2"/>
                                            </p:txEl>
                                          </p:spTgt>
                                        </p:tgtEl>
                                        <p:attrNameLst>
                                          <p:attrName>style.visibility</p:attrName>
                                        </p:attrNameLst>
                                      </p:cBhvr>
                                      <p:to>
                                        <p:strVal val="visible"/>
                                      </p:to>
                                    </p:set>
                                    <p:anim calcmode="lin" valueType="num">
                                      <p:cBhvr additive="base">
                                        <p:cTn id="62"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93187">
                                            <p:txEl>
                                              <p:pRg st="3" end="3"/>
                                            </p:txEl>
                                          </p:spTgt>
                                        </p:tgtEl>
                                        <p:attrNameLst>
                                          <p:attrName>style.visibility</p:attrName>
                                        </p:attrNameLst>
                                      </p:cBhvr>
                                      <p:to>
                                        <p:strVal val="visible"/>
                                      </p:to>
                                    </p:set>
                                    <p:anim calcmode="lin" valueType="num">
                                      <p:cBhvr additive="base">
                                        <p:cTn id="68"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down)">
                                      <p:cBhvr>
                                        <p:cTn id="74" dur="500"/>
                                        <p:tgtEl>
                                          <p:spTgt spid="95"/>
                                        </p:tgtEl>
                                      </p:cBhvr>
                                    </p:animEffect>
                                  </p:childTnLst>
                                  <p:subTnLst>
                                    <p:audio>
                                      <p:cMediaNode>
                                        <p:cTn display="0" masterRel="sameClick">
                                          <p:stCondLst>
                                            <p:cond evt="begin" delay="0">
                                              <p:tn val="72"/>
                                            </p:cond>
                                          </p:stCondLst>
                                          <p:endCondLst>
                                            <p:cond evt="onStopAudio" delay="0">
                                              <p:tgtEl>
                                                <p:sldTgt/>
                                              </p:tgtEl>
                                            </p:cond>
                                          </p:endCondLst>
                                        </p:cTn>
                                        <p:tgtEl>
                                          <p:sndTgt r:embed="rId6"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500" fill="hold"/>
                                        <p:tgtEl>
                                          <p:spTgt spid="111"/>
                                        </p:tgtEl>
                                        <p:attrNameLst>
                                          <p:attrName>ppt_x</p:attrName>
                                        </p:attrNameLst>
                                      </p:cBhvr>
                                      <p:tavLst>
                                        <p:tav tm="0">
                                          <p:val>
                                            <p:strVal val="#ppt_x"/>
                                          </p:val>
                                        </p:tav>
                                        <p:tav tm="100000">
                                          <p:val>
                                            <p:strVal val="#ppt_x"/>
                                          </p:val>
                                        </p:tav>
                                      </p:tavLst>
                                    </p:anim>
                                    <p:anim calcmode="lin" valueType="num">
                                      <p:cBhvr additive="base">
                                        <p:cTn id="80" dur="500" fill="hold"/>
                                        <p:tgtEl>
                                          <p:spTgt spid="1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2"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right)">
                                      <p:cBhvr>
                                        <p:cTn id="85" dur="500"/>
                                        <p:tgtEl>
                                          <p:spTgt spid="12"/>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subTnLst>
                                    <p:audio>
                                      <p:cMediaNode>
                                        <p:cTn display="0" masterRel="sameClick">
                                          <p:stCondLst>
                                            <p:cond evt="begin" delay="0">
                                              <p:tn val="88"/>
                                            </p:cond>
                                          </p:stCondLst>
                                          <p:endCondLst>
                                            <p:cond evt="onStopAudio" delay="0">
                                              <p:tgtEl>
                                                <p:sldTgt/>
                                              </p:tgtEl>
                                            </p:cond>
                                          </p:endCondLst>
                                        </p:cTn>
                                        <p:tgtEl>
                                          <p:sndTgt r:embed="rId5"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1"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subTnLst>
                                    <p:audio>
                                      <p:cMediaNode>
                                        <p:cTn display="0" masterRel="sameClick">
                                          <p:stCondLst>
                                            <p:cond evt="begin" delay="0">
                                              <p:tn val="93"/>
                                            </p:cond>
                                          </p:stCondLst>
                                          <p:endCondLst>
                                            <p:cond evt="onStopAudio" delay="0">
                                              <p:tgtEl>
                                                <p:sldTgt/>
                                              </p:tgtEl>
                                            </p:cond>
                                          </p:endCondLst>
                                        </p:cTn>
                                        <p:tgtEl>
                                          <p:sndTgt r:embed="rId5" name="camera.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ntr" presetSubtype="16" fill="hold" grpId="0" nodeType="click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diamond(in)">
                                      <p:cBhvr>
                                        <p:cTn id="100" dur="500"/>
                                        <p:tgtEl>
                                          <p:spTgt spid="112"/>
                                        </p:tgtEl>
                                      </p:cBhvr>
                                    </p:animEffect>
                                  </p:childTnLst>
                                  <p:subTnLst>
                                    <p:audio>
                                      <p:cMediaNode>
                                        <p:cTn display="0" masterRel="sameClick">
                                          <p:stCondLst>
                                            <p:cond evt="begin" delay="0">
                                              <p:tn val="98"/>
                                            </p:cond>
                                          </p:stCondLst>
                                          <p:endCondLst>
                                            <p:cond evt="onStopAudio" delay="0">
                                              <p:tgtEl>
                                                <p:sldTgt/>
                                              </p:tgtEl>
                                            </p:cond>
                                          </p:endCondLst>
                                        </p:cTn>
                                        <p:tgtEl>
                                          <p:sndTgt r:embed="rId7" name="hammer.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1"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up)">
                                      <p:cBhvr>
                                        <p:cTn id="105" dur="500"/>
                                        <p:tgtEl>
                                          <p:spTgt spid="15"/>
                                        </p:tgtEl>
                                      </p:cBhvr>
                                    </p:animEffect>
                                  </p:childTnLst>
                                  <p:subTnLst>
                                    <p:audio>
                                      <p:cMediaNode>
                                        <p:cTn display="0" masterRel="sameClick">
                                          <p:stCondLst>
                                            <p:cond evt="begin" delay="0">
                                              <p:tn val="103"/>
                                            </p:cond>
                                          </p:stCondLst>
                                          <p:endCondLst>
                                            <p:cond evt="onStopAudio" delay="0">
                                              <p:tgtEl>
                                                <p:sldTgt/>
                                              </p:tgtEl>
                                            </p:cond>
                                          </p:endCondLst>
                                        </p:cTn>
                                        <p:tgtEl>
                                          <p:sndTgt r:embed="rId5"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16" fill="hold" grpId="0" nodeType="click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diamond(in)">
                                      <p:cBhvr>
                                        <p:cTn id="110" dur="500"/>
                                        <p:tgtEl>
                                          <p:spTgt spid="113"/>
                                        </p:tgtEl>
                                      </p:cBhvr>
                                    </p:animEffect>
                                  </p:childTnLst>
                                  <p:subTnLst>
                                    <p:audio>
                                      <p:cMediaNode>
                                        <p:cTn display="0" masterRel="sameClick">
                                          <p:stCondLst>
                                            <p:cond evt="begin" delay="0">
                                              <p:tn val="108"/>
                                            </p:cond>
                                          </p:stCondLst>
                                          <p:endCondLst>
                                            <p:cond evt="onStopAudio" delay="0">
                                              <p:tgtEl>
                                                <p:sldTgt/>
                                              </p:tgtEl>
                                            </p:cond>
                                          </p:endCondLst>
                                        </p:cTn>
                                        <p:tgtEl>
                                          <p:sndTgt r:embed="rId7" name="hammer.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4"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500"/>
                                        <p:tgtEl>
                                          <p:spTgt spid="14"/>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114"/>
                                        </p:tgtEl>
                                        <p:attrNameLst>
                                          <p:attrName>style.visibility</p:attrName>
                                        </p:attrNameLst>
                                      </p:cBhvr>
                                      <p:to>
                                        <p:strVal val="visible"/>
                                      </p:to>
                                    </p:set>
                                    <p:animEffect transition="in" filter="wipe(down)">
                                      <p:cBhvr>
                                        <p:cTn id="120" dur="500"/>
                                        <p:tgtEl>
                                          <p:spTgt spid="114"/>
                                        </p:tgtEl>
                                      </p:cBhvr>
                                    </p:animEffect>
                                  </p:childTnLst>
                                  <p:subTnLst>
                                    <p:audio>
                                      <p:cMediaNode>
                                        <p:cTn display="0" masterRel="sameClick">
                                          <p:stCondLst>
                                            <p:cond evt="begin" delay="0">
                                              <p:tn val="118"/>
                                            </p:cond>
                                          </p:stCondLst>
                                          <p:endCondLst>
                                            <p:cond evt="onStopAudio" delay="0">
                                              <p:tgtEl>
                                                <p:sldTgt/>
                                              </p:tgtEl>
                                            </p:cond>
                                          </p:endCondLst>
                                        </p:cTn>
                                        <p:tgtEl>
                                          <p:sndTgt r:embed="rId6" name="cashre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93187">
                                            <p:txEl>
                                              <p:pRg st="4" end="4"/>
                                            </p:txEl>
                                          </p:spTgt>
                                        </p:tgtEl>
                                        <p:attrNameLst>
                                          <p:attrName>style.visibility</p:attrName>
                                        </p:attrNameLst>
                                      </p:cBhvr>
                                      <p:to>
                                        <p:strVal val="visible"/>
                                      </p:to>
                                    </p:set>
                                    <p:anim calcmode="lin" valueType="num">
                                      <p:cBhvr additive="base">
                                        <p:cTn id="1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nodeType="clickEffect">
                                  <p:stCondLst>
                                    <p:cond delay="0"/>
                                  </p:stCondLst>
                                  <p:childTnLst>
                                    <p:set>
                                      <p:cBhvr>
                                        <p:cTn id="130" dur="1" fill="hold">
                                          <p:stCondLst>
                                            <p:cond delay="0"/>
                                          </p:stCondLst>
                                        </p:cTn>
                                        <p:tgtEl>
                                          <p:spTgt spid="93187">
                                            <p:txEl>
                                              <p:pRg st="5" end="5"/>
                                            </p:txEl>
                                          </p:spTgt>
                                        </p:tgtEl>
                                        <p:attrNameLst>
                                          <p:attrName>style.visibility</p:attrName>
                                        </p:attrNameLst>
                                      </p:cBhvr>
                                      <p:to>
                                        <p:strVal val="visible"/>
                                      </p:to>
                                    </p:set>
                                    <p:anim calcmode="lin" valueType="num">
                                      <p:cBhvr additive="base">
                                        <p:cTn id="13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94" grpId="0"/>
      <p:bldP spid="95" grpId="0" animBg="1"/>
      <p:bldP spid="111" grpId="0" animBg="1"/>
      <p:bldP spid="112" grpId="0"/>
      <p:bldP spid="113" grpId="0"/>
      <p:bldP spid="1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a:t>
            </a:r>
            <a:r>
              <a:rPr lang="en-US" altLang="en-US">
                <a:solidFill>
                  <a:schemeClr val="accent2"/>
                </a:solidFill>
              </a:rPr>
              <a:t> </a:t>
            </a:r>
          </a:p>
          <a:p>
            <a:pPr>
              <a:spcBef>
                <a:spcPts val="200"/>
              </a:spcBef>
              <a:spcAft>
                <a:spcPts val="200"/>
              </a:spcAft>
            </a:pPr>
            <a:r>
              <a:rPr lang="en-US" altLang="en-US">
                <a:sym typeface="Symbol" pitchFamily="18" charset="2"/>
              </a:rPr>
              <a:t></a:t>
            </a:r>
            <a:r>
              <a:rPr lang="en-US" altLang="en-US"/>
              <a:t>Suppose </a:t>
            </a:r>
            <a:r>
              <a:rPr lang="en-US" altLang="en-US" i="1"/>
              <a:t>M </a:t>
            </a:r>
            <a:r>
              <a:rPr lang="en-US" altLang="en-US"/>
              <a:t>= 400. kg, </a:t>
            </a:r>
            <a:r>
              <a:rPr lang="en-US" altLang="en-US" i="1"/>
              <a:t>m </a:t>
            </a:r>
            <a:r>
              <a:rPr lang="en-US" altLang="en-US"/>
              <a:t>= 200. kg,                                             </a:t>
            </a:r>
            <a:r>
              <a:rPr lang="en-US" altLang="en-US" i="1"/>
              <a:t>L </a:t>
            </a:r>
            <a:r>
              <a:rPr lang="en-US" altLang="en-US"/>
              <a:t>= 20.0 m, </a:t>
            </a:r>
            <a:r>
              <a:rPr lang="en-US" altLang="en-US" i="1"/>
              <a:t>x </a:t>
            </a:r>
            <a:r>
              <a:rPr lang="en-US" altLang="en-US"/>
              <a:t>= 15.0 m, and </a:t>
            </a:r>
            <a:r>
              <a:rPr lang="en-US" altLang="en-US">
                <a:sym typeface="Symbol" pitchFamily="18" charset="2"/>
              </a:rPr>
              <a:t> = 30.</a:t>
            </a:r>
          </a:p>
          <a:p>
            <a:pPr>
              <a:spcBef>
                <a:spcPts val="200"/>
              </a:spcBef>
              <a:spcAft>
                <a:spcPts val="200"/>
              </a:spcAft>
            </a:pPr>
            <a:r>
              <a:rPr lang="en-US" altLang="en-US">
                <a:sym typeface="Symbol" pitchFamily="18" charset="2"/>
              </a:rPr>
              <a:t></a:t>
            </a:r>
            <a:r>
              <a:rPr lang="en-US" altLang="en-US"/>
              <a:t>Then our diagram reduces to:</a:t>
            </a:r>
          </a:p>
          <a:p>
            <a:pPr>
              <a:spcBef>
                <a:spcPts val="200"/>
              </a:spcBef>
              <a:spcAft>
                <a:spcPts val="200"/>
              </a:spcAft>
            </a:pPr>
            <a:r>
              <a:rPr lang="en-US" altLang="en-US">
                <a:sym typeface="Symbol" pitchFamily="18" charset="2"/>
              </a:rPr>
              <a:t></a:t>
            </a:r>
            <a:r>
              <a:rPr lang="en-US" altLang="en-US"/>
              <a:t>Note that the angles between                                        the black forces and the boom are 60</a:t>
            </a:r>
            <a:r>
              <a:rPr lang="en-US" altLang="en-US">
                <a:sym typeface="Symbol" pitchFamily="18" charset="2"/>
              </a:rPr>
              <a:t>.</a:t>
            </a:r>
          </a:p>
          <a:p>
            <a:pPr>
              <a:spcBef>
                <a:spcPts val="200"/>
              </a:spcBef>
              <a:spcAft>
                <a:spcPts val="200"/>
              </a:spcAft>
            </a:pPr>
            <a:r>
              <a:rPr lang="en-US" altLang="en-US">
                <a:sym typeface="Symbol" pitchFamily="18" charset="2"/>
              </a:rPr>
              <a:t></a:t>
            </a:r>
            <a:r>
              <a:rPr lang="en-US" altLang="en-US"/>
              <a:t>From </a:t>
            </a:r>
            <a:r>
              <a:rPr lang="en-US" altLang="en-US">
                <a:solidFill>
                  <a:srgbClr val="000000"/>
                </a:solidFill>
                <a:ea typeface="Times New Roman" pitchFamily="18" charset="0"/>
                <a:cs typeface="Courier New" pitchFamily="49" charset="0"/>
                <a:sym typeface="Symbol" pitchFamily="18" charset="2"/>
              </a:rPr>
              <a:t></a:t>
            </a:r>
            <a:r>
              <a:rPr lang="en-US" altLang="en-US" b="1">
                <a:solidFill>
                  <a:srgbClr val="000000"/>
                </a:solidFill>
                <a:ea typeface="Times New Roman" pitchFamily="18" charset="0"/>
                <a:cs typeface="Courier New" pitchFamily="49" charset="0"/>
                <a:sym typeface="Symbol" pitchFamily="18" charset="2"/>
              </a:rPr>
              <a:t>F</a:t>
            </a:r>
            <a:r>
              <a:rPr lang="en-US" altLang="en-US" b="1" i="1">
                <a:solidFill>
                  <a:srgbClr val="000000"/>
                </a:solidFill>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solidFill>
                  <a:srgbClr val="000000"/>
                </a:solidFill>
                <a:ea typeface="Times New Roman" pitchFamily="18" charset="0"/>
                <a:cs typeface="Courier New" pitchFamily="49" charset="0"/>
                <a:sym typeface="Symbol" pitchFamily="18" charset="2"/>
              </a:rPr>
              <a:t>0 we see that </a:t>
            </a:r>
            <a:r>
              <a:rPr lang="en-US" altLang="en-US" i="1">
                <a:solidFill>
                  <a:srgbClr val="000000"/>
                </a:solidFill>
                <a:ea typeface="Times New Roman" pitchFamily="18" charset="0"/>
                <a:cs typeface="Courier New" pitchFamily="49" charset="0"/>
                <a:sym typeface="Symbol" pitchFamily="18" charset="2"/>
              </a:rPr>
              <a:t>F</a:t>
            </a:r>
            <a:r>
              <a:rPr lang="en-US" altLang="en-US" baseline="-25000">
                <a:solidFill>
                  <a:srgbClr val="000000"/>
                </a:solidFill>
                <a:ea typeface="Times New Roman" pitchFamily="18" charset="0"/>
                <a:cs typeface="Courier New" pitchFamily="49" charset="0"/>
                <a:sym typeface="Symbol" pitchFamily="18" charset="2"/>
              </a:rPr>
              <a:t>V</a:t>
            </a:r>
            <a:r>
              <a:rPr lang="en-US" altLang="en-US">
                <a:solidFill>
                  <a:srgbClr val="000000"/>
                </a:solidFill>
                <a:ea typeface="Times New Roman" pitchFamily="18" charset="0"/>
                <a:cs typeface="Courier New" pitchFamily="49" charset="0"/>
                <a:sym typeface="Symbol" pitchFamily="18" charset="2"/>
              </a:rPr>
              <a:t> = 6000 N.</a:t>
            </a:r>
          </a:p>
          <a:p>
            <a:pPr>
              <a:spcBef>
                <a:spcPts val="200"/>
              </a:spcBef>
              <a:spcAft>
                <a:spcPts val="200"/>
              </a:spcAft>
            </a:pPr>
            <a:r>
              <a:rPr lang="en-US" altLang="en-US">
                <a:sym typeface="Symbol" pitchFamily="18" charset="2"/>
              </a:rPr>
              <a:t>We also see that </a:t>
            </a:r>
            <a:r>
              <a:rPr lang="en-US" altLang="en-US" i="1">
                <a:sym typeface="Symbol" pitchFamily="18" charset="2"/>
              </a:rPr>
              <a:t>F</a:t>
            </a:r>
            <a:r>
              <a:rPr lang="en-US" altLang="en-US" baseline="-25000">
                <a:sym typeface="Symbol" pitchFamily="18" charset="2"/>
              </a:rPr>
              <a:t>H</a:t>
            </a:r>
            <a:r>
              <a:rPr lang="en-US" altLang="en-US">
                <a:sym typeface="Symbol" pitchFamily="18" charset="2"/>
              </a:rPr>
              <a:t> = </a:t>
            </a:r>
            <a:r>
              <a:rPr lang="en-US" altLang="en-US" i="1">
                <a:sym typeface="Symbol" pitchFamily="18" charset="2"/>
              </a:rPr>
              <a:t>T</a:t>
            </a:r>
            <a:r>
              <a:rPr lang="en-US" altLang="en-US">
                <a:sym typeface="Symbol" pitchFamily="18" charset="2"/>
              </a:rPr>
              <a:t>.</a:t>
            </a:r>
          </a:p>
          <a:p>
            <a:pPr>
              <a:spcBef>
                <a:spcPts val="200"/>
              </a:spcBef>
              <a:spcAft>
                <a:spcPts val="200"/>
              </a:spcAft>
            </a:pPr>
            <a:r>
              <a:rPr lang="en-US" altLang="en-US">
                <a:sym typeface="Symbol" pitchFamily="18" charset="2"/>
              </a:rPr>
              <a:t></a:t>
            </a:r>
            <a:r>
              <a:rPr lang="en-US" altLang="en-US"/>
              <a:t>For the torques, lets choose the location                               of the two pin forces as our pivot, cw = (+):</a:t>
            </a:r>
          </a:p>
          <a:p>
            <a:pPr>
              <a:spcBef>
                <a:spcPts val="200"/>
              </a:spcBef>
              <a:spcAft>
                <a:spcPts val="200"/>
              </a:spcAft>
            </a:pPr>
            <a:r>
              <a:rPr lang="en-US" altLang="en-US">
                <a:sym typeface="Symbol" pitchFamily="18" charset="2"/>
              </a:rPr>
              <a:t></a:t>
            </a:r>
            <a:r>
              <a:rPr lang="en-US" altLang="en-US"/>
              <a:t>From </a:t>
            </a: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sym typeface="Symbol" pitchFamily="18" charset="2"/>
              </a:rPr>
              <a:t></a:t>
            </a:r>
            <a:r>
              <a:rPr lang="en-US" altLang="en-US" b="1" i="1">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0 we see that</a:t>
            </a:r>
          </a:p>
          <a:p>
            <a:pPr algn="ctr">
              <a:spcBef>
                <a:spcPts val="200"/>
              </a:spcBef>
              <a:spcAft>
                <a:spcPts val="200"/>
              </a:spcAft>
            </a:pPr>
            <a:r>
              <a:rPr lang="en-US" altLang="en-US">
                <a:solidFill>
                  <a:srgbClr val="000000"/>
                </a:solidFill>
                <a:cs typeface="Courier New" pitchFamily="49" charset="0"/>
                <a:sym typeface="Symbol" pitchFamily="18" charset="2"/>
              </a:rPr>
              <a:t>400010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60 + 2000 15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60 </a:t>
            </a:r>
            <a:r>
              <a:rPr lang="en-US" altLang="en-US" i="1">
                <a:sym typeface="Symbol" pitchFamily="18" charset="2"/>
              </a:rPr>
              <a:t>–</a:t>
            </a:r>
            <a:r>
              <a:rPr lang="en-US" altLang="en-US">
                <a:solidFill>
                  <a:srgbClr val="000000"/>
                </a:solidFill>
                <a:cs typeface="Courier New" pitchFamily="49" charset="0"/>
                <a:sym typeface="Symbol" pitchFamily="18" charset="2"/>
              </a:rPr>
              <a:t> </a:t>
            </a:r>
            <a:r>
              <a:rPr lang="en-US" altLang="en-US" i="1">
                <a:solidFill>
                  <a:srgbClr val="000000"/>
                </a:solidFill>
                <a:cs typeface="Courier New" pitchFamily="49" charset="0"/>
                <a:sym typeface="Symbol" pitchFamily="18" charset="2"/>
              </a:rPr>
              <a:t>T</a:t>
            </a:r>
            <a:r>
              <a:rPr lang="en-US" altLang="en-US">
                <a:solidFill>
                  <a:srgbClr val="000000"/>
                </a:solidFill>
                <a:cs typeface="Courier New" pitchFamily="49" charset="0"/>
                <a:sym typeface="Symbol" pitchFamily="18" charset="2"/>
              </a:rPr>
              <a:t>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30 = 0</a:t>
            </a:r>
          </a:p>
          <a:p>
            <a:pPr algn="ctr">
              <a:spcBef>
                <a:spcPts val="200"/>
              </a:spcBef>
              <a:spcAft>
                <a:spcPts val="200"/>
              </a:spcAft>
            </a:pPr>
            <a:r>
              <a:rPr lang="en-US" altLang="en-US" i="1">
                <a:solidFill>
                  <a:srgbClr val="000000"/>
                </a:solidFill>
                <a:cs typeface="Courier New" pitchFamily="49" charset="0"/>
                <a:sym typeface="Symbol" pitchFamily="18" charset="2"/>
              </a:rPr>
              <a:t>T</a:t>
            </a:r>
            <a:r>
              <a:rPr lang="en-US" altLang="en-US">
                <a:solidFill>
                  <a:srgbClr val="000000"/>
                </a:solidFill>
                <a:cs typeface="Courier New" pitchFamily="49" charset="0"/>
                <a:sym typeface="Symbol" pitchFamily="18" charset="2"/>
              </a:rPr>
              <a:t> = 121000 N = </a:t>
            </a:r>
            <a:r>
              <a:rPr lang="en-US" altLang="en-US" i="1">
                <a:solidFill>
                  <a:srgbClr val="000000"/>
                </a:solidFill>
                <a:cs typeface="Courier New" pitchFamily="49" charset="0"/>
                <a:sym typeface="Symbol" pitchFamily="18" charset="2"/>
              </a:rPr>
              <a:t>F</a:t>
            </a:r>
            <a:r>
              <a:rPr lang="en-US" altLang="en-US" baseline="-25000">
                <a:solidFill>
                  <a:srgbClr val="000000"/>
                </a:solidFill>
                <a:cs typeface="Courier New" pitchFamily="49" charset="0"/>
                <a:sym typeface="Symbol" pitchFamily="18" charset="2"/>
              </a:rPr>
              <a:t>H</a:t>
            </a:r>
            <a:r>
              <a:rPr lang="en-US" altLang="en-US">
                <a:solidFill>
                  <a:srgbClr val="000000"/>
                </a:solidFill>
                <a:cs typeface="Courier New" pitchFamily="49" charset="0"/>
                <a:sym typeface="Symbol" pitchFamily="18" charset="2"/>
              </a:rPr>
              <a:t>.</a:t>
            </a:r>
            <a:endParaRPr lang="en-US" altLang="en-US" i="1"/>
          </a:p>
        </p:txBody>
      </p:sp>
      <p:sp>
        <p:nvSpPr>
          <p:cNvPr id="2048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95" name="Line 44"/>
          <p:cNvSpPr>
            <a:spLocks noChangeShapeType="1"/>
          </p:cNvSpPr>
          <p:nvPr/>
        </p:nvSpPr>
        <p:spPr bwMode="auto">
          <a:xfrm flipV="1">
            <a:off x="6573838" y="1911350"/>
            <a:ext cx="2103437" cy="1074738"/>
          </a:xfrm>
          <a:prstGeom prst="line">
            <a:avLst/>
          </a:prstGeom>
          <a:noFill/>
          <a:ln w="76200">
            <a:solidFill>
              <a:schemeClr val="accent2"/>
            </a:solidFill>
            <a:round/>
            <a:headEnd/>
            <a:tailEnd/>
          </a:ln>
        </p:spPr>
        <p:txBody>
          <a:bodyPr/>
          <a:lstStyle/>
          <a:p>
            <a:endParaRPr lang="en-US"/>
          </a:p>
        </p:txBody>
      </p:sp>
      <p:grpSp>
        <p:nvGrpSpPr>
          <p:cNvPr id="2" name="Group 45"/>
          <p:cNvGrpSpPr>
            <a:grpSpLocks/>
          </p:cNvGrpSpPr>
          <p:nvPr/>
        </p:nvGrpSpPr>
        <p:grpSpPr bwMode="auto">
          <a:xfrm>
            <a:off x="7204075" y="1482725"/>
            <a:ext cx="1508125" cy="457200"/>
            <a:chOff x="3877" y="1078"/>
            <a:chExt cx="950" cy="288"/>
          </a:xfrm>
        </p:grpSpPr>
        <p:sp>
          <p:nvSpPr>
            <p:cNvPr id="20507" name="Line 46"/>
            <p:cNvSpPr>
              <a:spLocks noChangeShapeType="1"/>
            </p:cNvSpPr>
            <p:nvPr/>
          </p:nvSpPr>
          <p:spPr bwMode="auto">
            <a:xfrm flipH="1">
              <a:off x="3877" y="1335"/>
              <a:ext cx="950" cy="0"/>
            </a:xfrm>
            <a:prstGeom prst="line">
              <a:avLst/>
            </a:prstGeom>
            <a:noFill/>
            <a:ln w="76200">
              <a:solidFill>
                <a:srgbClr val="009900"/>
              </a:solidFill>
              <a:round/>
              <a:headEnd/>
              <a:tailEnd type="arrow" w="med" len="med"/>
            </a:ln>
          </p:spPr>
          <p:txBody>
            <a:bodyPr/>
            <a:lstStyle/>
            <a:p>
              <a:endParaRPr lang="en-US"/>
            </a:p>
          </p:txBody>
        </p:sp>
        <p:sp>
          <p:nvSpPr>
            <p:cNvPr id="20508" name="Text Box 47"/>
            <p:cNvSpPr txBox="1">
              <a:spLocks noChangeArrowheads="1"/>
            </p:cNvSpPr>
            <p:nvPr/>
          </p:nvSpPr>
          <p:spPr bwMode="auto">
            <a:xfrm>
              <a:off x="4179" y="1078"/>
              <a:ext cx="301" cy="288"/>
            </a:xfrm>
            <a:prstGeom prst="rect">
              <a:avLst/>
            </a:prstGeom>
            <a:noFill/>
            <a:ln w="9525">
              <a:noFill/>
              <a:miter lim="800000"/>
              <a:headEnd/>
              <a:tailEnd/>
            </a:ln>
          </p:spPr>
          <p:txBody>
            <a:bodyPr>
              <a:spAutoFit/>
            </a:bodyPr>
            <a:lstStyle/>
            <a:p>
              <a:r>
                <a:rPr lang="en-US" altLang="en-US" i="1">
                  <a:solidFill>
                    <a:srgbClr val="009900"/>
                  </a:solidFill>
                </a:rPr>
                <a:t>T</a:t>
              </a:r>
            </a:p>
          </p:txBody>
        </p:sp>
      </p:grpSp>
      <p:grpSp>
        <p:nvGrpSpPr>
          <p:cNvPr id="3" name="Group 48"/>
          <p:cNvGrpSpPr>
            <a:grpSpLocks/>
          </p:cNvGrpSpPr>
          <p:nvPr/>
        </p:nvGrpSpPr>
        <p:grpSpPr bwMode="auto">
          <a:xfrm>
            <a:off x="5068888" y="2451100"/>
            <a:ext cx="1525587" cy="527050"/>
            <a:chOff x="2532" y="1688"/>
            <a:chExt cx="961" cy="332"/>
          </a:xfrm>
        </p:grpSpPr>
        <p:sp>
          <p:nvSpPr>
            <p:cNvPr id="20505" name="Line 49"/>
            <p:cNvSpPr>
              <a:spLocks noChangeShapeType="1"/>
            </p:cNvSpPr>
            <p:nvPr/>
          </p:nvSpPr>
          <p:spPr bwMode="auto">
            <a:xfrm>
              <a:off x="2557" y="2016"/>
              <a:ext cx="936" cy="4"/>
            </a:xfrm>
            <a:prstGeom prst="line">
              <a:avLst/>
            </a:prstGeom>
            <a:noFill/>
            <a:ln w="76200">
              <a:solidFill>
                <a:srgbClr val="009900"/>
              </a:solidFill>
              <a:round/>
              <a:headEnd/>
              <a:tailEnd type="arrow" w="med" len="med"/>
            </a:ln>
          </p:spPr>
          <p:txBody>
            <a:bodyPr/>
            <a:lstStyle/>
            <a:p>
              <a:endParaRPr lang="en-US"/>
            </a:p>
          </p:txBody>
        </p:sp>
        <p:sp>
          <p:nvSpPr>
            <p:cNvPr id="20506" name="Text Box 50"/>
            <p:cNvSpPr txBox="1">
              <a:spLocks noChangeArrowheads="1"/>
            </p:cNvSpPr>
            <p:nvPr/>
          </p:nvSpPr>
          <p:spPr bwMode="auto">
            <a:xfrm>
              <a:off x="2532" y="1688"/>
              <a:ext cx="465"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H</a:t>
              </a:r>
              <a:endParaRPr lang="en-US" altLang="en-US">
                <a:solidFill>
                  <a:srgbClr val="009900"/>
                </a:solidFill>
              </a:endParaRPr>
            </a:p>
          </p:txBody>
        </p:sp>
      </p:grpSp>
      <p:grpSp>
        <p:nvGrpSpPr>
          <p:cNvPr id="4" name="Group 51"/>
          <p:cNvGrpSpPr>
            <a:grpSpLocks/>
          </p:cNvGrpSpPr>
          <p:nvPr/>
        </p:nvGrpSpPr>
        <p:grpSpPr bwMode="auto">
          <a:xfrm>
            <a:off x="6581775" y="2963863"/>
            <a:ext cx="704850" cy="2043112"/>
            <a:chOff x="3493" y="2021"/>
            <a:chExt cx="444" cy="1287"/>
          </a:xfrm>
        </p:grpSpPr>
        <p:sp>
          <p:nvSpPr>
            <p:cNvPr id="20503" name="Line 52"/>
            <p:cNvSpPr>
              <a:spLocks noChangeShapeType="1"/>
            </p:cNvSpPr>
            <p:nvPr/>
          </p:nvSpPr>
          <p:spPr bwMode="auto">
            <a:xfrm>
              <a:off x="3493" y="2021"/>
              <a:ext cx="4" cy="1275"/>
            </a:xfrm>
            <a:prstGeom prst="line">
              <a:avLst/>
            </a:prstGeom>
            <a:noFill/>
            <a:ln w="76200">
              <a:solidFill>
                <a:srgbClr val="009900"/>
              </a:solidFill>
              <a:round/>
              <a:headEnd type="arrow" w="med" len="med"/>
              <a:tailEnd/>
            </a:ln>
          </p:spPr>
          <p:txBody>
            <a:bodyPr/>
            <a:lstStyle/>
            <a:p>
              <a:endParaRPr lang="en-US"/>
            </a:p>
          </p:txBody>
        </p:sp>
        <p:sp>
          <p:nvSpPr>
            <p:cNvPr id="20504" name="Text Box 53"/>
            <p:cNvSpPr txBox="1">
              <a:spLocks noChangeArrowheads="1"/>
            </p:cNvSpPr>
            <p:nvPr/>
          </p:nvSpPr>
          <p:spPr bwMode="auto">
            <a:xfrm>
              <a:off x="3517" y="3020"/>
              <a:ext cx="420" cy="288"/>
            </a:xfrm>
            <a:prstGeom prst="rect">
              <a:avLst/>
            </a:prstGeom>
            <a:noFill/>
            <a:ln w="9525">
              <a:noFill/>
              <a:miter lim="800000"/>
              <a:headEnd/>
              <a:tailEnd/>
            </a:ln>
          </p:spPr>
          <p:txBody>
            <a:bodyPr>
              <a:spAutoFit/>
            </a:bodyPr>
            <a:lstStyle/>
            <a:p>
              <a:r>
                <a:rPr lang="en-US" altLang="en-US" i="1">
                  <a:solidFill>
                    <a:srgbClr val="009900"/>
                  </a:solidFill>
                </a:rPr>
                <a:t>F</a:t>
              </a:r>
              <a:r>
                <a:rPr lang="en-US" altLang="en-US" baseline="-25000">
                  <a:solidFill>
                    <a:srgbClr val="009900"/>
                  </a:solidFill>
                </a:rPr>
                <a:t>V</a:t>
              </a:r>
              <a:endParaRPr lang="en-US" altLang="en-US">
                <a:solidFill>
                  <a:srgbClr val="009900"/>
                </a:solidFill>
              </a:endParaRPr>
            </a:p>
          </p:txBody>
        </p:sp>
      </p:grpSp>
      <p:grpSp>
        <p:nvGrpSpPr>
          <p:cNvPr id="5" name="Group 54"/>
          <p:cNvGrpSpPr>
            <a:grpSpLocks/>
          </p:cNvGrpSpPr>
          <p:nvPr/>
        </p:nvGrpSpPr>
        <p:grpSpPr bwMode="auto">
          <a:xfrm>
            <a:off x="8170863" y="2171700"/>
            <a:ext cx="1054100" cy="869950"/>
            <a:chOff x="4315" y="1755"/>
            <a:chExt cx="664" cy="548"/>
          </a:xfrm>
        </p:grpSpPr>
        <p:sp>
          <p:nvSpPr>
            <p:cNvPr id="20501" name="Line 55"/>
            <p:cNvSpPr>
              <a:spLocks noChangeShapeType="1"/>
            </p:cNvSpPr>
            <p:nvPr/>
          </p:nvSpPr>
          <p:spPr bwMode="auto">
            <a:xfrm>
              <a:off x="4315" y="1755"/>
              <a:ext cx="0" cy="467"/>
            </a:xfrm>
            <a:prstGeom prst="line">
              <a:avLst/>
            </a:prstGeom>
            <a:noFill/>
            <a:ln w="76200">
              <a:solidFill>
                <a:schemeClr val="tx1"/>
              </a:solidFill>
              <a:round/>
              <a:headEnd/>
              <a:tailEnd type="arrow" w="med" len="med"/>
            </a:ln>
          </p:spPr>
          <p:txBody>
            <a:bodyPr/>
            <a:lstStyle/>
            <a:p>
              <a:endParaRPr lang="en-US"/>
            </a:p>
          </p:txBody>
        </p:sp>
        <p:sp>
          <p:nvSpPr>
            <p:cNvPr id="20502" name="Text Box 56"/>
            <p:cNvSpPr txBox="1">
              <a:spLocks noChangeArrowheads="1"/>
            </p:cNvSpPr>
            <p:nvPr/>
          </p:nvSpPr>
          <p:spPr bwMode="auto">
            <a:xfrm>
              <a:off x="4385" y="2012"/>
              <a:ext cx="594" cy="291"/>
            </a:xfrm>
            <a:prstGeom prst="rect">
              <a:avLst/>
            </a:prstGeom>
            <a:noFill/>
            <a:ln w="9525">
              <a:noFill/>
              <a:miter lim="800000"/>
              <a:headEnd/>
              <a:tailEnd/>
            </a:ln>
          </p:spPr>
          <p:txBody>
            <a:bodyPr>
              <a:spAutoFit/>
            </a:bodyPr>
            <a:lstStyle/>
            <a:p>
              <a:r>
                <a:rPr lang="en-US" altLang="en-US"/>
                <a:t>2000</a:t>
              </a:r>
            </a:p>
          </p:txBody>
        </p:sp>
      </p:grpSp>
      <p:grpSp>
        <p:nvGrpSpPr>
          <p:cNvPr id="6" name="Group 57"/>
          <p:cNvGrpSpPr>
            <a:grpSpLocks/>
          </p:cNvGrpSpPr>
          <p:nvPr/>
        </p:nvGrpSpPr>
        <p:grpSpPr bwMode="auto">
          <a:xfrm>
            <a:off x="7669213" y="2441575"/>
            <a:ext cx="1000125" cy="1576388"/>
            <a:chOff x="4214" y="1701"/>
            <a:chExt cx="630" cy="919"/>
          </a:xfrm>
        </p:grpSpPr>
        <p:sp>
          <p:nvSpPr>
            <p:cNvPr id="20499" name="Text Box 58"/>
            <p:cNvSpPr txBox="1">
              <a:spLocks noChangeArrowheads="1"/>
            </p:cNvSpPr>
            <p:nvPr/>
          </p:nvSpPr>
          <p:spPr bwMode="auto">
            <a:xfrm>
              <a:off x="4238" y="2351"/>
              <a:ext cx="606" cy="269"/>
            </a:xfrm>
            <a:prstGeom prst="rect">
              <a:avLst/>
            </a:prstGeom>
            <a:noFill/>
            <a:ln w="9525">
              <a:noFill/>
              <a:miter lim="800000"/>
              <a:headEnd/>
              <a:tailEnd/>
            </a:ln>
          </p:spPr>
          <p:txBody>
            <a:bodyPr>
              <a:spAutoFit/>
            </a:bodyPr>
            <a:lstStyle/>
            <a:p>
              <a:r>
                <a:rPr lang="en-US" altLang="en-US"/>
                <a:t>4000</a:t>
              </a:r>
            </a:p>
          </p:txBody>
        </p:sp>
        <p:sp>
          <p:nvSpPr>
            <p:cNvPr id="20500" name="Line 59"/>
            <p:cNvSpPr>
              <a:spLocks noChangeShapeType="1"/>
            </p:cNvSpPr>
            <p:nvPr/>
          </p:nvSpPr>
          <p:spPr bwMode="auto">
            <a:xfrm>
              <a:off x="4214" y="1701"/>
              <a:ext cx="14" cy="850"/>
            </a:xfrm>
            <a:prstGeom prst="line">
              <a:avLst/>
            </a:prstGeom>
            <a:noFill/>
            <a:ln w="76200">
              <a:solidFill>
                <a:schemeClr val="tx1"/>
              </a:solidFill>
              <a:round/>
              <a:headEnd/>
              <a:tailEnd type="arrow" w="med" len="med"/>
            </a:ln>
          </p:spPr>
          <p:txBody>
            <a:bodyPr/>
            <a:lstStyle/>
            <a:p>
              <a:endParaRPr lang="en-US"/>
            </a:p>
          </p:txBody>
        </p:sp>
      </p:grpSp>
      <p:sp>
        <p:nvSpPr>
          <p:cNvPr id="111" name="Oval 60"/>
          <p:cNvSpPr>
            <a:spLocks noChangeArrowheads="1"/>
          </p:cNvSpPr>
          <p:nvPr/>
        </p:nvSpPr>
        <p:spPr bwMode="auto">
          <a:xfrm>
            <a:off x="6542088" y="2927350"/>
            <a:ext cx="115887" cy="115888"/>
          </a:xfrm>
          <a:prstGeom prst="ellipse">
            <a:avLst/>
          </a:prstGeom>
          <a:solidFill>
            <a:srgbClr val="FF3300"/>
          </a:solidFill>
          <a:ln w="9525">
            <a:solidFill>
              <a:schemeClr val="tx1"/>
            </a:solidFill>
            <a:round/>
            <a:headEnd/>
            <a:tailEnd/>
          </a:ln>
        </p:spPr>
        <p:txBody>
          <a:bodyPr wrap="none" anchor="ctr"/>
          <a:lstStyle/>
          <a:p>
            <a:endParaRPr lang="en-US" altLang="en-US"/>
          </a:p>
        </p:txBody>
      </p:sp>
      <p:sp>
        <p:nvSpPr>
          <p:cNvPr id="112" name="Text Box 61"/>
          <p:cNvSpPr txBox="1">
            <a:spLocks noChangeArrowheads="1"/>
          </p:cNvSpPr>
          <p:nvPr/>
        </p:nvSpPr>
        <p:spPr bwMode="auto">
          <a:xfrm>
            <a:off x="7234238" y="2133600"/>
            <a:ext cx="469900" cy="400050"/>
          </a:xfrm>
          <a:prstGeom prst="rect">
            <a:avLst/>
          </a:prstGeom>
          <a:noFill/>
          <a:ln w="9525">
            <a:noFill/>
            <a:miter lim="800000"/>
            <a:headEnd/>
            <a:tailEnd/>
          </a:ln>
        </p:spPr>
        <p:txBody>
          <a:bodyPr wrap="none">
            <a:spAutoFit/>
          </a:bodyPr>
          <a:lstStyle/>
          <a:p>
            <a:r>
              <a:rPr lang="en-US" altLang="en-US" sz="2000"/>
              <a:t>10</a:t>
            </a:r>
          </a:p>
        </p:txBody>
      </p:sp>
      <p:sp>
        <p:nvSpPr>
          <p:cNvPr id="113" name="Text Box 62"/>
          <p:cNvSpPr txBox="1">
            <a:spLocks noChangeArrowheads="1"/>
          </p:cNvSpPr>
          <p:nvPr/>
        </p:nvSpPr>
        <p:spPr bwMode="auto">
          <a:xfrm>
            <a:off x="7712075" y="1903413"/>
            <a:ext cx="469900" cy="400050"/>
          </a:xfrm>
          <a:prstGeom prst="rect">
            <a:avLst/>
          </a:prstGeom>
          <a:noFill/>
          <a:ln w="9525">
            <a:noFill/>
            <a:miter lim="800000"/>
            <a:headEnd/>
            <a:tailEnd/>
          </a:ln>
        </p:spPr>
        <p:txBody>
          <a:bodyPr wrap="none">
            <a:spAutoFit/>
          </a:bodyPr>
          <a:lstStyle/>
          <a:p>
            <a:r>
              <a:rPr lang="en-US" altLang="en-US" sz="2000"/>
              <a:t>15</a:t>
            </a:r>
          </a:p>
        </p:txBody>
      </p:sp>
      <p:sp>
        <p:nvSpPr>
          <p:cNvPr id="114" name="Text Box 63"/>
          <p:cNvSpPr txBox="1">
            <a:spLocks noChangeArrowheads="1"/>
          </p:cNvSpPr>
          <p:nvPr/>
        </p:nvSpPr>
        <p:spPr bwMode="auto">
          <a:xfrm>
            <a:off x="7997825" y="1774825"/>
            <a:ext cx="573088" cy="400050"/>
          </a:xfrm>
          <a:prstGeom prst="rect">
            <a:avLst/>
          </a:prstGeom>
          <a:noFill/>
          <a:ln w="9525">
            <a:noFill/>
            <a:miter lim="800000"/>
            <a:headEnd/>
            <a:tailEnd/>
          </a:ln>
        </p:spPr>
        <p:txBody>
          <a:bodyPr wrap="none">
            <a:spAutoFit/>
          </a:bodyPr>
          <a:lstStyle/>
          <a:p>
            <a:r>
              <a:rPr lang="en-US" altLang="en-US" sz="2000"/>
              <a:t>30</a:t>
            </a:r>
            <a:r>
              <a:rPr lang="en-US" altLang="en-US" sz="2000">
                <a:sym typeface="Symbol" pitchFamily="18" charset="2"/>
              </a:rPr>
              <a:t></a:t>
            </a:r>
            <a:endParaRPr lang="el-GR" altLang="en-US" sz="2000"/>
          </a:p>
        </p:txBody>
      </p:sp>
      <p:sp>
        <p:nvSpPr>
          <p:cNvPr id="115" name="Text Box 63"/>
          <p:cNvSpPr txBox="1">
            <a:spLocks noChangeArrowheads="1"/>
          </p:cNvSpPr>
          <p:nvPr/>
        </p:nvSpPr>
        <p:spPr bwMode="auto">
          <a:xfrm>
            <a:off x="7173913" y="2557463"/>
            <a:ext cx="571500" cy="400050"/>
          </a:xfrm>
          <a:prstGeom prst="rect">
            <a:avLst/>
          </a:prstGeom>
          <a:noFill/>
          <a:ln w="9525">
            <a:noFill/>
            <a:miter lim="800000"/>
            <a:headEnd/>
            <a:tailEnd/>
          </a:ln>
        </p:spPr>
        <p:txBody>
          <a:bodyPr wrap="none">
            <a:spAutoFit/>
          </a:bodyPr>
          <a:lstStyle/>
          <a:p>
            <a:r>
              <a:rPr lang="en-US" altLang="en-US" sz="2000"/>
              <a:t>60</a:t>
            </a:r>
            <a:r>
              <a:rPr lang="en-US" altLang="en-US" sz="2000">
                <a:sym typeface="Symbol" pitchFamily="18" charset="2"/>
              </a:rPr>
              <a:t></a:t>
            </a:r>
            <a:endParaRPr lang="el-GR" altLang="en-US" sz="2000"/>
          </a:p>
        </p:txBody>
      </p:sp>
      <p:sp>
        <p:nvSpPr>
          <p:cNvPr id="116" name="Text Box 63"/>
          <p:cNvSpPr txBox="1">
            <a:spLocks noChangeArrowheads="1"/>
          </p:cNvSpPr>
          <p:nvPr/>
        </p:nvSpPr>
        <p:spPr bwMode="auto">
          <a:xfrm>
            <a:off x="7686675" y="2268538"/>
            <a:ext cx="573088" cy="400050"/>
          </a:xfrm>
          <a:prstGeom prst="rect">
            <a:avLst/>
          </a:prstGeom>
          <a:noFill/>
          <a:ln w="9525">
            <a:noFill/>
            <a:miter lim="800000"/>
            <a:headEnd/>
            <a:tailEnd/>
          </a:ln>
        </p:spPr>
        <p:txBody>
          <a:bodyPr wrap="none">
            <a:spAutoFit/>
          </a:bodyPr>
          <a:lstStyle/>
          <a:p>
            <a:r>
              <a:rPr lang="en-US" altLang="en-US" sz="2000"/>
              <a:t>60</a:t>
            </a:r>
            <a:r>
              <a:rPr lang="en-US" altLang="en-US" sz="2000">
                <a:sym typeface="Symbol" pitchFamily="18" charset="2"/>
              </a:rPr>
              <a:t></a:t>
            </a:r>
            <a:endParaRPr lang="el-GR" altLang="en-US" sz="2000"/>
          </a:p>
        </p:txBody>
      </p:sp>
      <p:grpSp>
        <p:nvGrpSpPr>
          <p:cNvPr id="7" name="Group 36"/>
          <p:cNvGrpSpPr>
            <a:grpSpLocks/>
          </p:cNvGrpSpPr>
          <p:nvPr/>
        </p:nvGrpSpPr>
        <p:grpSpPr bwMode="auto">
          <a:xfrm rot="8156921">
            <a:off x="6570663" y="2527300"/>
            <a:ext cx="344487" cy="487363"/>
            <a:chOff x="836" y="1699"/>
            <a:chExt cx="217" cy="307"/>
          </a:xfrm>
        </p:grpSpPr>
        <p:sp>
          <p:nvSpPr>
            <p:cNvPr id="20497" name="Arc 37"/>
            <p:cNvSpPr>
              <a:spLocks/>
            </p:cNvSpPr>
            <p:nvPr/>
          </p:nvSpPr>
          <p:spPr bwMode="auto">
            <a:xfrm rot="10800000">
              <a:off x="962" y="1699"/>
              <a:ext cx="91" cy="181"/>
            </a:xfrm>
            <a:custGeom>
              <a:avLst/>
              <a:gdLst>
                <a:gd name="T0" fmla="*/ 0 w 21600"/>
                <a:gd name="T1" fmla="*/ 0 h 42865"/>
                <a:gd name="T2" fmla="*/ 0 w 21600"/>
                <a:gd name="T3" fmla="*/ 0 h 42865"/>
                <a:gd name="T4" fmla="*/ 0 w 21600"/>
                <a:gd name="T5" fmla="*/ 0 h 42865"/>
                <a:gd name="T6" fmla="*/ 0 60000 65536"/>
                <a:gd name="T7" fmla="*/ 0 60000 65536"/>
                <a:gd name="T8" fmla="*/ 0 60000 65536"/>
                <a:gd name="T9" fmla="*/ 0 w 21600"/>
                <a:gd name="T10" fmla="*/ 0 h 42865"/>
                <a:gd name="T11" fmla="*/ 21600 w 21600"/>
                <a:gd name="T12" fmla="*/ 42865 h 42865"/>
              </a:gdLst>
              <a:ahLst/>
              <a:cxnLst>
                <a:cxn ang="T6">
                  <a:pos x="T0" y="T1"/>
                </a:cxn>
                <a:cxn ang="T7">
                  <a:pos x="T2" y="T3"/>
                </a:cxn>
                <a:cxn ang="T8">
                  <a:pos x="T4" y="T5"/>
                </a:cxn>
              </a:cxnLst>
              <a:rect l="T9" t="T10" r="T11" b="T12"/>
              <a:pathLst>
                <a:path w="21600" h="42865" fill="none" extrusionOk="0">
                  <a:moveTo>
                    <a:pt x="-1" y="0"/>
                  </a:moveTo>
                  <a:cubicBezTo>
                    <a:pt x="11929" y="0"/>
                    <a:pt x="21600" y="9670"/>
                    <a:pt x="21600" y="21600"/>
                  </a:cubicBezTo>
                  <a:cubicBezTo>
                    <a:pt x="21600" y="32067"/>
                    <a:pt x="14094" y="41028"/>
                    <a:pt x="3789" y="42864"/>
                  </a:cubicBezTo>
                </a:path>
                <a:path w="21600" h="42865" stroke="0" extrusionOk="0">
                  <a:moveTo>
                    <a:pt x="-1" y="0"/>
                  </a:moveTo>
                  <a:cubicBezTo>
                    <a:pt x="11929" y="0"/>
                    <a:pt x="21600" y="9670"/>
                    <a:pt x="21600" y="21600"/>
                  </a:cubicBezTo>
                  <a:cubicBezTo>
                    <a:pt x="21600" y="32067"/>
                    <a:pt x="14094" y="41028"/>
                    <a:pt x="3789" y="42864"/>
                  </a:cubicBezTo>
                  <a:lnTo>
                    <a:pt x="0" y="21600"/>
                  </a:lnTo>
                  <a:lnTo>
                    <a:pt x="-1" y="0"/>
                  </a:lnTo>
                  <a:close/>
                </a:path>
              </a:pathLst>
            </a:custGeom>
            <a:noFill/>
            <a:ln w="28575">
              <a:solidFill>
                <a:srgbClr val="FF3300"/>
              </a:solidFill>
              <a:round/>
              <a:headEnd/>
              <a:tailEnd type="arrow" w="med" len="med"/>
            </a:ln>
          </p:spPr>
          <p:txBody>
            <a:bodyPr wrap="none" anchor="ctr"/>
            <a:lstStyle/>
            <a:p>
              <a:endParaRPr lang="en-US"/>
            </a:p>
          </p:txBody>
        </p:sp>
        <p:sp>
          <p:nvSpPr>
            <p:cNvPr id="20498" name="Text Box 38"/>
            <p:cNvSpPr txBox="1">
              <a:spLocks noChangeArrowheads="1"/>
            </p:cNvSpPr>
            <p:nvPr/>
          </p:nvSpPr>
          <p:spPr bwMode="auto">
            <a:xfrm>
              <a:off x="836" y="1814"/>
              <a:ext cx="172" cy="192"/>
            </a:xfrm>
            <a:prstGeom prst="rect">
              <a:avLst/>
            </a:prstGeom>
            <a:noFill/>
            <a:ln w="9525">
              <a:noFill/>
              <a:miter lim="800000"/>
              <a:headEnd/>
              <a:tailEnd/>
            </a:ln>
          </p:spPr>
          <p:txBody>
            <a:bodyPr wrap="none">
              <a:spAutoFit/>
            </a:bodyPr>
            <a:lstStyle/>
            <a:p>
              <a:r>
                <a:rPr lang="en-US" altLang="en-US" sz="1400">
                  <a:solidFill>
                    <a:srgbClr val="FF3300"/>
                  </a:solidFill>
                </a:rPr>
                <a:t>x</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down)">
                                      <p:cBhvr>
                                        <p:cTn id="19" dur="500"/>
                                        <p:tgtEl>
                                          <p:spTgt spid="95"/>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1"/>
                                        </p:tgtEl>
                                        <p:attrNameLst>
                                          <p:attrName>style.visibility</p:attrName>
                                        </p:attrNameLst>
                                      </p:cBhvr>
                                      <p:to>
                                        <p:strVal val="visible"/>
                                      </p:to>
                                    </p:set>
                                    <p:anim calcmode="lin" valueType="num">
                                      <p:cBhvr additive="base">
                                        <p:cTn id="24" dur="500" fill="hold"/>
                                        <p:tgtEl>
                                          <p:spTgt spid="111"/>
                                        </p:tgtEl>
                                        <p:attrNameLst>
                                          <p:attrName>ppt_x</p:attrName>
                                        </p:attrNameLst>
                                      </p:cBhvr>
                                      <p:tavLst>
                                        <p:tav tm="0">
                                          <p:val>
                                            <p:strVal val="#ppt_x"/>
                                          </p:val>
                                        </p:tav>
                                        <p:tav tm="100000">
                                          <p:val>
                                            <p:strVal val="#ppt_x"/>
                                          </p:val>
                                        </p:tav>
                                      </p:tavLst>
                                    </p:anim>
                                    <p:anim calcmode="lin" valueType="num">
                                      <p:cBhvr additive="base">
                                        <p:cTn id="25" dur="500" fill="hold"/>
                                        <p:tgtEl>
                                          <p:spTgt spid="1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6"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6"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6"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diamond(in)">
                                      <p:cBhvr>
                                        <p:cTn id="45" dur="500"/>
                                        <p:tgtEl>
                                          <p:spTgt spid="112"/>
                                        </p:tgtEl>
                                      </p:cBhvr>
                                    </p:animEffect>
                                  </p:childTnLst>
                                  <p:subTnLst>
                                    <p:audio>
                                      <p:cMediaNode>
                                        <p:cTn display="0" masterRel="sameClick">
                                          <p:stCondLst>
                                            <p:cond evt="begin" delay="0">
                                              <p:tn val="43"/>
                                            </p:cond>
                                          </p:stCondLst>
                                          <p:endCondLst>
                                            <p:cond evt="onStopAudio" delay="0">
                                              <p:tgtEl>
                                                <p:sldTgt/>
                                              </p:tgtEl>
                                            </p:cond>
                                          </p:endCondLst>
                                        </p:cTn>
                                        <p:tgtEl>
                                          <p:sndTgt r:embed="rId7" name="hammer.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up)">
                                      <p:cBhvr>
                                        <p:cTn id="50" dur="500"/>
                                        <p:tgtEl>
                                          <p:spTgt spid="5"/>
                                        </p:tgtEl>
                                      </p:cBhvr>
                                    </p:animEffect>
                                  </p:childTnLst>
                                  <p:subTnLst>
                                    <p:audio>
                                      <p:cMediaNode>
                                        <p:cTn display="0" masterRel="sameClick">
                                          <p:stCondLst>
                                            <p:cond evt="begin" delay="0">
                                              <p:tn val="48"/>
                                            </p:cond>
                                          </p:stCondLst>
                                          <p:endCondLst>
                                            <p:cond evt="onStopAudio" delay="0">
                                              <p:tgtEl>
                                                <p:sldTgt/>
                                              </p:tgtEl>
                                            </p:cond>
                                          </p:endCondLst>
                                        </p:cTn>
                                        <p:tgtEl>
                                          <p:sndTgt r:embed="rId6"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diamond(in)">
                                      <p:cBhvr>
                                        <p:cTn id="55" dur="500"/>
                                        <p:tgtEl>
                                          <p:spTgt spid="113"/>
                                        </p:tgtEl>
                                      </p:cBhvr>
                                    </p:animEffect>
                                  </p:childTnLst>
                                  <p:subTnLst>
                                    <p:audio>
                                      <p:cMediaNode>
                                        <p:cTn display="0" masterRel="sameClick">
                                          <p:stCondLst>
                                            <p:cond evt="begin" delay="0">
                                              <p:tn val="53"/>
                                            </p:cond>
                                          </p:stCondLst>
                                          <p:endCondLst>
                                            <p:cond evt="onStopAudio" delay="0">
                                              <p:tgtEl>
                                                <p:sldTgt/>
                                              </p:tgtEl>
                                            </p:cond>
                                          </p:endCondLst>
                                        </p:cTn>
                                        <p:tgtEl>
                                          <p:sndTgt r:embed="rId7" name="hammer.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subTnLst>
                                    <p:audio>
                                      <p:cMediaNode>
                                        <p:cTn display="0" masterRel="sameClick">
                                          <p:stCondLst>
                                            <p:cond evt="begin" delay="0">
                                              <p:tn val="58"/>
                                            </p:cond>
                                          </p:stCondLst>
                                          <p:endCondLst>
                                            <p:cond evt="onStopAudio" delay="0">
                                              <p:tgtEl>
                                                <p:sldTgt/>
                                              </p:tgtEl>
                                            </p:cond>
                                          </p:endCondLst>
                                        </p:cTn>
                                        <p:tgtEl>
                                          <p:sndTgt r:embed="rId6"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wipe(down)">
                                      <p:cBhvr>
                                        <p:cTn id="65" dur="500"/>
                                        <p:tgtEl>
                                          <p:spTgt spid="114"/>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93187">
                                            <p:txEl>
                                              <p:pRg st="3" end="3"/>
                                            </p:txEl>
                                          </p:spTgt>
                                        </p:tgtEl>
                                        <p:attrNameLst>
                                          <p:attrName>style.visibility</p:attrName>
                                        </p:attrNameLst>
                                      </p:cBhvr>
                                      <p:to>
                                        <p:strVal val="visible"/>
                                      </p:to>
                                    </p:set>
                                    <p:anim calcmode="lin" valueType="num">
                                      <p:cBhvr additive="base">
                                        <p:cTn id="70"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5"/>
                                        </p:tgtEl>
                                        <p:attrNameLst>
                                          <p:attrName>style.visibility</p:attrName>
                                        </p:attrNameLst>
                                      </p:cBhvr>
                                      <p:to>
                                        <p:strVal val="visible"/>
                                      </p:to>
                                    </p:set>
                                    <p:animEffect transition="in" filter="wipe(down)">
                                      <p:cBhvr>
                                        <p:cTn id="76" dur="500"/>
                                        <p:tgtEl>
                                          <p:spTgt spid="115"/>
                                        </p:tgtEl>
                                      </p:cBhvr>
                                    </p:animEffec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16"/>
                                        </p:tgtEl>
                                        <p:attrNameLst>
                                          <p:attrName>style.visibility</p:attrName>
                                        </p:attrNameLst>
                                      </p:cBhvr>
                                      <p:to>
                                        <p:strVal val="visible"/>
                                      </p:to>
                                    </p:set>
                                    <p:animEffect transition="in" filter="wipe(down)">
                                      <p:cBhvr>
                                        <p:cTn id="81" dur="500"/>
                                        <p:tgtEl>
                                          <p:spTgt spid="116"/>
                                        </p:tgtEl>
                                      </p:cBhvr>
                                    </p:animEffect>
                                  </p:childTnLst>
                                  <p:subTnLst>
                                    <p:audio>
                                      <p:cMediaNode>
                                        <p:cTn display="0" masterRel="sameClick">
                                          <p:stCondLst>
                                            <p:cond evt="begin" delay="0">
                                              <p:tn val="79"/>
                                            </p:cond>
                                          </p:stCondLst>
                                          <p:endCondLst>
                                            <p:cond evt="onStopAudio" delay="0">
                                              <p:tgtEl>
                                                <p:sldTgt/>
                                              </p:tgtEl>
                                            </p:cond>
                                          </p:endCondLst>
                                        </p:cTn>
                                        <p:tgtEl>
                                          <p:sndTgt r:embed="rId5"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93187">
                                            <p:txEl>
                                              <p:pRg st="4" end="4"/>
                                            </p:txEl>
                                          </p:spTgt>
                                        </p:tgtEl>
                                        <p:attrNameLst>
                                          <p:attrName>style.visibility</p:attrName>
                                        </p:attrNameLst>
                                      </p:cBhvr>
                                      <p:to>
                                        <p:strVal val="visible"/>
                                      </p:to>
                                    </p:set>
                                    <p:anim calcmode="lin" valueType="num">
                                      <p:cBhvr additive="base">
                                        <p:cTn id="86"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93187">
                                            <p:txEl>
                                              <p:pRg st="5" end="5"/>
                                            </p:txEl>
                                          </p:spTgt>
                                        </p:tgtEl>
                                        <p:attrNameLst>
                                          <p:attrName>style.visibility</p:attrName>
                                        </p:attrNameLst>
                                      </p:cBhvr>
                                      <p:to>
                                        <p:strVal val="visible"/>
                                      </p:to>
                                    </p:set>
                                    <p:anim calcmode="lin" valueType="num">
                                      <p:cBhvr additive="base">
                                        <p:cTn id="9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93187">
                                            <p:txEl>
                                              <p:pRg st="6" end="6"/>
                                            </p:txEl>
                                          </p:spTgt>
                                        </p:tgtEl>
                                        <p:attrNameLst>
                                          <p:attrName>style.visibility</p:attrName>
                                        </p:attrNameLst>
                                      </p:cBhvr>
                                      <p:to>
                                        <p:strVal val="visible"/>
                                      </p:to>
                                    </p:set>
                                    <p:anim calcmode="lin" valueType="num">
                                      <p:cBhvr additive="base">
                                        <p:cTn id="9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3" fill="hold" nodeType="clickEffect">
                                  <p:stCondLst>
                                    <p:cond delay="0"/>
                                  </p:stCondLst>
                                  <p:childTnLst>
                                    <p:set>
                                      <p:cBhvr>
                                        <p:cTn id="103" dur="1" fill="hold">
                                          <p:stCondLst>
                                            <p:cond delay="0"/>
                                          </p:stCondLst>
                                        </p:cTn>
                                        <p:tgtEl>
                                          <p:spTgt spid="7"/>
                                        </p:tgtEl>
                                        <p:attrNameLst>
                                          <p:attrName>style.visibility</p:attrName>
                                        </p:attrNameLst>
                                      </p:cBhvr>
                                      <p:to>
                                        <p:strVal val="visible"/>
                                      </p:to>
                                    </p:set>
                                    <p:anim calcmode="lin" valueType="num">
                                      <p:cBhvr additive="base">
                                        <p:cTn id="104" dur="500" fill="hold"/>
                                        <p:tgtEl>
                                          <p:spTgt spid="7"/>
                                        </p:tgtEl>
                                        <p:attrNameLst>
                                          <p:attrName>ppt_x</p:attrName>
                                        </p:attrNameLst>
                                      </p:cBhvr>
                                      <p:tavLst>
                                        <p:tav tm="0">
                                          <p:val>
                                            <p:strVal val="1+#ppt_w/2"/>
                                          </p:val>
                                        </p:tav>
                                        <p:tav tm="100000">
                                          <p:val>
                                            <p:strVal val="#ppt_x"/>
                                          </p:val>
                                        </p:tav>
                                      </p:tavLst>
                                    </p:anim>
                                    <p:anim calcmode="lin" valueType="num">
                                      <p:cBhvr additive="base">
                                        <p:cTn id="105"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5" name="cashreg.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93187">
                                            <p:txEl>
                                              <p:pRg st="7" end="7"/>
                                            </p:txEl>
                                          </p:spTgt>
                                        </p:tgtEl>
                                        <p:attrNameLst>
                                          <p:attrName>style.visibility</p:attrName>
                                        </p:attrNameLst>
                                      </p:cBhvr>
                                      <p:to>
                                        <p:strVal val="visible"/>
                                      </p:to>
                                    </p:set>
                                    <p:anim calcmode="lin" valueType="num">
                                      <p:cBhvr additive="base">
                                        <p:cTn id="110"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93187">
                                            <p:txEl>
                                              <p:pRg st="8" end="8"/>
                                            </p:txEl>
                                          </p:spTgt>
                                        </p:tgtEl>
                                        <p:attrNameLst>
                                          <p:attrName>style.visibility</p:attrName>
                                        </p:attrNameLst>
                                      </p:cBhvr>
                                      <p:to>
                                        <p:strVal val="visible"/>
                                      </p:to>
                                    </p:set>
                                    <p:anim calcmode="lin" valueType="num">
                                      <p:cBhvr additive="base">
                                        <p:cTn id="116"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nodeType="clickEffect">
                                  <p:stCondLst>
                                    <p:cond delay="0"/>
                                  </p:stCondLst>
                                  <p:childTnLst>
                                    <p:set>
                                      <p:cBhvr>
                                        <p:cTn id="121" dur="1" fill="hold">
                                          <p:stCondLst>
                                            <p:cond delay="0"/>
                                          </p:stCondLst>
                                        </p:cTn>
                                        <p:tgtEl>
                                          <p:spTgt spid="93187">
                                            <p:txEl>
                                              <p:pRg st="9" end="9"/>
                                            </p:txEl>
                                          </p:spTgt>
                                        </p:tgtEl>
                                        <p:attrNameLst>
                                          <p:attrName>style.visibility</p:attrName>
                                        </p:attrNameLst>
                                      </p:cBhvr>
                                      <p:to>
                                        <p:strVal val="visible"/>
                                      </p:to>
                                    </p:set>
                                    <p:anim calcmode="lin" valueType="num">
                                      <p:cBhvr additive="base">
                                        <p:cTn id="122"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11" grpId="0" animBg="1"/>
      <p:bldP spid="112" grpId="0"/>
      <p:bldP spid="113" grpId="0"/>
      <p:bldP spid="114" grpId="0"/>
      <p:bldP spid="115"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2687638"/>
          </a:xfrm>
          <a:prstGeom prst="rect">
            <a:avLst/>
          </a:prstGeom>
          <a:solidFill>
            <a:srgbClr val="EAEAEA"/>
          </a:solidFill>
          <a:ln w="9525">
            <a:noFill/>
            <a:miter lim="800000"/>
            <a:headEnd/>
            <a:tailEnd/>
          </a:ln>
        </p:spPr>
        <p:txBody>
          <a:bodyPr/>
          <a:lstStyle/>
          <a:p>
            <a:pPr marL="625475" indent="-625475"/>
            <a:r>
              <a:rPr lang="en-US" altLang="en-US" b="1"/>
              <a:t>Nature of science: </a:t>
            </a:r>
            <a:r>
              <a:rPr lang="en-US" altLang="en-US"/>
              <a:t>Modelling: The use of models has different purposes and has allowed scientists to identify, simplify and analyze a problem within a given context to tackle it successfully. The extension of the point particle model to actually consider the dimensions of an object led to many groundbreaking developments in engineering. </a:t>
            </a:r>
          </a:p>
        </p:txBody>
      </p:sp>
      <p:sp>
        <p:nvSpPr>
          <p:cNvPr id="307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6"/>
          <p:cNvSpPr>
            <a:spLocks noChangeArrowheads="1"/>
          </p:cNvSpPr>
          <p:nvPr/>
        </p:nvSpPr>
        <p:spPr bwMode="auto">
          <a:xfrm>
            <a:off x="698500" y="6084888"/>
            <a:ext cx="7764463" cy="773112"/>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the stable equilibrium has a </a:t>
            </a:r>
            <a:r>
              <a:rPr lang="en-US" altLang="en-US" b="1">
                <a:sym typeface="Symbol" pitchFamily="18" charset="2"/>
              </a:rPr>
              <a:t>restoring force</a:t>
            </a:r>
            <a:r>
              <a:rPr lang="en-US" altLang="en-US">
                <a:sym typeface="Symbol" pitchFamily="18" charset="2"/>
              </a:rPr>
              <a:t>.</a:t>
            </a:r>
            <a:endParaRPr lang="en-US" altLang="en-US">
              <a:cs typeface="Times New Roman" pitchFamily="18" charset="0"/>
              <a:sym typeface="Symbol" pitchFamily="18" charset="2"/>
            </a:endParaRPr>
          </a:p>
        </p:txBody>
      </p:sp>
      <p:sp>
        <p:nvSpPr>
          <p:cNvPr id="93187" name="Rectangle 3"/>
          <p:cNvSpPr>
            <a:spLocks noChangeArrowheads="1"/>
          </p:cNvSpPr>
          <p:nvPr/>
        </p:nvSpPr>
        <p:spPr bwMode="auto">
          <a:xfrm>
            <a:off x="685800" y="1397000"/>
            <a:ext cx="7772400" cy="4719638"/>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Translational and rotational equilibrium </a:t>
            </a:r>
            <a:r>
              <a:rPr lang="en-US" altLang="en-US">
                <a:solidFill>
                  <a:schemeClr val="accent2"/>
                </a:solidFill>
              </a:rPr>
              <a:t>– stability</a:t>
            </a:r>
          </a:p>
          <a:p>
            <a:pPr>
              <a:spcAft>
                <a:spcPts val="200"/>
              </a:spcAft>
            </a:pPr>
            <a:r>
              <a:rPr lang="en-US" altLang="en-US">
                <a:sym typeface="Symbol" pitchFamily="18" charset="2"/>
              </a:rPr>
              <a:t></a:t>
            </a:r>
            <a:r>
              <a:rPr lang="en-US" altLang="en-US"/>
              <a:t>Consider the following three scenarios:</a:t>
            </a:r>
          </a:p>
          <a:p>
            <a:pPr>
              <a:spcAft>
                <a:spcPts val="200"/>
              </a:spcAft>
            </a:pPr>
            <a:r>
              <a:rPr lang="en-US" altLang="en-US">
                <a:sym typeface="Symbol" pitchFamily="18" charset="2"/>
              </a:rPr>
              <a:t></a:t>
            </a:r>
            <a:r>
              <a:rPr lang="en-US" altLang="en-US"/>
              <a:t>Two bowls and one flat surface.</a:t>
            </a:r>
          </a:p>
          <a:p>
            <a:pPr>
              <a:spcAft>
                <a:spcPts val="200"/>
              </a:spcAft>
            </a:pPr>
            <a:r>
              <a:rPr lang="en-US" altLang="en-US">
                <a:sym typeface="Symbol" pitchFamily="18" charset="2"/>
              </a:rPr>
              <a:t></a:t>
            </a:r>
            <a:r>
              <a:rPr lang="en-US" altLang="en-US"/>
              <a:t>A marble is carefully placed on each surface so that it remains at rest: All marbles are in static equilibrium.</a:t>
            </a:r>
          </a:p>
          <a:p>
            <a:pPr>
              <a:spcAft>
                <a:spcPts val="200"/>
              </a:spcAft>
            </a:pPr>
            <a:r>
              <a:rPr lang="en-US" altLang="en-US">
                <a:sym typeface="Symbol" pitchFamily="18" charset="2"/>
              </a:rPr>
              <a:t>Each ball is displaced a small amount.</a:t>
            </a:r>
          </a:p>
          <a:p>
            <a:pPr>
              <a:spcAft>
                <a:spcPts val="200"/>
              </a:spcAft>
            </a:pPr>
            <a:r>
              <a:rPr lang="en-US" altLang="en-US">
                <a:sym typeface="Symbol" pitchFamily="18" charset="2"/>
              </a:rPr>
              <a:t>The three different types of equilibrium are illustrated.</a:t>
            </a:r>
            <a:endParaRPr lang="en-US" altLang="en-US"/>
          </a:p>
          <a:p>
            <a:pPr>
              <a:spcAft>
                <a:spcPts val="200"/>
              </a:spcAft>
            </a:pPr>
            <a:r>
              <a:rPr lang="en-US" altLang="en-US">
                <a:solidFill>
                  <a:schemeClr val="accent2"/>
                </a:solidFill>
              </a:rPr>
              <a:t> </a:t>
            </a:r>
          </a:p>
        </p:txBody>
      </p:sp>
      <p:sp>
        <p:nvSpPr>
          <p:cNvPr id="2150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13" name="Arc 57"/>
          <p:cNvSpPr>
            <a:spLocks/>
          </p:cNvSpPr>
          <p:nvPr/>
        </p:nvSpPr>
        <p:spPr bwMode="auto">
          <a:xfrm rot="10800000">
            <a:off x="962025" y="4283075"/>
            <a:ext cx="2238375" cy="1119188"/>
          </a:xfrm>
          <a:custGeom>
            <a:avLst/>
            <a:gdLst>
              <a:gd name="T0" fmla="*/ 0 w 43200"/>
              <a:gd name="T1" fmla="*/ 2147483647 h 21600"/>
              <a:gd name="T2" fmla="*/ 2147483647 w 43200"/>
              <a:gd name="T3" fmla="*/ 2147483647 h 21600"/>
              <a:gd name="T4" fmla="*/ 2147483647 w 43200"/>
              <a:gd name="T5" fmla="*/ 2147483647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63"/>
                </a:moveTo>
                <a:cubicBezTo>
                  <a:pt x="20" y="9648"/>
                  <a:pt x="9685" y="0"/>
                  <a:pt x="21600" y="0"/>
                </a:cubicBezTo>
                <a:cubicBezTo>
                  <a:pt x="33529" y="0"/>
                  <a:pt x="43200" y="9670"/>
                  <a:pt x="43200" y="21600"/>
                </a:cubicBezTo>
              </a:path>
              <a:path w="43200" h="21600" stroke="0" extrusionOk="0">
                <a:moveTo>
                  <a:pt x="0" y="21563"/>
                </a:moveTo>
                <a:cubicBezTo>
                  <a:pt x="20" y="9648"/>
                  <a:pt x="9685" y="0"/>
                  <a:pt x="21600" y="0"/>
                </a:cubicBezTo>
                <a:cubicBezTo>
                  <a:pt x="33529" y="0"/>
                  <a:pt x="43200" y="9670"/>
                  <a:pt x="43200" y="21600"/>
                </a:cubicBezTo>
                <a:lnTo>
                  <a:pt x="21600" y="21600"/>
                </a:lnTo>
                <a:lnTo>
                  <a:pt x="0" y="21563"/>
                </a:lnTo>
                <a:close/>
              </a:path>
            </a:pathLst>
          </a:custGeom>
          <a:noFill/>
          <a:ln w="76200">
            <a:solidFill>
              <a:schemeClr val="bg2"/>
            </a:solidFill>
            <a:round/>
            <a:headEnd/>
            <a:tailEnd/>
          </a:ln>
        </p:spPr>
        <p:txBody>
          <a:bodyPr wrap="none" anchor="ctr"/>
          <a:lstStyle/>
          <a:p>
            <a:endParaRPr lang="en-US"/>
          </a:p>
        </p:txBody>
      </p:sp>
      <p:sp>
        <p:nvSpPr>
          <p:cNvPr id="14" name="Line 59"/>
          <p:cNvSpPr>
            <a:spLocks noChangeShapeType="1"/>
          </p:cNvSpPr>
          <p:nvPr/>
        </p:nvSpPr>
        <p:spPr bwMode="auto">
          <a:xfrm>
            <a:off x="3582988" y="5397500"/>
            <a:ext cx="1689100" cy="0"/>
          </a:xfrm>
          <a:prstGeom prst="line">
            <a:avLst/>
          </a:prstGeom>
          <a:noFill/>
          <a:ln w="76200">
            <a:solidFill>
              <a:schemeClr val="bg2"/>
            </a:solidFill>
            <a:round/>
            <a:headEnd/>
            <a:tailEnd/>
          </a:ln>
        </p:spPr>
        <p:txBody>
          <a:bodyPr/>
          <a:lstStyle/>
          <a:p>
            <a:endParaRPr lang="en-US"/>
          </a:p>
        </p:txBody>
      </p:sp>
      <p:sp>
        <p:nvSpPr>
          <p:cNvPr id="15" name="Arc 62"/>
          <p:cNvSpPr>
            <a:spLocks/>
          </p:cNvSpPr>
          <p:nvPr/>
        </p:nvSpPr>
        <p:spPr bwMode="auto">
          <a:xfrm rot="10800000" flipV="1">
            <a:off x="5724525" y="5397500"/>
            <a:ext cx="2238375" cy="1119188"/>
          </a:xfrm>
          <a:custGeom>
            <a:avLst/>
            <a:gdLst>
              <a:gd name="T0" fmla="*/ 0 w 43200"/>
              <a:gd name="T1" fmla="*/ 2147483647 h 21600"/>
              <a:gd name="T2" fmla="*/ 2147483647 w 43200"/>
              <a:gd name="T3" fmla="*/ 2147483647 h 21600"/>
              <a:gd name="T4" fmla="*/ 2147483647 w 43200"/>
              <a:gd name="T5" fmla="*/ 2147483647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63"/>
                </a:moveTo>
                <a:cubicBezTo>
                  <a:pt x="20" y="9648"/>
                  <a:pt x="9685" y="0"/>
                  <a:pt x="21600" y="0"/>
                </a:cubicBezTo>
                <a:cubicBezTo>
                  <a:pt x="33529" y="0"/>
                  <a:pt x="43200" y="9670"/>
                  <a:pt x="43200" y="21600"/>
                </a:cubicBezTo>
              </a:path>
              <a:path w="43200" h="21600" stroke="0" extrusionOk="0">
                <a:moveTo>
                  <a:pt x="0" y="21563"/>
                </a:moveTo>
                <a:cubicBezTo>
                  <a:pt x="20" y="9648"/>
                  <a:pt x="9685" y="0"/>
                  <a:pt x="21600" y="0"/>
                </a:cubicBezTo>
                <a:cubicBezTo>
                  <a:pt x="33529" y="0"/>
                  <a:pt x="43200" y="9670"/>
                  <a:pt x="43200" y="21600"/>
                </a:cubicBezTo>
                <a:lnTo>
                  <a:pt x="21600" y="21600"/>
                </a:lnTo>
                <a:lnTo>
                  <a:pt x="0" y="21563"/>
                </a:lnTo>
                <a:close/>
              </a:path>
            </a:pathLst>
          </a:custGeom>
          <a:noFill/>
          <a:ln w="76200">
            <a:solidFill>
              <a:schemeClr val="bg2"/>
            </a:solidFill>
            <a:round/>
            <a:headEnd/>
            <a:tailEnd/>
          </a:ln>
        </p:spPr>
        <p:txBody>
          <a:bodyPr wrap="none" anchor="ctr"/>
          <a:lstStyle/>
          <a:p>
            <a:endParaRPr lang="en-US"/>
          </a:p>
        </p:txBody>
      </p:sp>
      <p:sp>
        <p:nvSpPr>
          <p:cNvPr id="16" name="Oval 63"/>
          <p:cNvSpPr>
            <a:spLocks noChangeArrowheads="1"/>
          </p:cNvSpPr>
          <p:nvPr/>
        </p:nvSpPr>
        <p:spPr bwMode="auto">
          <a:xfrm>
            <a:off x="1990725" y="5175250"/>
            <a:ext cx="185738" cy="18573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a:extLst>
            <a:ext uri="{AF507438-7753-43E0-B8FC-AC1667EBCBE1}"/>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17" name="Oval 65"/>
          <p:cNvSpPr>
            <a:spLocks noChangeArrowheads="1"/>
          </p:cNvSpPr>
          <p:nvPr/>
        </p:nvSpPr>
        <p:spPr bwMode="auto">
          <a:xfrm>
            <a:off x="4284663" y="5172075"/>
            <a:ext cx="185737" cy="18573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a:extLst>
            <a:ext uri="{AF507438-7753-43E0-B8FC-AC1667EBCBE1}"/>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18" name="Oval 66"/>
          <p:cNvSpPr>
            <a:spLocks noChangeArrowheads="1"/>
          </p:cNvSpPr>
          <p:nvPr/>
        </p:nvSpPr>
        <p:spPr bwMode="auto">
          <a:xfrm>
            <a:off x="6734175" y="5168900"/>
            <a:ext cx="185738" cy="18573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a:extLst>
            <a:ext uri="{AF507438-7753-43E0-B8FC-AC1667EBCBE1}"/>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19" name="Text Box 68"/>
          <p:cNvSpPr txBox="1">
            <a:spLocks noChangeArrowheads="1"/>
          </p:cNvSpPr>
          <p:nvPr/>
        </p:nvSpPr>
        <p:spPr bwMode="auto">
          <a:xfrm>
            <a:off x="850900" y="4143375"/>
            <a:ext cx="1685925" cy="461963"/>
          </a:xfrm>
          <a:prstGeom prst="rect">
            <a:avLst/>
          </a:prstGeom>
          <a:noFill/>
          <a:ln w="9525">
            <a:noFill/>
            <a:miter lim="800000"/>
            <a:headEnd/>
            <a:tailEnd/>
          </a:ln>
        </p:spPr>
        <p:txBody>
          <a:bodyPr>
            <a:spAutoFit/>
          </a:bodyPr>
          <a:lstStyle/>
          <a:p>
            <a:pPr algn="ctr"/>
            <a:r>
              <a:rPr lang="en-US" altLang="en-US">
                <a:solidFill>
                  <a:srgbClr val="0070C0"/>
                </a:solidFill>
              </a:rPr>
              <a:t>STABLE</a:t>
            </a:r>
          </a:p>
        </p:txBody>
      </p:sp>
      <p:sp>
        <p:nvSpPr>
          <p:cNvPr id="20" name="Text Box 69"/>
          <p:cNvSpPr txBox="1">
            <a:spLocks noChangeArrowheads="1"/>
          </p:cNvSpPr>
          <p:nvPr/>
        </p:nvSpPr>
        <p:spPr bwMode="auto">
          <a:xfrm>
            <a:off x="3305175" y="4127500"/>
            <a:ext cx="1663700" cy="461963"/>
          </a:xfrm>
          <a:prstGeom prst="rect">
            <a:avLst/>
          </a:prstGeom>
          <a:noFill/>
          <a:ln w="9525">
            <a:noFill/>
            <a:miter lim="800000"/>
            <a:headEnd/>
            <a:tailEnd/>
          </a:ln>
        </p:spPr>
        <p:txBody>
          <a:bodyPr>
            <a:spAutoFit/>
          </a:bodyPr>
          <a:lstStyle/>
          <a:p>
            <a:pPr algn="ctr"/>
            <a:r>
              <a:rPr lang="en-US" altLang="en-US">
                <a:solidFill>
                  <a:srgbClr val="0070C0"/>
                </a:solidFill>
              </a:rPr>
              <a:t>NEUTRAL</a:t>
            </a:r>
          </a:p>
        </p:txBody>
      </p:sp>
      <p:sp>
        <p:nvSpPr>
          <p:cNvPr id="21" name="Text Box 70"/>
          <p:cNvSpPr txBox="1">
            <a:spLocks noChangeArrowheads="1"/>
          </p:cNvSpPr>
          <p:nvPr/>
        </p:nvSpPr>
        <p:spPr bwMode="auto">
          <a:xfrm>
            <a:off x="5689600" y="4127500"/>
            <a:ext cx="2006600" cy="461963"/>
          </a:xfrm>
          <a:prstGeom prst="rect">
            <a:avLst/>
          </a:prstGeom>
          <a:noFill/>
          <a:ln w="9525">
            <a:noFill/>
            <a:miter lim="800000"/>
            <a:headEnd/>
            <a:tailEnd/>
          </a:ln>
        </p:spPr>
        <p:txBody>
          <a:bodyPr>
            <a:spAutoFit/>
          </a:bodyPr>
          <a:lstStyle/>
          <a:p>
            <a:pPr algn="ctr"/>
            <a:r>
              <a:rPr lang="en-US" altLang="en-US">
                <a:solidFill>
                  <a:srgbClr val="0070C0"/>
                </a:solidFill>
              </a:rPr>
              <a:t>UNSTABLE</a:t>
            </a:r>
          </a:p>
        </p:txBody>
      </p:sp>
      <p:sp>
        <p:nvSpPr>
          <p:cNvPr id="22" name="Text Box 71"/>
          <p:cNvSpPr txBox="1">
            <a:spLocks noChangeArrowheads="1"/>
          </p:cNvSpPr>
          <p:nvPr/>
        </p:nvSpPr>
        <p:spPr bwMode="auto">
          <a:xfrm>
            <a:off x="1019175" y="4484688"/>
            <a:ext cx="2185988" cy="461962"/>
          </a:xfrm>
          <a:prstGeom prst="rect">
            <a:avLst/>
          </a:prstGeom>
          <a:noFill/>
          <a:ln w="9525">
            <a:noFill/>
            <a:miter lim="800000"/>
            <a:headEnd/>
            <a:tailEnd/>
          </a:ln>
        </p:spPr>
        <p:txBody>
          <a:bodyPr wrap="none">
            <a:spAutoFit/>
          </a:bodyPr>
          <a:lstStyle/>
          <a:p>
            <a:r>
              <a:rPr lang="en-US" altLang="en-US">
                <a:solidFill>
                  <a:srgbClr val="0070C0"/>
                </a:solidFill>
              </a:rPr>
              <a:t>EQUILIBRIUM</a:t>
            </a:r>
          </a:p>
        </p:txBody>
      </p:sp>
      <p:sp>
        <p:nvSpPr>
          <p:cNvPr id="23" name="Text Box 72"/>
          <p:cNvSpPr txBox="1">
            <a:spLocks noChangeArrowheads="1"/>
          </p:cNvSpPr>
          <p:nvPr/>
        </p:nvSpPr>
        <p:spPr bwMode="auto">
          <a:xfrm>
            <a:off x="3311525" y="4468813"/>
            <a:ext cx="2185988" cy="461962"/>
          </a:xfrm>
          <a:prstGeom prst="rect">
            <a:avLst/>
          </a:prstGeom>
          <a:noFill/>
          <a:ln w="9525">
            <a:noFill/>
            <a:miter lim="800000"/>
            <a:headEnd/>
            <a:tailEnd/>
          </a:ln>
        </p:spPr>
        <p:txBody>
          <a:bodyPr wrap="none">
            <a:spAutoFit/>
          </a:bodyPr>
          <a:lstStyle/>
          <a:p>
            <a:r>
              <a:rPr lang="en-US" altLang="en-US">
                <a:solidFill>
                  <a:srgbClr val="0070C0"/>
                </a:solidFill>
              </a:rPr>
              <a:t>EQUILIBRIUM</a:t>
            </a:r>
          </a:p>
        </p:txBody>
      </p:sp>
      <p:sp>
        <p:nvSpPr>
          <p:cNvPr id="24" name="Text Box 73"/>
          <p:cNvSpPr txBox="1">
            <a:spLocks noChangeArrowheads="1"/>
          </p:cNvSpPr>
          <p:nvPr/>
        </p:nvSpPr>
        <p:spPr bwMode="auto">
          <a:xfrm>
            <a:off x="5788025" y="4468813"/>
            <a:ext cx="2482850" cy="461962"/>
          </a:xfrm>
          <a:prstGeom prst="rect">
            <a:avLst/>
          </a:prstGeom>
          <a:noFill/>
          <a:ln w="9525">
            <a:noFill/>
            <a:miter lim="800000"/>
            <a:headEnd/>
            <a:tailEnd/>
          </a:ln>
        </p:spPr>
        <p:txBody>
          <a:bodyPr>
            <a:spAutoFit/>
          </a:bodyPr>
          <a:lstStyle/>
          <a:p>
            <a:r>
              <a:rPr lang="en-US" altLang="en-US">
                <a:solidFill>
                  <a:srgbClr val="0070C0"/>
                </a:solidFill>
              </a:rPr>
              <a:t>EQUILIBRIUM</a:t>
            </a:r>
          </a:p>
        </p:txBody>
      </p:sp>
      <p:pic>
        <p:nvPicPr>
          <p:cNvPr id="25" name="Picture 77" descr="bd05378_[1]"/>
          <p:cNvPicPr>
            <a:picLocks noChangeAspect="1" noChangeArrowheads="1"/>
          </p:cNvPicPr>
          <p:nvPr/>
        </p:nvPicPr>
        <p:blipFill>
          <a:blip r:embed="rId6" cstate="print"/>
          <a:srcRect/>
          <a:stretch>
            <a:fillRect/>
          </a:stretch>
        </p:blipFill>
        <p:spPr bwMode="auto">
          <a:xfrm>
            <a:off x="5910263" y="5205413"/>
            <a:ext cx="839787" cy="509587"/>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26" name="Picture 78" descr="bd05378_[1]"/>
          <p:cNvPicPr>
            <a:picLocks noChangeAspect="1" noChangeArrowheads="1"/>
          </p:cNvPicPr>
          <p:nvPr/>
        </p:nvPicPr>
        <p:blipFill>
          <a:blip r:embed="rId6" cstate="print"/>
          <a:srcRect/>
          <a:stretch>
            <a:fillRect/>
          </a:stretch>
        </p:blipFill>
        <p:spPr bwMode="auto">
          <a:xfrm>
            <a:off x="3452813" y="5222875"/>
            <a:ext cx="839787" cy="509588"/>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27" name="Picture 79" descr="bd05378_[1]"/>
          <p:cNvPicPr>
            <a:picLocks noChangeAspect="1" noChangeArrowheads="1"/>
          </p:cNvPicPr>
          <p:nvPr/>
        </p:nvPicPr>
        <p:blipFill>
          <a:blip r:embed="rId6" cstate="print"/>
          <a:srcRect/>
          <a:stretch>
            <a:fillRect/>
          </a:stretch>
        </p:blipFill>
        <p:spPr bwMode="auto">
          <a:xfrm>
            <a:off x="1152525" y="5207000"/>
            <a:ext cx="839788" cy="509588"/>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0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20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3187">
                                            <p:txEl>
                                              <p:pRg st="3" end="3"/>
                                            </p:txEl>
                                          </p:spTgt>
                                        </p:tgtEl>
                                        <p:attrNameLst>
                                          <p:attrName>style.visibility</p:attrName>
                                        </p:attrNameLst>
                                      </p:cBhvr>
                                      <p:to>
                                        <p:strVal val="visible"/>
                                      </p:to>
                                    </p:set>
                                    <p:anim calcmode="lin" valueType="num">
                                      <p:cBhvr additive="base">
                                        <p:cTn id="30"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2000" fill="hold"/>
                                        <p:tgtEl>
                                          <p:spTgt spid="16"/>
                                        </p:tgtEl>
                                        <p:attrNameLst>
                                          <p:attrName>ppt_x</p:attrName>
                                        </p:attrNameLst>
                                      </p:cBhvr>
                                      <p:tavLst>
                                        <p:tav tm="0">
                                          <p:val>
                                            <p:strVal val="#ppt_x"/>
                                          </p:val>
                                        </p:tav>
                                        <p:tav tm="100000">
                                          <p:val>
                                            <p:strVal val="#ppt_x"/>
                                          </p:val>
                                        </p:tav>
                                      </p:tavLst>
                                    </p:anim>
                                    <p:anim calcmode="lin" valueType="num">
                                      <p:cBhvr additive="base">
                                        <p:cTn id="37" dur="2000" fill="hold"/>
                                        <p:tgtEl>
                                          <p:spTgt spid="16"/>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2000" fill="hold"/>
                                        <p:tgtEl>
                                          <p:spTgt spid="17"/>
                                        </p:tgtEl>
                                        <p:attrNameLst>
                                          <p:attrName>ppt_x</p:attrName>
                                        </p:attrNameLst>
                                      </p:cBhvr>
                                      <p:tavLst>
                                        <p:tav tm="0">
                                          <p:val>
                                            <p:strVal val="#ppt_x"/>
                                          </p:val>
                                        </p:tav>
                                        <p:tav tm="100000">
                                          <p:val>
                                            <p:strVal val="#ppt_x"/>
                                          </p:val>
                                        </p:tav>
                                      </p:tavLst>
                                    </p:anim>
                                    <p:anim calcmode="lin" valueType="num">
                                      <p:cBhvr additive="base">
                                        <p:cTn id="41" dur="20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2000" fill="hold"/>
                                        <p:tgtEl>
                                          <p:spTgt spid="18"/>
                                        </p:tgtEl>
                                        <p:attrNameLst>
                                          <p:attrName>ppt_x</p:attrName>
                                        </p:attrNameLst>
                                      </p:cBhvr>
                                      <p:tavLst>
                                        <p:tav tm="0">
                                          <p:val>
                                            <p:strVal val="#ppt_x"/>
                                          </p:val>
                                        </p:tav>
                                        <p:tav tm="100000">
                                          <p:val>
                                            <p:strVal val="#ppt_x"/>
                                          </p:val>
                                        </p:tav>
                                      </p:tavLst>
                                    </p:anim>
                                    <p:anim calcmode="lin" valueType="num">
                                      <p:cBhvr additive="base">
                                        <p:cTn id="45" dur="2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1+#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1+#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1+#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93187">
                                            <p:txEl>
                                              <p:pRg st="4" end="4"/>
                                            </p:txEl>
                                          </p:spTgt>
                                        </p:tgtEl>
                                        <p:attrNameLst>
                                          <p:attrName>style.visibility</p:attrName>
                                        </p:attrNameLst>
                                      </p:cBhvr>
                                      <p:to>
                                        <p:strVal val="visible"/>
                                      </p:to>
                                    </p:set>
                                    <p:anim calcmode="lin" valueType="num">
                                      <p:cBhvr additive="base">
                                        <p:cTn id="68"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2000" fill="hold"/>
                                        <p:tgtEl>
                                          <p:spTgt spid="27"/>
                                        </p:tgtEl>
                                        <p:attrNameLst>
                                          <p:attrName>ppt_x</p:attrName>
                                        </p:attrNameLst>
                                      </p:cBhvr>
                                      <p:tavLst>
                                        <p:tav tm="0">
                                          <p:val>
                                            <p:strVal val="0-#ppt_w/2"/>
                                          </p:val>
                                        </p:tav>
                                        <p:tav tm="100000">
                                          <p:val>
                                            <p:strVal val="#ppt_x"/>
                                          </p:val>
                                        </p:tav>
                                      </p:tavLst>
                                    </p:anim>
                                    <p:anim calcmode="lin" valueType="num">
                                      <p:cBhvr additive="base">
                                        <p:cTn id="75" dur="2000" fill="hold"/>
                                        <p:tgtEl>
                                          <p:spTgt spid="27"/>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2000"/>
                            </p:stCondLst>
                            <p:childTnLst>
                              <p:par>
                                <p:cTn id="77" presetID="0" presetClass="path" presetSubtype="0" repeatCount="indefinite" fill="hold" grpId="1" nodeType="afterEffect">
                                  <p:stCondLst>
                                    <p:cond delay="0"/>
                                  </p:stCondLst>
                                  <p:childTnLst>
                                    <p:animMotion origin="layout" path="M -0.00087 -0.0007 C 0.01007 -0.00232 0.02864 -0.00672 0.04045 -0.01366 C 0.05225 -0.02061 0.07031 -0.04375 0.06979 -0.04306 C 0.06927 -0.04237 0.05104 -0.01644 0.0368 -0.0088 C 0.02257 -0.00116 -0.00191 0.00393 -0.01563 0.00254 C -0.02934 0.00115 -0.03854 -0.01158 -0.04601 -0.0169 C -0.05347 -0.02223 -0.06424 -0.03218 -0.06077 -0.0301 C -0.05729 -0.02801 -0.03525 -0.0088 -0.02535 -0.00394 C -0.01545 0.00092 -0.01181 0.00092 -0.00087 -0.0007 Z " pathEditMode="relative" rAng="0" ptsTypes="AAAAAAAAA">
                                      <p:cBhvr>
                                        <p:cTn id="78" dur="2000" fill="hold"/>
                                        <p:tgtEl>
                                          <p:spTgt spid="16"/>
                                        </p:tgtEl>
                                        <p:attrNameLst>
                                          <p:attrName>ppt_x</p:attrName>
                                          <p:attrName>ppt_y</p:attrName>
                                        </p:attrNameLst>
                                      </p:cBhvr>
                                      <p:rCtr x="5" y="-20"/>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2000" fill="hold"/>
                                        <p:tgtEl>
                                          <p:spTgt spid="26"/>
                                        </p:tgtEl>
                                        <p:attrNameLst>
                                          <p:attrName>ppt_x</p:attrName>
                                        </p:attrNameLst>
                                      </p:cBhvr>
                                      <p:tavLst>
                                        <p:tav tm="0">
                                          <p:val>
                                            <p:strVal val="0-#ppt_w/2"/>
                                          </p:val>
                                        </p:tav>
                                        <p:tav tm="100000">
                                          <p:val>
                                            <p:strVal val="#ppt_x"/>
                                          </p:val>
                                        </p:tav>
                                      </p:tavLst>
                                    </p:anim>
                                    <p:anim calcmode="lin" valueType="num">
                                      <p:cBhvr additive="base">
                                        <p:cTn id="84" dur="2000" fill="hold"/>
                                        <p:tgtEl>
                                          <p:spTgt spid="26"/>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2000"/>
                            </p:stCondLst>
                            <p:childTnLst>
                              <p:par>
                                <p:cTn id="86" presetID="0" presetClass="path" presetSubtype="0" accel="50000" decel="50000" fill="hold" grpId="1" nodeType="afterEffect">
                                  <p:stCondLst>
                                    <p:cond delay="0"/>
                                  </p:stCondLst>
                                  <p:childTnLst>
                                    <p:animMotion origin="layout" path="M -0.00052 -0.00023 L 0.05798 -0.00023 " pathEditMode="relative" rAng="0" ptsTypes="AA">
                                      <p:cBhvr>
                                        <p:cTn id="87" dur="2000" fill="hold"/>
                                        <p:tgtEl>
                                          <p:spTgt spid="17"/>
                                        </p:tgtEl>
                                        <p:attrNameLst>
                                          <p:attrName>ppt_x</p:attrName>
                                          <p:attrName>ppt_y</p:attrName>
                                        </p:attrNameLst>
                                      </p:cBhvr>
                                      <p:rCtr x="29" y="0"/>
                                    </p:animMotion>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8"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2000" fill="hold"/>
                                        <p:tgtEl>
                                          <p:spTgt spid="25"/>
                                        </p:tgtEl>
                                        <p:attrNameLst>
                                          <p:attrName>ppt_x</p:attrName>
                                        </p:attrNameLst>
                                      </p:cBhvr>
                                      <p:tavLst>
                                        <p:tav tm="0">
                                          <p:val>
                                            <p:strVal val="0-#ppt_w/2"/>
                                          </p:val>
                                        </p:tav>
                                        <p:tav tm="100000">
                                          <p:val>
                                            <p:strVal val="#ppt_x"/>
                                          </p:val>
                                        </p:tav>
                                      </p:tavLst>
                                    </p:anim>
                                    <p:anim calcmode="lin" valueType="num">
                                      <p:cBhvr additive="base">
                                        <p:cTn id="93" dur="2000" fill="hold"/>
                                        <p:tgtEl>
                                          <p:spTgt spid="25"/>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2000"/>
                            </p:stCondLst>
                            <p:childTnLst>
                              <p:par>
                                <p:cTn id="95" presetID="0" presetClass="path" presetSubtype="0" accel="50000" decel="50000" fill="hold" grpId="1" nodeType="afterEffect">
                                  <p:stCondLst>
                                    <p:cond delay="0"/>
                                  </p:stCondLst>
                                  <p:childTnLst>
                                    <p:animMotion origin="layout" path="M 2.22222E-6 3.7037E-7 C 0.0191 0.00069 0.03837 0.00162 0.05486 0.00972 C 0.07135 0.01782 0.08524 0.03171 0.09878 0.04884 C 0.11232 0.06597 0.12344 0.08472 0.13663 0.11227 C 0.14982 0.13981 0.16319 0.16597 0.17795 0.21458 C 0.19271 0.26319 0.20903 0.3331 0.22552 0.40324 " pathEditMode="relative" rAng="0" ptsTypes="AAAAAA">
                                      <p:cBhvr>
                                        <p:cTn id="96" dur="2000" fill="hold"/>
                                        <p:tgtEl>
                                          <p:spTgt spid="18"/>
                                        </p:tgtEl>
                                        <p:attrNameLst>
                                          <p:attrName>ppt_x</p:attrName>
                                          <p:attrName>ppt_y</p:attrName>
                                        </p:attrNameLst>
                                      </p:cBhvr>
                                      <p:rCtr x="113" y="202"/>
                                    </p:animMotion>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93187">
                                            <p:txEl>
                                              <p:pRg st="5" end="5"/>
                                            </p:txEl>
                                          </p:spTgt>
                                        </p:tgtEl>
                                        <p:attrNameLst>
                                          <p:attrName>style.visibility</p:attrName>
                                        </p:attrNameLst>
                                      </p:cBhvr>
                                      <p:to>
                                        <p:strVal val="visible"/>
                                      </p:to>
                                    </p:set>
                                    <p:anim calcmode="lin" valueType="num">
                                      <p:cBhvr additive="base">
                                        <p:cTn id="10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1+#ppt_w/2"/>
                                          </p:val>
                                        </p:tav>
                                        <p:tav tm="100000">
                                          <p:val>
                                            <p:strVal val="#ppt_x"/>
                                          </p:val>
                                        </p:tav>
                                      </p:tavLst>
                                    </p:anim>
                                    <p:anim calcmode="lin" valueType="num">
                                      <p:cBhvr additive="base">
                                        <p:cTn id="108"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500" fill="hold"/>
                                        <p:tgtEl>
                                          <p:spTgt spid="20"/>
                                        </p:tgtEl>
                                        <p:attrNameLst>
                                          <p:attrName>ppt_x</p:attrName>
                                        </p:attrNameLst>
                                      </p:cBhvr>
                                      <p:tavLst>
                                        <p:tav tm="0">
                                          <p:val>
                                            <p:strVal val="1+#ppt_w/2"/>
                                          </p:val>
                                        </p:tav>
                                        <p:tav tm="100000">
                                          <p:val>
                                            <p:strVal val="#ppt_x"/>
                                          </p:val>
                                        </p:tav>
                                      </p:tavLst>
                                    </p:anim>
                                    <p:anim calcmode="lin" valueType="num">
                                      <p:cBhvr additive="base">
                                        <p:cTn id="114"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500" fill="hold"/>
                                        <p:tgtEl>
                                          <p:spTgt spid="21"/>
                                        </p:tgtEl>
                                        <p:attrNameLst>
                                          <p:attrName>ppt_x</p:attrName>
                                        </p:attrNameLst>
                                      </p:cBhvr>
                                      <p:tavLst>
                                        <p:tav tm="0">
                                          <p:val>
                                            <p:strVal val="1+#ppt_w/2"/>
                                          </p:val>
                                        </p:tav>
                                        <p:tav tm="100000">
                                          <p:val>
                                            <p:strVal val="#ppt_x"/>
                                          </p:val>
                                        </p:tav>
                                      </p:tavLst>
                                    </p:anim>
                                    <p:anim calcmode="lin" valueType="num">
                                      <p:cBhvr additive="base">
                                        <p:cTn id="120"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28">
                                            <p:txEl>
                                              <p:pRg st="1" end="1"/>
                                            </p:txEl>
                                          </p:spTgt>
                                        </p:tgtEl>
                                        <p:attrNameLst>
                                          <p:attrName>style.visibility</p:attrName>
                                        </p:attrNameLst>
                                      </p:cBhvr>
                                      <p:to>
                                        <p:strVal val="visible"/>
                                      </p:to>
                                    </p:set>
                                    <p:anim calcmode="lin" valueType="num">
                                      <p:cBhvr additive="base">
                                        <p:cTn id="125"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6" grpId="1" animBg="1"/>
      <p:bldP spid="17" grpId="0" animBg="1"/>
      <p:bldP spid="17" grpId="1" animBg="1"/>
      <p:bldP spid="18" grpId="0" animBg="1"/>
      <p:bldP spid="18" grpId="1" animBg="1"/>
      <p:bldP spid="19" grpId="0"/>
      <p:bldP spid="20"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r>
              <a:rPr lang="en-US" altLang="en-US" i="1">
                <a:solidFill>
                  <a:schemeClr val="accent2"/>
                </a:solidFill>
              </a:rPr>
              <a:t>Extended bodies</a:t>
            </a:r>
          </a:p>
          <a:p>
            <a:r>
              <a:rPr lang="en-US" altLang="en-US">
                <a:sym typeface="Symbol" pitchFamily="18" charset="2"/>
              </a:rPr>
              <a:t></a:t>
            </a:r>
            <a:r>
              <a:rPr lang="en-US" altLang="en-US"/>
              <a:t>Up to this point we have talked about                           moving particles, and moving bodies                           comprised of many particles (atoms)                               moving as a group </a:t>
            </a:r>
            <a:r>
              <a:rPr lang="en-US" altLang="en-US" i="1"/>
              <a:t>without rotation</a:t>
            </a:r>
            <a:r>
              <a:rPr lang="en-US" altLang="en-US"/>
              <a:t>.</a:t>
            </a:r>
          </a:p>
          <a:p>
            <a:r>
              <a:rPr lang="en-US" altLang="en-US">
                <a:sym typeface="Symbol" pitchFamily="18" charset="2"/>
              </a:rPr>
              <a:t></a:t>
            </a:r>
            <a:r>
              <a:rPr lang="en-US" altLang="en-US"/>
              <a:t>In this topic we will discuss the characteristics of a set of particles, moving as a group </a:t>
            </a:r>
            <a:r>
              <a:rPr lang="en-US" altLang="en-US" i="1"/>
              <a:t>with rotation</a:t>
            </a:r>
            <a:r>
              <a:rPr lang="en-US" altLang="en-US"/>
              <a:t>.</a:t>
            </a:r>
          </a:p>
          <a:p>
            <a:r>
              <a:rPr lang="en-US" altLang="en-US">
                <a:sym typeface="Symbol" pitchFamily="18" charset="2"/>
              </a:rPr>
              <a:t></a:t>
            </a:r>
            <a:r>
              <a:rPr lang="en-US" altLang="en-US"/>
              <a:t>In order to make our analysis easier, we will review the idea of the center of mass (cm) - the “balance point” of an extended body, or set of particles.</a:t>
            </a:r>
          </a:p>
          <a:p>
            <a:r>
              <a:rPr lang="en-US" altLang="en-US">
                <a:sym typeface="Symbol" pitchFamily="18" charset="2"/>
              </a:rPr>
              <a:t></a:t>
            </a:r>
            <a:r>
              <a:rPr lang="en-US" altLang="en-US"/>
              <a:t>To illustrate cm, consider Albert the physics cat who has been thrown as shown:</a:t>
            </a:r>
          </a:p>
        </p:txBody>
      </p:sp>
      <p:sp>
        <p:nvSpPr>
          <p:cNvPr id="2253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167"/>
          <p:cNvGrpSpPr>
            <a:grpSpLocks/>
          </p:cNvGrpSpPr>
          <p:nvPr/>
        </p:nvGrpSpPr>
        <p:grpSpPr bwMode="auto">
          <a:xfrm>
            <a:off x="6227763" y="1595438"/>
            <a:ext cx="2005012" cy="1624012"/>
            <a:chOff x="4094" y="0"/>
            <a:chExt cx="1589" cy="1308"/>
          </a:xfrm>
        </p:grpSpPr>
        <p:pic>
          <p:nvPicPr>
            <p:cNvPr id="5" name="Picture 168" descr="MCj03302490000[1]"/>
            <p:cNvPicPr>
              <a:picLocks noChangeAspect="1" noChangeArrowheads="1"/>
            </p:cNvPicPr>
            <p:nvPr/>
          </p:nvPicPr>
          <p:blipFill>
            <a:blip r:embed="rId7" cstate="print"/>
            <a:srcRect/>
            <a:stretch>
              <a:fillRect/>
            </a:stretch>
          </p:blipFill>
          <p:spPr bwMode="auto">
            <a:xfrm>
              <a:off x="4137" y="0"/>
              <a:ext cx="1144" cy="1025"/>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22535" name="Text Box 169"/>
            <p:cNvSpPr txBox="1">
              <a:spLocks noChangeArrowheads="1"/>
            </p:cNvSpPr>
            <p:nvPr/>
          </p:nvSpPr>
          <p:spPr bwMode="auto">
            <a:xfrm>
              <a:off x="4094" y="988"/>
              <a:ext cx="1589" cy="320"/>
            </a:xfrm>
            <a:prstGeom prst="rect">
              <a:avLst/>
            </a:prstGeom>
            <a:noFill/>
            <a:ln w="9525">
              <a:noFill/>
              <a:miter lim="800000"/>
              <a:headEnd/>
              <a:tailEnd/>
            </a:ln>
          </p:spPr>
          <p:txBody>
            <a:bodyPr wrap="none">
              <a:spAutoFit/>
            </a:bodyPr>
            <a:lstStyle/>
            <a:p>
              <a:r>
                <a:rPr lang="en-US" altLang="en-US" sz="2000">
                  <a:latin typeface="Blackadder ITC" pitchFamily="82" charset="0"/>
                </a:rPr>
                <a:t>Albert the physics cat</a:t>
              </a:r>
            </a:p>
          </p:txBody>
        </p:sp>
      </p:grpSp>
      <p:pic>
        <p:nvPicPr>
          <p:cNvPr id="19" name="Picture 168" descr="MCj03302490000[1]"/>
          <p:cNvPicPr>
            <a:picLocks noChangeAspect="1" noChangeArrowheads="1"/>
          </p:cNvPicPr>
          <p:nvPr/>
        </p:nvPicPr>
        <p:blipFill>
          <a:blip r:embed="rId7" cstate="print"/>
          <a:srcRect/>
          <a:stretch>
            <a:fillRect/>
          </a:stretch>
        </p:blipFill>
        <p:spPr bwMode="auto">
          <a:xfrm>
            <a:off x="1004888" y="5811838"/>
            <a:ext cx="1185862" cy="1046162"/>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Albert conten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3187">
                                            <p:txEl>
                                              <p:pRg st="2" end="2"/>
                                            </p:txEl>
                                          </p:spTgt>
                                        </p:tgtEl>
                                        <p:attrNameLst>
                                          <p:attrName>style.visibility</p:attrName>
                                        </p:attrNameLst>
                                      </p:cBhvr>
                                      <p:to>
                                        <p:strVal val="visible"/>
                                      </p:to>
                                    </p:set>
                                    <p:anim calcmode="lin" valueType="num">
                                      <p:cBhvr additive="base">
                                        <p:cTn id="2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3" end="3"/>
                                            </p:txEl>
                                          </p:spTgt>
                                        </p:tgtEl>
                                        <p:attrNameLst>
                                          <p:attrName>style.visibility</p:attrName>
                                        </p:attrNameLst>
                                      </p:cBhvr>
                                      <p:to>
                                        <p:strVal val="visible"/>
                                      </p:to>
                                    </p:set>
                                    <p:anim calcmode="lin" valueType="num">
                                      <p:cBhvr additive="base">
                                        <p:cTn id="2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additive="base">
                                        <p:cTn id="3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subTnLst>
                                    <p:audio>
                                      <p:cMediaNode>
                                        <p:cTn display="0" masterRel="sameClick">
                                          <p:stCondLst>
                                            <p:cond evt="begin" delay="0">
                                              <p:tn val="39"/>
                                            </p:cond>
                                          </p:stCondLst>
                                          <p:endCondLst>
                                            <p:cond evt="onStopAudio" delay="0">
                                              <p:tgtEl>
                                                <p:sldTgt/>
                                              </p:tgtEl>
                                            </p:cond>
                                          </p:endCondLst>
                                        </p:cTn>
                                        <p:tgtEl>
                                          <p:sndTgt r:embed="rId5" name="Albert content.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path" presetSubtype="0" fill="hold" nodeType="clickEffect">
                                  <p:stCondLst>
                                    <p:cond delay="0"/>
                                  </p:stCondLst>
                                  <p:childTnLst>
                                    <p:animMotion origin="layout" path="M -2.77778E-6 -1.11111E-6 L 0.17518 -0.36574 C 0.21198 -0.44815 0.26684 -0.49236 0.32413 -0.49236 C 0.38941 -0.49236 0.44167 -0.44815 0.47848 -0.36574 L 0.65382 -1.11111E-6 " pathEditMode="relative" rAng="0" ptsTypes="AAAAA">
                                      <p:cBhvr>
                                        <p:cTn id="45" dur="5000" fill="hold"/>
                                        <p:tgtEl>
                                          <p:spTgt spid="19"/>
                                        </p:tgtEl>
                                        <p:attrNameLst>
                                          <p:attrName>ppt_x</p:attrName>
                                          <p:attrName>ppt_y</p:attrName>
                                        </p:attrNameLst>
                                      </p:cBhvr>
                                      <p:rCtr x="327" y="-246"/>
                                    </p:animMotion>
                                  </p:childTnLst>
                                  <p:subTnLst>
                                    <p:audio>
                                      <p:cMediaNode>
                                        <p:cTn display="0" masterRel="sameClick">
                                          <p:stCondLst>
                                            <p:cond evt="begin" delay="0">
                                              <p:tn val="44"/>
                                            </p:cond>
                                          </p:stCondLst>
                                          <p:endCondLst>
                                            <p:cond evt="onStopAudio" delay="0">
                                              <p:tgtEl>
                                                <p:sldTgt/>
                                              </p:tgtEl>
                                            </p:cond>
                                          </p:endCondLst>
                                        </p:cTn>
                                        <p:tgtEl>
                                          <p:sndTgt r:embed="rId6" name="Albert mad.wav"/>
                                        </p:tgtEl>
                                      </p:cMediaNode>
                                    </p:audio>
                                  </p:subTnLst>
                                </p:cTn>
                              </p:par>
                              <p:par>
                                <p:cTn id="46" presetID="8" presetClass="emph" presetSubtype="0" fill="hold" nodeType="withEffect">
                                  <p:stCondLst>
                                    <p:cond delay="0"/>
                                  </p:stCondLst>
                                  <p:childTnLst>
                                    <p:animRot by="43200000">
                                      <p:cBhvr>
                                        <p:cTn id="47" dur="5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r>
              <a:rPr lang="en-US" altLang="en-US" i="1">
                <a:solidFill>
                  <a:schemeClr val="accent2"/>
                </a:solidFill>
              </a:rPr>
              <a:t>Extended bodies</a:t>
            </a:r>
          </a:p>
          <a:p>
            <a:r>
              <a:rPr lang="en-US" altLang="en-US">
                <a:sym typeface="Symbol" pitchFamily="18" charset="2"/>
              </a:rPr>
              <a:t></a:t>
            </a:r>
            <a:r>
              <a:rPr lang="en-US" altLang="en-US"/>
              <a:t>Suppose we place a </a:t>
            </a:r>
            <a:r>
              <a:rPr lang="en-US" altLang="en-US">
                <a:solidFill>
                  <a:srgbClr val="00B0F0"/>
                </a:solidFill>
              </a:rPr>
              <a:t>blue dot on Albert’s cm</a:t>
            </a:r>
            <a:r>
              <a:rPr lang="en-US" altLang="en-US"/>
              <a:t> (his balance point) and a </a:t>
            </a:r>
            <a:r>
              <a:rPr lang="en-US" altLang="en-US">
                <a:solidFill>
                  <a:srgbClr val="FF0000"/>
                </a:solidFill>
              </a:rPr>
              <a:t>red dot Albert’s tail</a:t>
            </a:r>
            <a:r>
              <a:rPr lang="en-US" altLang="en-US"/>
              <a:t> and we give him another toss:</a:t>
            </a:r>
          </a:p>
          <a:p>
            <a:r>
              <a:rPr lang="en-US" altLang="en-US">
                <a:sym typeface="Symbol" pitchFamily="18" charset="2"/>
              </a:rPr>
              <a:t></a:t>
            </a:r>
            <a:r>
              <a:rPr lang="en-US" altLang="en-US"/>
              <a:t>Note that Albert’s cm follows a perfect parabolic trajectory, whereas his tail does not.</a:t>
            </a:r>
          </a:p>
          <a:p>
            <a:r>
              <a:rPr lang="en-US" altLang="en-US">
                <a:sym typeface="Symbol" pitchFamily="18" charset="2"/>
              </a:rPr>
              <a:t></a:t>
            </a:r>
            <a:r>
              <a:rPr lang="en-US" altLang="en-US"/>
              <a:t>Furthermore, every point on Albert will have a different equation of motion.</a:t>
            </a:r>
          </a:p>
          <a:p>
            <a:r>
              <a:rPr lang="en-US" altLang="en-US">
                <a:sym typeface="Symbol" pitchFamily="18" charset="2"/>
              </a:rPr>
              <a:t></a:t>
            </a:r>
            <a:r>
              <a:rPr lang="en-US" altLang="en-US"/>
              <a:t>Add to this yet another level of complexity: Albert can change his shape!</a:t>
            </a:r>
          </a:p>
          <a:p>
            <a:r>
              <a:rPr lang="en-US" altLang="en-US">
                <a:sym typeface="Symbol" pitchFamily="18" charset="2"/>
              </a:rPr>
              <a:t></a:t>
            </a:r>
            <a:r>
              <a:rPr lang="en-US" altLang="en-US"/>
              <a:t>Looks to me like we are entering a whole new world of hurt…</a:t>
            </a:r>
          </a:p>
        </p:txBody>
      </p:sp>
      <p:sp>
        <p:nvSpPr>
          <p:cNvPr id="2" name="Freeform 1"/>
          <p:cNvSpPr/>
          <p:nvPr/>
        </p:nvSpPr>
        <p:spPr>
          <a:xfrm>
            <a:off x="1587500" y="2967038"/>
            <a:ext cx="6000750" cy="3352800"/>
          </a:xfrm>
          <a:custGeom>
            <a:avLst/>
            <a:gdLst>
              <a:gd name="connsiteX0" fmla="*/ 0 w 5999748"/>
              <a:gd name="connsiteY0" fmla="*/ 3352825 h 3352825"/>
              <a:gd name="connsiteX1" fmla="*/ 930443 w 5999748"/>
              <a:gd name="connsiteY1" fmla="*/ 1925078 h 3352825"/>
              <a:gd name="connsiteX2" fmla="*/ 1844843 w 5999748"/>
              <a:gd name="connsiteY2" fmla="*/ 529415 h 3352825"/>
              <a:gd name="connsiteX3" fmla="*/ 2983832 w 5999748"/>
              <a:gd name="connsiteY3" fmla="*/ 25 h 3352825"/>
              <a:gd name="connsiteX4" fmla="*/ 4170948 w 5999748"/>
              <a:gd name="connsiteY4" fmla="*/ 545457 h 3352825"/>
              <a:gd name="connsiteX5" fmla="*/ 4957011 w 5999748"/>
              <a:gd name="connsiteY5" fmla="*/ 1764657 h 3352825"/>
              <a:gd name="connsiteX6" fmla="*/ 5999748 w 5999748"/>
              <a:gd name="connsiteY6" fmla="*/ 3352825 h 335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9748" h="3352825">
                <a:moveTo>
                  <a:pt x="0" y="3352825"/>
                </a:moveTo>
                <a:lnTo>
                  <a:pt x="930443" y="1925078"/>
                </a:lnTo>
                <a:cubicBezTo>
                  <a:pt x="1237917" y="1454510"/>
                  <a:pt x="1502612" y="850257"/>
                  <a:pt x="1844843" y="529415"/>
                </a:cubicBezTo>
                <a:cubicBezTo>
                  <a:pt x="2187074" y="208573"/>
                  <a:pt x="2596148" y="-2649"/>
                  <a:pt x="2983832" y="25"/>
                </a:cubicBezTo>
                <a:cubicBezTo>
                  <a:pt x="3371516" y="2699"/>
                  <a:pt x="3842085" y="251352"/>
                  <a:pt x="4170948" y="545457"/>
                </a:cubicBezTo>
                <a:cubicBezTo>
                  <a:pt x="4499811" y="839562"/>
                  <a:pt x="4652211" y="1296762"/>
                  <a:pt x="4957011" y="1764657"/>
                </a:cubicBezTo>
                <a:cubicBezTo>
                  <a:pt x="5261811" y="2232552"/>
                  <a:pt x="5630779" y="2792688"/>
                  <a:pt x="5999748" y="3352825"/>
                </a:cubicBezTo>
              </a:path>
            </a:pathLst>
          </a:custGeom>
          <a:noFill/>
          <a:ln w="57150">
            <a:solidFill>
              <a:srgbClr val="00B0F0">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6"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5" name="Picture 4"/>
          <p:cNvPicPr>
            <a:picLocks noChangeAspect="1"/>
          </p:cNvPicPr>
          <p:nvPr/>
        </p:nvPicPr>
        <p:blipFill>
          <a:blip r:embed="rId8" cstate="print">
            <a:clrChange>
              <a:clrFrom>
                <a:srgbClr val="FFFFFF"/>
              </a:clrFrom>
              <a:clrTo>
                <a:srgbClr val="FFFFFF">
                  <a:alpha val="0"/>
                </a:srgbClr>
              </a:clrTo>
            </a:clrChange>
          </a:blip>
          <a:stretch>
            <a:fillRect/>
          </a:stretch>
        </p:blipFill>
        <p:spPr>
          <a:xfrm>
            <a:off x="939800" y="5753100"/>
            <a:ext cx="1200150" cy="1104900"/>
          </a:xfrm>
          <a:prstGeom prst="rect">
            <a:avLst/>
          </a:prstGeom>
          <a:ln>
            <a:noFill/>
          </a:ln>
          <a:effectLst>
            <a:outerShdw blurRad="292100" dist="139700" dir="2700000" algn="tl" rotWithShape="0">
              <a:srgbClr val="333333">
                <a:alpha val="65000"/>
              </a:srgbClr>
            </a:outerShdw>
          </a:effectLst>
        </p:spPr>
      </p:pic>
      <p:sp>
        <p:nvSpPr>
          <p:cNvPr id="8" name="Freeform 7"/>
          <p:cNvSpPr/>
          <p:nvPr/>
        </p:nvSpPr>
        <p:spPr>
          <a:xfrm>
            <a:off x="2052638" y="2371725"/>
            <a:ext cx="6048375" cy="3603625"/>
          </a:xfrm>
          <a:custGeom>
            <a:avLst/>
            <a:gdLst>
              <a:gd name="connsiteX0" fmla="*/ 0 w 6047874"/>
              <a:gd name="connsiteY0" fmla="*/ 3419699 h 3603428"/>
              <a:gd name="connsiteX1" fmla="*/ 481264 w 6047874"/>
              <a:gd name="connsiteY1" fmla="*/ 3355531 h 3603428"/>
              <a:gd name="connsiteX2" fmla="*/ 770022 w 6047874"/>
              <a:gd name="connsiteY2" fmla="*/ 3403657 h 3603428"/>
              <a:gd name="connsiteX3" fmla="*/ 786064 w 6047874"/>
              <a:gd name="connsiteY3" fmla="*/ 3564078 h 3603428"/>
              <a:gd name="connsiteX4" fmla="*/ 625643 w 6047874"/>
              <a:gd name="connsiteY4" fmla="*/ 3483867 h 3603428"/>
              <a:gd name="connsiteX5" fmla="*/ 352927 w 6047874"/>
              <a:gd name="connsiteY5" fmla="*/ 2376962 h 3603428"/>
              <a:gd name="connsiteX6" fmla="*/ 593558 w 6047874"/>
              <a:gd name="connsiteY6" fmla="*/ 1173804 h 3603428"/>
              <a:gd name="connsiteX7" fmla="*/ 1491916 w 6047874"/>
              <a:gd name="connsiteY7" fmla="*/ 227320 h 3603428"/>
              <a:gd name="connsiteX8" fmla="*/ 2454443 w 6047874"/>
              <a:gd name="connsiteY8" fmla="*/ 2731 h 3603428"/>
              <a:gd name="connsiteX9" fmla="*/ 3304674 w 6047874"/>
              <a:gd name="connsiteY9" fmla="*/ 131067 h 3603428"/>
              <a:gd name="connsiteX10" fmla="*/ 3946358 w 6047874"/>
              <a:gd name="connsiteY10" fmla="*/ 532120 h 3603428"/>
              <a:gd name="connsiteX11" fmla="*/ 4331369 w 6047874"/>
              <a:gd name="connsiteY11" fmla="*/ 1109636 h 3603428"/>
              <a:gd name="connsiteX12" fmla="*/ 4331369 w 6047874"/>
              <a:gd name="connsiteY12" fmla="*/ 2088204 h 3603428"/>
              <a:gd name="connsiteX13" fmla="*/ 4106779 w 6047874"/>
              <a:gd name="connsiteY13" fmla="*/ 2681762 h 3603428"/>
              <a:gd name="connsiteX14" fmla="*/ 3898232 w 6047874"/>
              <a:gd name="connsiteY14" fmla="*/ 2697804 h 3603428"/>
              <a:gd name="connsiteX15" fmla="*/ 4058653 w 6047874"/>
              <a:gd name="connsiteY15" fmla="*/ 2585510 h 3603428"/>
              <a:gd name="connsiteX16" fmla="*/ 4860758 w 6047874"/>
              <a:gd name="connsiteY16" fmla="*/ 2665720 h 3603428"/>
              <a:gd name="connsiteX17" fmla="*/ 5678906 w 6047874"/>
              <a:gd name="connsiteY17" fmla="*/ 3082815 h 3603428"/>
              <a:gd name="connsiteX18" fmla="*/ 6047874 w 6047874"/>
              <a:gd name="connsiteY18" fmla="*/ 3499910 h 360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7874" h="3603428">
                <a:moveTo>
                  <a:pt x="0" y="3419699"/>
                </a:moveTo>
                <a:cubicBezTo>
                  <a:pt x="176463" y="3388952"/>
                  <a:pt x="352927" y="3358205"/>
                  <a:pt x="481264" y="3355531"/>
                </a:cubicBezTo>
                <a:cubicBezTo>
                  <a:pt x="609601" y="3352857"/>
                  <a:pt x="719222" y="3368899"/>
                  <a:pt x="770022" y="3403657"/>
                </a:cubicBezTo>
                <a:cubicBezTo>
                  <a:pt x="820822" y="3438415"/>
                  <a:pt x="810127" y="3550710"/>
                  <a:pt x="786064" y="3564078"/>
                </a:cubicBezTo>
                <a:cubicBezTo>
                  <a:pt x="762001" y="3577446"/>
                  <a:pt x="697833" y="3681720"/>
                  <a:pt x="625643" y="3483867"/>
                </a:cubicBezTo>
                <a:cubicBezTo>
                  <a:pt x="553454" y="3286014"/>
                  <a:pt x="358275" y="2761972"/>
                  <a:pt x="352927" y="2376962"/>
                </a:cubicBezTo>
                <a:cubicBezTo>
                  <a:pt x="347580" y="1991951"/>
                  <a:pt x="403727" y="1532078"/>
                  <a:pt x="593558" y="1173804"/>
                </a:cubicBezTo>
                <a:cubicBezTo>
                  <a:pt x="783390" y="815530"/>
                  <a:pt x="1181769" y="422499"/>
                  <a:pt x="1491916" y="227320"/>
                </a:cubicBezTo>
                <a:cubicBezTo>
                  <a:pt x="1802063" y="32141"/>
                  <a:pt x="2152317" y="18773"/>
                  <a:pt x="2454443" y="2731"/>
                </a:cubicBezTo>
                <a:cubicBezTo>
                  <a:pt x="2756569" y="-13311"/>
                  <a:pt x="3056022" y="42835"/>
                  <a:pt x="3304674" y="131067"/>
                </a:cubicBezTo>
                <a:cubicBezTo>
                  <a:pt x="3553327" y="219298"/>
                  <a:pt x="3775242" y="369025"/>
                  <a:pt x="3946358" y="532120"/>
                </a:cubicBezTo>
                <a:cubicBezTo>
                  <a:pt x="4117474" y="695215"/>
                  <a:pt x="4267201" y="850289"/>
                  <a:pt x="4331369" y="1109636"/>
                </a:cubicBezTo>
                <a:cubicBezTo>
                  <a:pt x="4395537" y="1368983"/>
                  <a:pt x="4368801" y="1826183"/>
                  <a:pt x="4331369" y="2088204"/>
                </a:cubicBezTo>
                <a:cubicBezTo>
                  <a:pt x="4293937" y="2350225"/>
                  <a:pt x="4178968" y="2580162"/>
                  <a:pt x="4106779" y="2681762"/>
                </a:cubicBezTo>
                <a:cubicBezTo>
                  <a:pt x="4034590" y="2783362"/>
                  <a:pt x="3906253" y="2713846"/>
                  <a:pt x="3898232" y="2697804"/>
                </a:cubicBezTo>
                <a:cubicBezTo>
                  <a:pt x="3890211" y="2681762"/>
                  <a:pt x="3898232" y="2590857"/>
                  <a:pt x="4058653" y="2585510"/>
                </a:cubicBezTo>
                <a:cubicBezTo>
                  <a:pt x="4219074" y="2580163"/>
                  <a:pt x="4590716" y="2582836"/>
                  <a:pt x="4860758" y="2665720"/>
                </a:cubicBezTo>
                <a:cubicBezTo>
                  <a:pt x="5130800" y="2748604"/>
                  <a:pt x="5481053" y="2943783"/>
                  <a:pt x="5678906" y="3082815"/>
                </a:cubicBezTo>
                <a:cubicBezTo>
                  <a:pt x="5876759" y="3221847"/>
                  <a:pt x="5962316" y="3360878"/>
                  <a:pt x="6047874" y="3499910"/>
                </a:cubicBezTo>
              </a:path>
            </a:pathLst>
          </a:custGeom>
          <a:noFill/>
          <a:ln w="57150">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5" name="Albert conten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path" presetSubtype="0" fill="hold" nodeType="clickEffect">
                                  <p:stCondLst>
                                    <p:cond delay="0"/>
                                  </p:stCondLst>
                                  <p:childTnLst>
                                    <p:animMotion origin="layout" path="M -2.77778E-6 -4.44444E-6 L 0.17726 -0.36157 C 0.21441 -0.44305 0.26997 -0.4868 0.32795 -0.4868 C 0.3941 -0.4868 0.44688 -0.44305 0.48403 -0.36157 L 0.66146 -4.44444E-6 " pathEditMode="relative" rAng="0" ptsTypes="AAAAA">
                                      <p:cBhvr>
                                        <p:cTn id="16" dur="5000" fill="hold"/>
                                        <p:tgtEl>
                                          <p:spTgt spid="5"/>
                                        </p:tgtEl>
                                        <p:attrNameLst>
                                          <p:attrName>ppt_x</p:attrName>
                                          <p:attrName>ppt_y</p:attrName>
                                        </p:attrNameLst>
                                      </p:cBhvr>
                                      <p:rCtr x="331" y="-244"/>
                                    </p:animMotion>
                                  </p:childTnLst>
                                  <p:subTnLst>
                                    <p:audio>
                                      <p:cMediaNode>
                                        <p:cTn display="0" masterRel="sameClick">
                                          <p:stCondLst>
                                            <p:cond evt="begin" delay="0">
                                              <p:tn val="15"/>
                                            </p:cond>
                                          </p:stCondLst>
                                          <p:endCondLst>
                                            <p:cond evt="onStopAudio" delay="0">
                                              <p:tgtEl>
                                                <p:sldTgt/>
                                              </p:tgtEl>
                                            </p:cond>
                                          </p:endCondLst>
                                        </p:cTn>
                                        <p:tgtEl>
                                          <p:sndTgt r:embed="rId6" name="Albert mad.wav"/>
                                        </p:tgtEl>
                                      </p:cMediaNode>
                                    </p:audio>
                                  </p:sub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0"/>
                                        <p:tgtEl>
                                          <p:spTgt spid="2"/>
                                        </p:tgtEl>
                                      </p:cBhvr>
                                    </p:animEffect>
                                  </p:childTnLst>
                                </p:cTn>
                              </p:par>
                              <p:par>
                                <p:cTn id="20" presetID="8" presetClass="emph" presetSubtype="0" fill="hold" nodeType="withEffect">
                                  <p:stCondLst>
                                    <p:cond delay="0"/>
                                  </p:stCondLst>
                                  <p:childTnLst>
                                    <p:animRot by="43200000">
                                      <p:cBhvr>
                                        <p:cTn id="21" dur="5000" fill="hold"/>
                                        <p:tgtEl>
                                          <p:spTgt spid="5"/>
                                        </p:tgtEl>
                                        <p:attrNameLst>
                                          <p:attrName>r</p:attrName>
                                        </p:attrNameLst>
                                      </p:cBhvr>
                                    </p:animRo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2" end="2"/>
                                            </p:txEl>
                                          </p:spTgt>
                                        </p:tgtEl>
                                        <p:attrNameLst>
                                          <p:attrName>style.visibility</p:attrName>
                                        </p:attrNameLst>
                                      </p:cBhvr>
                                      <p:to>
                                        <p:strVal val="visible"/>
                                      </p:to>
                                    </p:set>
                                    <p:anim calcmode="lin" valueType="num">
                                      <p:cBhvr additive="base">
                                        <p:cTn id="2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3" end="3"/>
                                            </p:txEl>
                                          </p:spTgt>
                                        </p:tgtEl>
                                        <p:attrNameLst>
                                          <p:attrName>style.visibility</p:attrName>
                                        </p:attrNameLst>
                                      </p:cBhvr>
                                      <p:to>
                                        <p:strVal val="visible"/>
                                      </p:to>
                                    </p:set>
                                    <p:anim calcmode="lin" valueType="num">
                                      <p:cBhvr additive="base">
                                        <p:cTn id="3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3187">
                                            <p:txEl>
                                              <p:pRg st="4" end="4"/>
                                            </p:txEl>
                                          </p:spTgt>
                                        </p:tgtEl>
                                        <p:attrNameLst>
                                          <p:attrName>style.visibility</p:attrName>
                                        </p:attrNameLst>
                                      </p:cBhvr>
                                      <p:to>
                                        <p:strVal val="visible"/>
                                      </p:to>
                                    </p:set>
                                    <p:anim calcmode="lin" valueType="num">
                                      <p:cBhvr additive="base">
                                        <p:cTn id="4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3187">
                                            <p:txEl>
                                              <p:pRg st="5" end="5"/>
                                            </p:txEl>
                                          </p:spTgt>
                                        </p:tgtEl>
                                        <p:attrNameLst>
                                          <p:attrName>style.visibility</p:attrName>
                                        </p:attrNameLst>
                                      </p:cBhvr>
                                      <p:to>
                                        <p:strVal val="visible"/>
                                      </p:to>
                                    </p:set>
                                    <p:anim calcmode="lin" valueType="num">
                                      <p:cBhvr additive="base">
                                        <p:cTn id="4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MIB-HandleOnTheMome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r>
              <a:rPr lang="en-US" altLang="en-US" i="1">
                <a:solidFill>
                  <a:schemeClr val="accent2"/>
                </a:solidFill>
              </a:rPr>
              <a:t>Extended bodies</a:t>
            </a:r>
          </a:p>
          <a:p>
            <a:r>
              <a:rPr lang="en-US" altLang="en-US">
                <a:sym typeface="Symbol" pitchFamily="18" charset="2"/>
              </a:rPr>
              <a:t></a:t>
            </a:r>
            <a:r>
              <a:rPr lang="en-US" altLang="en-US"/>
              <a:t>We call Albert a </a:t>
            </a:r>
            <a:r>
              <a:rPr lang="en-US" altLang="en-US" b="1"/>
              <a:t>non-rigid extended body</a:t>
            </a:r>
            <a:r>
              <a:rPr lang="en-US" altLang="en-US"/>
              <a:t>                  because he can change his shape.</a:t>
            </a:r>
          </a:p>
          <a:p>
            <a:r>
              <a:rPr lang="en-US" altLang="en-US">
                <a:sym typeface="Symbol" pitchFamily="18" charset="2"/>
              </a:rPr>
              <a:t></a:t>
            </a:r>
            <a:r>
              <a:rPr lang="en-US" altLang="en-US"/>
              <a:t>A wrench, on the other hand, is a </a:t>
            </a:r>
            <a:r>
              <a:rPr lang="en-US" altLang="en-US" b="1"/>
              <a:t>rigid                            extended body</a:t>
            </a:r>
            <a:r>
              <a:rPr lang="en-US" altLang="en-US"/>
              <a:t>, because its shape does                              not change.</a:t>
            </a:r>
          </a:p>
          <a:p>
            <a:r>
              <a:rPr lang="en-US" altLang="en-US">
                <a:sym typeface="Symbol" pitchFamily="18" charset="2"/>
              </a:rPr>
              <a:t></a:t>
            </a:r>
            <a:r>
              <a:rPr lang="en-US" altLang="en-US"/>
              <a:t>A wrench can be </a:t>
            </a:r>
            <a:r>
              <a:rPr lang="en-US" altLang="en-US" b="1"/>
              <a:t>translated</a:t>
            </a:r>
            <a:r>
              <a:rPr lang="en-US" altLang="en-US"/>
              <a:t> (moved without rotation)…</a:t>
            </a:r>
          </a:p>
          <a:p>
            <a:endParaRPr lang="en-US" altLang="en-US"/>
          </a:p>
          <a:p>
            <a:endParaRPr lang="en-US" altLang="en-US"/>
          </a:p>
          <a:p>
            <a:pPr>
              <a:spcBef>
                <a:spcPts val="1800"/>
              </a:spcBef>
            </a:pPr>
            <a:r>
              <a:rPr lang="en-US" altLang="en-US">
                <a:sym typeface="Symbol" pitchFamily="18" charset="2"/>
              </a:rPr>
              <a:t></a:t>
            </a:r>
            <a:r>
              <a:rPr lang="en-US" altLang="en-US"/>
              <a:t>Note that </a:t>
            </a:r>
            <a:r>
              <a:rPr lang="en-US" altLang="en-US" i="1"/>
              <a:t>every point </a:t>
            </a:r>
            <a:r>
              <a:rPr lang="en-US" altLang="en-US"/>
              <a:t>in the wrench has the same velocity (this includes speed and direction).</a:t>
            </a:r>
          </a:p>
          <a:p>
            <a:r>
              <a:rPr lang="en-US" altLang="en-US">
                <a:sym typeface="Symbol" pitchFamily="18" charset="2"/>
              </a:rPr>
              <a:t></a:t>
            </a:r>
            <a:r>
              <a:rPr lang="en-US" altLang="en-US"/>
              <a:t>This is why in the past we could treat an extended mass in translation as a single </a:t>
            </a:r>
            <a:r>
              <a:rPr lang="en-US" altLang="en-US" b="1"/>
              <a:t>particle</a:t>
            </a:r>
            <a:r>
              <a:rPr lang="en-US" altLang="en-US"/>
              <a:t>.</a:t>
            </a:r>
          </a:p>
          <a:p>
            <a:endParaRPr lang="en-US" altLang="en-US"/>
          </a:p>
        </p:txBody>
      </p:sp>
      <p:sp>
        <p:nvSpPr>
          <p:cNvPr id="2457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3" name="Picture 2"/>
          <p:cNvPicPr>
            <a:picLocks noChangeAspect="1"/>
          </p:cNvPicPr>
          <p:nvPr/>
        </p:nvPicPr>
        <p:blipFill>
          <a:blip r:embed="rId8" cstate="print">
            <a:clrChange>
              <a:clrFrom>
                <a:srgbClr val="00A2E8"/>
              </a:clrFrom>
              <a:clrTo>
                <a:srgbClr val="00A2E8">
                  <a:alpha val="0"/>
                </a:srgbClr>
              </a:clrTo>
            </a:clrChange>
          </a:blip>
          <a:stretch>
            <a:fillRect/>
          </a:stretch>
        </p:blipFill>
        <p:spPr>
          <a:xfrm rot="6848404">
            <a:off x="7477125" y="2373313"/>
            <a:ext cx="447675" cy="1457325"/>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a:blip r:embed="rId9" cstate="print">
            <a:clrChange>
              <a:clrFrom>
                <a:srgbClr val="FFFFFF"/>
              </a:clrFrom>
              <a:clrTo>
                <a:srgbClr val="FFFFFF">
                  <a:alpha val="0"/>
                </a:srgbClr>
              </a:clrTo>
            </a:clrChange>
          </a:blip>
          <a:stretch>
            <a:fillRect/>
          </a:stretch>
        </p:blipFill>
        <p:spPr>
          <a:xfrm>
            <a:off x="7100888" y="1366838"/>
            <a:ext cx="1200150" cy="1104900"/>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8" cstate="print">
            <a:clrChange>
              <a:clrFrom>
                <a:srgbClr val="00A2E8"/>
              </a:clrFrom>
              <a:clrTo>
                <a:srgbClr val="00A2E8">
                  <a:alpha val="0"/>
                </a:srgbClr>
              </a:clrTo>
            </a:clrChange>
          </a:blip>
          <a:stretch>
            <a:fillRect/>
          </a:stretch>
        </p:blipFill>
        <p:spPr>
          <a:xfrm rot="12273633">
            <a:off x="1128713" y="3960813"/>
            <a:ext cx="447675" cy="1457325"/>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flipV="1">
            <a:off x="1427163" y="4491038"/>
            <a:ext cx="6176962" cy="17462"/>
          </a:xfrm>
          <a:prstGeom prst="line">
            <a:avLst/>
          </a:prstGeom>
          <a:ln w="381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066800" y="5253038"/>
            <a:ext cx="6176963" cy="1746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subTnLst>
                                    <p:audio>
                                      <p:cMediaNode>
                                        <p:cTn display="0" masterRel="sameClick">
                                          <p:stCondLst>
                                            <p:cond evt="begin" delay="0">
                                              <p:tn val="10"/>
                                            </p:cond>
                                          </p:stCondLst>
                                          <p:endCondLst>
                                            <p:cond evt="onStopAudio" delay="0">
                                              <p:tgtEl>
                                                <p:sldTgt/>
                                              </p:tgtEl>
                                            </p:cond>
                                          </p:endCondLst>
                                        </p:cTn>
                                        <p:tgtEl>
                                          <p:sndTgt r:embed="rId5" name="Albert conten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calcmode="lin" valueType="num">
                                      <p:cBhvr additive="base">
                                        <p:cTn id="1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6" name="hamm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3187">
                                            <p:txEl>
                                              <p:pRg st="3" end="3"/>
                                            </p:txEl>
                                          </p:spTgt>
                                        </p:tgtEl>
                                        <p:attrNameLst>
                                          <p:attrName>style.visibility</p:attrName>
                                        </p:attrNameLst>
                                      </p:cBhvr>
                                      <p:to>
                                        <p:strVal val="visible"/>
                                      </p:to>
                                    </p:set>
                                    <p:anim calcmode="lin" valueType="num">
                                      <p:cBhvr additive="base">
                                        <p:cTn id="27"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par>
                          <p:cTn id="29" fill="hold" nodeType="afterGroup">
                            <p:stCondLst>
                              <p:cond delay="500"/>
                            </p:stCondLst>
                            <p:childTnLst>
                              <p:par>
                                <p:cTn id="30" presetID="10"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subTnLst>
                                    <p:audio>
                                      <p:cMediaNode>
                                        <p:cTn display="0" masterRel="sameClick">
                                          <p:stCondLst>
                                            <p:cond evt="begin" delay="0">
                                              <p:tn val="30"/>
                                            </p:cond>
                                          </p:stCondLst>
                                          <p:endCondLst>
                                            <p:cond evt="onStopAudio" delay="0">
                                              <p:tgtEl>
                                                <p:sldTgt/>
                                              </p:tgtEl>
                                            </p:cond>
                                          </p:endCondLst>
                                        </p:cTn>
                                        <p:tgtEl>
                                          <p:sndTgt r:embed="rId6" name="hamm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63" presetClass="path" presetSubtype="0" repeatCount="indefinite" decel="71000" fill="hold" nodeType="clickEffect">
                                  <p:stCondLst>
                                    <p:cond delay="0"/>
                                  </p:stCondLst>
                                  <p:childTnLst>
                                    <p:animMotion origin="layout" path="M 3.33333E-6 3.7037E-6 L 0.67309 -0.0007 " pathEditMode="relative" rAng="0" ptsTypes="AA">
                                      <p:cBhvr>
                                        <p:cTn id="36" dur="2000" fill="hold"/>
                                        <p:tgtEl>
                                          <p:spTgt spid="28"/>
                                        </p:tgtEl>
                                        <p:attrNameLst>
                                          <p:attrName>ppt_x</p:attrName>
                                          <p:attrName>ppt_y</p:attrName>
                                        </p:attrNameLst>
                                      </p:cBhvr>
                                      <p:rCtr x="336" y="0"/>
                                    </p:animMotion>
                                  </p:childTnLst>
                                  <p:subTnLst>
                                    <p:audio>
                                      <p:cMediaNode>
                                        <p:cTn display="0" masterRel="sameClick">
                                          <p:stCondLst>
                                            <p:cond evt="begin" delay="0">
                                              <p:tn val="35"/>
                                            </p:cond>
                                          </p:stCondLst>
                                          <p:endCondLst>
                                            <p:cond evt="onStopAudio" delay="0">
                                              <p:tgtEl>
                                                <p:sldTgt/>
                                              </p:tgtEl>
                                            </p:cond>
                                          </p:endCondLst>
                                        </p:cTn>
                                        <p:tgtEl>
                                          <p:sndTgt r:embed="rId7" name="pu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3187">
                                            <p:txEl>
                                              <p:pRg st="6" end="6"/>
                                            </p:txEl>
                                          </p:spTgt>
                                        </p:tgtEl>
                                        <p:attrNameLst>
                                          <p:attrName>style.visibility</p:attrName>
                                        </p:attrNameLst>
                                      </p:cBhvr>
                                      <p:to>
                                        <p:strVal val="visible"/>
                                      </p:to>
                                    </p:set>
                                    <p:anim calcmode="lin" valueType="num">
                                      <p:cBhvr additive="base">
                                        <p:cTn id="4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2000"/>
                                        <p:tgtEl>
                                          <p:spTgt spid="6"/>
                                        </p:tgtEl>
                                      </p:cBhvr>
                                    </p:animEffect>
                                  </p:childTnLst>
                                </p:cTn>
                              </p:par>
                            </p:childTnLst>
                          </p:cTn>
                        </p:par>
                        <p:par>
                          <p:cTn id="47" fill="hold" nodeType="afterGroup">
                            <p:stCondLst>
                              <p:cond delay="2500"/>
                            </p:stCondLst>
                            <p:childTnLst>
                              <p:par>
                                <p:cTn id="48" presetID="22" presetClass="entr" presetSubtype="8"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2000"/>
                                        <p:tgtEl>
                                          <p:spTgt spid="3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7" end="7"/>
                                            </p:txEl>
                                          </p:spTgt>
                                        </p:tgtEl>
                                        <p:attrNameLst>
                                          <p:attrName>style.visibility</p:attrName>
                                        </p:attrNameLst>
                                      </p:cBhvr>
                                      <p:to>
                                        <p:strVal val="visible"/>
                                      </p:to>
                                    </p:set>
                                    <p:anim calcmode="lin" valueType="num">
                                      <p:cBhvr additive="base">
                                        <p:cTn id="55"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Extended bodies</a:t>
            </a:r>
          </a:p>
          <a:p>
            <a:pPr>
              <a:spcAft>
                <a:spcPts val="200"/>
              </a:spcAft>
            </a:pPr>
            <a:r>
              <a:rPr lang="en-US" altLang="en-US">
                <a:sym typeface="Symbol" pitchFamily="18" charset="2"/>
              </a:rPr>
              <a:t></a:t>
            </a:r>
            <a:r>
              <a:rPr lang="en-US" altLang="en-US"/>
              <a:t>A wrench can be </a:t>
            </a:r>
            <a:r>
              <a:rPr lang="en-US" altLang="en-US" b="1"/>
              <a:t>rotated</a:t>
            </a:r>
            <a:r>
              <a:rPr lang="en-US" altLang="en-US"/>
              <a:t> without translation.</a:t>
            </a:r>
          </a:p>
          <a:p>
            <a:pPr>
              <a:spcAft>
                <a:spcPts val="200"/>
              </a:spcAft>
            </a:pPr>
            <a:r>
              <a:rPr lang="en-US" altLang="en-US">
                <a:sym typeface="Symbol" pitchFamily="18" charset="2"/>
              </a:rPr>
              <a:t></a:t>
            </a:r>
            <a:r>
              <a:rPr lang="en-US" altLang="en-US"/>
              <a:t>Note that </a:t>
            </a:r>
            <a:r>
              <a:rPr lang="en-US" altLang="en-US" b="1"/>
              <a:t>every point</a:t>
            </a:r>
            <a:r>
              <a:rPr lang="en-US" altLang="en-US"/>
              <a:t> in the wrench has a                       different velocity (speed and direction).</a:t>
            </a:r>
          </a:p>
          <a:p>
            <a:pPr>
              <a:spcAft>
                <a:spcPts val="200"/>
              </a:spcAft>
            </a:pPr>
            <a:r>
              <a:rPr lang="en-US" altLang="en-US">
                <a:sym typeface="Symbol" pitchFamily="18" charset="2"/>
              </a:rPr>
              <a:t></a:t>
            </a:r>
            <a:r>
              <a:rPr lang="en-US" altLang="en-US"/>
              <a:t>We have already studied this sort of                                circular motion in Topic 6.</a:t>
            </a:r>
          </a:p>
          <a:p>
            <a:pPr>
              <a:spcAft>
                <a:spcPts val="200"/>
              </a:spcAft>
            </a:pPr>
            <a:r>
              <a:rPr lang="en-US" altLang="en-US">
                <a:sym typeface="Symbol" pitchFamily="18" charset="2"/>
              </a:rPr>
              <a:t></a:t>
            </a:r>
            <a:r>
              <a:rPr lang="en-US" altLang="en-US"/>
              <a:t>And if we rotate </a:t>
            </a:r>
            <a:r>
              <a:rPr lang="en-US" altLang="en-US" i="1"/>
              <a:t>and</a:t>
            </a:r>
            <a:r>
              <a:rPr lang="en-US" altLang="en-US"/>
              <a:t> translate a body, we get this:</a:t>
            </a:r>
          </a:p>
          <a:p>
            <a:pPr>
              <a:spcAft>
                <a:spcPts val="200"/>
              </a:spcAft>
            </a:pPr>
            <a:endParaRPr lang="en-US" altLang="en-US"/>
          </a:p>
          <a:p>
            <a:pPr>
              <a:spcAft>
                <a:spcPts val="200"/>
              </a:spcAft>
            </a:pPr>
            <a:endParaRPr lang="en-US" altLang="en-US"/>
          </a:p>
          <a:p>
            <a:pPr>
              <a:spcAft>
                <a:spcPts val="200"/>
              </a:spcAft>
            </a:pPr>
            <a:endParaRPr lang="en-US" altLang="en-US"/>
          </a:p>
          <a:p>
            <a:pPr>
              <a:spcAft>
                <a:spcPts val="200"/>
              </a:spcAft>
            </a:pPr>
            <a:endParaRPr lang="en-US" altLang="en-US"/>
          </a:p>
          <a:p>
            <a:pPr>
              <a:spcAft>
                <a:spcPts val="200"/>
              </a:spcAft>
            </a:pPr>
            <a:endParaRPr lang="en-US" altLang="en-US"/>
          </a:p>
          <a:p>
            <a:pPr>
              <a:spcAft>
                <a:spcPts val="200"/>
              </a:spcAft>
            </a:pPr>
            <a:r>
              <a:rPr lang="en-US" altLang="en-US">
                <a:sym typeface="Symbol" pitchFamily="18" charset="2"/>
              </a:rPr>
              <a:t></a:t>
            </a:r>
            <a:r>
              <a:rPr lang="en-US" altLang="en-US"/>
              <a:t>Just as we studied </a:t>
            </a:r>
            <a:r>
              <a:rPr lang="en-US" altLang="en-US" b="1"/>
              <a:t>pure</a:t>
            </a:r>
            <a:r>
              <a:rPr lang="en-US" altLang="en-US"/>
              <a:t> </a:t>
            </a:r>
            <a:r>
              <a:rPr lang="en-US" altLang="en-US" b="1"/>
              <a:t>translational dynamics</a:t>
            </a:r>
            <a:r>
              <a:rPr lang="en-US" altLang="en-US"/>
              <a:t> in the core, we will now study </a:t>
            </a:r>
            <a:r>
              <a:rPr lang="en-US" altLang="en-US" b="1"/>
              <a:t>pure rotational dynamics.</a:t>
            </a:r>
            <a:endParaRPr lang="en-US" altLang="en-US"/>
          </a:p>
        </p:txBody>
      </p:sp>
      <p:sp>
        <p:nvSpPr>
          <p:cNvPr id="2560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4" name="Picture 3"/>
          <p:cNvPicPr>
            <a:picLocks noChangeAspect="1"/>
          </p:cNvPicPr>
          <p:nvPr/>
        </p:nvPicPr>
        <p:blipFill>
          <a:blip r:embed="rId7" cstate="print">
            <a:clrChange>
              <a:clrFrom>
                <a:srgbClr val="00A2E8"/>
              </a:clrFrom>
              <a:clrTo>
                <a:srgbClr val="00A2E8">
                  <a:alpha val="0"/>
                </a:srgbClr>
              </a:clrTo>
            </a:clrChange>
          </a:blip>
          <a:srcRect/>
          <a:stretch>
            <a:fillRect/>
          </a:stretch>
        </p:blipFill>
        <p:spPr bwMode="auto">
          <a:xfrm>
            <a:off x="7870825" y="1397000"/>
            <a:ext cx="447675" cy="1857375"/>
          </a:xfrm>
          <a:prstGeom prst="rect">
            <a:avLst/>
          </a:prstGeom>
          <a:noFill/>
          <a:ln w="9525">
            <a:noFill/>
            <a:miter lim="800000"/>
            <a:headEnd/>
            <a:tailEnd/>
          </a:ln>
        </p:spPr>
      </p:pic>
      <p:pic>
        <p:nvPicPr>
          <p:cNvPr id="11" name="Picture 10"/>
          <p:cNvPicPr>
            <a:picLocks noChangeAspect="1"/>
          </p:cNvPicPr>
          <p:nvPr/>
        </p:nvPicPr>
        <p:blipFill>
          <a:blip r:embed="rId7" cstate="print">
            <a:clrChange>
              <a:clrFrom>
                <a:srgbClr val="00A2E8"/>
              </a:clrFrom>
              <a:clrTo>
                <a:srgbClr val="00A2E8">
                  <a:alpha val="0"/>
                </a:srgbClr>
              </a:clrTo>
            </a:clrChange>
          </a:blip>
          <a:srcRect/>
          <a:stretch>
            <a:fillRect/>
          </a:stretch>
        </p:blipFill>
        <p:spPr bwMode="auto">
          <a:xfrm>
            <a:off x="733425" y="4167188"/>
            <a:ext cx="447675" cy="1857375"/>
          </a:xfrm>
          <a:prstGeom prst="rect">
            <a:avLst/>
          </a:prstGeom>
          <a:noFill/>
          <a:ln w="9525">
            <a:noFill/>
            <a:miter lim="800000"/>
            <a:headEnd/>
            <a:tailEnd/>
          </a:ln>
        </p:spPr>
      </p:pic>
      <p:grpSp>
        <p:nvGrpSpPr>
          <p:cNvPr id="2" name="Group 11"/>
          <p:cNvGrpSpPr>
            <a:grpSpLocks/>
          </p:cNvGrpSpPr>
          <p:nvPr/>
        </p:nvGrpSpPr>
        <p:grpSpPr bwMode="auto">
          <a:xfrm>
            <a:off x="909638" y="4259263"/>
            <a:ext cx="7404100" cy="1765300"/>
            <a:chOff x="909637" y="4948990"/>
            <a:chExt cx="7404560" cy="1764632"/>
          </a:xfrm>
        </p:grpSpPr>
        <p:sp>
          <p:nvSpPr>
            <p:cNvPr id="10" name="Freeform 9"/>
            <p:cNvSpPr/>
            <p:nvPr/>
          </p:nvSpPr>
          <p:spPr>
            <a:xfrm>
              <a:off x="909637" y="4948990"/>
              <a:ext cx="3673703" cy="1764632"/>
            </a:xfrm>
            <a:custGeom>
              <a:avLst/>
              <a:gdLst>
                <a:gd name="connsiteX0" fmla="*/ 0 w 3673642"/>
                <a:gd name="connsiteY0" fmla="*/ 0 h 1764632"/>
                <a:gd name="connsiteX1" fmla="*/ 753979 w 3673642"/>
                <a:gd name="connsiteY1" fmla="*/ 48127 h 1764632"/>
                <a:gd name="connsiteX2" fmla="*/ 1620253 w 3673642"/>
                <a:gd name="connsiteY2" fmla="*/ 240632 h 1764632"/>
                <a:gd name="connsiteX3" fmla="*/ 2662990 w 3673642"/>
                <a:gd name="connsiteY3" fmla="*/ 770021 h 1764632"/>
                <a:gd name="connsiteX4" fmla="*/ 3352800 w 3673642"/>
                <a:gd name="connsiteY4" fmla="*/ 1363579 h 1764632"/>
                <a:gd name="connsiteX5" fmla="*/ 3673642 w 3673642"/>
                <a:gd name="connsiteY5" fmla="*/ 1764632 h 176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642" h="1764632">
                  <a:moveTo>
                    <a:pt x="0" y="0"/>
                  </a:moveTo>
                  <a:cubicBezTo>
                    <a:pt x="241968" y="4011"/>
                    <a:pt x="483937" y="8022"/>
                    <a:pt x="753979" y="48127"/>
                  </a:cubicBezTo>
                  <a:cubicBezTo>
                    <a:pt x="1024021" y="88232"/>
                    <a:pt x="1302085" y="120316"/>
                    <a:pt x="1620253" y="240632"/>
                  </a:cubicBezTo>
                  <a:cubicBezTo>
                    <a:pt x="1938422" y="360948"/>
                    <a:pt x="2374232" y="582863"/>
                    <a:pt x="2662990" y="770021"/>
                  </a:cubicBezTo>
                  <a:cubicBezTo>
                    <a:pt x="2951748" y="957179"/>
                    <a:pt x="3184358" y="1197811"/>
                    <a:pt x="3352800" y="1363579"/>
                  </a:cubicBezTo>
                  <a:cubicBezTo>
                    <a:pt x="3521242" y="1529348"/>
                    <a:pt x="3597442" y="1646990"/>
                    <a:pt x="3673642" y="1764632"/>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flipH="1">
              <a:off x="4640494" y="4948990"/>
              <a:ext cx="3673703" cy="1764632"/>
            </a:xfrm>
            <a:custGeom>
              <a:avLst/>
              <a:gdLst>
                <a:gd name="connsiteX0" fmla="*/ 0 w 3673642"/>
                <a:gd name="connsiteY0" fmla="*/ 0 h 1764632"/>
                <a:gd name="connsiteX1" fmla="*/ 753979 w 3673642"/>
                <a:gd name="connsiteY1" fmla="*/ 48127 h 1764632"/>
                <a:gd name="connsiteX2" fmla="*/ 1620253 w 3673642"/>
                <a:gd name="connsiteY2" fmla="*/ 240632 h 1764632"/>
                <a:gd name="connsiteX3" fmla="*/ 2662990 w 3673642"/>
                <a:gd name="connsiteY3" fmla="*/ 770021 h 1764632"/>
                <a:gd name="connsiteX4" fmla="*/ 3352800 w 3673642"/>
                <a:gd name="connsiteY4" fmla="*/ 1363579 h 1764632"/>
                <a:gd name="connsiteX5" fmla="*/ 3673642 w 3673642"/>
                <a:gd name="connsiteY5" fmla="*/ 1764632 h 176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642" h="1764632">
                  <a:moveTo>
                    <a:pt x="0" y="0"/>
                  </a:moveTo>
                  <a:cubicBezTo>
                    <a:pt x="241968" y="4011"/>
                    <a:pt x="483937" y="8022"/>
                    <a:pt x="753979" y="48127"/>
                  </a:cubicBezTo>
                  <a:cubicBezTo>
                    <a:pt x="1024021" y="88232"/>
                    <a:pt x="1302085" y="120316"/>
                    <a:pt x="1620253" y="240632"/>
                  </a:cubicBezTo>
                  <a:cubicBezTo>
                    <a:pt x="1938422" y="360948"/>
                    <a:pt x="2374232" y="582863"/>
                    <a:pt x="2662990" y="770021"/>
                  </a:cubicBezTo>
                  <a:cubicBezTo>
                    <a:pt x="2951748" y="957179"/>
                    <a:pt x="3184358" y="1197811"/>
                    <a:pt x="3352800" y="1363579"/>
                  </a:cubicBezTo>
                  <a:cubicBezTo>
                    <a:pt x="3521242" y="1529348"/>
                    <a:pt x="3597442" y="1646990"/>
                    <a:pt x="3673642" y="1764632"/>
                  </a:cubicBezTo>
                </a:path>
              </a:pathLst>
            </a:custGeom>
            <a:noFill/>
            <a:ln>
              <a:solidFill>
                <a:srgbClr val="FF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6" name="Straight Connector 15"/>
          <p:cNvCxnSpPr/>
          <p:nvPr/>
        </p:nvCxnSpPr>
        <p:spPr>
          <a:xfrm>
            <a:off x="949325" y="5100638"/>
            <a:ext cx="7364413" cy="0"/>
          </a:xfrm>
          <a:prstGeom prst="line">
            <a:avLst/>
          </a:prstGeom>
          <a:ln w="3810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a:off x="7164388" y="1460500"/>
            <a:ext cx="1844675" cy="1793875"/>
          </a:xfrm>
          <a:prstGeom prst="arc">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Arc 23"/>
          <p:cNvSpPr/>
          <p:nvPr/>
        </p:nvSpPr>
        <p:spPr>
          <a:xfrm>
            <a:off x="7645400" y="1922463"/>
            <a:ext cx="946150" cy="873125"/>
          </a:xfrm>
          <a:prstGeom prst="arc">
            <a:avLst/>
          </a:prstGeom>
          <a:ln>
            <a:solidFill>
              <a:srgbClr val="00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repeatCount="indefinite" fill="hold" nodeType="clickEffect">
                                  <p:stCondLst>
                                    <p:cond delay="0"/>
                                  </p:stCondLst>
                                  <p:childTnLst>
                                    <p:animRot by="21600000">
                                      <p:cBhvr>
                                        <p:cTn id="16" dur="2000" fill="hold"/>
                                        <p:tgtEl>
                                          <p:spTgt spid="4"/>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6" name="whoosh.wav"/>
                                        </p:tgtEl>
                                      </p:cMediaNode>
                                    </p:audio>
                                  </p:sub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3187">
                                            <p:txEl>
                                              <p:pRg st="2" end="2"/>
                                            </p:txEl>
                                          </p:spTgt>
                                        </p:tgtEl>
                                        <p:attrNameLst>
                                          <p:attrName>style.visibility</p:attrName>
                                        </p:attrNameLst>
                                      </p:cBhvr>
                                      <p:to>
                                        <p:strVal val="visible"/>
                                      </p:to>
                                    </p:set>
                                    <p:anim calcmode="lin" valueType="num">
                                      <p:cBhvr additive="base">
                                        <p:cTn id="2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3187">
                                            <p:txEl>
                                              <p:pRg st="3" end="3"/>
                                            </p:txEl>
                                          </p:spTgt>
                                        </p:tgtEl>
                                        <p:attrNameLst>
                                          <p:attrName>style.visibility</p:attrName>
                                        </p:attrNameLst>
                                      </p:cBhvr>
                                      <p:to>
                                        <p:strVal val="visible"/>
                                      </p:to>
                                    </p:set>
                                    <p:anim calcmode="lin" valueType="num">
                                      <p:cBhvr additive="base">
                                        <p:cTn id="3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3187">
                                            <p:txEl>
                                              <p:pRg st="4" end="4"/>
                                            </p:txEl>
                                          </p:spTgt>
                                        </p:tgtEl>
                                        <p:attrNameLst>
                                          <p:attrName>style.visibility</p:attrName>
                                        </p:attrNameLst>
                                      </p:cBhvr>
                                      <p:to>
                                        <p:strVal val="visible"/>
                                      </p:to>
                                    </p:set>
                                    <p:anim calcmode="lin" valueType="num">
                                      <p:cBhvr additive="base">
                                        <p:cTn id="3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nodeType="afterGroup">
                            <p:stCondLst>
                              <p:cond delay="5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subTnLst>
                                    <p:audio>
                                      <p:cMediaNode>
                                        <p:cTn display="0" masterRel="sameClick">
                                          <p:stCondLst>
                                            <p:cond evt="begin" delay="0">
                                              <p:tn val="42"/>
                                            </p:cond>
                                          </p:stCondLst>
                                          <p:endCondLst>
                                            <p:cond evt="onStopAudio" delay="0">
                                              <p:tgtEl>
                                                <p:sldTgt/>
                                              </p:tgtEl>
                                            </p:cond>
                                          </p:endCondLst>
                                        </p:cTn>
                                        <p:tgtEl>
                                          <p:sndTgt r:embed="rId5" name="hamm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repeatCount="indefinite" fill="hold" nodeType="clickEffect">
                                  <p:stCondLst>
                                    <p:cond delay="0"/>
                                  </p:stCondLst>
                                  <p:childTnLst>
                                    <p:animRot by="21600000">
                                      <p:cBhvr>
                                        <p:cTn id="48" dur="2000" fill="hold"/>
                                        <p:tgtEl>
                                          <p:spTgt spid="11"/>
                                        </p:tgtEl>
                                        <p:attrNameLst>
                                          <p:attrName>r</p:attrName>
                                        </p:attrNameLst>
                                      </p:cBhvr>
                                    </p:animRot>
                                  </p:childTnLst>
                                  <p:subTnLst>
                                    <p:audio>
                                      <p:cMediaNode>
                                        <p:cTn display="0" masterRel="sameClick">
                                          <p:stCondLst>
                                            <p:cond evt="begin" delay="0">
                                              <p:tn val="47"/>
                                            </p:cond>
                                          </p:stCondLst>
                                          <p:endCondLst>
                                            <p:cond evt="onStopAudio" delay="0">
                                              <p:tgtEl>
                                                <p:sldTgt/>
                                              </p:tgtEl>
                                            </p:cond>
                                          </p:endCondLst>
                                        </p:cTn>
                                        <p:tgtEl>
                                          <p:sndTgt r:embed="rId6" name="whoosh.wav"/>
                                        </p:tgtEl>
                                      </p:cMediaNode>
                                    </p:audio>
                                  </p:subTnLst>
                                </p:cTn>
                              </p:par>
                              <p:par>
                                <p:cTn id="49" presetID="63" presetClass="path" presetSubtype="0" repeatCount="indefinite" fill="hold" nodeType="withEffect">
                                  <p:stCondLst>
                                    <p:cond delay="0"/>
                                  </p:stCondLst>
                                  <p:childTnLst>
                                    <p:animMotion origin="layout" path="M 2.5E-6 4.44444E-6 L 0.79705 0.00092 " pathEditMode="relative" rAng="0" ptsTypes="AA">
                                      <p:cBhvr>
                                        <p:cTn id="50" dur="2000" fill="hold"/>
                                        <p:tgtEl>
                                          <p:spTgt spid="11"/>
                                        </p:tgtEl>
                                        <p:attrNameLst>
                                          <p:attrName>ppt_x</p:attrName>
                                          <p:attrName>ppt_y</p:attrName>
                                        </p:attrNameLst>
                                      </p:cBhvr>
                                      <p:rCtr x="398" y="0"/>
                                    </p:animMotion>
                                  </p:childTnLst>
                                </p:cTn>
                              </p:par>
                            </p:childTnLst>
                          </p:cTn>
                        </p:par>
                        <p:par>
                          <p:cTn id="51" fill="hold" nodeType="afterGroup">
                            <p:stCondLst>
                              <p:cond delay="2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2000"/>
                                        <p:tgtEl>
                                          <p:spTgt spid="16"/>
                                        </p:tgtEl>
                                      </p:cBhvr>
                                    </p:animEffect>
                                  </p:childTnLst>
                                </p:cTn>
                              </p:par>
                              <p:par>
                                <p:cTn id="55" presetID="22" presetClass="entr" presetSubtype="8"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0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93187">
                                            <p:txEl>
                                              <p:pRg st="10" end="10"/>
                                            </p:txEl>
                                          </p:spTgt>
                                        </p:tgtEl>
                                        <p:attrNameLst>
                                          <p:attrName>style.visibility</p:attrName>
                                        </p:attrNameLst>
                                      </p:cBhvr>
                                      <p:to>
                                        <p:strVal val="visible"/>
                                      </p:to>
                                    </p:set>
                                    <p:anim calcmode="lin" valueType="num">
                                      <p:cBhvr additive="base">
                                        <p:cTn id="62"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dirty="0">
                <a:solidFill>
                  <a:schemeClr val="accent2"/>
                </a:solidFill>
              </a:rPr>
              <a:t>Rotational inertia I (moment of inertia)</a:t>
            </a:r>
            <a:endParaRPr lang="en-US" altLang="en-US" dirty="0">
              <a:solidFill>
                <a:schemeClr val="accent2"/>
              </a:solidFill>
            </a:endParaRPr>
          </a:p>
          <a:p>
            <a:pPr>
              <a:spcAft>
                <a:spcPts val="200"/>
              </a:spcAft>
            </a:pPr>
            <a:r>
              <a:rPr lang="en-US" altLang="en-US" dirty="0">
                <a:sym typeface="Symbol" pitchFamily="18" charset="2"/>
              </a:rPr>
              <a:t></a:t>
            </a:r>
            <a:r>
              <a:rPr lang="en-US" altLang="en-US" dirty="0"/>
              <a:t>Consider a bowling ball on a table top:</a:t>
            </a:r>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endParaRPr lang="en-US" altLang="en-US" dirty="0"/>
          </a:p>
          <a:p>
            <a:pPr>
              <a:spcBef>
                <a:spcPts val="1800"/>
              </a:spcBef>
              <a:spcAft>
                <a:spcPts val="200"/>
              </a:spcAft>
            </a:pPr>
            <a:r>
              <a:rPr lang="en-US" altLang="en-US" dirty="0">
                <a:sym typeface="Symbol" pitchFamily="18" charset="2"/>
              </a:rPr>
              <a:t></a:t>
            </a:r>
            <a:r>
              <a:rPr lang="en-US" altLang="en-US" dirty="0"/>
              <a:t>Neither ball is rolling, so both have a </a:t>
            </a:r>
            <a:r>
              <a:rPr lang="en-US" altLang="en-US" b="1" dirty="0"/>
              <a:t>translational kinetic energy</a:t>
            </a:r>
            <a:r>
              <a:rPr lang="en-US" altLang="en-US" dirty="0"/>
              <a:t> equal to zero.</a:t>
            </a:r>
          </a:p>
          <a:p>
            <a:pPr>
              <a:spcBef>
                <a:spcPts val="600"/>
              </a:spcBef>
              <a:spcAft>
                <a:spcPts val="200"/>
              </a:spcAft>
            </a:pPr>
            <a:r>
              <a:rPr lang="en-US" altLang="en-US" dirty="0" smtClean="0">
                <a:sym typeface="Symbol" pitchFamily="18" charset="2"/>
              </a:rPr>
              <a:t></a:t>
            </a:r>
            <a:r>
              <a:rPr lang="en-US" altLang="en-US" dirty="0" smtClean="0"/>
              <a:t>The second </a:t>
            </a:r>
            <a:r>
              <a:rPr lang="en-US" altLang="en-US" dirty="0"/>
              <a:t>ball </a:t>
            </a:r>
            <a:r>
              <a:rPr lang="en-US" altLang="en-US" dirty="0" smtClean="0"/>
              <a:t>has </a:t>
            </a:r>
            <a:r>
              <a:rPr lang="en-US" altLang="en-US" u="sng" dirty="0" smtClean="0"/>
              <a:t>only</a:t>
            </a:r>
            <a:r>
              <a:rPr lang="en-US" altLang="en-US" dirty="0" smtClean="0"/>
              <a:t> </a:t>
            </a:r>
            <a:r>
              <a:rPr lang="en-US" altLang="en-US" b="1" dirty="0" smtClean="0"/>
              <a:t>rotational </a:t>
            </a:r>
            <a:r>
              <a:rPr lang="en-US" altLang="en-US" b="1" dirty="0"/>
              <a:t>kinetic energy.</a:t>
            </a:r>
            <a:r>
              <a:rPr lang="en-US" altLang="en-US" dirty="0"/>
              <a:t>		</a:t>
            </a:r>
            <a:r>
              <a:rPr lang="en-US" altLang="en-US" i="1" dirty="0"/>
              <a:t>        </a:t>
            </a:r>
          </a:p>
        </p:txBody>
      </p:sp>
      <p:sp>
        <p:nvSpPr>
          <p:cNvPr id="2662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890588" y="2144713"/>
            <a:ext cx="3489325" cy="3503612"/>
          </a:xfrm>
          <a:prstGeom prst="rect">
            <a:avLst/>
          </a:prstGeom>
          <a:noFill/>
          <a:ln w="9525">
            <a:noFill/>
            <a:miter lim="800000"/>
            <a:headEnd/>
            <a:tailEnd/>
          </a:ln>
        </p:spPr>
      </p:pic>
      <p:pic>
        <p:nvPicPr>
          <p:cNvPr id="5" name="Picture 4"/>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4683125" y="2141538"/>
            <a:ext cx="3489325" cy="3503612"/>
          </a:xfrm>
          <a:prstGeom prst="rect">
            <a:avLst/>
          </a:prstGeom>
          <a:noFill/>
          <a:ln w="9525">
            <a:noFill/>
            <a:miter lim="800000"/>
            <a:headEnd/>
            <a:tailEnd/>
          </a:ln>
        </p:spPr>
      </p:pic>
      <p:sp>
        <p:nvSpPr>
          <p:cNvPr id="6" name="TextBox 5"/>
          <p:cNvSpPr txBox="1">
            <a:spLocks noChangeArrowheads="1"/>
          </p:cNvSpPr>
          <p:nvPr/>
        </p:nvSpPr>
        <p:spPr bwMode="auto">
          <a:xfrm>
            <a:off x="1689100" y="3803650"/>
            <a:ext cx="1739900" cy="830263"/>
          </a:xfrm>
          <a:prstGeom prst="rect">
            <a:avLst/>
          </a:prstGeom>
          <a:noFill/>
          <a:ln w="9525">
            <a:noFill/>
            <a:miter lim="800000"/>
            <a:headEnd/>
            <a:tailEnd/>
          </a:ln>
        </p:spPr>
        <p:txBody>
          <a:bodyPr wrap="none">
            <a:spAutoFit/>
          </a:bodyPr>
          <a:lstStyle/>
          <a:p>
            <a:pPr algn="ctr"/>
            <a:r>
              <a:rPr lang="en-US" altLang="en-US">
                <a:solidFill>
                  <a:schemeClr val="bg1"/>
                </a:solidFill>
              </a:rPr>
              <a:t>Stationary  </a:t>
            </a:r>
          </a:p>
          <a:p>
            <a:pPr algn="ctr"/>
            <a:r>
              <a:rPr lang="en-US" altLang="en-US" i="1">
                <a:solidFill>
                  <a:schemeClr val="bg1"/>
                </a:solidFill>
              </a:rPr>
              <a:t>E</a:t>
            </a:r>
            <a:r>
              <a:rPr lang="en-US" altLang="en-US" baseline="-25000">
                <a:solidFill>
                  <a:schemeClr val="bg1"/>
                </a:solidFill>
              </a:rPr>
              <a:t>K</a:t>
            </a:r>
            <a:r>
              <a:rPr lang="en-US" altLang="en-US">
                <a:solidFill>
                  <a:schemeClr val="bg1"/>
                </a:solidFill>
              </a:rPr>
              <a:t> = 0.</a:t>
            </a:r>
          </a:p>
        </p:txBody>
      </p:sp>
      <p:sp>
        <p:nvSpPr>
          <p:cNvPr id="9" name="TextBox 8"/>
          <p:cNvSpPr txBox="1">
            <a:spLocks noChangeArrowheads="1"/>
          </p:cNvSpPr>
          <p:nvPr/>
        </p:nvSpPr>
        <p:spPr bwMode="auto">
          <a:xfrm>
            <a:off x="4872038" y="3838575"/>
            <a:ext cx="2906712" cy="1200150"/>
          </a:xfrm>
          <a:prstGeom prst="rect">
            <a:avLst/>
          </a:prstGeom>
          <a:noFill/>
          <a:ln w="9525">
            <a:noFill/>
            <a:miter lim="800000"/>
            <a:headEnd/>
            <a:tailEnd/>
          </a:ln>
        </p:spPr>
        <p:txBody>
          <a:bodyPr>
            <a:spAutoFit/>
          </a:bodyPr>
          <a:lstStyle/>
          <a:p>
            <a:pPr algn="ctr"/>
            <a:r>
              <a:rPr lang="en-US" altLang="en-US">
                <a:solidFill>
                  <a:schemeClr val="bg1"/>
                </a:solidFill>
              </a:rPr>
              <a:t>Spinning in place (perhaps on ice) </a:t>
            </a:r>
          </a:p>
          <a:p>
            <a:pPr algn="ctr"/>
            <a:r>
              <a:rPr lang="en-US" altLang="en-US" i="1">
                <a:solidFill>
                  <a:schemeClr val="bg1"/>
                </a:solidFill>
              </a:rPr>
              <a:t>E</a:t>
            </a:r>
            <a:r>
              <a:rPr lang="en-US" altLang="en-US" baseline="-25000">
                <a:solidFill>
                  <a:schemeClr val="bg1"/>
                </a:solidFill>
              </a:rPr>
              <a:t>K</a:t>
            </a:r>
            <a:r>
              <a:rPr lang="en-US" altLang="en-US">
                <a:solidFill>
                  <a:schemeClr val="bg1"/>
                </a:solidFill>
              </a:rPr>
              <a:t> ≠ 0.</a:t>
            </a:r>
          </a:p>
        </p:txBody>
      </p:sp>
      <p:sp>
        <p:nvSpPr>
          <p:cNvPr id="11" name="TextBox 10"/>
          <p:cNvSpPr txBox="1">
            <a:spLocks noChangeArrowheads="1"/>
          </p:cNvSpPr>
          <p:nvPr/>
        </p:nvSpPr>
        <p:spPr bwMode="auto">
          <a:xfrm>
            <a:off x="3697288" y="5164138"/>
            <a:ext cx="1668462" cy="461962"/>
          </a:xfrm>
          <a:prstGeom prst="rect">
            <a:avLst/>
          </a:prstGeom>
          <a:noFill/>
          <a:ln w="9525">
            <a:noFill/>
            <a:miter lim="800000"/>
            <a:headEnd/>
            <a:tailEnd/>
          </a:ln>
        </p:spPr>
        <p:txBody>
          <a:bodyPr wrap="none">
            <a:spAutoFit/>
          </a:bodyPr>
          <a:lstStyle/>
          <a:p>
            <a:pPr algn="ctr"/>
            <a:r>
              <a:rPr lang="en-US" altLang="en-US" i="1">
                <a:solidFill>
                  <a:srgbClr val="FF0000"/>
                </a:solidFill>
              </a:rPr>
              <a:t>TOP VIEW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mph" presetSubtype="0" repeatCount="indefinite" fill="hold" nodeType="clickEffect">
                                  <p:stCondLst>
                                    <p:cond delay="0"/>
                                  </p:stCondLst>
                                  <p:childTnLst>
                                    <p:animRot by="21600000">
                                      <p:cBhvr>
                                        <p:cTn id="42" dur="1000" fill="hold"/>
                                        <p:tgtEl>
                                          <p:spTgt spid="5"/>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93187">
                                            <p:txEl>
                                              <p:pRg st="10" end="10"/>
                                            </p:txEl>
                                          </p:spTgt>
                                        </p:tgtEl>
                                        <p:attrNameLst>
                                          <p:attrName>style.visibility</p:attrName>
                                        </p:attrNameLst>
                                      </p:cBhvr>
                                      <p:to>
                                        <p:strVal val="visible"/>
                                      </p:to>
                                    </p:set>
                                    <p:anim calcmode="lin" valueType="num">
                                      <p:cBhvr additive="base">
                                        <p:cTn id="54"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93187">
                                            <p:txEl>
                                              <p:pRg st="11" end="11"/>
                                            </p:txEl>
                                          </p:spTgt>
                                        </p:tgtEl>
                                        <p:attrNameLst>
                                          <p:attrName>style.visibility</p:attrName>
                                        </p:attrNameLst>
                                      </p:cBhvr>
                                      <p:to>
                                        <p:strVal val="visible"/>
                                      </p:to>
                                    </p:set>
                                    <p:anim calcmode="lin" valueType="num">
                                      <p:cBhvr additive="base">
                                        <p:cTn id="60"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3187">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4657725"/>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a:p>
            <a:pPr>
              <a:spcAft>
                <a:spcPts val="200"/>
              </a:spcAft>
            </a:pPr>
            <a:r>
              <a:rPr lang="en-US" altLang="en-US">
                <a:sym typeface="Symbol" pitchFamily="18" charset="2"/>
              </a:rPr>
              <a:t></a:t>
            </a:r>
            <a:r>
              <a:rPr lang="en-US" altLang="en-US"/>
              <a:t>Even though the center of                                                    mass of the spinning bowling                                                                   ball is not moving, each                                                          particle in the ball not in the                                                  center has a tangential                                                      velocity and thus has kinetic                                              energy.</a:t>
            </a:r>
          </a:p>
          <a:p>
            <a:pPr>
              <a:spcAft>
                <a:spcPts val="200"/>
              </a:spcAft>
            </a:pPr>
            <a:r>
              <a:rPr lang="en-US" altLang="en-US">
                <a:sym typeface="Symbol" pitchFamily="18" charset="2"/>
              </a:rPr>
              <a:t></a:t>
            </a:r>
            <a:r>
              <a:rPr lang="en-US" altLang="en-US"/>
              <a:t>In translation every mass                                                    particle has the same velocity.</a:t>
            </a:r>
          </a:p>
          <a:p>
            <a:pPr>
              <a:spcBef>
                <a:spcPts val="600"/>
              </a:spcBef>
              <a:spcAft>
                <a:spcPts val="200"/>
              </a:spcAft>
            </a:pPr>
            <a:r>
              <a:rPr lang="en-US" altLang="en-US">
                <a:sym typeface="Symbol" pitchFamily="18" charset="2"/>
              </a:rPr>
              <a:t></a:t>
            </a:r>
            <a:r>
              <a:rPr lang="en-US" altLang="en-US"/>
              <a:t>Not so in rotation. Each mass has a velocity that is proportional to its radius from the axis of rotation.		</a:t>
            </a:r>
            <a:r>
              <a:rPr lang="en-US" altLang="en-US" i="1"/>
              <a:t>        </a:t>
            </a:r>
          </a:p>
        </p:txBody>
      </p:sp>
      <p:sp>
        <p:nvSpPr>
          <p:cNvPr id="2765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16"/>
          <p:cNvGrpSpPr>
            <a:grpSpLocks/>
          </p:cNvGrpSpPr>
          <p:nvPr/>
        </p:nvGrpSpPr>
        <p:grpSpPr bwMode="auto">
          <a:xfrm>
            <a:off x="5014913" y="1716088"/>
            <a:ext cx="3489325" cy="3503612"/>
            <a:chOff x="5029966" y="1715869"/>
            <a:chExt cx="3489325" cy="3503612"/>
          </a:xfrm>
        </p:grpSpPr>
        <p:pic>
          <p:nvPicPr>
            <p:cNvPr id="27656" name="Picture 4"/>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5029966" y="1715869"/>
              <a:ext cx="3489325" cy="3503612"/>
            </a:xfrm>
            <a:prstGeom prst="rect">
              <a:avLst/>
            </a:prstGeom>
            <a:noFill/>
            <a:ln w="9525">
              <a:noFill/>
              <a:miter lim="800000"/>
              <a:headEnd/>
              <a:tailEnd/>
            </a:ln>
          </p:spPr>
        </p:pic>
        <p:sp>
          <p:nvSpPr>
            <p:cNvPr id="3" name="Oval 2"/>
            <p:cNvSpPr/>
            <p:nvPr/>
          </p:nvSpPr>
          <p:spPr>
            <a:xfrm>
              <a:off x="7520753" y="2554069"/>
              <a:ext cx="236538" cy="236537"/>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V="1">
              <a:off x="6811141" y="2663606"/>
              <a:ext cx="819150" cy="7731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653" name="Group 15"/>
          <p:cNvGrpSpPr>
            <a:grpSpLocks/>
          </p:cNvGrpSpPr>
          <p:nvPr/>
        </p:nvGrpSpPr>
        <p:grpSpPr bwMode="auto">
          <a:xfrm>
            <a:off x="4981575" y="1703388"/>
            <a:ext cx="3516313" cy="3546475"/>
            <a:chOff x="5013434" y="1702676"/>
            <a:chExt cx="3515711" cy="3547241"/>
          </a:xfrm>
        </p:grpSpPr>
        <p:cxnSp>
          <p:nvCxnSpPr>
            <p:cNvPr id="7" name="Straight Connector 6"/>
            <p:cNvCxnSpPr/>
            <p:nvPr/>
          </p:nvCxnSpPr>
          <p:spPr>
            <a:xfrm>
              <a:off x="5013434" y="3452479"/>
              <a:ext cx="351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78432" y="1702676"/>
              <a:ext cx="0" cy="354724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 calcmode="lin" valueType="num">
                                      <p:cBhvr additive="base">
                                        <p:cTn id="11"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calcmode="lin" valueType="num">
                                      <p:cBhvr additive="base">
                                        <p:cTn id="1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 calcmode="lin" valueType="num">
                                      <p:cBhvr additive="base">
                                        <p:cTn id="2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a:p>
            <a:pPr>
              <a:spcAft>
                <a:spcPts val="200"/>
              </a:spcAft>
            </a:pPr>
            <a:r>
              <a:rPr lang="en-US" altLang="en-US">
                <a:sym typeface="Symbol" pitchFamily="18" charset="2"/>
              </a:rPr>
              <a:t></a:t>
            </a:r>
            <a:r>
              <a:rPr lang="en-US" altLang="en-US"/>
              <a:t>In fact, if you recall that for                                                 circular motion </a:t>
            </a:r>
            <a:r>
              <a:rPr lang="en-US" altLang="en-US" i="1"/>
              <a:t>v</a:t>
            </a:r>
            <a:r>
              <a:rPr lang="en-US" altLang="en-US"/>
              <a:t> = </a:t>
            </a:r>
            <a:r>
              <a:rPr lang="en-US" altLang="en-US" i="1"/>
              <a:t>r</a:t>
            </a:r>
            <a:r>
              <a:rPr lang="en-US" altLang="en-US" i="1" baseline="-25000"/>
              <a:t> </a:t>
            </a:r>
            <a:r>
              <a:rPr lang="en-US" altLang="en-US">
                <a:sym typeface="Symbol" pitchFamily="18" charset="2"/>
              </a:rPr>
              <a:t>, we see                                                    that for each particle in a                                                         rotating extended mass</a:t>
            </a:r>
          </a:p>
          <a:p>
            <a:pPr>
              <a:spcAft>
                <a:spcPts val="200"/>
              </a:spcAft>
            </a:pPr>
            <a:r>
              <a:rPr lang="en-US" altLang="en-US" i="1">
                <a:sym typeface="Symbol" pitchFamily="18" charset="2"/>
              </a:rPr>
              <a:t>     E</a:t>
            </a:r>
            <a:r>
              <a:rPr lang="en-US" altLang="en-US" baseline="-25000">
                <a:sym typeface="Symbol" pitchFamily="18" charset="2"/>
              </a:rPr>
              <a:t>K</a:t>
            </a:r>
            <a:r>
              <a:rPr lang="en-US" altLang="en-US">
                <a:sym typeface="Symbol" pitchFamily="18" charset="2"/>
              </a:rPr>
              <a:t> 	= (1/2)</a:t>
            </a:r>
            <a:r>
              <a:rPr lang="en-US" altLang="en-US" i="1">
                <a:sym typeface="Symbol" pitchFamily="18" charset="2"/>
              </a:rPr>
              <a:t>mv </a:t>
            </a:r>
            <a:r>
              <a:rPr lang="en-US" altLang="en-US" baseline="30000">
                <a:sym typeface="Symbol" pitchFamily="18" charset="2"/>
              </a:rPr>
              <a:t>2</a:t>
            </a:r>
          </a:p>
          <a:p>
            <a:pPr>
              <a:spcAft>
                <a:spcPts val="200"/>
              </a:spcAft>
            </a:pPr>
            <a:r>
              <a:rPr lang="en-US" altLang="en-US" i="1">
                <a:sym typeface="Symbol" pitchFamily="18" charset="2"/>
              </a:rPr>
              <a:t>	</a:t>
            </a:r>
            <a:r>
              <a:rPr lang="en-US" altLang="en-US">
                <a:sym typeface="Symbol" pitchFamily="18" charset="2"/>
              </a:rPr>
              <a:t>= (1/2)</a:t>
            </a:r>
            <a:r>
              <a:rPr lang="en-US" altLang="en-US" i="1">
                <a:sym typeface="Symbol" pitchFamily="18" charset="2"/>
              </a:rPr>
              <a:t>m</a:t>
            </a:r>
            <a:r>
              <a:rPr lang="en-US" altLang="en-US">
                <a:sym typeface="Symbol" pitchFamily="18" charset="2"/>
              </a:rPr>
              <a:t>(</a:t>
            </a:r>
            <a:r>
              <a:rPr lang="en-US" altLang="en-US" i="1">
                <a:sym typeface="Symbol" pitchFamily="18" charset="2"/>
              </a:rPr>
              <a:t>r</a:t>
            </a:r>
            <a:r>
              <a:rPr lang="en-US" altLang="en-US" baseline="-25000">
                <a:sym typeface="Symbol" pitchFamily="18" charset="2"/>
              </a:rPr>
              <a:t> </a:t>
            </a:r>
            <a:r>
              <a:rPr lang="en-US" altLang="en-US">
                <a:sym typeface="Symbol" pitchFamily="18" charset="2"/>
              </a:rPr>
              <a:t>)</a:t>
            </a:r>
            <a:r>
              <a:rPr lang="en-US" altLang="en-US" baseline="30000">
                <a:sym typeface="Symbol" pitchFamily="18" charset="2"/>
              </a:rPr>
              <a:t>2</a:t>
            </a:r>
          </a:p>
          <a:p>
            <a:pPr>
              <a:spcAft>
                <a:spcPts val="200"/>
              </a:spcAft>
            </a:pPr>
            <a:r>
              <a:rPr lang="en-US" altLang="en-US">
                <a:sym typeface="Symbol" pitchFamily="18" charset="2"/>
              </a:rPr>
              <a:t>	= (1/2)</a:t>
            </a:r>
            <a:r>
              <a:rPr lang="en-US" altLang="en-US" baseline="-25000">
                <a:sym typeface="Symbol" pitchFamily="18" charset="2"/>
              </a:rPr>
              <a:t> </a:t>
            </a:r>
            <a:r>
              <a:rPr lang="en-US" altLang="en-US">
                <a:sym typeface="Symbol" pitchFamily="18" charset="2"/>
              </a:rPr>
              <a:t>(</a:t>
            </a:r>
            <a:r>
              <a:rPr lang="en-US" altLang="en-US" i="1">
                <a:sym typeface="Symbol" pitchFamily="18" charset="2"/>
              </a:rPr>
              <a:t>mr</a:t>
            </a:r>
            <a:r>
              <a:rPr lang="en-US" altLang="en-US" baseline="30000">
                <a:sym typeface="Symbol" pitchFamily="18" charset="2"/>
              </a:rPr>
              <a:t> 2</a:t>
            </a:r>
            <a:r>
              <a:rPr lang="en-US" altLang="en-US">
                <a:sym typeface="Symbol" pitchFamily="18" charset="2"/>
              </a:rPr>
              <a:t>)</a:t>
            </a:r>
            <a:r>
              <a:rPr lang="en-US" altLang="en-US" baseline="-25000">
                <a:sym typeface="Symbol" pitchFamily="18" charset="2"/>
              </a:rPr>
              <a:t> </a:t>
            </a:r>
            <a:r>
              <a:rPr lang="en-US" altLang="en-US">
                <a:sym typeface="Symbol" pitchFamily="18" charset="2"/>
              </a:rPr>
              <a:t></a:t>
            </a:r>
            <a:r>
              <a:rPr lang="en-US" altLang="en-US" baseline="30000">
                <a:sym typeface="Symbol" pitchFamily="18" charset="2"/>
              </a:rPr>
              <a:t>2</a:t>
            </a:r>
            <a:r>
              <a:rPr lang="en-US" altLang="en-US">
                <a:sym typeface="Symbol" pitchFamily="18" charset="2"/>
              </a:rPr>
              <a:t>.</a:t>
            </a:r>
            <a:endParaRPr lang="en-US" altLang="en-US"/>
          </a:p>
          <a:p>
            <a:pPr>
              <a:spcAft>
                <a:spcPts val="200"/>
              </a:spcAft>
            </a:pPr>
            <a:r>
              <a:rPr lang="en-US" altLang="en-US">
                <a:sym typeface="Symbol" pitchFamily="18" charset="2"/>
              </a:rPr>
              <a:t></a:t>
            </a:r>
            <a:r>
              <a:rPr lang="en-US" altLang="en-US"/>
              <a:t>Given that the </a:t>
            </a:r>
            <a:r>
              <a:rPr lang="en-US" altLang="en-US">
                <a:sym typeface="Symbol" pitchFamily="18" charset="2"/>
              </a:rPr>
              <a:t> is the same                                                      for all particles in a </a:t>
            </a:r>
            <a:r>
              <a:rPr lang="en-US" altLang="en-US" i="1">
                <a:sym typeface="Symbol" pitchFamily="18" charset="2"/>
              </a:rPr>
              <a:t>rigid</a:t>
            </a:r>
            <a:r>
              <a:rPr lang="en-US" altLang="en-US">
                <a:sym typeface="Symbol" pitchFamily="18" charset="2"/>
              </a:rPr>
              <a:t> extended                                          body, clearly the total kinetic energy is given by</a:t>
            </a:r>
            <a:r>
              <a:rPr lang="en-US" altLang="en-US"/>
              <a:t>		</a:t>
            </a:r>
            <a:r>
              <a:rPr lang="en-US" altLang="en-US" i="1"/>
              <a:t>        </a:t>
            </a:r>
          </a:p>
        </p:txBody>
      </p:sp>
      <p:sp>
        <p:nvSpPr>
          <p:cNvPr id="2867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16"/>
          <p:cNvGrpSpPr>
            <a:grpSpLocks/>
          </p:cNvGrpSpPr>
          <p:nvPr/>
        </p:nvGrpSpPr>
        <p:grpSpPr bwMode="auto">
          <a:xfrm>
            <a:off x="5014913" y="1716088"/>
            <a:ext cx="3489325" cy="3503612"/>
            <a:chOff x="5029966" y="1715869"/>
            <a:chExt cx="3489325" cy="3503612"/>
          </a:xfrm>
        </p:grpSpPr>
        <p:pic>
          <p:nvPicPr>
            <p:cNvPr id="28684" name="Picture 4"/>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5029966" y="1715869"/>
              <a:ext cx="3489325" cy="3503612"/>
            </a:xfrm>
            <a:prstGeom prst="rect">
              <a:avLst/>
            </a:prstGeom>
            <a:noFill/>
            <a:ln w="9525">
              <a:noFill/>
              <a:miter lim="800000"/>
              <a:headEnd/>
              <a:tailEnd/>
            </a:ln>
          </p:spPr>
        </p:pic>
        <p:sp>
          <p:nvSpPr>
            <p:cNvPr id="3" name="Oval 2"/>
            <p:cNvSpPr/>
            <p:nvPr/>
          </p:nvSpPr>
          <p:spPr>
            <a:xfrm>
              <a:off x="7520753" y="2554069"/>
              <a:ext cx="236538" cy="236537"/>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V="1">
              <a:off x="6811141" y="2663606"/>
              <a:ext cx="819150" cy="7731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677" name="Group 15"/>
          <p:cNvGrpSpPr>
            <a:grpSpLocks/>
          </p:cNvGrpSpPr>
          <p:nvPr/>
        </p:nvGrpSpPr>
        <p:grpSpPr bwMode="auto">
          <a:xfrm>
            <a:off x="4981575" y="1703388"/>
            <a:ext cx="3516313" cy="3546475"/>
            <a:chOff x="5013434" y="1702676"/>
            <a:chExt cx="3515711" cy="3547241"/>
          </a:xfrm>
        </p:grpSpPr>
        <p:cxnSp>
          <p:nvCxnSpPr>
            <p:cNvPr id="7" name="Straight Connector 6"/>
            <p:cNvCxnSpPr/>
            <p:nvPr/>
          </p:nvCxnSpPr>
          <p:spPr>
            <a:xfrm>
              <a:off x="5013434" y="3452479"/>
              <a:ext cx="351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78432" y="1702676"/>
              <a:ext cx="0" cy="354724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23"/>
          <p:cNvGrpSpPr>
            <a:grpSpLocks/>
          </p:cNvGrpSpPr>
          <p:nvPr/>
        </p:nvGrpSpPr>
        <p:grpSpPr bwMode="auto">
          <a:xfrm>
            <a:off x="873125" y="5705475"/>
            <a:ext cx="7369175" cy="830263"/>
            <a:chOff x="510" y="3951"/>
            <a:chExt cx="4642" cy="523"/>
          </a:xfrm>
        </p:grpSpPr>
        <p:sp>
          <p:nvSpPr>
            <p:cNvPr id="28679" name="Text Box 24"/>
            <p:cNvSpPr txBox="1">
              <a:spLocks noChangeArrowheads="1"/>
            </p:cNvSpPr>
            <p:nvPr/>
          </p:nvSpPr>
          <p:spPr bwMode="auto">
            <a:xfrm>
              <a:off x="4111" y="3951"/>
              <a:ext cx="1039"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moment of inertia </a:t>
              </a:r>
              <a:r>
                <a:rPr lang="en-US" altLang="en-US" i="1">
                  <a:solidFill>
                    <a:schemeClr val="bg1"/>
                  </a:solidFill>
                </a:rPr>
                <a:t>I</a:t>
              </a:r>
            </a:p>
          </p:txBody>
        </p:sp>
        <p:sp>
          <p:nvSpPr>
            <p:cNvPr id="28680"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28681"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E</a:t>
              </a:r>
              <a:r>
                <a:rPr lang="en-US" altLang="en-US" baseline="-25000">
                  <a:ea typeface="Times New Roman" pitchFamily="18" charset="0"/>
                  <a:cs typeface="Courier New" pitchFamily="49" charset="0"/>
                  <a:sym typeface="Symbol" pitchFamily="18" charset="2"/>
                </a:rPr>
                <a:t>K</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(1/2) </a:t>
              </a:r>
              <a:r>
                <a:rPr lang="en-US" altLang="en-US" i="1">
                  <a:ea typeface="Times New Roman" pitchFamily="18" charset="0"/>
                  <a:cs typeface="Courier New" pitchFamily="49" charset="0"/>
                  <a:sym typeface="Symbol" pitchFamily="18" charset="2"/>
                </a:rPr>
                <a:t>I</a:t>
              </a:r>
              <a:r>
                <a:rPr lang="en-US" altLang="en-US">
                  <a:ea typeface="Times New Roman" pitchFamily="18" charset="0"/>
                  <a:cs typeface="Courier New" pitchFamily="49" charset="0"/>
                  <a:sym typeface="Symbol" pitchFamily="18" charset="2"/>
                </a:rPr>
                <a:t> </a:t>
              </a:r>
              <a:r>
                <a:rPr lang="en-US" altLang="en-US" baseline="30000">
                  <a:ea typeface="Times New Roman" pitchFamily="18" charset="0"/>
                  <a:cs typeface="Courier New" pitchFamily="49" charset="0"/>
                  <a:sym typeface="Symbol" pitchFamily="18" charset="2"/>
                </a:rPr>
                <a:t>2</a:t>
              </a:r>
              <a:r>
                <a:rPr lang="en-US" altLang="en-US">
                  <a:ea typeface="Times New Roman" pitchFamily="18" charset="0"/>
                  <a:cs typeface="Courier New" pitchFamily="49" charset="0"/>
                  <a:sym typeface="Symbol" pitchFamily="18" charset="2"/>
                </a:rPr>
                <a:t> with </a:t>
              </a:r>
              <a:r>
                <a:rPr lang="en-US" altLang="en-US" i="1">
                  <a:ea typeface="Times New Roman" pitchFamily="18" charset="0"/>
                  <a:cs typeface="Courier New" pitchFamily="49" charset="0"/>
                  <a:sym typeface="Symbol" pitchFamily="18" charset="2"/>
                </a:rPr>
                <a:t>I</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mr</a:t>
              </a:r>
              <a:r>
                <a:rPr lang="en-US" altLang="en-US" baseline="30000">
                  <a:ea typeface="Times New Roman" pitchFamily="18" charset="0"/>
                  <a:cs typeface="Courier New" pitchFamily="49" charset="0"/>
                  <a:sym typeface="Symbol" pitchFamily="18" charset="2"/>
                </a:rPr>
                <a:t> 2</a:t>
              </a:r>
              <a:r>
                <a:rPr lang="en-US" altLang="en-US">
                  <a:ea typeface="Times New Roman" pitchFamily="18" charset="0"/>
                  <a:cs typeface="Courier New" pitchFamily="49" charset="0"/>
                  <a:sym typeface="Symbol" pitchFamily="18" charset="2"/>
                </a:rPr>
                <a:t>.</a:t>
              </a:r>
            </a:p>
            <a:p>
              <a:pPr>
                <a:lnSpc>
                  <a:spcPct val="90000"/>
                </a:lnSpc>
                <a:spcBef>
                  <a:spcPts val="200"/>
                </a:spcBef>
              </a:pPr>
              <a:r>
                <a:rPr lang="en-US" altLang="en-US">
                  <a:ea typeface="Times New Roman" pitchFamily="18" charset="0"/>
                  <a:cs typeface="Courier New" pitchFamily="49" charset="0"/>
                  <a:sym typeface="Symbol" pitchFamily="18" charset="2"/>
                </a:rPr>
                <a:t>           </a:t>
              </a:r>
              <a:r>
                <a:rPr lang="en-US" altLang="en-US" sz="2000">
                  <a:solidFill>
                    <a:srgbClr val="00B0F0"/>
                  </a:solidFill>
                  <a:ea typeface="Times New Roman" pitchFamily="18" charset="0"/>
                  <a:cs typeface="Courier New" pitchFamily="49" charset="0"/>
                  <a:sym typeface="Symbol" pitchFamily="18" charset="2"/>
                </a:rPr>
                <a:t>where </a:t>
              </a:r>
              <a:r>
                <a:rPr lang="en-US" altLang="en-US" sz="2000" i="1">
                  <a:solidFill>
                    <a:srgbClr val="00B0F0"/>
                  </a:solidFill>
                  <a:ea typeface="Times New Roman" pitchFamily="18" charset="0"/>
                  <a:cs typeface="Courier New" pitchFamily="49" charset="0"/>
                  <a:sym typeface="Symbol" pitchFamily="18" charset="2"/>
                </a:rPr>
                <a:t>I</a:t>
              </a:r>
              <a:r>
                <a:rPr lang="en-US" altLang="en-US" sz="2000">
                  <a:solidFill>
                    <a:srgbClr val="00B0F0"/>
                  </a:solidFill>
                  <a:ea typeface="Times New Roman" pitchFamily="18" charset="0"/>
                  <a:cs typeface="Courier New" pitchFamily="49" charset="0"/>
                  <a:sym typeface="Symbol" pitchFamily="18" charset="2"/>
                </a:rPr>
                <a:t> is the rotational inertia</a:t>
              </a:r>
              <a:endParaRPr lang="en-US" altLang="en-US" sz="2000" i="1" baseline="30000">
                <a:solidFill>
                  <a:srgbClr val="00B0F0"/>
                </a:solidFill>
                <a:ea typeface="Times New Roman" pitchFamily="18" charset="0"/>
                <a:cs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 calcmode="lin" valueType="num">
                                      <p:cBhvr additive="base">
                                        <p:cTn id="11"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 calcmode="lin" valueType="num">
                                      <p:cBhvr additive="base">
                                        <p:cTn id="1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 calcmode="lin" valueType="num">
                                      <p:cBhvr additive="base">
                                        <p:cTn id="2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4" end="4"/>
                                            </p:txEl>
                                          </p:spTgt>
                                        </p:tgtEl>
                                        <p:attrNameLst>
                                          <p:attrName>style.visibility</p:attrName>
                                        </p:attrNameLst>
                                      </p:cBhvr>
                                      <p:to>
                                        <p:strVal val="visible"/>
                                      </p:to>
                                    </p:set>
                                    <p:anim calcmode="lin" valueType="num">
                                      <p:cBhvr additive="base">
                                        <p:cTn id="29"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5" end="5"/>
                                            </p:txEl>
                                          </p:spTgt>
                                        </p:tgtEl>
                                        <p:attrNameLst>
                                          <p:attrName>style.visibility</p:attrName>
                                        </p:attrNameLst>
                                      </p:cBhvr>
                                      <p:to>
                                        <p:strVal val="visible"/>
                                      </p:to>
                                    </p:set>
                                    <p:anim calcmode="lin" valueType="num">
                                      <p:cBhvr additive="base">
                                        <p:cTn id="35"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669925" y="4051300"/>
            <a:ext cx="7772400" cy="2806700"/>
          </a:xfrm>
          <a:prstGeom prst="rect">
            <a:avLst/>
          </a:prstGeom>
          <a:solidFill>
            <a:srgbClr val="CCFFCC"/>
          </a:solidFill>
          <a:ln w="9525">
            <a:noFill/>
            <a:miter lim="800000"/>
            <a:headEnd/>
            <a:tailEnd/>
          </a:ln>
        </p:spPr>
        <p:txBody>
          <a:bodyPr/>
          <a:lstStyle/>
          <a:p>
            <a:pPr>
              <a:spcAft>
                <a:spcPct val="20000"/>
              </a:spcAft>
            </a:pPr>
            <a:r>
              <a:rPr lang="en-US" altLang="en-US"/>
              <a:t>PRACTICE: Find the moment of inertia of the                     dumbbell about its center. Each end has a                                 mass of 15.0 kg. Assume the 30.0-cm                                  handle is massless.</a:t>
            </a:r>
          </a:p>
          <a:p>
            <a:pPr>
              <a:spcAft>
                <a:spcPct val="20000"/>
              </a:spcAft>
            </a:pPr>
            <a:r>
              <a:rPr lang="en-US" altLang="en-US"/>
              <a:t>SOLUTION:</a:t>
            </a:r>
          </a:p>
          <a:p>
            <a:r>
              <a:rPr lang="en-US" altLang="en-US">
                <a:sym typeface="Symbol" pitchFamily="18" charset="2"/>
              </a:rPr>
              <a:t></a:t>
            </a:r>
            <a:r>
              <a:rPr lang="en-US" altLang="en-US"/>
              <a:t>Each mass is 0.15 m from the center of rotation. Thus</a:t>
            </a:r>
          </a:p>
          <a:p>
            <a:r>
              <a:rPr lang="en-US" altLang="en-US" i="1"/>
              <a:t>      I</a:t>
            </a:r>
            <a:r>
              <a:rPr lang="en-US" altLang="en-US"/>
              <a:t> = </a:t>
            </a:r>
            <a:r>
              <a:rPr lang="en-US" altLang="en-US">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mr</a:t>
            </a:r>
            <a:r>
              <a:rPr lang="en-US" altLang="en-US" baseline="30000">
                <a:ea typeface="Times New Roman" pitchFamily="18" charset="0"/>
                <a:cs typeface="Courier New" pitchFamily="49" charset="0"/>
                <a:sym typeface="Symbol" pitchFamily="18" charset="2"/>
              </a:rPr>
              <a:t> 2</a:t>
            </a:r>
            <a:r>
              <a:rPr lang="en-US" altLang="en-US" i="1">
                <a:sym typeface="Symbol" pitchFamily="18" charset="2"/>
              </a:rPr>
              <a:t> </a:t>
            </a:r>
            <a:r>
              <a:rPr lang="en-US" altLang="en-US">
                <a:sym typeface="Symbol" pitchFamily="18" charset="2"/>
              </a:rPr>
              <a:t>= 15(0.15)</a:t>
            </a:r>
            <a:r>
              <a:rPr lang="en-US" altLang="en-US" baseline="30000">
                <a:sym typeface="Symbol" pitchFamily="18" charset="2"/>
              </a:rPr>
              <a:t>2</a:t>
            </a:r>
            <a:r>
              <a:rPr lang="en-US" altLang="en-US">
                <a:sym typeface="Symbol" pitchFamily="18" charset="2"/>
              </a:rPr>
              <a:t>  + 15(0.15)</a:t>
            </a:r>
            <a:r>
              <a:rPr lang="en-US" altLang="en-US" baseline="30000">
                <a:sym typeface="Symbol" pitchFamily="18" charset="2"/>
              </a:rPr>
              <a:t>2</a:t>
            </a:r>
            <a:r>
              <a:rPr lang="en-US" altLang="en-US">
                <a:sym typeface="Symbol" pitchFamily="18" charset="2"/>
              </a:rPr>
              <a:t> = 0.675 kg</a:t>
            </a:r>
            <a:r>
              <a:rPr lang="en-US" altLang="en-US" baseline="-25000">
                <a:sym typeface="Symbol" pitchFamily="18" charset="2"/>
              </a:rPr>
              <a:t> </a:t>
            </a:r>
            <a:r>
              <a:rPr lang="en-US" altLang="en-US">
                <a:sym typeface="Symbol" pitchFamily="18" charset="2"/>
              </a:rPr>
              <a:t>m</a:t>
            </a:r>
            <a:r>
              <a:rPr lang="en-US" altLang="en-US" baseline="30000">
                <a:sym typeface="Symbol" pitchFamily="18" charset="2"/>
              </a:rPr>
              <a:t>2</a:t>
            </a:r>
            <a:r>
              <a:rPr lang="en-US" altLang="en-US">
                <a:sym typeface="Symbol" pitchFamily="18" charset="2"/>
              </a:rPr>
              <a:t>.</a:t>
            </a:r>
            <a:endParaRPr lang="en-US" altLang="en-US">
              <a:cs typeface="Times New Roman" pitchFamily="18" charset="0"/>
              <a:sym typeface="Symbol" pitchFamily="18" charset="2"/>
            </a:endParaRPr>
          </a:p>
        </p:txBody>
      </p:sp>
      <p:sp>
        <p:nvSpPr>
          <p:cNvPr id="93187" name="Rectangle 3"/>
          <p:cNvSpPr>
            <a:spLocks noChangeArrowheads="1"/>
          </p:cNvSpPr>
          <p:nvPr/>
        </p:nvSpPr>
        <p:spPr bwMode="auto">
          <a:xfrm>
            <a:off x="685800" y="1397000"/>
            <a:ext cx="7772400" cy="26860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a:p>
            <a:pPr>
              <a:spcAft>
                <a:spcPts val="200"/>
              </a:spcAft>
            </a:pPr>
            <a:r>
              <a:rPr lang="en-US" altLang="en-US">
                <a:sym typeface="Symbol" pitchFamily="18" charset="2"/>
              </a:rPr>
              <a:t></a:t>
            </a:r>
            <a:r>
              <a:rPr lang="en-US" altLang="en-US"/>
              <a:t>It turns out that the </a:t>
            </a:r>
            <a:r>
              <a:rPr lang="en-US" altLang="en-US" b="1"/>
              <a:t>rotational inertia</a:t>
            </a:r>
            <a:r>
              <a:rPr lang="en-US" altLang="en-US"/>
              <a:t> </a:t>
            </a:r>
            <a:r>
              <a:rPr lang="en-US" altLang="en-US" i="1"/>
              <a:t>I</a:t>
            </a:r>
            <a:r>
              <a:rPr lang="en-US" altLang="en-US"/>
              <a:t> has the same function in rotation as the </a:t>
            </a:r>
            <a:r>
              <a:rPr lang="en-US" altLang="en-US" b="1"/>
              <a:t>translational inertia</a:t>
            </a:r>
            <a:r>
              <a:rPr lang="en-US" altLang="en-US"/>
              <a:t> </a:t>
            </a:r>
            <a:r>
              <a:rPr lang="en-US" altLang="en-US" i="1"/>
              <a:t>m</a:t>
            </a:r>
            <a:r>
              <a:rPr lang="en-US" altLang="en-US"/>
              <a:t> has in translational motion. Later we will see that all the translational kinematic and dynamic equations can be directly translated into their rotational counterparts by simple substitutions – one of which will be </a:t>
            </a:r>
            <a:r>
              <a:rPr lang="en-US" altLang="en-US" i="1"/>
              <a:t>I</a:t>
            </a:r>
            <a:r>
              <a:rPr lang="en-US" altLang="en-US"/>
              <a:t> </a:t>
            </a:r>
            <a:r>
              <a:rPr lang="en-US" altLang="en-US">
                <a:sym typeface="Symbol" pitchFamily="18" charset="2"/>
              </a:rPr>
              <a:t> </a:t>
            </a:r>
            <a:r>
              <a:rPr lang="en-US" altLang="en-US" i="1">
                <a:sym typeface="Symbol" pitchFamily="18" charset="2"/>
              </a:rPr>
              <a:t>m</a:t>
            </a:r>
            <a:r>
              <a:rPr lang="en-US" altLang="en-US">
                <a:sym typeface="Symbol" pitchFamily="18" charset="2"/>
              </a:rPr>
              <a:t>!</a:t>
            </a:r>
            <a:endParaRPr lang="en-US" altLang="en-US"/>
          </a:p>
        </p:txBody>
      </p:sp>
      <p:sp>
        <p:nvSpPr>
          <p:cNvPr id="29700"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ED1C24"/>
              </a:clrFrom>
              <a:clrTo>
                <a:srgbClr val="ED1C24">
                  <a:alpha val="0"/>
                </a:srgbClr>
              </a:clrTo>
            </a:clrChange>
          </a:blip>
          <a:stretch>
            <a:fillRect/>
          </a:stretch>
        </p:blipFill>
        <p:spPr>
          <a:xfrm>
            <a:off x="6905625" y="4603750"/>
            <a:ext cx="2238375" cy="849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8" presetClass="emph" presetSubtype="0" repeatCount="indefinite" fill="hold" nodeType="withEffect">
                                  <p:stCondLst>
                                    <p:cond delay="0"/>
                                  </p:stCondLst>
                                  <p:childTnLst>
                                    <p:animRot by="21600000">
                                      <p:cBhvr>
                                        <p:cTn id="19" dur="2000" fill="hold"/>
                                        <p:tgtEl>
                                          <p:spTgt spid="2"/>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 calcmode="lin" valueType="num">
                                      <p:cBhvr additive="base">
                                        <p:cTn id="24"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 calcmode="lin" valueType="num">
                                      <p:cBhvr additive="base">
                                        <p:cTn id="30"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 calcmode="lin" valueType="num">
                                      <p:cBhvr additive="base">
                                        <p:cTn id="36"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6"/>
          <p:cNvSpPr>
            <a:spLocks noChangeArrowheads="1"/>
          </p:cNvSpPr>
          <p:nvPr/>
        </p:nvSpPr>
        <p:spPr bwMode="auto">
          <a:xfrm>
            <a:off x="698500" y="6054725"/>
            <a:ext cx="7764463" cy="803275"/>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You can verify that the unit is indeed J.</a:t>
            </a:r>
          </a:p>
        </p:txBody>
      </p:sp>
      <p:sp>
        <p:nvSpPr>
          <p:cNvPr id="18" name="Rectangle 4"/>
          <p:cNvSpPr>
            <a:spLocks noChangeArrowheads="1"/>
          </p:cNvSpPr>
          <p:nvPr/>
        </p:nvSpPr>
        <p:spPr bwMode="auto">
          <a:xfrm>
            <a:off x="701675" y="1860550"/>
            <a:ext cx="7772400" cy="4224338"/>
          </a:xfrm>
          <a:prstGeom prst="rect">
            <a:avLst/>
          </a:prstGeom>
          <a:solidFill>
            <a:srgbClr val="CCFFCC"/>
          </a:solidFill>
          <a:ln w="9525">
            <a:noFill/>
            <a:miter lim="800000"/>
            <a:headEnd/>
            <a:tailEnd/>
          </a:ln>
        </p:spPr>
        <p:txBody>
          <a:bodyPr/>
          <a:lstStyle/>
          <a:p>
            <a:pPr>
              <a:spcAft>
                <a:spcPct val="20000"/>
              </a:spcAft>
            </a:pPr>
            <a:r>
              <a:rPr lang="en-US" altLang="en-US"/>
              <a:t>PRACTICE: If the mass of the previous example rotates once in 2.0 seconds, what is its rotational kinetic energy?</a:t>
            </a:r>
          </a:p>
          <a:p>
            <a:pPr>
              <a:spcAft>
                <a:spcPct val="20000"/>
              </a:spcAft>
            </a:pPr>
            <a:r>
              <a:rPr lang="en-US" altLang="en-US"/>
              <a:t>SOLUTION:</a:t>
            </a:r>
          </a:p>
          <a:p>
            <a:r>
              <a:rPr lang="en-US" altLang="en-US">
                <a:sym typeface="Symbol" pitchFamily="18" charset="2"/>
              </a:rPr>
              <a:t></a:t>
            </a:r>
            <a:r>
              <a:rPr lang="en-US" altLang="en-US"/>
              <a:t>Use the </a:t>
            </a:r>
            <a:r>
              <a:rPr lang="en-US" altLang="en-US" i="1"/>
              <a:t>I</a:t>
            </a:r>
            <a:r>
              <a:rPr lang="en-US" altLang="en-US"/>
              <a:t> we just calculated and </a:t>
            </a:r>
            <a:r>
              <a:rPr lang="en-US" altLang="en-US" i="1">
                <a:sym typeface="Symbol" pitchFamily="18" charset="2"/>
              </a:rPr>
              <a:t>E</a:t>
            </a:r>
            <a:r>
              <a:rPr lang="en-US" altLang="en-US" baseline="-25000">
                <a:sym typeface="Symbol" pitchFamily="18" charset="2"/>
              </a:rPr>
              <a:t>K</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(1/2) </a:t>
            </a:r>
            <a:r>
              <a:rPr lang="en-US" altLang="en-US" i="1">
                <a:ea typeface="Times New Roman" pitchFamily="18" charset="0"/>
                <a:cs typeface="Courier New" pitchFamily="49" charset="0"/>
                <a:sym typeface="Symbol" pitchFamily="18" charset="2"/>
              </a:rPr>
              <a:t>I</a:t>
            </a:r>
            <a:r>
              <a:rPr lang="en-US" altLang="en-US">
                <a:sym typeface="Symbol" pitchFamily="18" charset="2"/>
              </a:rPr>
              <a:t> </a:t>
            </a:r>
            <a:r>
              <a:rPr lang="en-US" altLang="en-US" baseline="30000">
                <a:sym typeface="Symbol" pitchFamily="18" charset="2"/>
              </a:rPr>
              <a:t>2</a:t>
            </a:r>
            <a:r>
              <a:rPr lang="en-US" altLang="en-US">
                <a:cs typeface="Times New Roman" pitchFamily="18" charset="0"/>
                <a:sym typeface="Symbol" pitchFamily="18" charset="2"/>
              </a:rPr>
              <a:t>. </a:t>
            </a:r>
          </a:p>
          <a:p>
            <a:r>
              <a:rPr lang="en-US" altLang="en-US">
                <a:cs typeface="Courier New" pitchFamily="49" charset="0"/>
                <a:sym typeface="Symbol" pitchFamily="18" charset="2"/>
              </a:rPr>
              <a:t>        	=  </a:t>
            </a:r>
            <a:r>
              <a:rPr lang="en-US" altLang="en-US" i="1">
                <a:cs typeface="Courier New" pitchFamily="49" charset="0"/>
                <a:sym typeface="Symbol" pitchFamily="18" charset="2"/>
              </a:rPr>
              <a:t>/ t</a:t>
            </a:r>
            <a:r>
              <a:rPr lang="en-US" altLang="en-US">
                <a:cs typeface="Courier New" pitchFamily="49" charset="0"/>
                <a:sym typeface="Symbol" pitchFamily="18" charset="2"/>
              </a:rPr>
              <a:t> = 2 rad </a:t>
            </a:r>
            <a:r>
              <a:rPr lang="en-US" altLang="en-US" i="1">
                <a:cs typeface="Courier New" pitchFamily="49" charset="0"/>
                <a:sym typeface="Symbol" pitchFamily="18" charset="2"/>
              </a:rPr>
              <a:t>/ </a:t>
            </a:r>
            <a:r>
              <a:rPr lang="en-US" altLang="en-US">
                <a:cs typeface="Courier New" pitchFamily="49" charset="0"/>
                <a:sym typeface="Symbol" pitchFamily="18" charset="2"/>
              </a:rPr>
              <a:t>2 s = 3.14 rad s</a:t>
            </a:r>
            <a:r>
              <a:rPr lang="en-US" altLang="en-US" baseline="30000">
                <a:cs typeface="Courier New" pitchFamily="49" charset="0"/>
                <a:sym typeface="Symbol" pitchFamily="18" charset="2"/>
              </a:rPr>
              <a:t>-1</a:t>
            </a:r>
            <a:r>
              <a:rPr lang="en-US" altLang="en-US">
                <a:cs typeface="Courier New" pitchFamily="49" charset="0"/>
                <a:sym typeface="Symbol" pitchFamily="18" charset="2"/>
              </a:rPr>
              <a:t>.</a:t>
            </a:r>
            <a:endParaRPr lang="en-US" altLang="en-US"/>
          </a:p>
          <a:p>
            <a:r>
              <a:rPr lang="en-US" altLang="en-US" i="1"/>
              <a:t>        I</a:t>
            </a:r>
            <a:r>
              <a:rPr lang="en-US" altLang="en-US"/>
              <a:t> 	= </a:t>
            </a:r>
            <a:r>
              <a:rPr lang="en-US" altLang="en-US">
                <a:sym typeface="Symbol" pitchFamily="18" charset="2"/>
              </a:rPr>
              <a:t>0.675 kg</a:t>
            </a:r>
            <a:r>
              <a:rPr lang="en-US" altLang="en-US" baseline="-25000">
                <a:sym typeface="Symbol" pitchFamily="18" charset="2"/>
              </a:rPr>
              <a:t> </a:t>
            </a:r>
            <a:r>
              <a:rPr lang="en-US" altLang="en-US">
                <a:sym typeface="Symbol" pitchFamily="18" charset="2"/>
              </a:rPr>
              <a:t>m</a:t>
            </a:r>
            <a:r>
              <a:rPr lang="en-US" altLang="en-US" baseline="30000">
                <a:sym typeface="Symbol" pitchFamily="18" charset="2"/>
              </a:rPr>
              <a:t>2</a:t>
            </a:r>
            <a:r>
              <a:rPr lang="en-US" altLang="en-US">
                <a:sym typeface="Symbol" pitchFamily="18" charset="2"/>
              </a:rPr>
              <a:t>.</a:t>
            </a:r>
          </a:p>
          <a:p>
            <a:r>
              <a:rPr lang="en-US" altLang="en-US">
                <a:sym typeface="Symbol" pitchFamily="18" charset="2"/>
              </a:rPr>
              <a:t></a:t>
            </a:r>
            <a:r>
              <a:rPr lang="en-US" altLang="en-US"/>
              <a:t>Thus</a:t>
            </a:r>
          </a:p>
          <a:p>
            <a:r>
              <a:rPr lang="en-US" altLang="en-US" i="1">
                <a:sym typeface="Symbol" pitchFamily="18" charset="2"/>
              </a:rPr>
              <a:t>     	     E</a:t>
            </a:r>
            <a:r>
              <a:rPr lang="en-US" altLang="en-US" baseline="-25000">
                <a:sym typeface="Symbol" pitchFamily="18" charset="2"/>
              </a:rPr>
              <a:t>K</a:t>
            </a:r>
            <a:r>
              <a:rPr lang="en-US" altLang="en-US" i="1">
                <a:solidFill>
                  <a:srgbClr val="000000"/>
                </a:solidFill>
                <a:cs typeface="Times New Roman" pitchFamily="18" charset="0"/>
                <a:sym typeface="Symbol" pitchFamily="18" charset="2"/>
              </a:rPr>
              <a:t> 	</a:t>
            </a:r>
            <a:r>
              <a:rPr lang="en-US" altLang="en-US">
                <a:cs typeface="Times New Roman" pitchFamily="18" charset="0"/>
                <a:sym typeface="Symbol" pitchFamily="18" charset="2"/>
              </a:rPr>
              <a:t>= (1/2) </a:t>
            </a:r>
            <a:r>
              <a:rPr lang="en-US" altLang="en-US" i="1">
                <a:cs typeface="Times New Roman" pitchFamily="18" charset="0"/>
                <a:sym typeface="Symbol" pitchFamily="18" charset="2"/>
              </a:rPr>
              <a:t>I</a:t>
            </a:r>
            <a:r>
              <a:rPr lang="en-US" altLang="en-US">
                <a:sym typeface="Symbol" pitchFamily="18" charset="2"/>
              </a:rPr>
              <a:t> </a:t>
            </a:r>
            <a:r>
              <a:rPr lang="en-US" altLang="en-US" baseline="30000">
                <a:sym typeface="Symbol" pitchFamily="18" charset="2"/>
              </a:rPr>
              <a:t>2</a:t>
            </a:r>
            <a:r>
              <a:rPr lang="en-US" altLang="en-US">
                <a:cs typeface="Times New Roman" pitchFamily="18" charset="0"/>
                <a:sym typeface="Symbol" pitchFamily="18" charset="2"/>
              </a:rPr>
              <a:t> </a:t>
            </a:r>
          </a:p>
          <a:p>
            <a:r>
              <a:rPr lang="en-US" altLang="en-US">
                <a:cs typeface="Times New Roman" pitchFamily="18" charset="0"/>
                <a:sym typeface="Symbol" pitchFamily="18" charset="2"/>
              </a:rPr>
              <a:t>		= (1/2)0.6753.14</a:t>
            </a:r>
            <a:r>
              <a:rPr lang="en-US" altLang="en-US" baseline="30000">
                <a:cs typeface="Times New Roman" pitchFamily="18" charset="0"/>
                <a:sym typeface="Symbol" pitchFamily="18" charset="2"/>
              </a:rPr>
              <a:t>2</a:t>
            </a:r>
            <a:endParaRPr lang="en-US" altLang="en-US">
              <a:cs typeface="Times New Roman" pitchFamily="18" charset="0"/>
              <a:sym typeface="Symbol" pitchFamily="18" charset="2"/>
            </a:endParaRPr>
          </a:p>
          <a:p>
            <a:r>
              <a:rPr lang="en-US" altLang="en-US">
                <a:cs typeface="Times New Roman" pitchFamily="18" charset="0"/>
                <a:sym typeface="Symbol" pitchFamily="18" charset="2"/>
              </a:rPr>
              <a:t>		= 3.3 J.</a:t>
            </a:r>
          </a:p>
        </p:txBody>
      </p:sp>
      <p:sp>
        <p:nvSpPr>
          <p:cNvPr id="30724"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sp>
        <p:nvSpPr>
          <p:cNvPr id="3072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ED1C24"/>
              </a:clrFrom>
              <a:clrTo>
                <a:srgbClr val="ED1C24">
                  <a:alpha val="0"/>
                </a:srgbClr>
              </a:clrTo>
            </a:clrChange>
          </a:blip>
          <a:stretch>
            <a:fillRect/>
          </a:stretch>
        </p:blipFill>
        <p:spPr>
          <a:xfrm>
            <a:off x="6905625" y="4603750"/>
            <a:ext cx="2238375" cy="849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8" presetClass="emph" presetSubtype="0" repeatCount="indefinite" fill="hold" nodeType="withEffect">
                                  <p:stCondLst>
                                    <p:cond delay="0"/>
                                  </p:stCondLst>
                                  <p:childTnLst>
                                    <p:animRot by="21600000">
                                      <p:cBhvr>
                                        <p:cTn id="13" dur="2000" fill="hold"/>
                                        <p:tgtEl>
                                          <p:spTgt spid="2"/>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 calcmode="lin" valueType="num">
                                      <p:cBhvr additive="base">
                                        <p:cTn id="1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 calcmode="lin" valueType="num">
                                      <p:cBhvr additive="base">
                                        <p:cTn id="3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
                                            <p:txEl>
                                              <p:pRg st="4" end="4"/>
                                            </p:txEl>
                                          </p:spTgt>
                                        </p:tgtEl>
                                        <p:attrNameLst>
                                          <p:attrName>style.visibility</p:attrName>
                                        </p:attrNameLst>
                                      </p:cBhvr>
                                      <p:to>
                                        <p:strVal val="visible"/>
                                      </p:to>
                                    </p:set>
                                    <p:anim calcmode="lin" valueType="num">
                                      <p:cBhvr additive="base">
                                        <p:cTn id="36"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 calcmode="lin" valueType="num">
                                      <p:cBhvr additive="base">
                                        <p:cTn id="42"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8">
                                            <p:txEl>
                                              <p:pRg st="6" end="6"/>
                                            </p:txEl>
                                          </p:spTgt>
                                        </p:tgtEl>
                                        <p:attrNameLst>
                                          <p:attrName>style.visibility</p:attrName>
                                        </p:attrNameLst>
                                      </p:cBhvr>
                                      <p:to>
                                        <p:strVal val="visible"/>
                                      </p:to>
                                    </p:set>
                                    <p:anim calcmode="lin" valueType="num">
                                      <p:cBhvr additive="base">
                                        <p:cTn id="48"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8">
                                            <p:txEl>
                                              <p:pRg st="7" end="7"/>
                                            </p:txEl>
                                          </p:spTgt>
                                        </p:tgtEl>
                                        <p:attrNameLst>
                                          <p:attrName>style.visibility</p:attrName>
                                        </p:attrNameLst>
                                      </p:cBhvr>
                                      <p:to>
                                        <p:strVal val="visible"/>
                                      </p:to>
                                    </p:set>
                                    <p:anim calcmode="lin" valueType="num">
                                      <p:cBhvr additive="base">
                                        <p:cTn id="54"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8">
                                            <p:txEl>
                                              <p:pRg st="8" end="8"/>
                                            </p:txEl>
                                          </p:spTgt>
                                        </p:tgtEl>
                                        <p:attrNameLst>
                                          <p:attrName>style.visibility</p:attrName>
                                        </p:attrNameLst>
                                      </p:cBhvr>
                                      <p:to>
                                        <p:strVal val="visible"/>
                                      </p:to>
                                    </p:set>
                                    <p:anim calcmode="lin" valueType="num">
                                      <p:cBhvr additive="base">
                                        <p:cTn id="60"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6">
                                            <p:txEl>
                                              <p:pRg st="1" end="1"/>
                                            </p:txEl>
                                          </p:spTgt>
                                        </p:tgtEl>
                                        <p:attrNameLst>
                                          <p:attrName>style.visibility</p:attrName>
                                        </p:attrNameLst>
                                      </p:cBhvr>
                                      <p:to>
                                        <p:strVal val="visible"/>
                                      </p:to>
                                    </p:set>
                                    <p:anim calcmode="lin" valueType="num">
                                      <p:cBhvr additive="base">
                                        <p:cTn id="6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3403600"/>
          </a:xfrm>
          <a:prstGeom prst="rect">
            <a:avLst/>
          </a:prstGeom>
          <a:solidFill>
            <a:srgbClr val="EAEAEA"/>
          </a:solidFill>
          <a:ln w="9525">
            <a:noFill/>
            <a:miter lim="800000"/>
            <a:headEnd/>
            <a:tailEnd/>
          </a:ln>
        </p:spPr>
        <p:txBody>
          <a:bodyPr/>
          <a:lstStyle/>
          <a:p>
            <a:pPr marL="625475" indent="-625475"/>
            <a:r>
              <a:rPr lang="en-US" altLang="en-US" b="1">
                <a:solidFill>
                  <a:schemeClr val="accent2"/>
                </a:solidFill>
              </a:rPr>
              <a:t>Understandings: </a:t>
            </a:r>
            <a:endParaRPr lang="en-US" altLang="en-US">
              <a:solidFill>
                <a:schemeClr val="accent2"/>
              </a:solidFill>
            </a:endParaRPr>
          </a:p>
          <a:p>
            <a:pPr marL="625475" indent="-625475"/>
            <a:r>
              <a:rPr lang="en-US" altLang="en-US">
                <a:solidFill>
                  <a:schemeClr val="accent2"/>
                </a:solidFill>
              </a:rPr>
              <a:t>• Torque </a:t>
            </a:r>
          </a:p>
          <a:p>
            <a:pPr marL="625475" indent="-625475"/>
            <a:r>
              <a:rPr lang="en-US" altLang="en-US">
                <a:solidFill>
                  <a:schemeClr val="accent2"/>
                </a:solidFill>
              </a:rPr>
              <a:t>• Moment of inertia </a:t>
            </a:r>
          </a:p>
          <a:p>
            <a:pPr marL="625475" indent="-625475"/>
            <a:r>
              <a:rPr lang="en-US" altLang="en-US">
                <a:solidFill>
                  <a:schemeClr val="accent2"/>
                </a:solidFill>
              </a:rPr>
              <a:t>• Rotational and translational equilibrium </a:t>
            </a:r>
          </a:p>
          <a:p>
            <a:pPr marL="625475" indent="-625475"/>
            <a:r>
              <a:rPr lang="en-US" altLang="en-US">
                <a:solidFill>
                  <a:schemeClr val="accent2"/>
                </a:solidFill>
              </a:rPr>
              <a:t>• Angular acceleration </a:t>
            </a:r>
          </a:p>
          <a:p>
            <a:pPr marL="625475" indent="-625475"/>
            <a:r>
              <a:rPr lang="en-US" altLang="en-US">
                <a:solidFill>
                  <a:schemeClr val="accent2"/>
                </a:solidFill>
              </a:rPr>
              <a:t>• Equations of rotational motion for uniform angular acceleration </a:t>
            </a:r>
          </a:p>
          <a:p>
            <a:pPr marL="625475" indent="-625475"/>
            <a:r>
              <a:rPr lang="en-US" altLang="en-US">
                <a:solidFill>
                  <a:schemeClr val="accent2"/>
                </a:solidFill>
              </a:rPr>
              <a:t>• Newton’s second law applied to angular motion </a:t>
            </a:r>
          </a:p>
          <a:p>
            <a:pPr marL="625475" indent="-625475"/>
            <a:r>
              <a:rPr lang="en-US" altLang="en-US">
                <a:solidFill>
                  <a:schemeClr val="accent2"/>
                </a:solidFill>
              </a:rPr>
              <a:t>• Conservation of angular momentum </a:t>
            </a:r>
          </a:p>
        </p:txBody>
      </p:sp>
      <p:sp>
        <p:nvSpPr>
          <p:cNvPr id="409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701675" y="1844675"/>
            <a:ext cx="7772400" cy="4933950"/>
          </a:xfrm>
          <a:prstGeom prst="rect">
            <a:avLst/>
          </a:prstGeom>
          <a:solidFill>
            <a:srgbClr val="CCFFCC"/>
          </a:solidFill>
          <a:ln w="9525">
            <a:noFill/>
            <a:miter lim="800000"/>
            <a:headEnd/>
            <a:tailEnd/>
          </a:ln>
        </p:spPr>
        <p:txBody>
          <a:bodyPr/>
          <a:lstStyle/>
          <a:p>
            <a:pPr>
              <a:spcAft>
                <a:spcPct val="20000"/>
              </a:spcAft>
            </a:pPr>
            <a:r>
              <a:rPr lang="en-US" altLang="en-US"/>
              <a:t>PRACTICE: If the mass of the previous example not only rotates once in 2.0 seconds, but translates at 0.25 ms</a:t>
            </a:r>
            <a:r>
              <a:rPr lang="en-US" altLang="en-US" baseline="30000"/>
              <a:t>-1</a:t>
            </a:r>
            <a:r>
              <a:rPr lang="en-US" altLang="en-US"/>
              <a:t> to the left, what is its total kinetic energy?</a:t>
            </a:r>
          </a:p>
          <a:p>
            <a:pPr>
              <a:spcAft>
                <a:spcPct val="20000"/>
              </a:spcAft>
            </a:pPr>
            <a:r>
              <a:rPr lang="en-US" altLang="en-US"/>
              <a:t>SOLUTION:</a:t>
            </a:r>
          </a:p>
          <a:p>
            <a:r>
              <a:rPr lang="en-US" altLang="en-US">
                <a:sym typeface="Symbol" pitchFamily="18" charset="2"/>
              </a:rPr>
              <a:t></a:t>
            </a:r>
            <a:r>
              <a:rPr lang="en-US" altLang="en-US"/>
              <a:t>We just calculated that </a:t>
            </a:r>
            <a:r>
              <a:rPr lang="en-US" altLang="en-US" i="1">
                <a:sym typeface="Symbol" pitchFamily="18" charset="2"/>
              </a:rPr>
              <a:t>E</a:t>
            </a:r>
            <a:r>
              <a:rPr lang="en-US" altLang="en-US" baseline="-25000">
                <a:sym typeface="Symbol" pitchFamily="18" charset="2"/>
              </a:rPr>
              <a:t>K,rot</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(1/2) </a:t>
            </a:r>
            <a:r>
              <a:rPr lang="en-US" altLang="en-US" i="1">
                <a:ea typeface="Times New Roman" pitchFamily="18" charset="0"/>
                <a:cs typeface="Courier New" pitchFamily="49" charset="0"/>
                <a:sym typeface="Symbol" pitchFamily="18" charset="2"/>
              </a:rPr>
              <a:t>I</a:t>
            </a:r>
            <a:r>
              <a:rPr lang="en-US" altLang="en-US">
                <a:sym typeface="Symbol" pitchFamily="18" charset="2"/>
              </a:rPr>
              <a:t> </a:t>
            </a:r>
            <a:r>
              <a:rPr lang="en-US" altLang="en-US" baseline="30000">
                <a:sym typeface="Symbol" pitchFamily="18" charset="2"/>
              </a:rPr>
              <a:t>2</a:t>
            </a:r>
            <a:r>
              <a:rPr lang="en-US" altLang="en-US">
                <a:cs typeface="Times New Roman" pitchFamily="18" charset="0"/>
                <a:sym typeface="Symbol" pitchFamily="18" charset="2"/>
              </a:rPr>
              <a:t> = 3.3 J. </a:t>
            </a:r>
          </a:p>
          <a:p>
            <a:r>
              <a:rPr lang="en-US" altLang="en-US">
                <a:sym typeface="Symbol" pitchFamily="18" charset="2"/>
              </a:rPr>
              <a:t></a:t>
            </a:r>
            <a:r>
              <a:rPr lang="en-US" altLang="en-US"/>
              <a:t>The translational kinetic energy is the usual</a:t>
            </a:r>
          </a:p>
          <a:p>
            <a:r>
              <a:rPr lang="en-US" altLang="en-US" i="1">
                <a:sym typeface="Symbol" pitchFamily="18" charset="2"/>
              </a:rPr>
              <a:t>          E</a:t>
            </a:r>
            <a:r>
              <a:rPr lang="en-US" altLang="en-US" baseline="-25000">
                <a:sym typeface="Symbol" pitchFamily="18" charset="2"/>
              </a:rPr>
              <a:t>K,trans</a:t>
            </a:r>
            <a:r>
              <a:rPr lang="en-US" altLang="en-US" i="1">
                <a:solidFill>
                  <a:srgbClr val="000000"/>
                </a:solidFill>
                <a:cs typeface="Times New Roman" pitchFamily="18" charset="0"/>
                <a:sym typeface="Symbol" pitchFamily="18" charset="2"/>
              </a:rPr>
              <a:t> 	</a:t>
            </a:r>
            <a:r>
              <a:rPr lang="en-US" altLang="en-US">
                <a:cs typeface="Times New Roman" pitchFamily="18" charset="0"/>
                <a:sym typeface="Symbol" pitchFamily="18" charset="2"/>
              </a:rPr>
              <a:t>= (1/2)</a:t>
            </a:r>
            <a:r>
              <a:rPr lang="en-US" altLang="en-US" i="1">
                <a:cs typeface="Times New Roman" pitchFamily="18" charset="0"/>
                <a:sym typeface="Symbol" pitchFamily="18" charset="2"/>
              </a:rPr>
              <a:t>m</a:t>
            </a:r>
            <a:r>
              <a:rPr lang="en-US" altLang="en-US" i="1">
                <a:sym typeface="Symbol" pitchFamily="18" charset="2"/>
              </a:rPr>
              <a:t>v</a:t>
            </a:r>
            <a:r>
              <a:rPr lang="en-US" altLang="en-US" baseline="30000">
                <a:sym typeface="Symbol" pitchFamily="18" charset="2"/>
              </a:rPr>
              <a:t>2</a:t>
            </a:r>
            <a:r>
              <a:rPr lang="en-US" altLang="en-US">
                <a:cs typeface="Times New Roman" pitchFamily="18" charset="0"/>
                <a:sym typeface="Symbol" pitchFamily="18" charset="2"/>
              </a:rPr>
              <a:t> </a:t>
            </a:r>
          </a:p>
          <a:p>
            <a:r>
              <a:rPr lang="en-US" altLang="en-US">
                <a:cs typeface="Times New Roman" pitchFamily="18" charset="0"/>
                <a:sym typeface="Symbol" pitchFamily="18" charset="2"/>
              </a:rPr>
              <a:t>		= (1/2)(15 + 15)0.25</a:t>
            </a:r>
            <a:r>
              <a:rPr lang="en-US" altLang="en-US" baseline="30000">
                <a:cs typeface="Times New Roman" pitchFamily="18" charset="0"/>
                <a:sym typeface="Symbol" pitchFamily="18" charset="2"/>
              </a:rPr>
              <a:t>2</a:t>
            </a:r>
            <a:endParaRPr lang="en-US" altLang="en-US">
              <a:cs typeface="Times New Roman" pitchFamily="18" charset="0"/>
              <a:sym typeface="Symbol" pitchFamily="18" charset="2"/>
            </a:endParaRPr>
          </a:p>
          <a:p>
            <a:r>
              <a:rPr lang="en-US" altLang="en-US">
                <a:cs typeface="Times New Roman" pitchFamily="18" charset="0"/>
                <a:sym typeface="Symbol" pitchFamily="18" charset="2"/>
              </a:rPr>
              <a:t>		= 0.94 J.</a:t>
            </a:r>
          </a:p>
          <a:p>
            <a:r>
              <a:rPr lang="en-US" altLang="en-US">
                <a:sym typeface="Symbol" pitchFamily="18" charset="2"/>
              </a:rPr>
              <a:t></a:t>
            </a:r>
            <a:r>
              <a:rPr lang="en-US" altLang="en-US"/>
              <a:t>The total kinetic energy is just the sum:</a:t>
            </a:r>
          </a:p>
          <a:p>
            <a:endParaRPr lang="en-US" altLang="en-US">
              <a:cs typeface="Times New Roman" pitchFamily="18" charset="0"/>
              <a:sym typeface="Symbol" pitchFamily="18" charset="2"/>
            </a:endParaRPr>
          </a:p>
          <a:p>
            <a:pPr>
              <a:spcBef>
                <a:spcPts val="1200"/>
              </a:spcBef>
            </a:pPr>
            <a:r>
              <a:rPr lang="en-US" altLang="en-US">
                <a:sym typeface="Symbol" pitchFamily="18" charset="2"/>
              </a:rPr>
              <a:t></a:t>
            </a:r>
            <a:r>
              <a:rPr lang="en-US" altLang="en-US">
                <a:cs typeface="Times New Roman" pitchFamily="18" charset="0"/>
                <a:sym typeface="Symbol" pitchFamily="18" charset="2"/>
              </a:rPr>
              <a:t>Then </a:t>
            </a:r>
            <a:r>
              <a:rPr lang="en-US" altLang="en-US" i="1">
                <a:cs typeface="Times New Roman" pitchFamily="18" charset="0"/>
                <a:sym typeface="Symbol" pitchFamily="18" charset="2"/>
              </a:rPr>
              <a:t>E</a:t>
            </a:r>
            <a:r>
              <a:rPr lang="en-US" altLang="en-US" baseline="-25000">
                <a:cs typeface="Times New Roman" pitchFamily="18" charset="0"/>
                <a:sym typeface="Symbol" pitchFamily="18" charset="2"/>
              </a:rPr>
              <a:t>K,tot</a:t>
            </a:r>
            <a:r>
              <a:rPr lang="en-US" altLang="en-US">
                <a:cs typeface="Times New Roman" pitchFamily="18" charset="0"/>
                <a:sym typeface="Symbol" pitchFamily="18" charset="2"/>
              </a:rPr>
              <a:t> = 3.3 + 0.94 = 4.2 J.</a:t>
            </a:r>
          </a:p>
        </p:txBody>
      </p:sp>
      <p:sp>
        <p:nvSpPr>
          <p:cNvPr id="3174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2" name="Picture 1"/>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6921500" y="4556125"/>
            <a:ext cx="2238375" cy="849313"/>
          </a:xfrm>
          <a:prstGeom prst="rect">
            <a:avLst/>
          </a:prstGeom>
          <a:noFill/>
          <a:ln w="9525">
            <a:noFill/>
            <a:miter lim="800000"/>
            <a:headEnd/>
            <a:tailEnd/>
          </a:ln>
        </p:spPr>
      </p:pic>
      <p:grpSp>
        <p:nvGrpSpPr>
          <p:cNvPr id="3" name="Group 23"/>
          <p:cNvGrpSpPr>
            <a:grpSpLocks/>
          </p:cNvGrpSpPr>
          <p:nvPr/>
        </p:nvGrpSpPr>
        <p:grpSpPr bwMode="auto">
          <a:xfrm>
            <a:off x="889000" y="5721350"/>
            <a:ext cx="7380288" cy="461963"/>
            <a:chOff x="510" y="3951"/>
            <a:chExt cx="4649" cy="291"/>
          </a:xfrm>
        </p:grpSpPr>
        <p:sp>
          <p:nvSpPr>
            <p:cNvPr id="31751" name="Text Box 24"/>
            <p:cNvSpPr txBox="1">
              <a:spLocks noChangeArrowheads="1"/>
            </p:cNvSpPr>
            <p:nvPr/>
          </p:nvSpPr>
          <p:spPr bwMode="auto">
            <a:xfrm>
              <a:off x="4120" y="3951"/>
              <a:ext cx="1039"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Total </a:t>
              </a:r>
              <a:r>
                <a:rPr lang="en-US" altLang="en-US" i="1">
                  <a:solidFill>
                    <a:schemeClr val="bg1"/>
                  </a:solidFill>
                </a:rPr>
                <a:t>E</a:t>
              </a:r>
              <a:r>
                <a:rPr lang="en-US" altLang="en-US" baseline="-25000">
                  <a:solidFill>
                    <a:schemeClr val="bg1"/>
                  </a:solidFill>
                </a:rPr>
                <a:t>K</a:t>
              </a:r>
              <a:endParaRPr lang="en-US" altLang="en-US" i="1" baseline="-25000">
                <a:solidFill>
                  <a:schemeClr val="bg1"/>
                </a:solidFill>
              </a:endParaRPr>
            </a:p>
          </p:txBody>
        </p:sp>
        <p:sp>
          <p:nvSpPr>
            <p:cNvPr id="31752" name="Rectangle 25"/>
            <p:cNvSpPr>
              <a:spLocks noChangeArrowheads="1"/>
            </p:cNvSpPr>
            <p:nvPr/>
          </p:nvSpPr>
          <p:spPr bwMode="auto">
            <a:xfrm>
              <a:off x="510" y="3953"/>
              <a:ext cx="4642" cy="277"/>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1753"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E</a:t>
              </a:r>
              <a:r>
                <a:rPr lang="en-US" altLang="en-US" baseline="-25000">
                  <a:ea typeface="Times New Roman" pitchFamily="18" charset="0"/>
                  <a:cs typeface="Courier New" pitchFamily="49" charset="0"/>
                  <a:sym typeface="Symbol" pitchFamily="18" charset="2"/>
                </a:rPr>
                <a:t>K,tot</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E</a:t>
              </a:r>
              <a:r>
                <a:rPr lang="en-US" altLang="en-US" baseline="-25000">
                  <a:ea typeface="Times New Roman" pitchFamily="18" charset="0"/>
                  <a:cs typeface="Courier New" pitchFamily="49" charset="0"/>
                  <a:sym typeface="Symbol" pitchFamily="18" charset="2"/>
                </a:rPr>
                <a:t>K,rot</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E</a:t>
              </a:r>
              <a:r>
                <a:rPr lang="en-US" altLang="en-US" baseline="-25000">
                  <a:ea typeface="Times New Roman" pitchFamily="18" charset="0"/>
                  <a:cs typeface="Courier New" pitchFamily="49" charset="0"/>
                  <a:sym typeface="Symbol" pitchFamily="18" charset="2"/>
                </a:rPr>
                <a:t>K,trans</a:t>
              </a:r>
            </a:p>
          </p:txBody>
        </p:sp>
      </p:grpSp>
      <p:sp>
        <p:nvSpPr>
          <p:cNvPr id="31750"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8" presetClass="emph" presetSubtype="0" repeatCount="indefinite" fill="hold" nodeType="withEffect">
                                  <p:stCondLst>
                                    <p:cond delay="0"/>
                                  </p:stCondLst>
                                  <p:childTnLst>
                                    <p:animRot by="21600000">
                                      <p:cBhvr>
                                        <p:cTn id="13" dur="2000" fill="hold"/>
                                        <p:tgtEl>
                                          <p:spTgt spid="2"/>
                                        </p:tgtEl>
                                        <p:attrNameLst>
                                          <p:attrName>r</p:attrName>
                                        </p:attrNameLst>
                                      </p:cBhvr>
                                    </p:animRot>
                                  </p:childTnLst>
                                </p:cTn>
                              </p:par>
                              <p:par>
                                <p:cTn id="14" presetID="2" presetClass="exit" presetSubtype="8" repeatCount="indefinite" fill="hold" nodeType="withEffect">
                                  <p:stCondLst>
                                    <p:cond delay="0"/>
                                  </p:stCondLst>
                                  <p:childTnLst>
                                    <p:anim calcmode="lin" valueType="num">
                                      <p:cBhvr additive="base">
                                        <p:cTn id="15" dur="2000"/>
                                        <p:tgtEl>
                                          <p:spTgt spid="2"/>
                                        </p:tgtEl>
                                        <p:attrNameLst>
                                          <p:attrName>ppt_x</p:attrName>
                                        </p:attrNameLst>
                                      </p:cBhvr>
                                      <p:tavLst>
                                        <p:tav tm="0">
                                          <p:val>
                                            <p:strVal val="ppt_x"/>
                                          </p:val>
                                        </p:tav>
                                        <p:tav tm="100000">
                                          <p:val>
                                            <p:strVal val="0-ppt_w/2"/>
                                          </p:val>
                                        </p:tav>
                                      </p:tavLst>
                                    </p:anim>
                                    <p:anim calcmode="lin" valueType="num">
                                      <p:cBhvr additive="base">
                                        <p:cTn id="16" dur="2000"/>
                                        <p:tgtEl>
                                          <p:spTgt spid="2"/>
                                        </p:tgtEl>
                                        <p:attrNameLst>
                                          <p:attrName>ppt_y</p:attrName>
                                        </p:attrNameLst>
                                      </p:cBhvr>
                                      <p:tavLst>
                                        <p:tav tm="0">
                                          <p:val>
                                            <p:strVal val="ppt_y"/>
                                          </p:val>
                                        </p:tav>
                                        <p:tav tm="100000">
                                          <p:val>
                                            <p:strVal val="ppt_y"/>
                                          </p:val>
                                        </p:tav>
                                      </p:tavLst>
                                    </p:anim>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 calcmode="lin" valueType="num">
                                      <p:cBhvr additive="base">
                                        <p:cTn id="22"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 calcmode="lin" valueType="num">
                                      <p:cBhvr additive="base">
                                        <p:cTn id="2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 calcmode="lin" valueType="num">
                                      <p:cBhvr additive="base">
                                        <p:cTn id="34"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 calcmode="lin" valueType="num">
                                      <p:cBhvr additive="base">
                                        <p:cTn id="40" dur="5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childTnLst>
                                    <p:set>
                                      <p:cBhvr>
                                        <p:cTn id="45" dur="1" fill="hold">
                                          <p:stCondLst>
                                            <p:cond delay="0"/>
                                          </p:stCondLst>
                                        </p:cTn>
                                        <p:tgtEl>
                                          <p:spTgt spid="18">
                                            <p:txEl>
                                              <p:pRg st="5" end="5"/>
                                            </p:txEl>
                                          </p:spTgt>
                                        </p:tgtEl>
                                        <p:attrNameLst>
                                          <p:attrName>style.visibility</p:attrName>
                                        </p:attrNameLst>
                                      </p:cBhvr>
                                      <p:to>
                                        <p:strVal val="visible"/>
                                      </p:to>
                                    </p:set>
                                    <p:anim calcmode="lin" valueType="num">
                                      <p:cBhvr additive="base">
                                        <p:cTn id="46" dur="500" fill="hold"/>
                                        <p:tgtEl>
                                          <p:spTgt spid="18">
                                            <p:txEl>
                                              <p:pRg st="5" end="5"/>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childTnLst>
                                    <p:set>
                                      <p:cBhvr>
                                        <p:cTn id="51" dur="1" fill="hold">
                                          <p:stCondLst>
                                            <p:cond delay="0"/>
                                          </p:stCondLst>
                                        </p:cTn>
                                        <p:tgtEl>
                                          <p:spTgt spid="18">
                                            <p:txEl>
                                              <p:pRg st="6" end="6"/>
                                            </p:txEl>
                                          </p:spTgt>
                                        </p:tgtEl>
                                        <p:attrNameLst>
                                          <p:attrName>style.visibility</p:attrName>
                                        </p:attrNameLst>
                                      </p:cBhvr>
                                      <p:to>
                                        <p:strVal val="visible"/>
                                      </p:to>
                                    </p:set>
                                    <p:anim calcmode="lin" valueType="num">
                                      <p:cBhvr additive="base">
                                        <p:cTn id="52" dur="500" fill="hold"/>
                                        <p:tgtEl>
                                          <p:spTgt spid="18">
                                            <p:txEl>
                                              <p:pRg st="6" end="6"/>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nodeType="clickEffect">
                                  <p:stCondLst>
                                    <p:cond delay="0"/>
                                  </p:stCondLst>
                                  <p:childTnLst>
                                    <p:set>
                                      <p:cBhvr>
                                        <p:cTn id="57" dur="1" fill="hold">
                                          <p:stCondLst>
                                            <p:cond delay="0"/>
                                          </p:stCondLst>
                                        </p:cTn>
                                        <p:tgtEl>
                                          <p:spTgt spid="18">
                                            <p:txEl>
                                              <p:pRg st="7" end="7"/>
                                            </p:txEl>
                                          </p:spTgt>
                                        </p:tgtEl>
                                        <p:attrNameLst>
                                          <p:attrName>style.visibility</p:attrName>
                                        </p:attrNameLst>
                                      </p:cBhvr>
                                      <p:to>
                                        <p:strVal val="visible"/>
                                      </p:to>
                                    </p:set>
                                    <p:anim calcmode="lin" valueType="num">
                                      <p:cBhvr additive="base">
                                        <p:cTn id="58" dur="500" fill="hold"/>
                                        <p:tgtEl>
                                          <p:spTgt spid="18">
                                            <p:txEl>
                                              <p:pRg st="7" end="7"/>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8">
                                            <p:txEl>
                                              <p:pRg st="9" end="9"/>
                                            </p:txEl>
                                          </p:spTgt>
                                        </p:tgtEl>
                                        <p:attrNameLst>
                                          <p:attrName>style.visibility</p:attrName>
                                        </p:attrNameLst>
                                      </p:cBhvr>
                                      <p:to>
                                        <p:strVal val="visible"/>
                                      </p:to>
                                    </p:set>
                                    <p:anim calcmode="lin" valueType="num">
                                      <p:cBhvr additive="base">
                                        <p:cTn id="71" dur="500" fill="hold"/>
                                        <p:tgtEl>
                                          <p:spTgt spid="18">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6"/>
          <p:cNvSpPr>
            <a:spLocks noChangeArrowheads="1"/>
          </p:cNvSpPr>
          <p:nvPr/>
        </p:nvSpPr>
        <p:spPr bwMode="auto">
          <a:xfrm>
            <a:off x="698500" y="5345113"/>
            <a:ext cx="7764463" cy="1512887"/>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the moment of inertia depends not only on the mass distribution (hence the geometry) but also on the axis of rotation. Be wary!</a:t>
            </a:r>
          </a:p>
        </p:txBody>
      </p:sp>
      <p:sp>
        <p:nvSpPr>
          <p:cNvPr id="18" name="Rectangle 4"/>
          <p:cNvSpPr>
            <a:spLocks noChangeArrowheads="1"/>
          </p:cNvSpPr>
          <p:nvPr/>
        </p:nvSpPr>
        <p:spPr bwMode="auto">
          <a:xfrm>
            <a:off x="701675" y="1828800"/>
            <a:ext cx="7772400" cy="3546475"/>
          </a:xfrm>
          <a:prstGeom prst="rect">
            <a:avLst/>
          </a:prstGeom>
          <a:solidFill>
            <a:srgbClr val="CCFFCC"/>
          </a:solidFill>
          <a:ln w="9525">
            <a:noFill/>
            <a:miter lim="800000"/>
            <a:headEnd/>
            <a:tailEnd/>
          </a:ln>
        </p:spPr>
        <p:txBody>
          <a:bodyPr/>
          <a:lstStyle/>
          <a:p>
            <a:pPr>
              <a:spcAft>
                <a:spcPct val="20000"/>
              </a:spcAft>
            </a:pPr>
            <a:r>
              <a:rPr lang="en-US" altLang="en-US"/>
              <a:t>PRACTICE: Find the moment                                                 of inertia of the dumbbell about                                                one of its ends. Each end has                                                    a mass of 15.0 kg. Assume the                                                    30.0-cm handle is massless.</a:t>
            </a:r>
          </a:p>
          <a:p>
            <a:pPr>
              <a:spcAft>
                <a:spcPct val="20000"/>
              </a:spcAft>
            </a:pPr>
            <a:r>
              <a:rPr lang="en-US" altLang="en-US"/>
              <a:t>SOLUTION:</a:t>
            </a:r>
          </a:p>
          <a:p>
            <a:r>
              <a:rPr lang="en-US" altLang="en-US">
                <a:sym typeface="Symbol" pitchFamily="18" charset="2"/>
              </a:rPr>
              <a:t></a:t>
            </a:r>
            <a:r>
              <a:rPr lang="en-US" altLang="en-US"/>
              <a:t>One mass is 0.00 m from the center of rotation. The other mass is 0.30 m from the center of rotation. Thus</a:t>
            </a:r>
          </a:p>
          <a:p>
            <a:r>
              <a:rPr lang="en-US" altLang="en-US" i="1"/>
              <a:t>      I</a:t>
            </a:r>
            <a:r>
              <a:rPr lang="en-US" altLang="en-US"/>
              <a:t> = </a:t>
            </a:r>
            <a:r>
              <a:rPr lang="en-US" altLang="en-US">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mr</a:t>
            </a:r>
            <a:r>
              <a:rPr lang="en-US" altLang="en-US" baseline="30000">
                <a:ea typeface="Times New Roman" pitchFamily="18" charset="0"/>
                <a:cs typeface="Courier New" pitchFamily="49" charset="0"/>
                <a:sym typeface="Symbol" pitchFamily="18" charset="2"/>
              </a:rPr>
              <a:t> 2</a:t>
            </a:r>
            <a:r>
              <a:rPr lang="en-US" altLang="en-US" i="1">
                <a:sym typeface="Symbol" pitchFamily="18" charset="2"/>
              </a:rPr>
              <a:t> </a:t>
            </a:r>
            <a:r>
              <a:rPr lang="en-US" altLang="en-US">
                <a:sym typeface="Symbol" pitchFamily="18" charset="2"/>
              </a:rPr>
              <a:t>= 15(0.00)</a:t>
            </a:r>
            <a:r>
              <a:rPr lang="en-US" altLang="en-US" baseline="30000">
                <a:sym typeface="Symbol" pitchFamily="18" charset="2"/>
              </a:rPr>
              <a:t>2</a:t>
            </a:r>
            <a:r>
              <a:rPr lang="en-US" altLang="en-US">
                <a:sym typeface="Symbol" pitchFamily="18" charset="2"/>
              </a:rPr>
              <a:t>  + 15(0.30)</a:t>
            </a:r>
            <a:r>
              <a:rPr lang="en-US" altLang="en-US" baseline="30000">
                <a:sym typeface="Symbol" pitchFamily="18" charset="2"/>
              </a:rPr>
              <a:t>2</a:t>
            </a:r>
            <a:r>
              <a:rPr lang="en-US" altLang="en-US">
                <a:sym typeface="Symbol" pitchFamily="18" charset="2"/>
              </a:rPr>
              <a:t> = 1.35 kg</a:t>
            </a:r>
            <a:r>
              <a:rPr lang="en-US" altLang="en-US" baseline="-25000">
                <a:sym typeface="Symbol" pitchFamily="18" charset="2"/>
              </a:rPr>
              <a:t> </a:t>
            </a:r>
            <a:r>
              <a:rPr lang="en-US" altLang="en-US">
                <a:sym typeface="Symbol" pitchFamily="18" charset="2"/>
              </a:rPr>
              <a:t>m</a:t>
            </a:r>
            <a:r>
              <a:rPr lang="en-US" altLang="en-US" baseline="30000">
                <a:sym typeface="Symbol" pitchFamily="18" charset="2"/>
              </a:rPr>
              <a:t>2</a:t>
            </a:r>
            <a:r>
              <a:rPr lang="en-US" altLang="en-US">
                <a:sym typeface="Symbol" pitchFamily="18" charset="2"/>
              </a:rPr>
              <a:t>.</a:t>
            </a:r>
            <a:endParaRPr lang="en-US" altLang="en-US">
              <a:cs typeface="Times New Roman" pitchFamily="18" charset="0"/>
              <a:sym typeface="Symbol" pitchFamily="18" charset="2"/>
            </a:endParaRPr>
          </a:p>
        </p:txBody>
      </p:sp>
      <p:sp>
        <p:nvSpPr>
          <p:cNvPr id="32772"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32773"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grpSp>
        <p:nvGrpSpPr>
          <p:cNvPr id="4" name="Group 3"/>
          <p:cNvGrpSpPr>
            <a:grpSpLocks/>
          </p:cNvGrpSpPr>
          <p:nvPr/>
        </p:nvGrpSpPr>
        <p:grpSpPr bwMode="auto">
          <a:xfrm>
            <a:off x="5297488" y="2632075"/>
            <a:ext cx="3846512" cy="868363"/>
            <a:chOff x="2869324" y="4997660"/>
            <a:chExt cx="3846787" cy="867112"/>
          </a:xfrm>
        </p:grpSpPr>
        <p:pic>
          <p:nvPicPr>
            <p:cNvPr id="2" name="Picture 1"/>
            <p:cNvPicPr>
              <a:picLocks noChangeAspect="1"/>
            </p:cNvPicPr>
            <p:nvPr/>
          </p:nvPicPr>
          <p:blipFill>
            <a:blip r:embed="rId5" cstate="print">
              <a:clrChange>
                <a:clrFrom>
                  <a:srgbClr val="ED1C24"/>
                </a:clrFrom>
                <a:clrTo>
                  <a:srgbClr val="ED1C24">
                    <a:alpha val="0"/>
                  </a:srgbClr>
                </a:clrTo>
              </a:clrChange>
            </a:blip>
            <a:stretch>
              <a:fillRect/>
            </a:stretch>
          </p:blipFill>
          <p:spPr>
            <a:xfrm>
              <a:off x="4477576" y="4997660"/>
              <a:ext cx="2238535" cy="84967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869324" y="4997660"/>
              <a:ext cx="3846787" cy="867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8" presetClass="emph" presetSubtype="0" repeatCount="indefinite" fill="hold" nodeType="withEffect">
                                  <p:stCondLst>
                                    <p:cond delay="0"/>
                                  </p:stCondLst>
                                  <p:childTnLst>
                                    <p:animRot by="21600000">
                                      <p:cBhvr>
                                        <p:cTn id="13" dur="2000" fill="hold"/>
                                        <p:tgtEl>
                                          <p:spTgt spid="4"/>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 calcmode="lin" valueType="num">
                                      <p:cBhvr additive="base">
                                        <p:cTn id="1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 calcmode="lin" valueType="num">
                                      <p:cBhvr additive="base">
                                        <p:cTn id="3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33795"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 </a:t>
            </a:r>
            <a:r>
              <a:rPr lang="en-US" altLang="en-US">
                <a:solidFill>
                  <a:schemeClr val="accent2"/>
                </a:solidFill>
              </a:rPr>
              <a:t>- samples</a:t>
            </a:r>
          </a:p>
        </p:txBody>
      </p:sp>
      <p:pic>
        <p:nvPicPr>
          <p:cNvPr id="5" name="Picture 4"/>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65125" y="1882775"/>
            <a:ext cx="4724400" cy="5086350"/>
          </a:xfrm>
          <a:prstGeom prst="rect">
            <a:avLst/>
          </a:prstGeom>
          <a:noFill/>
          <a:ln w="9525">
            <a:noFill/>
            <a:miter lim="800000"/>
            <a:headEnd/>
            <a:tailEnd/>
          </a:ln>
        </p:spPr>
      </p:pic>
      <p:pic>
        <p:nvPicPr>
          <p:cNvPr id="6" name="Picture 5"/>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870450" y="1855788"/>
            <a:ext cx="4038600" cy="49434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701675" y="1828800"/>
            <a:ext cx="7772400" cy="5029200"/>
          </a:xfrm>
          <a:prstGeom prst="rect">
            <a:avLst/>
          </a:prstGeom>
          <a:solidFill>
            <a:srgbClr val="CCFFCC"/>
          </a:solidFill>
          <a:ln w="9525">
            <a:noFill/>
            <a:miter lim="800000"/>
            <a:headEnd/>
            <a:tailEnd/>
          </a:ln>
        </p:spPr>
        <p:txBody>
          <a:bodyPr/>
          <a:lstStyle/>
          <a:p>
            <a:pPr>
              <a:spcAft>
                <a:spcPct val="20000"/>
              </a:spcAft>
            </a:pPr>
            <a:r>
              <a:rPr lang="en-US" altLang="en-US"/>
              <a:t>PRACTICE: Find the moment                                                 of inertia of a 7.27-kg bowling ball                                         about its center of mass. A                                              regulation bowling ball has a                                         diameter of 22 cm. If it revolves                                              twice each second, what is its                                               rotational kinetic energy?</a:t>
            </a:r>
          </a:p>
          <a:p>
            <a:pPr>
              <a:spcAft>
                <a:spcPct val="20000"/>
              </a:spcAft>
            </a:pPr>
            <a:r>
              <a:rPr lang="en-US" altLang="en-US"/>
              <a:t>SOLUTION:</a:t>
            </a:r>
          </a:p>
          <a:p>
            <a:r>
              <a:rPr lang="en-US" altLang="en-US">
                <a:sym typeface="Symbol" pitchFamily="18" charset="2"/>
              </a:rPr>
              <a:t></a:t>
            </a:r>
            <a:r>
              <a:rPr lang="en-US" altLang="en-US"/>
              <a:t>Use the rotational inertia formula for a solid sphere.</a:t>
            </a:r>
          </a:p>
          <a:p>
            <a:r>
              <a:rPr lang="en-US" altLang="en-US" i="1">
                <a:cs typeface="Times New Roman" pitchFamily="18" charset="0"/>
                <a:sym typeface="Symbol" pitchFamily="18" charset="2"/>
              </a:rPr>
              <a:t>        I</a:t>
            </a:r>
            <a:r>
              <a:rPr lang="en-US" altLang="en-US">
                <a:cs typeface="Times New Roman" pitchFamily="18" charset="0"/>
                <a:sym typeface="Symbol" pitchFamily="18" charset="2"/>
              </a:rPr>
              <a:t> 	= (2/5)</a:t>
            </a:r>
            <a:r>
              <a:rPr lang="en-US" altLang="en-US" i="1">
                <a:cs typeface="Times New Roman" pitchFamily="18" charset="0"/>
                <a:sym typeface="Symbol" pitchFamily="18" charset="2"/>
              </a:rPr>
              <a:t>MR</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 (2/5)7.270.11</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a:t>
            </a:r>
          </a:p>
          <a:p>
            <a:r>
              <a:rPr lang="en-US" altLang="en-US">
                <a:cs typeface="Times New Roman" pitchFamily="18" charset="0"/>
                <a:sym typeface="Symbol" pitchFamily="18" charset="2"/>
              </a:rPr>
              <a:t>	= 0.035 kg m</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a:t>
            </a:r>
          </a:p>
          <a:p>
            <a:r>
              <a:rPr lang="en-US" altLang="en-US" i="1">
                <a:cs typeface="Times New Roman" pitchFamily="18" charset="0"/>
                <a:sym typeface="Symbol" pitchFamily="18" charset="2"/>
              </a:rPr>
              <a:t>     E</a:t>
            </a:r>
            <a:r>
              <a:rPr lang="en-US" altLang="en-US" baseline="-25000">
                <a:cs typeface="Times New Roman" pitchFamily="18" charset="0"/>
                <a:sym typeface="Symbol" pitchFamily="18" charset="2"/>
              </a:rPr>
              <a:t>K</a:t>
            </a:r>
            <a:r>
              <a:rPr lang="en-US" altLang="en-US">
                <a:cs typeface="Times New Roman" pitchFamily="18" charset="0"/>
                <a:sym typeface="Symbol" pitchFamily="18" charset="2"/>
              </a:rPr>
              <a:t> 	= (1/2)</a:t>
            </a:r>
            <a:r>
              <a:rPr lang="en-US" altLang="en-US" i="1">
                <a:cs typeface="Times New Roman" pitchFamily="18" charset="0"/>
                <a:sym typeface="Symbol" pitchFamily="18" charset="2"/>
              </a:rPr>
              <a:t>I</a:t>
            </a:r>
            <a:r>
              <a:rPr lang="en-US" altLang="en-US">
                <a:cs typeface="Times New Roman" pitchFamily="18" charset="0"/>
                <a:sym typeface="Symbol" pitchFamily="18" charset="2"/>
              </a:rPr>
              <a:t></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 (1/2)0.035(2 </a:t>
            </a:r>
            <a:r>
              <a:rPr lang="en-US" altLang="en-US" i="1">
                <a:cs typeface="Times New Roman" pitchFamily="18" charset="0"/>
                <a:sym typeface="Symbol" pitchFamily="18" charset="2"/>
              </a:rPr>
              <a:t>/ </a:t>
            </a:r>
            <a:r>
              <a:rPr lang="en-US" altLang="en-US">
                <a:cs typeface="Times New Roman" pitchFamily="18" charset="0"/>
                <a:sym typeface="Symbol" pitchFamily="18" charset="2"/>
              </a:rPr>
              <a:t>0.5)</a:t>
            </a:r>
            <a:r>
              <a:rPr lang="en-US" altLang="en-US" baseline="30000">
                <a:cs typeface="Times New Roman" pitchFamily="18" charset="0"/>
                <a:sym typeface="Symbol" pitchFamily="18" charset="2"/>
              </a:rPr>
              <a:t>2</a:t>
            </a:r>
          </a:p>
          <a:p>
            <a:r>
              <a:rPr lang="en-US" altLang="en-US" i="1">
                <a:cs typeface="Times New Roman" pitchFamily="18" charset="0"/>
                <a:sym typeface="Symbol" pitchFamily="18" charset="2"/>
              </a:rPr>
              <a:t>	</a:t>
            </a:r>
            <a:r>
              <a:rPr lang="en-US" altLang="en-US">
                <a:cs typeface="Times New Roman" pitchFamily="18" charset="0"/>
                <a:sym typeface="Symbol" pitchFamily="18" charset="2"/>
              </a:rPr>
              <a:t>= 2.8 J</a:t>
            </a:r>
          </a:p>
        </p:txBody>
      </p:sp>
      <p:sp>
        <p:nvSpPr>
          <p:cNvPr id="3481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34820"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pic>
        <p:nvPicPr>
          <p:cNvPr id="9" name="Picture 8"/>
          <p:cNvPicPr>
            <a:picLocks noChangeAspect="1"/>
          </p:cNvPicPr>
          <p:nvPr/>
        </p:nvPicPr>
        <p:blipFill>
          <a:blip r:embed="rId5" cstate="print">
            <a:clrChange>
              <a:clrFrom>
                <a:srgbClr val="ED1C24"/>
              </a:clrFrom>
              <a:clrTo>
                <a:srgbClr val="ED1C24">
                  <a:alpha val="0"/>
                </a:srgbClr>
              </a:clrTo>
            </a:clrChange>
          </a:blip>
          <a:srcRect/>
          <a:stretch>
            <a:fillRect/>
          </a:stretch>
        </p:blipFill>
        <p:spPr bwMode="auto">
          <a:xfrm>
            <a:off x="5903913" y="1846263"/>
            <a:ext cx="2281237" cy="229076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8" presetClass="emph" presetSubtype="0" repeatCount="indefinite" fill="hold" nodeType="withEffect">
                                  <p:stCondLst>
                                    <p:cond delay="0"/>
                                  </p:stCondLst>
                                  <p:childTnLst>
                                    <p:animRot by="21600000">
                                      <p:cBhvr>
                                        <p:cTn id="14" dur="1000" fill="hold"/>
                                        <p:tgtEl>
                                          <p:spTgt spid="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 calcmode="lin" valueType="num">
                                      <p:cBhvr additive="base">
                                        <p:cTn id="3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 calcmode="lin" valueType="num">
                                      <p:cBhvr additive="base">
                                        <p:cTn id="3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 calcmode="lin" valueType="num">
                                      <p:cBhvr additive="base">
                                        <p:cTn id="43"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xEl>
                                              <p:pRg st="6" end="6"/>
                                            </p:txEl>
                                          </p:spTgt>
                                        </p:tgtEl>
                                        <p:attrNameLst>
                                          <p:attrName>style.visibility</p:attrName>
                                        </p:attrNameLst>
                                      </p:cBhvr>
                                      <p:to>
                                        <p:strVal val="visible"/>
                                      </p:to>
                                    </p:set>
                                    <p:anim calcmode="lin" valueType="num">
                                      <p:cBhvr additive="base">
                                        <p:cTn id="49"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35843"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 </a:t>
            </a:r>
            <a:r>
              <a:rPr lang="en-US" altLang="en-US">
                <a:solidFill>
                  <a:schemeClr val="accent2"/>
                </a:solidFill>
              </a:rPr>
              <a:t>- samples</a:t>
            </a:r>
          </a:p>
        </p:txBody>
      </p:sp>
      <p:pic>
        <p:nvPicPr>
          <p:cNvPr id="2" name="Picture 1"/>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50825" y="2433638"/>
            <a:ext cx="4953000" cy="4010025"/>
          </a:xfrm>
          <a:prstGeom prst="rect">
            <a:avLst/>
          </a:prstGeom>
          <a:noFill/>
          <a:ln w="9525">
            <a:noFill/>
            <a:miter lim="800000"/>
            <a:headEnd/>
            <a:tailEnd/>
          </a:ln>
        </p:spPr>
      </p:pic>
      <p:pic>
        <p:nvPicPr>
          <p:cNvPr id="3" name="Picture 2"/>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326063" y="3270250"/>
            <a:ext cx="3286125" cy="32194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6"/>
          <p:cNvSpPr>
            <a:spLocks noChangeArrowheads="1"/>
          </p:cNvSpPr>
          <p:nvPr/>
        </p:nvSpPr>
        <p:spPr bwMode="auto">
          <a:xfrm>
            <a:off x="714375" y="4965700"/>
            <a:ext cx="7764463" cy="1892300"/>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the moment of inertia about the end of the ruler is more than that about its center. Why?</a:t>
            </a:r>
          </a:p>
          <a:p>
            <a:pPr eaLnBrk="1" hangingPunct="1">
              <a:lnSpc>
                <a:spcPct val="95000"/>
              </a:lnSpc>
            </a:pPr>
            <a:r>
              <a:rPr lang="en-US" altLang="en-US">
                <a:sym typeface="Symbol" pitchFamily="18" charset="2"/>
              </a:rPr>
              <a:t>Because the mass making up the ruler is, on average, farther from the pivot point in the former case.</a:t>
            </a:r>
          </a:p>
        </p:txBody>
      </p:sp>
      <p:sp>
        <p:nvSpPr>
          <p:cNvPr id="18" name="Rectangle 4"/>
          <p:cNvSpPr>
            <a:spLocks noChangeArrowheads="1"/>
          </p:cNvSpPr>
          <p:nvPr/>
        </p:nvSpPr>
        <p:spPr bwMode="auto">
          <a:xfrm>
            <a:off x="701675" y="1828800"/>
            <a:ext cx="7772400" cy="3136900"/>
          </a:xfrm>
          <a:prstGeom prst="rect">
            <a:avLst/>
          </a:prstGeom>
          <a:solidFill>
            <a:srgbClr val="CCFFCC"/>
          </a:solidFill>
          <a:ln w="9525">
            <a:noFill/>
            <a:miter lim="800000"/>
            <a:headEnd/>
            <a:tailEnd/>
          </a:ln>
        </p:spPr>
        <p:txBody>
          <a:bodyPr/>
          <a:lstStyle/>
          <a:p>
            <a:pPr>
              <a:spcAft>
                <a:spcPct val="20000"/>
              </a:spcAft>
            </a:pPr>
            <a:r>
              <a:rPr lang="en-US" altLang="en-US"/>
              <a:t>PRACTICE: Find the moment                                                 of inertia of a 125-gram meter                                                  stick about its end.</a:t>
            </a:r>
          </a:p>
          <a:p>
            <a:pPr>
              <a:spcAft>
                <a:spcPct val="20000"/>
              </a:spcAft>
            </a:pPr>
            <a:r>
              <a:rPr lang="en-US" altLang="en-US"/>
              <a:t>SOLUTION:</a:t>
            </a:r>
          </a:p>
          <a:p>
            <a:r>
              <a:rPr lang="en-US" altLang="en-US">
                <a:sym typeface="Symbol" pitchFamily="18" charset="2"/>
              </a:rPr>
              <a:t></a:t>
            </a:r>
            <a:r>
              <a:rPr lang="en-US" altLang="en-US"/>
              <a:t>Use the rotational inertia formula for a thin rod about its end.</a:t>
            </a:r>
          </a:p>
          <a:p>
            <a:r>
              <a:rPr lang="en-US" altLang="en-US" i="1">
                <a:cs typeface="Times New Roman" pitchFamily="18" charset="0"/>
                <a:sym typeface="Symbol" pitchFamily="18" charset="2"/>
              </a:rPr>
              <a:t>        I</a:t>
            </a:r>
            <a:r>
              <a:rPr lang="en-US" altLang="en-US">
                <a:cs typeface="Times New Roman" pitchFamily="18" charset="0"/>
                <a:sym typeface="Symbol" pitchFamily="18" charset="2"/>
              </a:rPr>
              <a:t> 	= (1/3)</a:t>
            </a:r>
            <a:r>
              <a:rPr lang="en-US" altLang="en-US" i="1">
                <a:cs typeface="Times New Roman" pitchFamily="18" charset="0"/>
                <a:sym typeface="Symbol" pitchFamily="18" charset="2"/>
              </a:rPr>
              <a:t>ML</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 (1/3)0.1251.00</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 </a:t>
            </a:r>
          </a:p>
          <a:p>
            <a:r>
              <a:rPr lang="en-US" altLang="en-US">
                <a:cs typeface="Times New Roman" pitchFamily="18" charset="0"/>
                <a:sym typeface="Symbol" pitchFamily="18" charset="2"/>
              </a:rPr>
              <a:t>	= 0.042 kg m</a:t>
            </a:r>
            <a:r>
              <a:rPr lang="en-US" altLang="en-US" baseline="30000">
                <a:cs typeface="Times New Roman" pitchFamily="18" charset="0"/>
                <a:sym typeface="Symbol" pitchFamily="18" charset="2"/>
              </a:rPr>
              <a:t>2</a:t>
            </a:r>
            <a:r>
              <a:rPr lang="en-US" altLang="en-US">
                <a:cs typeface="Times New Roman" pitchFamily="18" charset="0"/>
                <a:sym typeface="Symbol" pitchFamily="18" charset="2"/>
              </a:rPr>
              <a:t>.</a:t>
            </a:r>
          </a:p>
        </p:txBody>
      </p:sp>
      <p:sp>
        <p:nvSpPr>
          <p:cNvPr id="3686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36869"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(moment of inertia)</a:t>
            </a:r>
            <a:endParaRPr lang="en-US" altLang="en-US">
              <a:solidFill>
                <a:schemeClr val="accent2"/>
              </a:solidFill>
            </a:endParaRPr>
          </a:p>
        </p:txBody>
      </p:sp>
      <p:pic>
        <p:nvPicPr>
          <p:cNvPr id="2" name="Picture 1"/>
          <p:cNvPicPr>
            <a:picLocks noChangeAspect="1"/>
          </p:cNvPicPr>
          <p:nvPr/>
        </p:nvPicPr>
        <p:blipFill>
          <a:blip r:embed="rId5" cstate="print">
            <a:clrChange>
              <a:clrFrom>
                <a:srgbClr val="ED1C24"/>
              </a:clrFrom>
              <a:clrTo>
                <a:srgbClr val="ED1C24">
                  <a:alpha val="0"/>
                </a:srgbClr>
              </a:clrTo>
            </a:clrChange>
          </a:blip>
          <a:stretch>
            <a:fillRect/>
          </a:stretch>
        </p:blipFill>
        <p:spPr>
          <a:xfrm rot="7376579">
            <a:off x="5705476" y="1133475"/>
            <a:ext cx="2400300" cy="23526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 calcmode="lin" valueType="num">
                                      <p:cBhvr additive="base">
                                        <p:cTn id="1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 calcmode="lin" valueType="num">
                                      <p:cBhvr additive="base">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 calcmode="lin" valueType="num">
                                      <p:cBhvr additive="base">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anim calcmode="lin" valueType="num">
                                      <p:cBhvr additive="base">
                                        <p:cTn id="3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 calcmode="lin" valueType="num">
                                      <p:cBhvr additive="base">
                                        <p:cTn id="4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 calcmode="lin" valueType="num">
                                      <p:cBhvr additive="base">
                                        <p:cTn id="4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6"/>
          <p:cNvSpPr>
            <a:spLocks noChangeArrowheads="1"/>
          </p:cNvSpPr>
          <p:nvPr/>
        </p:nvSpPr>
        <p:spPr bwMode="auto">
          <a:xfrm>
            <a:off x="714375" y="5140325"/>
            <a:ext cx="7764463" cy="1717675"/>
          </a:xfrm>
          <a:prstGeom prst="rect">
            <a:avLst/>
          </a:prstGeom>
          <a:solidFill>
            <a:srgbClr val="FFCCCC"/>
          </a:solidFill>
          <a:ln w="9525">
            <a:noFill/>
            <a:miter lim="800000"/>
            <a:headEnd/>
            <a:tailEnd/>
          </a:ln>
        </p:spPr>
        <p:txBody>
          <a:bodyPr/>
          <a:lstStyle/>
          <a:p>
            <a:pPr eaLnBrk="1" hangingPunct="1">
              <a:lnSpc>
                <a:spcPct val="90000"/>
              </a:lnSpc>
              <a:defRPr/>
            </a:pPr>
            <a:r>
              <a:rPr lang="en-US" altLang="en-US" b="1" i="1" dirty="0"/>
              <a:t>FYI</a:t>
            </a:r>
          </a:p>
          <a:p>
            <a:pPr eaLnBrk="1" hangingPunct="1">
              <a:lnSpc>
                <a:spcPct val="90000"/>
              </a:lnSpc>
              <a:defRPr/>
            </a:pPr>
            <a:r>
              <a:rPr lang="en-US" altLang="en-US" dirty="0">
                <a:sym typeface="Symbol" pitchFamily="18" charset="2"/>
              </a:rPr>
              <a:t>To use the PAT you need two things: </a:t>
            </a:r>
          </a:p>
          <a:p>
            <a:pPr marL="457200" indent="-457200" eaLnBrk="1" hangingPunct="1">
              <a:lnSpc>
                <a:spcPct val="90000"/>
              </a:lnSpc>
              <a:defRPr/>
            </a:pPr>
            <a:r>
              <a:rPr lang="en-US" altLang="en-US" dirty="0">
                <a:sym typeface="Symbol" pitchFamily="18" charset="2"/>
              </a:rPr>
              <a:t>	(1) </a:t>
            </a:r>
            <a:r>
              <a:rPr lang="en-US" altLang="en-US" i="1" dirty="0">
                <a:sym typeface="Symbol" pitchFamily="18" charset="2"/>
              </a:rPr>
              <a:t>I</a:t>
            </a:r>
            <a:r>
              <a:rPr lang="en-US" altLang="en-US" baseline="-25000" dirty="0">
                <a:sym typeface="Symbol" pitchFamily="18" charset="2"/>
              </a:rPr>
              <a:t>CM</a:t>
            </a:r>
            <a:r>
              <a:rPr lang="en-US" altLang="en-US" dirty="0">
                <a:sym typeface="Symbol" pitchFamily="18" charset="2"/>
              </a:rPr>
              <a:t>, </a:t>
            </a:r>
          </a:p>
          <a:p>
            <a:pPr marL="457200" indent="-457200" eaLnBrk="1" hangingPunct="1">
              <a:lnSpc>
                <a:spcPct val="90000"/>
              </a:lnSpc>
              <a:defRPr/>
            </a:pPr>
            <a:r>
              <a:rPr lang="en-US" altLang="en-US" dirty="0">
                <a:sym typeface="Symbol" pitchFamily="18" charset="2"/>
              </a:rPr>
              <a:t>	(2) the distance </a:t>
            </a:r>
            <a:r>
              <a:rPr lang="en-US" altLang="en-US" i="1" dirty="0">
                <a:sym typeface="Symbol" pitchFamily="18" charset="2"/>
              </a:rPr>
              <a:t>d</a:t>
            </a:r>
            <a:r>
              <a:rPr lang="en-US" altLang="en-US" dirty="0">
                <a:sym typeface="Symbol" pitchFamily="18" charset="2"/>
              </a:rPr>
              <a:t> that the new </a:t>
            </a:r>
            <a:r>
              <a:rPr lang="en-US" altLang="en-US" b="1" dirty="0">
                <a:sym typeface="Symbol" pitchFamily="18" charset="2"/>
              </a:rPr>
              <a:t>parallel</a:t>
            </a:r>
            <a:r>
              <a:rPr lang="en-US" altLang="en-US" dirty="0">
                <a:sym typeface="Symbol" pitchFamily="18" charset="2"/>
              </a:rPr>
              <a:t> axis is from </a:t>
            </a:r>
            <a:r>
              <a:rPr lang="en-US" altLang="en-US" dirty="0" smtClean="0">
                <a:sym typeface="Symbol" pitchFamily="18" charset="2"/>
              </a:rPr>
              <a:t>  	the </a:t>
            </a:r>
            <a:r>
              <a:rPr lang="en-US" altLang="en-US" dirty="0">
                <a:sym typeface="Symbol" pitchFamily="18" charset="2"/>
              </a:rPr>
              <a:t>CM axis.</a:t>
            </a:r>
            <a:endParaRPr lang="en-US" altLang="en-US" dirty="0">
              <a:sym typeface="Symbol" pitchFamily="18" charset="2"/>
            </a:endParaRPr>
          </a:p>
        </p:txBody>
      </p:sp>
      <p:sp>
        <p:nvSpPr>
          <p:cNvPr id="3789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74757" name="Rectangle 3"/>
          <p:cNvSpPr>
            <a:spLocks noChangeArrowheads="1"/>
          </p:cNvSpPr>
          <p:nvPr/>
        </p:nvSpPr>
        <p:spPr bwMode="auto">
          <a:xfrm>
            <a:off x="685800" y="1397000"/>
            <a:ext cx="7772400" cy="37703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a:t>
            </a:r>
            <a:r>
              <a:rPr lang="en-US" altLang="en-US">
                <a:solidFill>
                  <a:schemeClr val="accent2"/>
                </a:solidFill>
              </a:rPr>
              <a:t>– the parallel axis theorem</a:t>
            </a:r>
          </a:p>
          <a:p>
            <a:pPr eaLnBrk="1" hangingPunct="1">
              <a:lnSpc>
                <a:spcPct val="95000"/>
              </a:lnSpc>
            </a:pPr>
            <a:r>
              <a:rPr lang="en-US" altLang="en-US">
                <a:sym typeface="Symbol" pitchFamily="18" charset="2"/>
              </a:rPr>
              <a:t>Suppose instead of rotating the ruler about its end (for which we have a formula) or its center (for which we also have a formula), we wish to rotate it about a point one-quarter of a meter from the end (for which we </a:t>
            </a:r>
            <a:r>
              <a:rPr lang="en-US" altLang="en-US" i="1">
                <a:sym typeface="Symbol" pitchFamily="18" charset="2"/>
              </a:rPr>
              <a:t>don’t</a:t>
            </a:r>
            <a:r>
              <a:rPr lang="en-US" altLang="en-US">
                <a:sym typeface="Symbol" pitchFamily="18" charset="2"/>
              </a:rPr>
              <a:t> have a formula.</a:t>
            </a:r>
          </a:p>
          <a:p>
            <a:pPr eaLnBrk="1" hangingPunct="1">
              <a:lnSpc>
                <a:spcPct val="95000"/>
              </a:lnSpc>
            </a:pPr>
            <a:r>
              <a:rPr lang="en-US" altLang="en-US">
                <a:sym typeface="Symbol" pitchFamily="18" charset="2"/>
              </a:rPr>
              <a:t>Instead of having an infinite number of formulae for each extended mass shape, we have the </a:t>
            </a:r>
            <a:r>
              <a:rPr lang="en-US" altLang="en-US" b="1">
                <a:sym typeface="Symbol" pitchFamily="18" charset="2"/>
              </a:rPr>
              <a:t>parallel axis theorem</a:t>
            </a:r>
            <a:r>
              <a:rPr lang="en-US" altLang="en-US">
                <a:sym typeface="Symbol" pitchFamily="18" charset="2"/>
              </a:rPr>
              <a:t>, presented without proof here:</a:t>
            </a:r>
          </a:p>
          <a:p>
            <a:pPr>
              <a:spcAft>
                <a:spcPts val="200"/>
              </a:spcAft>
            </a:pPr>
            <a:endParaRPr lang="en-US" altLang="en-US">
              <a:solidFill>
                <a:schemeClr val="accent2"/>
              </a:solidFill>
            </a:endParaRPr>
          </a:p>
        </p:txBody>
      </p:sp>
      <p:grpSp>
        <p:nvGrpSpPr>
          <p:cNvPr id="2" name="Group 23"/>
          <p:cNvGrpSpPr>
            <a:grpSpLocks/>
          </p:cNvGrpSpPr>
          <p:nvPr/>
        </p:nvGrpSpPr>
        <p:grpSpPr bwMode="auto">
          <a:xfrm>
            <a:off x="889000" y="4613275"/>
            <a:ext cx="7369175" cy="461963"/>
            <a:chOff x="510" y="3951"/>
            <a:chExt cx="4642" cy="291"/>
          </a:xfrm>
        </p:grpSpPr>
        <p:sp>
          <p:nvSpPr>
            <p:cNvPr id="37894" name="Text Box 24"/>
            <p:cNvSpPr txBox="1">
              <a:spLocks noChangeArrowheads="1"/>
            </p:cNvSpPr>
            <p:nvPr/>
          </p:nvSpPr>
          <p:spPr bwMode="auto">
            <a:xfrm>
              <a:off x="3144" y="3951"/>
              <a:ext cx="2006"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parallel axis theorem</a:t>
              </a:r>
              <a:endParaRPr lang="en-US" altLang="en-US" i="1" baseline="-25000">
                <a:solidFill>
                  <a:schemeClr val="bg1"/>
                </a:solidFill>
              </a:endParaRPr>
            </a:p>
          </p:txBody>
        </p:sp>
        <p:sp>
          <p:nvSpPr>
            <p:cNvPr id="37895" name="Rectangle 25"/>
            <p:cNvSpPr>
              <a:spLocks noChangeArrowheads="1"/>
            </p:cNvSpPr>
            <p:nvPr/>
          </p:nvSpPr>
          <p:spPr bwMode="auto">
            <a:xfrm>
              <a:off x="510" y="3953"/>
              <a:ext cx="4642" cy="277"/>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7896"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I</a:t>
              </a:r>
              <a:r>
                <a:rPr lang="en-US" altLang="en-US" baseline="-25000">
                  <a:ea typeface="Times New Roman" pitchFamily="18" charset="0"/>
                  <a:cs typeface="Courier New" pitchFamily="49" charset="0"/>
                  <a:sym typeface="Symbol" pitchFamily="18" charset="2"/>
                </a:rPr>
                <a:t>P</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I</a:t>
              </a:r>
              <a:r>
                <a:rPr lang="en-US" altLang="en-US" baseline="-25000">
                  <a:ea typeface="Times New Roman" pitchFamily="18" charset="0"/>
                  <a:cs typeface="Courier New" pitchFamily="49" charset="0"/>
                  <a:sym typeface="Symbol" pitchFamily="18" charset="2"/>
                </a:rPr>
                <a:t>CM</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Md</a:t>
              </a:r>
              <a:r>
                <a:rPr lang="en-US" altLang="en-US" baseline="30000">
                  <a:ea typeface="Times New Roman" pitchFamily="18" charset="0"/>
                  <a:cs typeface="Courier New" pitchFamily="49" charset="0"/>
                  <a:sym typeface="Symbol" pitchFamily="18" charset="2"/>
                </a:rPr>
                <a:t> 2</a:t>
              </a:r>
              <a:endParaRPr lang="en-US" altLang="en-US" baseline="-25000">
                <a:ea typeface="Times New Roman" pitchFamily="18" charset="0"/>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57">
                                            <p:txEl>
                                              <p:pRg st="1" end="1"/>
                                            </p:txEl>
                                          </p:spTgt>
                                        </p:tgtEl>
                                        <p:attrNameLst>
                                          <p:attrName>style.visibility</p:attrName>
                                        </p:attrNameLst>
                                      </p:cBhvr>
                                      <p:to>
                                        <p:strVal val="visible"/>
                                      </p:to>
                                    </p:set>
                                    <p:anim calcmode="lin" valueType="num">
                                      <p:cBhvr additive="base">
                                        <p:cTn id="7" dur="500" fill="hold"/>
                                        <p:tgtEl>
                                          <p:spTgt spid="7475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57">
                                            <p:txEl>
                                              <p:pRg st="2" end="2"/>
                                            </p:txEl>
                                          </p:spTgt>
                                        </p:tgtEl>
                                        <p:attrNameLst>
                                          <p:attrName>style.visibility</p:attrName>
                                        </p:attrNameLst>
                                      </p:cBhvr>
                                      <p:to>
                                        <p:strVal val="visible"/>
                                      </p:to>
                                    </p:set>
                                    <p:anim calcmode="lin" valueType="num">
                                      <p:cBhvr additive="base">
                                        <p:cTn id="13" dur="500" fill="hold"/>
                                        <p:tgtEl>
                                          <p:spTgt spid="7475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additive="base">
                                        <p:cTn id="2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additive="base">
                                        <p:cTn id="3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 calcmode="lin" valueType="num">
                                      <p:cBhvr additive="base">
                                        <p:cTn id="38"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38915" name="Rectangle 3"/>
          <p:cNvSpPr>
            <a:spLocks noChangeArrowheads="1"/>
          </p:cNvSpPr>
          <p:nvPr/>
        </p:nvSpPr>
        <p:spPr bwMode="auto">
          <a:xfrm>
            <a:off x="685800" y="1397000"/>
            <a:ext cx="7772400" cy="985838"/>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inertia I </a:t>
            </a:r>
            <a:r>
              <a:rPr lang="en-US" altLang="en-US">
                <a:solidFill>
                  <a:schemeClr val="accent2"/>
                </a:solidFill>
              </a:rPr>
              <a:t>– the parallel axis theorem</a:t>
            </a:r>
          </a:p>
          <a:p>
            <a:pPr eaLnBrk="1" hangingPunct="1">
              <a:lnSpc>
                <a:spcPct val="95000"/>
              </a:lnSpc>
            </a:pPr>
            <a:endParaRPr lang="en-US" altLang="en-US">
              <a:sym typeface="Symbol" pitchFamily="18" charset="2"/>
            </a:endParaRPr>
          </a:p>
        </p:txBody>
      </p:sp>
      <p:grpSp>
        <p:nvGrpSpPr>
          <p:cNvPr id="2" name="Group 23"/>
          <p:cNvGrpSpPr>
            <a:grpSpLocks/>
          </p:cNvGrpSpPr>
          <p:nvPr/>
        </p:nvGrpSpPr>
        <p:grpSpPr bwMode="auto">
          <a:xfrm>
            <a:off x="889000" y="1841500"/>
            <a:ext cx="7369175" cy="461963"/>
            <a:chOff x="510" y="3951"/>
            <a:chExt cx="4642" cy="291"/>
          </a:xfrm>
        </p:grpSpPr>
        <p:sp>
          <p:nvSpPr>
            <p:cNvPr id="38919" name="Text Box 24"/>
            <p:cNvSpPr txBox="1">
              <a:spLocks noChangeArrowheads="1"/>
            </p:cNvSpPr>
            <p:nvPr/>
          </p:nvSpPr>
          <p:spPr bwMode="auto">
            <a:xfrm>
              <a:off x="3144" y="3951"/>
              <a:ext cx="2006"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parallel axis theorem</a:t>
              </a:r>
              <a:endParaRPr lang="en-US" altLang="en-US" i="1" baseline="-25000">
                <a:solidFill>
                  <a:schemeClr val="bg1"/>
                </a:solidFill>
              </a:endParaRPr>
            </a:p>
          </p:txBody>
        </p:sp>
        <p:sp>
          <p:nvSpPr>
            <p:cNvPr id="38920" name="Rectangle 25"/>
            <p:cNvSpPr>
              <a:spLocks noChangeArrowheads="1"/>
            </p:cNvSpPr>
            <p:nvPr/>
          </p:nvSpPr>
          <p:spPr bwMode="auto">
            <a:xfrm>
              <a:off x="510" y="3953"/>
              <a:ext cx="4642" cy="277"/>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8921"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 I</a:t>
              </a:r>
              <a:r>
                <a:rPr lang="en-US" altLang="en-US" baseline="-25000">
                  <a:ea typeface="Times New Roman" pitchFamily="18" charset="0"/>
                  <a:cs typeface="Courier New" pitchFamily="49" charset="0"/>
                  <a:sym typeface="Symbol" pitchFamily="18" charset="2"/>
                </a:rPr>
                <a:t>P</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I</a:t>
              </a:r>
              <a:r>
                <a:rPr lang="en-US" altLang="en-US" baseline="-25000">
                  <a:ea typeface="Times New Roman" pitchFamily="18" charset="0"/>
                  <a:cs typeface="Courier New" pitchFamily="49" charset="0"/>
                  <a:sym typeface="Symbol" pitchFamily="18" charset="2"/>
                </a:rPr>
                <a:t>CM</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Md</a:t>
              </a:r>
              <a:r>
                <a:rPr lang="en-US" altLang="en-US" baseline="30000">
                  <a:ea typeface="Times New Roman" pitchFamily="18" charset="0"/>
                  <a:cs typeface="Courier New" pitchFamily="49" charset="0"/>
                  <a:sym typeface="Symbol" pitchFamily="18" charset="2"/>
                </a:rPr>
                <a:t> 2</a:t>
              </a:r>
              <a:endParaRPr lang="en-US" altLang="en-US" baseline="-25000">
                <a:ea typeface="Times New Roman" pitchFamily="18" charset="0"/>
                <a:cs typeface="Courier New" pitchFamily="49" charset="0"/>
                <a:sym typeface="Symbol" pitchFamily="18" charset="2"/>
              </a:endParaRPr>
            </a:p>
          </p:txBody>
        </p:sp>
      </p:grpSp>
      <p:sp>
        <p:nvSpPr>
          <p:cNvPr id="13" name="Rectangle 4"/>
          <p:cNvSpPr>
            <a:spLocks noChangeArrowheads="1"/>
          </p:cNvSpPr>
          <p:nvPr/>
        </p:nvSpPr>
        <p:spPr bwMode="auto">
          <a:xfrm>
            <a:off x="701675" y="2382838"/>
            <a:ext cx="7772400" cy="4475162"/>
          </a:xfrm>
          <a:prstGeom prst="rect">
            <a:avLst/>
          </a:prstGeom>
          <a:solidFill>
            <a:srgbClr val="CCFFCC"/>
          </a:solidFill>
          <a:ln w="9525">
            <a:noFill/>
            <a:miter lim="800000"/>
            <a:headEnd/>
            <a:tailEnd/>
          </a:ln>
        </p:spPr>
        <p:txBody>
          <a:bodyPr/>
          <a:lstStyle/>
          <a:p>
            <a:pPr>
              <a:spcAft>
                <a:spcPct val="20000"/>
              </a:spcAft>
            </a:pPr>
            <a:r>
              <a:rPr lang="en-US" altLang="en-US" dirty="0"/>
              <a:t>PRACTICE: Find the moment of                                         inertia of a rod about its end if it                                                   has a solid sphere on the other end.</a:t>
            </a:r>
          </a:p>
          <a:p>
            <a:pPr>
              <a:spcAft>
                <a:spcPct val="20000"/>
              </a:spcAft>
            </a:pPr>
            <a:r>
              <a:rPr lang="en-US" altLang="en-US" dirty="0"/>
              <a:t>SOLUTION:</a:t>
            </a:r>
          </a:p>
          <a:p>
            <a:r>
              <a:rPr lang="en-US" altLang="en-US" dirty="0">
                <a:sym typeface="Symbol" pitchFamily="18" charset="2"/>
              </a:rPr>
              <a:t></a:t>
            </a:r>
            <a:r>
              <a:rPr lang="en-US" altLang="en-US" dirty="0"/>
              <a:t>Start with </a:t>
            </a:r>
            <a:r>
              <a:rPr lang="en-US" altLang="en-US" dirty="0" smtClean="0"/>
              <a:t>the formula </a:t>
            </a:r>
            <a:r>
              <a:rPr lang="en-US" altLang="en-US" dirty="0"/>
              <a:t>for a thin rod about its end:</a:t>
            </a:r>
          </a:p>
          <a:p>
            <a:r>
              <a:rPr lang="en-US" altLang="en-US" i="1" dirty="0">
                <a:cs typeface="Times New Roman" pitchFamily="18" charset="0"/>
                <a:sym typeface="Symbol" pitchFamily="18" charset="2"/>
              </a:rPr>
              <a:t>   I</a:t>
            </a:r>
            <a:r>
              <a:rPr lang="en-US" altLang="en-US" baseline="-25000" dirty="0">
                <a:cs typeface="Times New Roman" pitchFamily="18" charset="0"/>
                <a:sym typeface="Symbol" pitchFamily="18" charset="2"/>
              </a:rPr>
              <a:t>ROD</a:t>
            </a:r>
            <a:r>
              <a:rPr lang="en-US" altLang="en-US" dirty="0">
                <a:cs typeface="Times New Roman" pitchFamily="18" charset="0"/>
                <a:sym typeface="Symbol" pitchFamily="18" charset="2"/>
              </a:rPr>
              <a:t>	= (1/3)</a:t>
            </a:r>
            <a:r>
              <a:rPr lang="en-US" altLang="en-US" i="1" dirty="0">
                <a:cs typeface="Times New Roman" pitchFamily="18" charset="0"/>
                <a:sym typeface="Symbol" pitchFamily="18" charset="2"/>
              </a:rPr>
              <a:t>ML</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 = (1/3)128.0</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 = 256 kg m</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a:t>
            </a:r>
          </a:p>
          <a:p>
            <a:r>
              <a:rPr lang="en-US" altLang="en-US" dirty="0">
                <a:sym typeface="Symbol" pitchFamily="18" charset="2"/>
              </a:rPr>
              <a:t></a:t>
            </a:r>
            <a:r>
              <a:rPr lang="en-US" altLang="en-US" dirty="0"/>
              <a:t>For the solid sphere </a:t>
            </a:r>
          </a:p>
          <a:p>
            <a:r>
              <a:rPr lang="en-US" altLang="en-US" i="1" dirty="0"/>
              <a:t>    </a:t>
            </a:r>
            <a:r>
              <a:rPr lang="en-US" altLang="en-US" i="1" dirty="0" smtClean="0"/>
              <a:t> I</a:t>
            </a:r>
            <a:r>
              <a:rPr lang="en-US" altLang="en-US" baseline="-25000" dirty="0" smtClean="0"/>
              <a:t>CM</a:t>
            </a:r>
            <a:r>
              <a:rPr lang="en-US" altLang="en-US" dirty="0"/>
              <a:t>	= (2/5)</a:t>
            </a:r>
            <a:r>
              <a:rPr lang="en-US" altLang="en-US" i="1" dirty="0"/>
              <a:t>MR</a:t>
            </a:r>
            <a:r>
              <a:rPr lang="en-US" altLang="en-US" baseline="30000" dirty="0"/>
              <a:t>2</a:t>
            </a:r>
            <a:r>
              <a:rPr lang="en-US" altLang="en-US" dirty="0"/>
              <a:t> = (2/5)</a:t>
            </a:r>
            <a:r>
              <a:rPr lang="en-US" altLang="en-US" dirty="0">
                <a:cs typeface="Times New Roman" pitchFamily="18" charset="0"/>
                <a:sym typeface="Symbol" pitchFamily="18" charset="2"/>
              </a:rPr>
              <a:t>151.0</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 = 6.0 kg m</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a:t>
            </a:r>
          </a:p>
          <a:p>
            <a:r>
              <a:rPr lang="en-US" altLang="en-US" dirty="0">
                <a:sym typeface="Symbol" pitchFamily="18" charset="2"/>
              </a:rPr>
              <a:t></a:t>
            </a:r>
            <a:r>
              <a:rPr lang="en-US" altLang="en-US" dirty="0"/>
              <a:t>Using the PAT for the sphere, where </a:t>
            </a:r>
            <a:r>
              <a:rPr lang="en-US" altLang="en-US" i="1" dirty="0"/>
              <a:t>d</a:t>
            </a:r>
            <a:r>
              <a:rPr lang="en-US" altLang="en-US" dirty="0"/>
              <a:t> = 9.0 m:</a:t>
            </a:r>
          </a:p>
          <a:p>
            <a:r>
              <a:rPr lang="en-US" altLang="en-US" i="1" dirty="0">
                <a:cs typeface="Times New Roman" pitchFamily="18" charset="0"/>
                <a:sym typeface="Symbol" pitchFamily="18" charset="2"/>
              </a:rPr>
              <a:t>       I</a:t>
            </a:r>
            <a:r>
              <a:rPr lang="en-US" altLang="en-US" baseline="-25000" dirty="0">
                <a:cs typeface="Times New Roman" pitchFamily="18" charset="0"/>
                <a:sym typeface="Symbol" pitchFamily="18" charset="2"/>
              </a:rPr>
              <a:t>P</a:t>
            </a:r>
            <a:r>
              <a:rPr lang="en-US" altLang="en-US" i="1" dirty="0">
                <a:solidFill>
                  <a:srgbClr val="000000"/>
                </a:solidFill>
                <a:ea typeface="Times New Roman" pitchFamily="18" charset="0"/>
                <a:cs typeface="Courier New" pitchFamily="49" charset="0"/>
                <a:sym typeface="Symbol" pitchFamily="18" charset="2"/>
              </a:rPr>
              <a:t> 	</a:t>
            </a:r>
            <a:r>
              <a:rPr lang="en-US" altLang="en-US" dirty="0">
                <a:ea typeface="Times New Roman" pitchFamily="18" charset="0"/>
                <a:cs typeface="Courier New" pitchFamily="49" charset="0"/>
                <a:sym typeface="Symbol" pitchFamily="18" charset="2"/>
              </a:rPr>
              <a:t>= </a:t>
            </a:r>
            <a:r>
              <a:rPr lang="en-US" altLang="en-US" i="1" dirty="0">
                <a:ea typeface="Times New Roman" pitchFamily="18" charset="0"/>
                <a:cs typeface="Courier New" pitchFamily="49" charset="0"/>
                <a:sym typeface="Symbol" pitchFamily="18" charset="2"/>
              </a:rPr>
              <a:t>I</a:t>
            </a:r>
            <a:r>
              <a:rPr lang="en-US" altLang="en-US" baseline="-25000" dirty="0">
                <a:ea typeface="Times New Roman" pitchFamily="18" charset="0"/>
                <a:cs typeface="Courier New" pitchFamily="49" charset="0"/>
                <a:sym typeface="Symbol" pitchFamily="18" charset="2"/>
              </a:rPr>
              <a:t>CM</a:t>
            </a:r>
            <a:r>
              <a:rPr lang="en-US" altLang="en-US" dirty="0">
                <a:ea typeface="Times New Roman" pitchFamily="18" charset="0"/>
                <a:cs typeface="Courier New" pitchFamily="49" charset="0"/>
                <a:sym typeface="Symbol" pitchFamily="18" charset="2"/>
              </a:rPr>
              <a:t> + </a:t>
            </a:r>
            <a:r>
              <a:rPr lang="en-US" altLang="en-US" i="1" dirty="0" err="1">
                <a:ea typeface="Times New Roman" pitchFamily="18" charset="0"/>
                <a:cs typeface="Courier New" pitchFamily="49" charset="0"/>
                <a:sym typeface="Symbol" pitchFamily="18" charset="2"/>
              </a:rPr>
              <a:t>Md</a:t>
            </a:r>
            <a:r>
              <a:rPr lang="en-US" altLang="en-US" baseline="30000" dirty="0">
                <a:ea typeface="Times New Roman" pitchFamily="18" charset="0"/>
                <a:cs typeface="Courier New" pitchFamily="49" charset="0"/>
                <a:sym typeface="Symbol" pitchFamily="18" charset="2"/>
              </a:rPr>
              <a:t> 2</a:t>
            </a:r>
            <a:r>
              <a:rPr lang="en-US" altLang="en-US" dirty="0"/>
              <a:t> = 6.0 + </a:t>
            </a:r>
            <a:r>
              <a:rPr lang="en-US" altLang="en-US" dirty="0">
                <a:cs typeface="Times New Roman" pitchFamily="18" charset="0"/>
                <a:sym typeface="Symbol" pitchFamily="18" charset="2"/>
              </a:rPr>
              <a:t>159.0</a:t>
            </a:r>
            <a:r>
              <a:rPr lang="en-US" altLang="en-US" baseline="30000" dirty="0">
                <a:cs typeface="Times New Roman" pitchFamily="18" charset="0"/>
                <a:sym typeface="Symbol" pitchFamily="18" charset="2"/>
              </a:rPr>
              <a:t>2</a:t>
            </a:r>
            <a:r>
              <a:rPr lang="en-US" altLang="en-US" dirty="0">
                <a:cs typeface="Times New Roman" pitchFamily="18" charset="0"/>
                <a:sym typeface="Symbol" pitchFamily="18" charset="2"/>
              </a:rPr>
              <a:t> </a:t>
            </a:r>
            <a:r>
              <a:rPr lang="en-US" altLang="en-US" dirty="0"/>
              <a:t>= 1221 kg m</a:t>
            </a:r>
            <a:r>
              <a:rPr lang="en-US" altLang="en-US" baseline="30000" dirty="0"/>
              <a:t>2</a:t>
            </a:r>
            <a:r>
              <a:rPr lang="en-US" altLang="en-US" dirty="0"/>
              <a:t>.</a:t>
            </a:r>
          </a:p>
          <a:p>
            <a:r>
              <a:rPr lang="en-US" altLang="en-US" dirty="0">
                <a:sym typeface="Symbol" pitchFamily="18" charset="2"/>
              </a:rPr>
              <a:t></a:t>
            </a:r>
            <a:r>
              <a:rPr lang="en-US" altLang="en-US" dirty="0"/>
              <a:t>Finally, </a:t>
            </a:r>
            <a:r>
              <a:rPr lang="en-US" altLang="en-US" i="1" dirty="0"/>
              <a:t>I</a:t>
            </a:r>
            <a:r>
              <a:rPr lang="en-US" altLang="en-US" baseline="-25000" dirty="0"/>
              <a:t>TOT</a:t>
            </a:r>
            <a:r>
              <a:rPr lang="en-US" altLang="en-US" dirty="0"/>
              <a:t> = </a:t>
            </a:r>
            <a:r>
              <a:rPr lang="en-US" altLang="en-US" i="1" dirty="0"/>
              <a:t>I</a:t>
            </a:r>
            <a:r>
              <a:rPr lang="en-US" altLang="en-US" baseline="-25000" dirty="0"/>
              <a:t>ROD</a:t>
            </a:r>
            <a:r>
              <a:rPr lang="en-US" altLang="en-US" dirty="0"/>
              <a:t> + </a:t>
            </a:r>
            <a:r>
              <a:rPr lang="en-US" altLang="en-US" i="1" dirty="0"/>
              <a:t>I</a:t>
            </a:r>
            <a:r>
              <a:rPr lang="en-US" altLang="en-US" baseline="-25000" dirty="0"/>
              <a:t>P</a:t>
            </a:r>
            <a:r>
              <a:rPr lang="en-US" altLang="en-US" dirty="0"/>
              <a:t> = 256 + 1221 = </a:t>
            </a:r>
            <a:r>
              <a:rPr lang="en-US" altLang="en-US" dirty="0" smtClean="0"/>
              <a:t>1500 </a:t>
            </a:r>
            <a:r>
              <a:rPr lang="en-US" altLang="en-US" dirty="0"/>
              <a:t>kg m</a:t>
            </a:r>
            <a:r>
              <a:rPr lang="en-US" altLang="en-US" baseline="30000" dirty="0"/>
              <a:t>2</a:t>
            </a:r>
            <a:r>
              <a:rPr lang="en-US" altLang="en-US" dirty="0"/>
              <a:t>.</a:t>
            </a:r>
            <a:endParaRPr lang="en-US" altLang="en-US" baseline="-25000" dirty="0">
              <a:cs typeface="Times New Roman" pitchFamily="18" charset="0"/>
              <a:sym typeface="Symbol" pitchFamily="18" charset="2"/>
            </a:endParaRPr>
          </a:p>
          <a:p>
            <a:endParaRPr lang="en-US" altLang="en-US" dirty="0">
              <a:cs typeface="Times New Roman" pitchFamily="18" charset="0"/>
              <a:sym typeface="Symbol" pitchFamily="18" charset="2"/>
            </a:endParaRPr>
          </a:p>
        </p:txBody>
      </p:sp>
      <p:pic>
        <p:nvPicPr>
          <p:cNvPr id="11264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41938" y="2316163"/>
            <a:ext cx="3914775" cy="11763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112642"/>
                                        </p:tgtEl>
                                        <p:attrNameLst>
                                          <p:attrName>style.visibility</p:attrName>
                                        </p:attrNameLst>
                                      </p:cBhvr>
                                      <p:to>
                                        <p:strVal val="visible"/>
                                      </p:to>
                                    </p:set>
                                    <p:animEffect transition="in" filter="fade">
                                      <p:cBhvr>
                                        <p:cTn id="18" dur="2000"/>
                                        <p:tgtEl>
                                          <p:spTgt spid="11264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additive="base">
                                        <p:cTn id="2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 calcmode="lin" valueType="num">
                                      <p:cBhvr additive="base">
                                        <p:cTn id="2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 calcmode="lin" valueType="num">
                                      <p:cBhvr additive="base">
                                        <p:cTn id="3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4" end="4"/>
                                            </p:txEl>
                                          </p:spTgt>
                                        </p:tgtEl>
                                        <p:attrNameLst>
                                          <p:attrName>style.visibility</p:attrName>
                                        </p:attrNameLst>
                                      </p:cBhvr>
                                      <p:to>
                                        <p:strVal val="visible"/>
                                      </p:to>
                                    </p:set>
                                    <p:anim calcmode="lin" valueType="num">
                                      <p:cBhvr additive="base">
                                        <p:cTn id="4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 calcmode="lin" valueType="num">
                                      <p:cBhvr additive="base">
                                        <p:cTn id="4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 calcmode="lin" valueType="num">
                                      <p:cBhvr additive="base">
                                        <p:cTn id="53"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xEl>
                                              <p:pRg st="7" end="7"/>
                                            </p:txEl>
                                          </p:spTgt>
                                        </p:tgtEl>
                                        <p:attrNameLst>
                                          <p:attrName>style.visibility</p:attrName>
                                        </p:attrNameLst>
                                      </p:cBhvr>
                                      <p:to>
                                        <p:strVal val="visible"/>
                                      </p:to>
                                    </p:set>
                                    <p:anim calcmode="lin" valueType="num">
                                      <p:cBhvr additive="base">
                                        <p:cTn id="5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
                                            <p:txEl>
                                              <p:pRg st="8" end="8"/>
                                            </p:txEl>
                                          </p:spTgt>
                                        </p:tgtEl>
                                        <p:attrNameLst>
                                          <p:attrName>style.visibility</p:attrName>
                                        </p:attrNameLst>
                                      </p:cBhvr>
                                      <p:to>
                                        <p:strVal val="visible"/>
                                      </p:to>
                                    </p:set>
                                    <p:anim calcmode="lin" valueType="num">
                                      <p:cBhvr additive="base">
                                        <p:cTn id="65"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Linear and angular displacement and velocity</a:t>
            </a:r>
            <a:endParaRPr lang="en-US" altLang="en-US">
              <a:solidFill>
                <a:schemeClr val="accent2"/>
              </a:solidFill>
            </a:endParaRPr>
          </a:p>
          <a:p>
            <a:pPr>
              <a:spcAft>
                <a:spcPts val="200"/>
              </a:spcAft>
            </a:pPr>
            <a:r>
              <a:rPr lang="en-US" altLang="en-US">
                <a:sym typeface="Symbol" pitchFamily="18" charset="2"/>
              </a:rPr>
              <a:t></a:t>
            </a:r>
            <a:r>
              <a:rPr lang="en-US" altLang="en-US"/>
              <a:t>Recall from Topic 6 that arc length is given by the following simple relationship:</a:t>
            </a:r>
          </a:p>
          <a:p>
            <a:pPr>
              <a:spcAft>
                <a:spcPts val="200"/>
              </a:spcAft>
            </a:pPr>
            <a:endParaRPr lang="en-US" altLang="en-US"/>
          </a:p>
          <a:p>
            <a:pPr>
              <a:spcBef>
                <a:spcPts val="600"/>
              </a:spcBef>
              <a:spcAft>
                <a:spcPts val="200"/>
              </a:spcAft>
            </a:pPr>
            <a:endParaRPr lang="en-US" altLang="en-US">
              <a:sym typeface="Symbol" pitchFamily="18" charset="2"/>
            </a:endParaRPr>
          </a:p>
          <a:p>
            <a:pPr>
              <a:spcBef>
                <a:spcPts val="600"/>
              </a:spcBef>
              <a:spcAft>
                <a:spcPts val="200"/>
              </a:spcAft>
            </a:pPr>
            <a:r>
              <a:rPr lang="en-US" altLang="en-US">
                <a:sym typeface="Symbol" pitchFamily="18" charset="2"/>
              </a:rPr>
              <a:t></a:t>
            </a:r>
            <a:r>
              <a:rPr lang="en-US" altLang="en-US"/>
              <a:t>Recall from Topic 2 that </a:t>
            </a:r>
            <a:r>
              <a:rPr lang="en-US" altLang="en-US" i="1"/>
              <a:t>v</a:t>
            </a:r>
            <a:r>
              <a:rPr lang="en-US" altLang="en-US"/>
              <a:t> = </a:t>
            </a:r>
            <a:r>
              <a:rPr lang="en-US" altLang="en-US">
                <a:sym typeface="Symbol" pitchFamily="18" charset="2"/>
              </a:rPr>
              <a:t></a:t>
            </a:r>
            <a:r>
              <a:rPr lang="en-US" altLang="en-US" i="1">
                <a:sym typeface="Symbol" pitchFamily="18" charset="2"/>
              </a:rPr>
              <a:t>s / </a:t>
            </a:r>
            <a:r>
              <a:rPr lang="en-US" altLang="en-US">
                <a:sym typeface="Symbol" pitchFamily="18" charset="2"/>
              </a:rPr>
              <a:t></a:t>
            </a:r>
            <a:r>
              <a:rPr lang="en-US" altLang="en-US" i="1">
                <a:sym typeface="Symbol" pitchFamily="18" charset="2"/>
              </a:rPr>
              <a:t>t</a:t>
            </a:r>
            <a:r>
              <a:rPr lang="en-US" altLang="en-US">
                <a:sym typeface="Symbol" pitchFamily="18" charset="2"/>
              </a:rPr>
              <a:t> and from Topic 6 that  =  </a:t>
            </a:r>
            <a:r>
              <a:rPr lang="en-US" altLang="en-US" i="1">
                <a:sym typeface="Symbol" pitchFamily="18" charset="2"/>
              </a:rPr>
              <a:t>/</a:t>
            </a:r>
            <a:r>
              <a:rPr lang="en-US" altLang="en-US">
                <a:sym typeface="Symbol" pitchFamily="18" charset="2"/>
              </a:rPr>
              <a:t> </a:t>
            </a:r>
            <a:r>
              <a:rPr lang="en-US" altLang="en-US" i="1">
                <a:sym typeface="Symbol" pitchFamily="18" charset="2"/>
              </a:rPr>
              <a:t>t</a:t>
            </a:r>
            <a:r>
              <a:rPr lang="en-US" altLang="en-US">
                <a:sym typeface="Symbol" pitchFamily="18" charset="2"/>
              </a:rPr>
              <a:t>. Then the following is true:</a:t>
            </a:r>
          </a:p>
          <a:p>
            <a:pPr>
              <a:spcAft>
                <a:spcPts val="200"/>
              </a:spcAft>
            </a:pPr>
            <a:r>
              <a:rPr lang="en-US" altLang="en-US" i="1">
                <a:sym typeface="Symbol" pitchFamily="18" charset="2"/>
              </a:rPr>
              <a:t>       v</a:t>
            </a:r>
            <a:r>
              <a:rPr lang="en-US" altLang="en-US">
                <a:sym typeface="Symbol" pitchFamily="18" charset="2"/>
              </a:rPr>
              <a:t> 	= </a:t>
            </a:r>
            <a:r>
              <a:rPr lang="en-US" altLang="en-US" i="1">
                <a:sym typeface="Symbol" pitchFamily="18" charset="2"/>
              </a:rPr>
              <a:t>s /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a:solidFill>
                  <a:srgbClr val="0070C0"/>
                </a:solidFill>
                <a:sym typeface="Symbol" pitchFamily="18" charset="2"/>
              </a:rPr>
              <a:t>definition of linear velocity</a:t>
            </a:r>
          </a:p>
          <a:p>
            <a:pPr>
              <a:spcAft>
                <a:spcPts val="200"/>
              </a:spcAft>
            </a:pPr>
            <a:r>
              <a:rPr lang="en-US" altLang="en-US">
                <a:sym typeface="Symbol" pitchFamily="18" charset="2"/>
              </a:rPr>
              <a:t>	=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a:t>
            </a:r>
            <a:r>
              <a:rPr lang="en-US" altLang="en-US">
                <a:sym typeface="Symbol" pitchFamily="18" charset="2"/>
              </a:rPr>
              <a:t>)</a:t>
            </a:r>
            <a:r>
              <a:rPr lang="en-US" altLang="en-US" i="1">
                <a:sym typeface="Symbol" pitchFamily="18" charset="2"/>
              </a:rPr>
              <a:t> /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a:solidFill>
                  <a:srgbClr val="0070C0"/>
                </a:solidFill>
                <a:sym typeface="Symbol" pitchFamily="18" charset="2"/>
              </a:rPr>
              <a:t>substitution</a:t>
            </a:r>
          </a:p>
          <a:p>
            <a:pPr>
              <a:spcAft>
                <a:spcPts val="200"/>
              </a:spcAft>
            </a:pPr>
            <a:r>
              <a:rPr lang="en-US" altLang="en-US">
                <a:sym typeface="Symbol" pitchFamily="18" charset="2"/>
              </a:rPr>
              <a:t>	= </a:t>
            </a:r>
            <a:r>
              <a:rPr lang="en-US" altLang="en-US" i="1">
                <a:sym typeface="Symbol" pitchFamily="18" charset="2"/>
              </a:rPr>
              <a:t>r </a:t>
            </a:r>
            <a:r>
              <a:rPr lang="en-US" altLang="en-US">
                <a:sym typeface="Symbol" pitchFamily="18" charset="2"/>
              </a:rPr>
              <a:t></a:t>
            </a:r>
            <a:r>
              <a:rPr lang="en-US" altLang="en-US">
                <a:cs typeface="Times New Roman" pitchFamily="18" charset="0"/>
                <a:sym typeface="Symbol" pitchFamily="18" charset="2"/>
              </a:rPr>
              <a:t></a:t>
            </a:r>
            <a:r>
              <a:rPr lang="en-US" altLang="en-US">
                <a:sym typeface="Symbol" pitchFamily="18" charset="2"/>
              </a:rPr>
              <a:t> </a:t>
            </a:r>
            <a:r>
              <a:rPr lang="en-US" altLang="en-US" i="1">
                <a:sym typeface="Symbol" pitchFamily="18" charset="2"/>
              </a:rPr>
              <a:t>/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i="1">
                <a:solidFill>
                  <a:srgbClr val="0070C0"/>
                </a:solidFill>
                <a:sym typeface="Symbol" pitchFamily="18" charset="2"/>
              </a:rPr>
              <a:t>r</a:t>
            </a:r>
            <a:r>
              <a:rPr lang="en-US" altLang="en-US">
                <a:solidFill>
                  <a:srgbClr val="0070C0"/>
                </a:solidFill>
                <a:sym typeface="Symbol" pitchFamily="18" charset="2"/>
              </a:rPr>
              <a:t> constant during rigid body rotation</a:t>
            </a:r>
          </a:p>
          <a:p>
            <a:pPr>
              <a:spcAft>
                <a:spcPts val="200"/>
              </a:spcAft>
            </a:pPr>
            <a:r>
              <a:rPr lang="en-US" altLang="en-US">
                <a:sym typeface="Symbol" pitchFamily="18" charset="2"/>
              </a:rPr>
              <a:t>	= </a:t>
            </a:r>
            <a:r>
              <a:rPr lang="en-US" altLang="en-US" i="1">
                <a:sym typeface="Symbol" pitchFamily="18" charset="2"/>
              </a:rPr>
              <a:t>r </a:t>
            </a:r>
            <a:r>
              <a:rPr lang="en-US" altLang="en-US">
                <a:sym typeface="Symbol" pitchFamily="18" charset="2"/>
              </a:rPr>
              <a:t>.		</a:t>
            </a:r>
            <a:r>
              <a:rPr lang="en-US" altLang="en-US">
                <a:solidFill>
                  <a:srgbClr val="0070C0"/>
                </a:solidFill>
                <a:sym typeface="Symbol" pitchFamily="18" charset="2"/>
              </a:rPr>
              <a:t>definition of angular velocity</a:t>
            </a:r>
          </a:p>
          <a:p>
            <a:pPr>
              <a:spcAft>
                <a:spcPts val="200"/>
              </a:spcAft>
            </a:pPr>
            <a:endParaRPr lang="en-US" altLang="en-US">
              <a:solidFill>
                <a:srgbClr val="0070C0"/>
              </a:solidFill>
              <a:sym typeface="Symbol" pitchFamily="18" charset="2"/>
            </a:endParaRPr>
          </a:p>
          <a:p>
            <a:pPr>
              <a:spcAft>
                <a:spcPts val="200"/>
              </a:spcAft>
            </a:pPr>
            <a:endParaRPr lang="en-US" altLang="en-US"/>
          </a:p>
        </p:txBody>
      </p:sp>
      <p:sp>
        <p:nvSpPr>
          <p:cNvPr id="3993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23"/>
          <p:cNvGrpSpPr>
            <a:grpSpLocks/>
          </p:cNvGrpSpPr>
          <p:nvPr/>
        </p:nvGrpSpPr>
        <p:grpSpPr bwMode="auto">
          <a:xfrm>
            <a:off x="873125" y="2625725"/>
            <a:ext cx="7369175" cy="830263"/>
            <a:chOff x="510" y="3951"/>
            <a:chExt cx="4642" cy="523"/>
          </a:xfrm>
        </p:grpSpPr>
        <p:sp>
          <p:nvSpPr>
            <p:cNvPr id="39945" name="Text Box 24"/>
            <p:cNvSpPr txBox="1">
              <a:spLocks noChangeArrowheads="1"/>
            </p:cNvSpPr>
            <p:nvPr/>
          </p:nvSpPr>
          <p:spPr bwMode="auto">
            <a:xfrm>
              <a:off x="3389" y="3951"/>
              <a:ext cx="1761"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linear and angular displacement</a:t>
              </a:r>
            </a:p>
          </p:txBody>
        </p:sp>
        <p:sp>
          <p:nvSpPr>
            <p:cNvPr id="39946"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9947"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s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sz="2000">
                  <a:solidFill>
                    <a:srgbClr val="0070C0"/>
                  </a:solidFill>
                  <a:ea typeface="Times New Roman" pitchFamily="18" charset="0"/>
                  <a:cs typeface="Courier New" pitchFamily="49" charset="0"/>
                  <a:sym typeface="Symbol" pitchFamily="18" charset="2"/>
                </a:rPr>
                <a:t>where  is in radians </a:t>
              </a:r>
            </a:p>
          </p:txBody>
        </p:sp>
      </p:grpSp>
      <p:grpSp>
        <p:nvGrpSpPr>
          <p:cNvPr id="3" name="Group 23"/>
          <p:cNvGrpSpPr>
            <a:grpSpLocks/>
          </p:cNvGrpSpPr>
          <p:nvPr/>
        </p:nvGrpSpPr>
        <p:grpSpPr bwMode="auto">
          <a:xfrm>
            <a:off x="869950" y="5872163"/>
            <a:ext cx="7380288" cy="830262"/>
            <a:chOff x="510" y="3951"/>
            <a:chExt cx="4649" cy="523"/>
          </a:xfrm>
        </p:grpSpPr>
        <p:sp>
          <p:nvSpPr>
            <p:cNvPr id="39942" name="Text Box 24"/>
            <p:cNvSpPr txBox="1">
              <a:spLocks noChangeArrowheads="1"/>
            </p:cNvSpPr>
            <p:nvPr/>
          </p:nvSpPr>
          <p:spPr bwMode="auto">
            <a:xfrm>
              <a:off x="3391" y="3951"/>
              <a:ext cx="1768"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linear and angular velocity</a:t>
              </a:r>
            </a:p>
          </p:txBody>
        </p:sp>
        <p:sp>
          <p:nvSpPr>
            <p:cNvPr id="39943"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39944" name="Rectangle 26"/>
            <p:cNvSpPr>
              <a:spLocks noChangeArrowheads="1"/>
            </p:cNvSpPr>
            <p:nvPr/>
          </p:nvSpPr>
          <p:spPr bwMode="auto">
            <a:xfrm>
              <a:off x="679" y="3960"/>
              <a:ext cx="2705" cy="434"/>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v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sz="2000">
                  <a:solidFill>
                    <a:srgbClr val="0070C0"/>
                  </a:solidFill>
                  <a:ea typeface="Times New Roman" pitchFamily="18" charset="0"/>
                  <a:cs typeface="Courier New" pitchFamily="49" charset="0"/>
                  <a:sym typeface="Symbol" pitchFamily="18" charset="2"/>
                </a:rPr>
                <a:t>where  is in radians 		              per second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4" end="4"/>
                                            </p:txEl>
                                          </p:spTgt>
                                        </p:tgtEl>
                                        <p:attrNameLst>
                                          <p:attrName>style.visibility</p:attrName>
                                        </p:attrNameLst>
                                      </p:cBhvr>
                                      <p:to>
                                        <p:strVal val="visible"/>
                                      </p:to>
                                    </p:set>
                                    <p:anim calcmode="lin" valueType="num">
                                      <p:cBhvr additive="base">
                                        <p:cTn id="26"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3187">
                                            <p:txEl>
                                              <p:pRg st="5" end="5"/>
                                            </p:txEl>
                                          </p:spTgt>
                                        </p:tgtEl>
                                        <p:attrNameLst>
                                          <p:attrName>style.visibility</p:attrName>
                                        </p:attrNameLst>
                                      </p:cBhvr>
                                      <p:to>
                                        <p:strVal val="visible"/>
                                      </p:to>
                                    </p:set>
                                    <p:anim calcmode="lin" valueType="num">
                                      <p:cBhvr additive="base">
                                        <p:cTn id="3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93187">
                                            <p:txEl>
                                              <p:pRg st="6" end="6"/>
                                            </p:txEl>
                                          </p:spTgt>
                                        </p:tgtEl>
                                        <p:attrNameLst>
                                          <p:attrName>style.visibility</p:attrName>
                                        </p:attrNameLst>
                                      </p:cBhvr>
                                      <p:to>
                                        <p:strVal val="visible"/>
                                      </p:to>
                                    </p:set>
                                    <p:anim calcmode="lin" valueType="num">
                                      <p:cBhvr additive="base">
                                        <p:cTn id="3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93187">
                                            <p:txEl>
                                              <p:pRg st="7" end="7"/>
                                            </p:txEl>
                                          </p:spTgt>
                                        </p:tgtEl>
                                        <p:attrNameLst>
                                          <p:attrName>style.visibility</p:attrName>
                                        </p:attrNameLst>
                                      </p:cBhvr>
                                      <p:to>
                                        <p:strVal val="visible"/>
                                      </p:to>
                                    </p:set>
                                    <p:anim calcmode="lin" valueType="num">
                                      <p:cBhvr additive="base">
                                        <p:cTn id="44"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93187">
                                            <p:txEl>
                                              <p:pRg st="8" end="8"/>
                                            </p:txEl>
                                          </p:spTgt>
                                        </p:tgtEl>
                                        <p:attrNameLst>
                                          <p:attrName>style.visibility</p:attrName>
                                        </p:attrNameLst>
                                      </p:cBhvr>
                                      <p:to>
                                        <p:strVal val="visible"/>
                                      </p:to>
                                    </p:set>
                                    <p:anim calcmode="lin" valueType="num">
                                      <p:cBhvr additive="base">
                                        <p:cTn id="50"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Linear and angular displacement and velocity</a:t>
            </a:r>
            <a:endParaRPr lang="en-US" altLang="en-US">
              <a:solidFill>
                <a:schemeClr val="accent2"/>
              </a:solidFill>
            </a:endParaRPr>
          </a:p>
          <a:p>
            <a:pPr>
              <a:spcAft>
                <a:spcPts val="200"/>
              </a:spcAft>
            </a:pPr>
            <a:r>
              <a:rPr lang="en-US" altLang="en-US">
                <a:sym typeface="Symbol" pitchFamily="18" charset="2"/>
              </a:rPr>
              <a:t></a:t>
            </a:r>
            <a:r>
              <a:rPr lang="en-US" altLang="en-US" b="1"/>
              <a:t>Angular</a:t>
            </a:r>
            <a:r>
              <a:rPr lang="en-US" altLang="en-US"/>
              <a:t> </a:t>
            </a:r>
            <a:r>
              <a:rPr lang="en-US" altLang="en-US" b="1"/>
              <a:t>velocity</a:t>
            </a:r>
            <a:r>
              <a:rPr lang="en-US" altLang="en-US"/>
              <a:t> implies a direction. It is given by yet another right hand rule: </a:t>
            </a:r>
          </a:p>
          <a:p>
            <a:pPr>
              <a:spcAft>
                <a:spcPts val="200"/>
              </a:spcAft>
            </a:pPr>
            <a:r>
              <a:rPr lang="en-US" altLang="en-US">
                <a:sym typeface="Symbol" pitchFamily="18" charset="2"/>
              </a:rPr>
              <a:t></a:t>
            </a:r>
            <a:r>
              <a:rPr lang="en-US" altLang="en-US"/>
              <a:t>Grasp the axis of rotation with the right hand, with your fingers curled in the direction of rotation. Your extended thumb points in the direction of</a:t>
            </a:r>
            <a:r>
              <a:rPr lang="en-US" altLang="en-US">
                <a:sym typeface="Symbol" pitchFamily="18" charset="2"/>
              </a:rPr>
              <a:t></a:t>
            </a:r>
            <a:r>
              <a:rPr lang="en-US" altLang="en-US" b="1">
                <a:sym typeface="Symbol" pitchFamily="18" charset="2"/>
              </a:rPr>
              <a:t></a:t>
            </a:r>
            <a:r>
              <a:rPr lang="en-US" altLang="en-US">
                <a:sym typeface="Symbol" pitchFamily="18" charset="2"/>
              </a:rPr>
              <a:t>.</a:t>
            </a:r>
            <a:endParaRPr lang="en-US" altLang="en-US"/>
          </a:p>
        </p:txBody>
      </p:sp>
      <p:sp>
        <p:nvSpPr>
          <p:cNvPr id="4096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3" name="Picture 2"/>
          <p:cNvPicPr>
            <a:picLocks noChangeAspect="1"/>
          </p:cNvPicPr>
          <p:nvPr/>
        </p:nvPicPr>
        <p:blipFill>
          <a:blip r:embed="rId5" cstate="print"/>
          <a:stretch>
            <a:fillRect/>
          </a:stretch>
        </p:blipFill>
        <p:spPr>
          <a:xfrm>
            <a:off x="1352550" y="3768725"/>
            <a:ext cx="6429375" cy="29575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3784600"/>
          </a:xfrm>
          <a:prstGeom prst="rect">
            <a:avLst/>
          </a:prstGeom>
          <a:solidFill>
            <a:srgbClr val="EAEAEA"/>
          </a:solidFill>
          <a:ln w="9525">
            <a:noFill/>
            <a:miter lim="800000"/>
            <a:headEnd/>
            <a:tailEnd/>
          </a:ln>
        </p:spPr>
        <p:txBody>
          <a:bodyPr/>
          <a:lstStyle/>
          <a:p>
            <a:pPr marL="625475" indent="-625475"/>
            <a:r>
              <a:rPr lang="en-US" altLang="en-US" b="1">
                <a:solidFill>
                  <a:schemeClr val="accent2"/>
                </a:solidFill>
              </a:rPr>
              <a:t>Applications and skills: </a:t>
            </a:r>
            <a:endParaRPr lang="en-US" altLang="en-US">
              <a:solidFill>
                <a:schemeClr val="accent2"/>
              </a:solidFill>
            </a:endParaRPr>
          </a:p>
          <a:p>
            <a:pPr marL="625475" indent="-625475"/>
            <a:r>
              <a:rPr lang="en-US" altLang="en-US">
                <a:solidFill>
                  <a:schemeClr val="accent2"/>
                </a:solidFill>
              </a:rPr>
              <a:t>• Calculating torque for single forces and couples </a:t>
            </a:r>
          </a:p>
          <a:p>
            <a:pPr marL="625475" indent="-625475"/>
            <a:r>
              <a:rPr lang="en-US" altLang="en-US">
                <a:solidFill>
                  <a:schemeClr val="accent2"/>
                </a:solidFill>
              </a:rPr>
              <a:t>• Solving problems involving moment of inertia, torque and angular acceleration </a:t>
            </a:r>
          </a:p>
          <a:p>
            <a:pPr marL="625475" indent="-625475"/>
            <a:r>
              <a:rPr lang="en-US" altLang="en-US">
                <a:solidFill>
                  <a:schemeClr val="accent2"/>
                </a:solidFill>
              </a:rPr>
              <a:t>• Solving problems in which objects are in both rotational and translational equilibrium </a:t>
            </a:r>
          </a:p>
          <a:p>
            <a:pPr marL="625475" indent="-625475"/>
            <a:r>
              <a:rPr lang="en-US" altLang="en-US">
                <a:solidFill>
                  <a:schemeClr val="accent2"/>
                </a:solidFill>
              </a:rPr>
              <a:t>• Solving problems using rotational quantities analogous to linear quantities </a:t>
            </a:r>
          </a:p>
          <a:p>
            <a:pPr marL="625475" indent="-625475"/>
            <a:r>
              <a:rPr lang="en-US" altLang="en-US">
                <a:solidFill>
                  <a:schemeClr val="accent2"/>
                </a:solidFill>
              </a:rPr>
              <a:t>• Sketching and interpreting graphs of rotational motion </a:t>
            </a:r>
          </a:p>
          <a:p>
            <a:pPr marL="625475" indent="-625475"/>
            <a:r>
              <a:rPr lang="en-US" altLang="en-US">
                <a:solidFill>
                  <a:schemeClr val="accent2"/>
                </a:solidFill>
              </a:rPr>
              <a:t>• Solving problems involving rolling without slipping </a:t>
            </a:r>
          </a:p>
        </p:txBody>
      </p:sp>
      <p:sp>
        <p:nvSpPr>
          <p:cNvPr id="512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685800" y="1397000"/>
            <a:ext cx="7772400" cy="458788"/>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Linear and angular displacement and velocity</a:t>
            </a:r>
            <a:endParaRPr lang="en-US" altLang="en-US">
              <a:solidFill>
                <a:schemeClr val="accent2"/>
              </a:solidFill>
            </a:endParaRPr>
          </a:p>
        </p:txBody>
      </p:sp>
      <p:sp>
        <p:nvSpPr>
          <p:cNvPr id="4198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5" name="Rectangle 4"/>
          <p:cNvSpPr>
            <a:spLocks noChangeArrowheads="1"/>
          </p:cNvSpPr>
          <p:nvPr/>
        </p:nvSpPr>
        <p:spPr bwMode="auto">
          <a:xfrm>
            <a:off x="687388" y="1828800"/>
            <a:ext cx="7772400" cy="5029200"/>
          </a:xfrm>
          <a:prstGeom prst="rect">
            <a:avLst/>
          </a:prstGeom>
          <a:solidFill>
            <a:srgbClr val="CCFFCC"/>
          </a:solidFill>
          <a:ln w="9525">
            <a:noFill/>
            <a:miter lim="800000"/>
            <a:headEnd/>
            <a:tailEnd/>
          </a:ln>
        </p:spPr>
        <p:txBody>
          <a:bodyPr/>
          <a:lstStyle/>
          <a:p>
            <a:pPr>
              <a:spcAft>
                <a:spcPct val="20000"/>
              </a:spcAft>
            </a:pPr>
            <a:r>
              <a:rPr lang="en-US" altLang="en-US"/>
              <a:t>PRACTICE: Find the angular                                            velocity of Earth.</a:t>
            </a:r>
          </a:p>
          <a:p>
            <a:pPr>
              <a:spcAft>
                <a:spcPct val="20000"/>
              </a:spcAft>
            </a:pPr>
            <a:r>
              <a:rPr lang="en-US" altLang="en-US"/>
              <a:t>SOLUTION:</a:t>
            </a:r>
          </a:p>
          <a:p>
            <a:r>
              <a:rPr lang="en-US" altLang="en-US">
                <a:sym typeface="Symbol" pitchFamily="18" charset="2"/>
              </a:rPr>
              <a:t> = 2 rad. </a:t>
            </a:r>
          </a:p>
          <a:p>
            <a:r>
              <a:rPr lang="en-US" altLang="en-US">
                <a:sym typeface="Symbol" pitchFamily="18" charset="2"/>
              </a:rPr>
              <a:t></a:t>
            </a:r>
            <a:r>
              <a:rPr lang="en-US" altLang="en-US" i="1">
                <a:sym typeface="Symbol" pitchFamily="18" charset="2"/>
              </a:rPr>
              <a:t>t</a:t>
            </a:r>
            <a:r>
              <a:rPr lang="en-US" altLang="en-US">
                <a:sym typeface="Symbol" pitchFamily="18" charset="2"/>
              </a:rPr>
              <a:t> = 24 h (3600 s h</a:t>
            </a:r>
            <a:r>
              <a:rPr lang="en-US" altLang="en-US" baseline="30000">
                <a:sym typeface="Symbol" pitchFamily="18" charset="2"/>
              </a:rPr>
              <a:t>-1</a:t>
            </a:r>
            <a:r>
              <a:rPr lang="en-US" altLang="en-US">
                <a:sym typeface="Symbol" pitchFamily="18" charset="2"/>
              </a:rPr>
              <a:t>) = 86400 s. </a:t>
            </a:r>
          </a:p>
          <a:p>
            <a:r>
              <a:rPr lang="en-US" altLang="en-US">
                <a:sym typeface="Symbol" pitchFamily="18" charset="2"/>
              </a:rPr>
              <a:t></a:t>
            </a:r>
            <a:r>
              <a:rPr lang="en-US" altLang="en-US"/>
              <a:t>From </a:t>
            </a:r>
            <a:r>
              <a:rPr lang="en-US" altLang="en-US">
                <a:sym typeface="Symbol" pitchFamily="18" charset="2"/>
              </a:rPr>
              <a:t> =  </a:t>
            </a:r>
            <a:r>
              <a:rPr lang="en-US" altLang="en-US" i="1">
                <a:sym typeface="Symbol" pitchFamily="18" charset="2"/>
              </a:rPr>
              <a:t>/</a:t>
            </a:r>
            <a:r>
              <a:rPr lang="en-US" altLang="en-US">
                <a:sym typeface="Symbol" pitchFamily="18" charset="2"/>
              </a:rPr>
              <a:t> </a:t>
            </a:r>
            <a:r>
              <a:rPr lang="en-US" altLang="en-US" i="1">
                <a:sym typeface="Symbol" pitchFamily="18" charset="2"/>
              </a:rPr>
              <a:t>t</a:t>
            </a:r>
            <a:r>
              <a:rPr lang="en-US" altLang="en-US">
                <a:sym typeface="Symbol" pitchFamily="18" charset="2"/>
              </a:rPr>
              <a:t> we see that </a:t>
            </a:r>
          </a:p>
          <a:p>
            <a:r>
              <a:rPr lang="en-US" altLang="en-US">
                <a:sym typeface="Symbol" pitchFamily="18" charset="2"/>
              </a:rPr>
              <a:t>        	= 2 rad </a:t>
            </a:r>
            <a:r>
              <a:rPr lang="en-US" altLang="en-US" i="1">
                <a:sym typeface="Symbol" pitchFamily="18" charset="2"/>
              </a:rPr>
              <a:t>/</a:t>
            </a:r>
            <a:r>
              <a:rPr lang="en-US" altLang="en-US">
                <a:sym typeface="Symbol" pitchFamily="18" charset="2"/>
              </a:rPr>
              <a:t> 86400 s </a:t>
            </a:r>
          </a:p>
          <a:p>
            <a:r>
              <a:rPr lang="en-US" altLang="en-US">
                <a:sym typeface="Symbol" pitchFamily="18" charset="2"/>
              </a:rPr>
              <a:t>	= 7.2710</a:t>
            </a:r>
            <a:r>
              <a:rPr lang="en-US" altLang="en-US" baseline="30000">
                <a:sym typeface="Symbol" pitchFamily="18" charset="2"/>
              </a:rPr>
              <a:t>-5</a:t>
            </a:r>
            <a:r>
              <a:rPr lang="en-US" altLang="en-US">
                <a:sym typeface="Symbol" pitchFamily="18" charset="2"/>
              </a:rPr>
              <a:t> rad s</a:t>
            </a:r>
            <a:r>
              <a:rPr lang="en-US" altLang="en-US" baseline="30000">
                <a:sym typeface="Symbol" pitchFamily="18" charset="2"/>
              </a:rPr>
              <a:t>-1</a:t>
            </a:r>
            <a:r>
              <a:rPr lang="en-US" altLang="en-US">
                <a:sym typeface="Symbol" pitchFamily="18" charset="2"/>
              </a:rPr>
              <a:t>.</a:t>
            </a:r>
          </a:p>
          <a:p>
            <a:r>
              <a:rPr lang="en-US" altLang="en-US">
                <a:sym typeface="Symbol" pitchFamily="18" charset="2"/>
              </a:rPr>
              <a:t>This small angular speed is why                                           we can’t feel the earth spinning.</a:t>
            </a:r>
          </a:p>
          <a:p>
            <a:r>
              <a:rPr lang="en-US" altLang="en-US">
                <a:sym typeface="Symbol" pitchFamily="18" charset="2"/>
              </a:rPr>
              <a:t></a:t>
            </a:r>
            <a:r>
              <a:rPr lang="en-US" altLang="en-US"/>
              <a:t>From the right hand rule for spin                                               we see that the angular velocity points north.</a:t>
            </a:r>
            <a:endParaRPr lang="en-US" altLang="en-US">
              <a:cs typeface="Times New Roman" pitchFamily="18" charset="0"/>
              <a:sym typeface="Symbol" pitchFamily="18" charset="2"/>
            </a:endParaRPr>
          </a:p>
        </p:txBody>
      </p:sp>
      <p:pic>
        <p:nvPicPr>
          <p:cNvPr id="13" name="Picture 7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54713" y="1958975"/>
            <a:ext cx="2149475" cy="3824288"/>
          </a:xfrm>
          <a:prstGeom prst="rect">
            <a:avLst/>
          </a:prstGeom>
          <a:noFill/>
          <a:ln w="9525">
            <a:noFill/>
            <a:miter lim="800000"/>
            <a:headEnd/>
            <a:tailEnd/>
          </a:ln>
        </p:spPr>
      </p:pic>
      <p:pic>
        <p:nvPicPr>
          <p:cNvPr id="2" name="Picture 1"/>
          <p:cNvPicPr>
            <a:picLocks noChangeAspect="1"/>
          </p:cNvPicPr>
          <p:nvPr/>
        </p:nvPicPr>
        <p:blipFill>
          <a:blip r:embed="rId8" cstate="print"/>
          <a:stretch>
            <a:fillRect/>
          </a:stretch>
        </p:blipFill>
        <p:spPr>
          <a:xfrm>
            <a:off x="6170613" y="3441700"/>
            <a:ext cx="2828925" cy="2828925"/>
          </a:xfrm>
          <a:prstGeom prst="rect">
            <a:avLst/>
          </a:prstGeom>
          <a:ln>
            <a:noFill/>
          </a:ln>
          <a:effectLst>
            <a:outerShdw blurRad="292100" dist="139700" dir="2700000" algn="tl" rotWithShape="0">
              <a:srgbClr val="333333">
                <a:alpha val="65000"/>
              </a:srgbClr>
            </a:outerShdw>
          </a:effectLst>
        </p:spPr>
      </p:pic>
      <p:pic>
        <p:nvPicPr>
          <p:cNvPr id="17" name="Picture 7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965825" y="3644900"/>
            <a:ext cx="1912938" cy="2147888"/>
          </a:xfrm>
          <a:prstGeom prst="rect">
            <a:avLst/>
          </a:prstGeom>
          <a:noFill/>
          <a:ln w="9525">
            <a:noFill/>
            <a:miter lim="800000"/>
            <a:headEnd/>
            <a:tailEnd/>
          </a:ln>
        </p:spPr>
      </p:pic>
      <p:grpSp>
        <p:nvGrpSpPr>
          <p:cNvPr id="3" name="Group 63"/>
          <p:cNvGrpSpPr>
            <a:grpSpLocks/>
          </p:cNvGrpSpPr>
          <p:nvPr/>
        </p:nvGrpSpPr>
        <p:grpSpPr bwMode="auto">
          <a:xfrm>
            <a:off x="7248525" y="2687638"/>
            <a:ext cx="354013" cy="895350"/>
            <a:chOff x="3630" y="2016"/>
            <a:chExt cx="223" cy="564"/>
          </a:xfrm>
        </p:grpSpPr>
        <p:sp>
          <p:nvSpPr>
            <p:cNvPr id="41993" name="Line 64"/>
            <p:cNvSpPr>
              <a:spLocks noChangeShapeType="1"/>
            </p:cNvSpPr>
            <p:nvPr/>
          </p:nvSpPr>
          <p:spPr bwMode="auto">
            <a:xfrm>
              <a:off x="3853" y="2016"/>
              <a:ext cx="0" cy="564"/>
            </a:xfrm>
            <a:prstGeom prst="line">
              <a:avLst/>
            </a:prstGeom>
            <a:noFill/>
            <a:ln w="57150">
              <a:solidFill>
                <a:srgbClr val="FF0000"/>
              </a:solidFill>
              <a:round/>
              <a:headEnd type="triangle" w="med" len="med"/>
              <a:tailEnd type="none" w="med" len="lg"/>
            </a:ln>
          </p:spPr>
          <p:txBody>
            <a:bodyPr/>
            <a:lstStyle/>
            <a:p>
              <a:endParaRPr lang="en-US"/>
            </a:p>
          </p:txBody>
        </p:sp>
        <p:sp>
          <p:nvSpPr>
            <p:cNvPr id="41994" name="Text Box 65"/>
            <p:cNvSpPr txBox="1">
              <a:spLocks noChangeArrowheads="1"/>
            </p:cNvSpPr>
            <p:nvPr/>
          </p:nvSpPr>
          <p:spPr bwMode="auto">
            <a:xfrm>
              <a:off x="3630" y="2200"/>
              <a:ext cx="216" cy="233"/>
            </a:xfrm>
            <a:prstGeom prst="rect">
              <a:avLst/>
            </a:prstGeom>
            <a:noFill/>
            <a:ln w="9525">
              <a:noFill/>
              <a:miter lim="800000"/>
              <a:headEnd/>
              <a:tailEnd/>
            </a:ln>
          </p:spPr>
          <p:txBody>
            <a:bodyPr wrap="none">
              <a:spAutoFit/>
            </a:bodyPr>
            <a:lstStyle/>
            <a:p>
              <a:pPr eaLnBrk="1" hangingPunct="1"/>
              <a:r>
                <a:rPr lang="en-US" altLang="en-US" sz="1800" b="1">
                  <a:sym typeface="Symbol" pitchFamily="18" charset="2"/>
                </a:rPr>
                <a:t></a:t>
              </a:r>
              <a:endParaRPr lang="en-US" altLang="en-US" sz="1800" b="1"/>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000"/>
                                        <p:tgtEl>
                                          <p:spTgt spid="13"/>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wav"/>
                                        </p:tgtEl>
                                      </p:cMediaNode>
                                    </p:audio>
                                  </p:sub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down)">
                                      <p:cBhvr>
                                        <p:cTn id="67" dur="500"/>
                                        <p:tgtEl>
                                          <p:spTgt spid="3"/>
                                        </p:tgtEl>
                                      </p:cBhvr>
                                    </p:animEffect>
                                  </p:childTnLst>
                                  <p:subTnLst>
                                    <p:audio>
                                      <p:cMediaNode>
                                        <p:cTn display="0" masterRel="sameClick">
                                          <p:stCondLst>
                                            <p:cond evt="begin" delay="0">
                                              <p:tn val="65"/>
                                            </p:cond>
                                          </p:stCondLst>
                                          <p:endCondLst>
                                            <p:cond evt="onStopAudio" delay="0">
                                              <p:tgtEl>
                                                <p:sldTgt/>
                                              </p:tgtEl>
                                            </p:cond>
                                          </p:endCondLst>
                                        </p:cTn>
                                        <p:tgtEl>
                                          <p:sndTgt r:embed="rId6" name="voltag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 calcmode="lin" valueType="num">
                                      <p:cBhvr additive="base">
                                        <p:cTn id="7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Linear and angular acceleration</a:t>
            </a:r>
            <a:endParaRPr lang="en-US" altLang="en-US">
              <a:solidFill>
                <a:schemeClr val="accent2"/>
              </a:solidFill>
            </a:endParaRPr>
          </a:p>
          <a:p>
            <a:pPr>
              <a:spcAft>
                <a:spcPts val="200"/>
              </a:spcAft>
            </a:pPr>
            <a:r>
              <a:rPr lang="en-US" altLang="en-US">
                <a:sym typeface="Symbol" pitchFamily="18" charset="2"/>
              </a:rPr>
              <a:t></a:t>
            </a:r>
            <a:r>
              <a:rPr lang="en-US" altLang="en-US"/>
              <a:t>Recall from Topic 2 that acceleration was defined as   </a:t>
            </a:r>
            <a:r>
              <a:rPr lang="en-US" altLang="en-US" i="1"/>
              <a:t>a</a:t>
            </a:r>
            <a:r>
              <a:rPr lang="en-US" altLang="en-US"/>
              <a:t> = </a:t>
            </a:r>
            <a:r>
              <a:rPr lang="en-US" altLang="en-US">
                <a:sym typeface="Symbol" pitchFamily="18" charset="2"/>
              </a:rPr>
              <a:t></a:t>
            </a:r>
            <a:r>
              <a:rPr lang="en-US" altLang="en-US" i="1">
                <a:sym typeface="Symbol" pitchFamily="18" charset="2"/>
              </a:rPr>
              <a:t>v / </a:t>
            </a:r>
            <a:r>
              <a:rPr lang="en-US" altLang="en-US">
                <a:sym typeface="Symbol" pitchFamily="18" charset="2"/>
              </a:rPr>
              <a:t></a:t>
            </a:r>
            <a:r>
              <a:rPr lang="en-US" altLang="en-US" i="1">
                <a:sym typeface="Symbol" pitchFamily="18" charset="2"/>
              </a:rPr>
              <a:t>t</a:t>
            </a:r>
            <a:r>
              <a:rPr lang="en-US" altLang="en-US">
                <a:sym typeface="Symbol" pitchFamily="18" charset="2"/>
              </a:rPr>
              <a:t>. In a similar manner we define </a:t>
            </a:r>
            <a:r>
              <a:rPr lang="en-US" altLang="en-US" b="1">
                <a:sym typeface="Symbol" pitchFamily="18" charset="2"/>
              </a:rPr>
              <a:t>angular acceleration </a:t>
            </a:r>
            <a:r>
              <a:rPr lang="en-US" altLang="en-US">
                <a:sym typeface="Symbol" pitchFamily="18" charset="2"/>
              </a:rPr>
              <a:t> as</a:t>
            </a: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r>
              <a:rPr lang="en-US" altLang="en-US">
                <a:sym typeface="Symbol" pitchFamily="18" charset="2"/>
              </a:rPr>
              <a:t>But since </a:t>
            </a:r>
            <a:r>
              <a:rPr lang="en-US" altLang="en-US" i="1">
                <a:sym typeface="Symbol" pitchFamily="18" charset="2"/>
              </a:rPr>
              <a:t>v</a:t>
            </a:r>
            <a:r>
              <a:rPr lang="en-US" altLang="en-US">
                <a:sym typeface="Symbol" pitchFamily="18" charset="2"/>
              </a:rPr>
              <a:t> = </a:t>
            </a:r>
            <a:r>
              <a:rPr lang="en-US" altLang="en-US" i="1">
                <a:sym typeface="Symbol" pitchFamily="18" charset="2"/>
              </a:rPr>
              <a:t>r</a:t>
            </a:r>
            <a:r>
              <a:rPr lang="en-US" altLang="en-US">
                <a:sym typeface="Symbol" pitchFamily="18" charset="2"/>
              </a:rPr>
              <a:t>  we can then write</a:t>
            </a:r>
          </a:p>
          <a:p>
            <a:pPr>
              <a:spcAft>
                <a:spcPts val="200"/>
              </a:spcAft>
            </a:pPr>
            <a:r>
              <a:rPr lang="en-US" altLang="en-US" i="1">
                <a:sym typeface="Symbol" pitchFamily="18" charset="2"/>
              </a:rPr>
              <a:t>       a</a:t>
            </a:r>
            <a:r>
              <a:rPr lang="en-US" altLang="en-US">
                <a:sym typeface="Symbol" pitchFamily="18" charset="2"/>
              </a:rPr>
              <a:t> 	= </a:t>
            </a:r>
            <a:r>
              <a:rPr lang="en-US" altLang="en-US" i="1">
                <a:sym typeface="Symbol" pitchFamily="18" charset="2"/>
              </a:rPr>
              <a:t>v /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a:solidFill>
                  <a:srgbClr val="0070C0"/>
                </a:solidFill>
                <a:sym typeface="Symbol" pitchFamily="18" charset="2"/>
              </a:rPr>
              <a:t>definition of linear acceleration</a:t>
            </a:r>
          </a:p>
          <a:p>
            <a:pPr>
              <a:spcAft>
                <a:spcPts val="200"/>
              </a:spcAft>
            </a:pPr>
            <a:r>
              <a:rPr lang="en-US" altLang="en-US">
                <a:sym typeface="Symbol" pitchFamily="18" charset="2"/>
              </a:rPr>
              <a:t>	=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sym typeface="Symbol" pitchFamily="18" charset="2"/>
              </a:rPr>
              <a:t>)</a:t>
            </a:r>
            <a:r>
              <a:rPr lang="en-US" altLang="en-US" i="1">
                <a:sym typeface="Symbol" pitchFamily="18" charset="2"/>
              </a:rPr>
              <a:t> /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a:solidFill>
                  <a:srgbClr val="0070C0"/>
                </a:solidFill>
                <a:sym typeface="Symbol" pitchFamily="18" charset="2"/>
              </a:rPr>
              <a:t>substitution</a:t>
            </a:r>
          </a:p>
          <a:p>
            <a:pPr>
              <a:spcAft>
                <a:spcPts val="200"/>
              </a:spcAft>
            </a:pPr>
            <a:r>
              <a:rPr lang="en-US" altLang="en-US">
                <a:sym typeface="Symbol" pitchFamily="18" charset="2"/>
              </a:rPr>
              <a:t>	= </a:t>
            </a:r>
            <a:r>
              <a:rPr lang="en-US" altLang="en-US" i="1">
                <a:sym typeface="Symbol" pitchFamily="18" charset="2"/>
              </a:rPr>
              <a:t>r </a:t>
            </a:r>
            <a:r>
              <a:rPr lang="en-US" altLang="en-US">
                <a:sym typeface="Symbol" pitchFamily="18" charset="2"/>
              </a:rPr>
              <a:t> </a:t>
            </a:r>
            <a:r>
              <a:rPr lang="en-US" altLang="en-US" i="1">
                <a:sym typeface="Symbol" pitchFamily="18" charset="2"/>
              </a:rPr>
              <a:t>/ </a:t>
            </a:r>
            <a:r>
              <a:rPr lang="en-US" altLang="en-US">
                <a:sym typeface="Symbol" pitchFamily="18" charset="2"/>
              </a:rPr>
              <a:t></a:t>
            </a:r>
            <a:r>
              <a:rPr lang="en-US" altLang="en-US" i="1">
                <a:sym typeface="Symbol" pitchFamily="18" charset="2"/>
              </a:rPr>
              <a:t>t</a:t>
            </a:r>
            <a:r>
              <a:rPr lang="en-US" altLang="en-US">
                <a:sym typeface="Symbol" pitchFamily="18" charset="2"/>
              </a:rPr>
              <a:t> 	</a:t>
            </a:r>
            <a:r>
              <a:rPr lang="en-US" altLang="en-US" i="1">
                <a:solidFill>
                  <a:srgbClr val="0070C0"/>
                </a:solidFill>
                <a:sym typeface="Symbol" pitchFamily="18" charset="2"/>
              </a:rPr>
              <a:t>r</a:t>
            </a:r>
            <a:r>
              <a:rPr lang="en-US" altLang="en-US">
                <a:solidFill>
                  <a:srgbClr val="0070C0"/>
                </a:solidFill>
                <a:sym typeface="Symbol" pitchFamily="18" charset="2"/>
              </a:rPr>
              <a:t> constant during rigid body rotation</a:t>
            </a:r>
          </a:p>
          <a:p>
            <a:pPr>
              <a:spcAft>
                <a:spcPts val="200"/>
              </a:spcAft>
            </a:pPr>
            <a:r>
              <a:rPr lang="en-US" altLang="en-US">
                <a:sym typeface="Symbol" pitchFamily="18" charset="2"/>
              </a:rPr>
              <a:t>	= </a:t>
            </a:r>
            <a:r>
              <a:rPr lang="en-US" altLang="en-US" i="1">
                <a:sym typeface="Symbol" pitchFamily="18" charset="2"/>
              </a:rPr>
              <a:t>r </a:t>
            </a:r>
            <a:r>
              <a:rPr lang="en-US" altLang="en-US">
                <a:sym typeface="Symbol" pitchFamily="18" charset="2"/>
              </a:rPr>
              <a:t>.		</a:t>
            </a:r>
            <a:r>
              <a:rPr lang="en-US" altLang="en-US">
                <a:solidFill>
                  <a:srgbClr val="0070C0"/>
                </a:solidFill>
                <a:sym typeface="Symbol" pitchFamily="18" charset="2"/>
              </a:rPr>
              <a:t>definition of angular acceleration</a:t>
            </a:r>
          </a:p>
          <a:p>
            <a:pPr>
              <a:spcAft>
                <a:spcPts val="200"/>
              </a:spcAft>
            </a:pPr>
            <a:endParaRPr lang="en-US" altLang="en-US">
              <a:solidFill>
                <a:srgbClr val="0070C0"/>
              </a:solidFill>
              <a:sym typeface="Symbol" pitchFamily="18" charset="2"/>
            </a:endParaRPr>
          </a:p>
          <a:p>
            <a:pPr>
              <a:spcAft>
                <a:spcPts val="200"/>
              </a:spcAft>
            </a:pPr>
            <a:endParaRPr lang="en-US" altLang="en-US"/>
          </a:p>
        </p:txBody>
      </p:sp>
      <p:sp>
        <p:nvSpPr>
          <p:cNvPr id="4301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23"/>
          <p:cNvGrpSpPr>
            <a:grpSpLocks/>
          </p:cNvGrpSpPr>
          <p:nvPr/>
        </p:nvGrpSpPr>
        <p:grpSpPr bwMode="auto">
          <a:xfrm>
            <a:off x="869950" y="2911475"/>
            <a:ext cx="7380288" cy="830263"/>
            <a:chOff x="510" y="3951"/>
            <a:chExt cx="4649" cy="523"/>
          </a:xfrm>
        </p:grpSpPr>
        <p:sp>
          <p:nvSpPr>
            <p:cNvPr id="43017" name="Text Box 24"/>
            <p:cNvSpPr txBox="1">
              <a:spLocks noChangeArrowheads="1"/>
            </p:cNvSpPr>
            <p:nvPr/>
          </p:nvSpPr>
          <p:spPr bwMode="auto">
            <a:xfrm>
              <a:off x="3875" y="3951"/>
              <a:ext cx="12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angular acceleration</a:t>
              </a:r>
            </a:p>
          </p:txBody>
        </p:sp>
        <p:sp>
          <p:nvSpPr>
            <p:cNvPr id="43018"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3019" name="Rectangle 26"/>
            <p:cNvSpPr>
              <a:spLocks noChangeArrowheads="1"/>
            </p:cNvSpPr>
            <p:nvPr/>
          </p:nvSpPr>
          <p:spPr bwMode="auto">
            <a:xfrm>
              <a:off x="679" y="3960"/>
              <a:ext cx="3189" cy="434"/>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a:ea typeface="Times New Roman" pitchFamily="18" charset="0"/>
                  <a:cs typeface="Courier New" pitchFamily="49" charset="0"/>
                  <a:sym typeface="Symbol" pitchFamily="18" charset="2"/>
                </a:rPr>
                <a:t> </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 </a:t>
              </a:r>
              <a:r>
                <a:rPr lang="en-US" altLang="en-US" i="1">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a:t>
              </a:r>
              <a:r>
                <a:rPr lang="en-US" altLang="en-US" i="1">
                  <a:ea typeface="Times New Roman" pitchFamily="18" charset="0"/>
                  <a:cs typeface="Courier New" pitchFamily="49" charset="0"/>
                  <a:sym typeface="Symbol" pitchFamily="18" charset="2"/>
                </a:rPr>
                <a:t>t</a:t>
              </a:r>
              <a:r>
                <a:rPr lang="en-US" altLang="en-US">
                  <a:ea typeface="Times New Roman" pitchFamily="18" charset="0"/>
                  <a:cs typeface="Courier New" pitchFamily="49" charset="0"/>
                  <a:sym typeface="Symbol" pitchFamily="18" charset="2"/>
                </a:rPr>
                <a:t>          </a:t>
              </a:r>
              <a:r>
                <a:rPr lang="en-US" altLang="en-US" sz="2000">
                  <a:solidFill>
                    <a:srgbClr val="0070C0"/>
                  </a:solidFill>
                  <a:ea typeface="Times New Roman" pitchFamily="18" charset="0"/>
                  <a:cs typeface="Courier New" pitchFamily="49" charset="0"/>
                  <a:sym typeface="Symbol" pitchFamily="18" charset="2"/>
                </a:rPr>
                <a:t>where  is in radians 		           per second squared</a:t>
              </a:r>
            </a:p>
          </p:txBody>
        </p:sp>
      </p:grpSp>
      <p:grpSp>
        <p:nvGrpSpPr>
          <p:cNvPr id="3" name="Group 23"/>
          <p:cNvGrpSpPr>
            <a:grpSpLocks/>
          </p:cNvGrpSpPr>
          <p:nvPr/>
        </p:nvGrpSpPr>
        <p:grpSpPr bwMode="auto">
          <a:xfrm>
            <a:off x="869950" y="5727700"/>
            <a:ext cx="7380288" cy="830263"/>
            <a:chOff x="510" y="3951"/>
            <a:chExt cx="4649" cy="523"/>
          </a:xfrm>
        </p:grpSpPr>
        <p:sp>
          <p:nvSpPr>
            <p:cNvPr id="43014" name="Text Box 24"/>
            <p:cNvSpPr txBox="1">
              <a:spLocks noChangeArrowheads="1"/>
            </p:cNvSpPr>
            <p:nvPr/>
          </p:nvSpPr>
          <p:spPr bwMode="auto">
            <a:xfrm>
              <a:off x="3409" y="3951"/>
              <a:ext cx="1750"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linear and angular acceleration</a:t>
              </a:r>
            </a:p>
          </p:txBody>
        </p:sp>
        <p:sp>
          <p:nvSpPr>
            <p:cNvPr id="43015"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3016" name="Rectangle 26"/>
            <p:cNvSpPr>
              <a:spLocks noChangeArrowheads="1"/>
            </p:cNvSpPr>
            <p:nvPr/>
          </p:nvSpPr>
          <p:spPr bwMode="auto">
            <a:xfrm>
              <a:off x="679" y="3960"/>
              <a:ext cx="2723" cy="434"/>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a:t>
              </a:r>
              <a:r>
                <a:rPr lang="en-US" altLang="en-US" baseline="-25000">
                  <a:solidFill>
                    <a:srgbClr val="000000"/>
                  </a:solidFill>
                  <a:ea typeface="Times New Roman" pitchFamily="18" charset="0"/>
                  <a:cs typeface="Courier New" pitchFamily="49" charset="0"/>
                  <a:sym typeface="Symbol" pitchFamily="18" charset="2"/>
                </a:rPr>
                <a:t>t</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sz="2000">
                  <a:solidFill>
                    <a:srgbClr val="0070C0"/>
                  </a:solidFill>
                  <a:ea typeface="Times New Roman" pitchFamily="18" charset="0"/>
                  <a:cs typeface="Courier New" pitchFamily="49" charset="0"/>
                  <a:sym typeface="Symbol" pitchFamily="18" charset="2"/>
                </a:rPr>
                <a:t>where  is in radians 	              per second squared</a:t>
              </a:r>
            </a:p>
            <a:p>
              <a:pPr>
                <a:lnSpc>
                  <a:spcPct val="90000"/>
                </a:lnSpc>
                <a:spcBef>
                  <a:spcPts val="200"/>
                </a:spcBef>
              </a:pPr>
              <a:endParaRPr lang="en-US" altLang="en-US" sz="2000">
                <a:solidFill>
                  <a:srgbClr val="0070C0"/>
                </a:solidFill>
                <a:ea typeface="Times New Roman" pitchFamily="18" charset="0"/>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4" end="4"/>
                                            </p:txEl>
                                          </p:spTgt>
                                        </p:tgtEl>
                                        <p:attrNameLst>
                                          <p:attrName>style.visibility</p:attrName>
                                        </p:attrNameLst>
                                      </p:cBhvr>
                                      <p:to>
                                        <p:strVal val="visible"/>
                                      </p:to>
                                    </p:set>
                                    <p:anim calcmode="lin" valueType="num">
                                      <p:cBhvr additive="base">
                                        <p:cTn id="26"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3187">
                                            <p:txEl>
                                              <p:pRg st="5" end="5"/>
                                            </p:txEl>
                                          </p:spTgt>
                                        </p:tgtEl>
                                        <p:attrNameLst>
                                          <p:attrName>style.visibility</p:attrName>
                                        </p:attrNameLst>
                                      </p:cBhvr>
                                      <p:to>
                                        <p:strVal val="visible"/>
                                      </p:to>
                                    </p:set>
                                    <p:anim calcmode="lin" valueType="num">
                                      <p:cBhvr additive="base">
                                        <p:cTn id="32"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93187">
                                            <p:txEl>
                                              <p:pRg st="6" end="6"/>
                                            </p:txEl>
                                          </p:spTgt>
                                        </p:tgtEl>
                                        <p:attrNameLst>
                                          <p:attrName>style.visibility</p:attrName>
                                        </p:attrNameLst>
                                      </p:cBhvr>
                                      <p:to>
                                        <p:strVal val="visible"/>
                                      </p:to>
                                    </p:set>
                                    <p:anim calcmode="lin" valueType="num">
                                      <p:cBhvr additive="base">
                                        <p:cTn id="38"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93187">
                                            <p:txEl>
                                              <p:pRg st="7" end="7"/>
                                            </p:txEl>
                                          </p:spTgt>
                                        </p:tgtEl>
                                        <p:attrNameLst>
                                          <p:attrName>style.visibility</p:attrName>
                                        </p:attrNameLst>
                                      </p:cBhvr>
                                      <p:to>
                                        <p:strVal val="visible"/>
                                      </p:to>
                                    </p:set>
                                    <p:anim calcmode="lin" valueType="num">
                                      <p:cBhvr additive="base">
                                        <p:cTn id="44"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93187">
                                            <p:txEl>
                                              <p:pRg st="8" end="8"/>
                                            </p:txEl>
                                          </p:spTgt>
                                        </p:tgtEl>
                                        <p:attrNameLst>
                                          <p:attrName>style.visibility</p:attrName>
                                        </p:attrNameLst>
                                      </p:cBhvr>
                                      <p:to>
                                        <p:strVal val="visible"/>
                                      </p:to>
                                    </p:set>
                                    <p:anim calcmode="lin" valueType="num">
                                      <p:cBhvr additive="base">
                                        <p:cTn id="50"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Centripetal and tangential acceleration</a:t>
            </a:r>
            <a:endParaRPr lang="en-US" altLang="en-US">
              <a:solidFill>
                <a:schemeClr val="accent2"/>
              </a:solidFill>
            </a:endParaRPr>
          </a:p>
          <a:p>
            <a:pPr>
              <a:spcAft>
                <a:spcPts val="200"/>
              </a:spcAft>
            </a:pPr>
            <a:r>
              <a:rPr lang="en-US" altLang="en-US">
                <a:sym typeface="Symbol" pitchFamily="18" charset="2"/>
              </a:rPr>
              <a:t></a:t>
            </a:r>
            <a:r>
              <a:rPr lang="en-US" altLang="en-US"/>
              <a:t>Recall from Topic 6 that </a:t>
            </a:r>
            <a:r>
              <a:rPr lang="en-US" altLang="en-US" b="1"/>
              <a:t>centripetal acceleration </a:t>
            </a:r>
            <a:r>
              <a:rPr lang="en-US" altLang="en-US" i="1">
                <a:solidFill>
                  <a:srgbClr val="FF0000"/>
                </a:solidFill>
              </a:rPr>
              <a:t>a</a:t>
            </a:r>
            <a:r>
              <a:rPr lang="en-US" altLang="en-US" baseline="-25000">
                <a:solidFill>
                  <a:srgbClr val="FF0000"/>
                </a:solidFill>
              </a:rPr>
              <a:t>c</a:t>
            </a:r>
            <a:r>
              <a:rPr lang="en-US" altLang="en-US"/>
              <a:t> was a center-pointing acceleration given by</a:t>
            </a:r>
            <a:endParaRPr lang="en-US" altLang="en-US">
              <a:sym typeface="Symbol" pitchFamily="18" charset="2"/>
            </a:endParaRPr>
          </a:p>
          <a:p>
            <a:pPr>
              <a:spcAft>
                <a:spcPts val="200"/>
              </a:spcAft>
            </a:pPr>
            <a:endParaRPr lang="en-US" altLang="en-US">
              <a:sym typeface="Symbol" pitchFamily="18" charset="2"/>
            </a:endParaRPr>
          </a:p>
          <a:p>
            <a:pPr>
              <a:spcBef>
                <a:spcPts val="800"/>
              </a:spcBef>
              <a:spcAft>
                <a:spcPts val="200"/>
              </a:spcAft>
            </a:pPr>
            <a:r>
              <a:rPr lang="en-US" altLang="en-US">
                <a:sym typeface="Symbol" pitchFamily="18" charset="2"/>
              </a:rPr>
              <a:t>The formula </a:t>
            </a:r>
            <a:r>
              <a:rPr lang="en-US" altLang="en-US" i="1">
                <a:solidFill>
                  <a:srgbClr val="00B0F0"/>
                </a:solidFill>
                <a:ea typeface="Times New Roman" pitchFamily="18" charset="0"/>
                <a:cs typeface="Courier New" pitchFamily="49" charset="0"/>
                <a:sym typeface="Symbol" pitchFamily="18" charset="2"/>
              </a:rPr>
              <a:t>a</a:t>
            </a:r>
            <a:r>
              <a:rPr lang="en-US" altLang="en-US" baseline="-25000">
                <a:solidFill>
                  <a:srgbClr val="00B0F0"/>
                </a:solidFill>
                <a:ea typeface="Times New Roman" pitchFamily="18" charset="0"/>
                <a:cs typeface="Courier New" pitchFamily="49" charset="0"/>
                <a:sym typeface="Symbol" pitchFamily="18" charset="2"/>
              </a:rPr>
              <a:t>t</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baseline="-25000">
                <a:ea typeface="Times New Roman" pitchFamily="18" charset="0"/>
                <a:cs typeface="Courier New" pitchFamily="49" charset="0"/>
                <a:sym typeface="Symbol" pitchFamily="18" charset="2"/>
              </a:rPr>
              <a:t> </a:t>
            </a:r>
            <a:r>
              <a:rPr lang="en-US" altLang="en-US">
                <a:cs typeface="Times New Roman" pitchFamily="18" charset="0"/>
                <a:sym typeface="Symbol" pitchFamily="18" charset="2"/>
              </a:rPr>
              <a:t> represents                                            the </a:t>
            </a:r>
            <a:r>
              <a:rPr lang="en-US" altLang="en-US" b="1">
                <a:cs typeface="Times New Roman" pitchFamily="18" charset="0"/>
                <a:sym typeface="Symbol" pitchFamily="18" charset="2"/>
              </a:rPr>
              <a:t>tangential acceleration</a:t>
            </a:r>
            <a:r>
              <a:rPr lang="en-US" altLang="en-US">
                <a:cs typeface="Times New Roman" pitchFamily="18" charset="0"/>
                <a:sym typeface="Symbol" pitchFamily="18" charset="2"/>
              </a:rPr>
              <a:t>.</a:t>
            </a:r>
          </a:p>
          <a:p>
            <a:pPr>
              <a:spcAft>
                <a:spcPts val="200"/>
              </a:spcAft>
            </a:pPr>
            <a:r>
              <a:rPr lang="en-US" altLang="en-US">
                <a:sym typeface="Symbol" pitchFamily="18" charset="2"/>
              </a:rPr>
              <a:t>The </a:t>
            </a:r>
            <a:r>
              <a:rPr lang="en-US" altLang="en-US">
                <a:solidFill>
                  <a:srgbClr val="00B0F0"/>
                </a:solidFill>
                <a:sym typeface="Symbol" pitchFamily="18" charset="2"/>
              </a:rPr>
              <a:t>tangential</a:t>
            </a:r>
            <a:r>
              <a:rPr lang="en-US" altLang="en-US">
                <a:sym typeface="Symbol" pitchFamily="18" charset="2"/>
              </a:rPr>
              <a:t> and                                                       </a:t>
            </a:r>
            <a:r>
              <a:rPr lang="en-US" altLang="en-US">
                <a:solidFill>
                  <a:srgbClr val="FF0000"/>
                </a:solidFill>
                <a:sym typeface="Symbol" pitchFamily="18" charset="2"/>
              </a:rPr>
              <a:t>centripetal</a:t>
            </a:r>
            <a:r>
              <a:rPr lang="en-US" altLang="en-US">
                <a:sym typeface="Symbol" pitchFamily="18" charset="2"/>
              </a:rPr>
              <a:t> accelerations                                                      are mutually perpendicular.</a:t>
            </a:r>
          </a:p>
          <a:p>
            <a:pPr>
              <a:spcAft>
                <a:spcPts val="200"/>
              </a:spcAft>
            </a:pPr>
            <a:r>
              <a:rPr lang="en-US" altLang="en-US">
                <a:sym typeface="Symbol" pitchFamily="18" charset="2"/>
              </a:rPr>
              <a:t>The </a:t>
            </a:r>
            <a:r>
              <a:rPr lang="en-US" altLang="en-US" b="1">
                <a:solidFill>
                  <a:srgbClr val="009900"/>
                </a:solidFill>
                <a:sym typeface="Symbol" pitchFamily="18" charset="2"/>
              </a:rPr>
              <a:t>net acceleration</a:t>
            </a:r>
            <a:r>
              <a:rPr lang="en-US" altLang="en-US">
                <a:sym typeface="Symbol" pitchFamily="18" charset="2"/>
              </a:rPr>
              <a:t> is                                                           the vector sum of </a:t>
            </a:r>
            <a:r>
              <a:rPr lang="en-US" altLang="en-US" b="1">
                <a:solidFill>
                  <a:srgbClr val="FF0000"/>
                </a:solidFill>
                <a:sym typeface="Symbol" pitchFamily="18" charset="2"/>
              </a:rPr>
              <a:t>a</a:t>
            </a:r>
            <a:r>
              <a:rPr lang="en-US" altLang="en-US" baseline="-25000">
                <a:solidFill>
                  <a:srgbClr val="FF0000"/>
                </a:solidFill>
                <a:sym typeface="Symbol" pitchFamily="18" charset="2"/>
              </a:rPr>
              <a:t>c</a:t>
            </a:r>
            <a:r>
              <a:rPr lang="en-US" altLang="en-US">
                <a:sym typeface="Symbol" pitchFamily="18" charset="2"/>
              </a:rPr>
              <a:t> and </a:t>
            </a:r>
            <a:r>
              <a:rPr lang="en-US" altLang="en-US" b="1">
                <a:solidFill>
                  <a:srgbClr val="00B0F0"/>
                </a:solidFill>
                <a:sym typeface="Symbol" pitchFamily="18" charset="2"/>
              </a:rPr>
              <a:t>a</a:t>
            </a:r>
            <a:r>
              <a:rPr lang="en-US" altLang="en-US" baseline="-25000">
                <a:solidFill>
                  <a:srgbClr val="00B0F0"/>
                </a:solidFill>
                <a:sym typeface="Symbol" pitchFamily="18" charset="2"/>
              </a:rPr>
              <a:t>t</a:t>
            </a:r>
            <a:r>
              <a:rPr lang="en-US" altLang="en-US">
                <a:sym typeface="Symbol" pitchFamily="18" charset="2"/>
              </a:rPr>
              <a:t>.</a:t>
            </a:r>
          </a:p>
          <a:p>
            <a:pPr>
              <a:spcAft>
                <a:spcPts val="200"/>
              </a:spcAft>
            </a:pPr>
            <a:r>
              <a:rPr lang="en-US" altLang="en-US">
                <a:sym typeface="Symbol" pitchFamily="18" charset="2"/>
              </a:rPr>
              <a:t>Note that </a:t>
            </a:r>
            <a:r>
              <a:rPr lang="en-US" altLang="en-US" i="1">
                <a:solidFill>
                  <a:srgbClr val="008000"/>
                </a:solidFill>
                <a:sym typeface="Symbol" pitchFamily="18" charset="2"/>
              </a:rPr>
              <a:t>a</a:t>
            </a:r>
            <a:r>
              <a:rPr lang="en-US" altLang="en-US" baseline="30000">
                <a:sym typeface="Symbol" pitchFamily="18" charset="2"/>
              </a:rPr>
              <a:t>2</a:t>
            </a:r>
            <a:r>
              <a:rPr lang="en-US" altLang="en-US">
                <a:sym typeface="Symbol" pitchFamily="18" charset="2"/>
              </a:rPr>
              <a:t> = </a:t>
            </a:r>
            <a:r>
              <a:rPr lang="en-US" altLang="en-US" i="1">
                <a:solidFill>
                  <a:srgbClr val="FF0000"/>
                </a:solidFill>
                <a:sym typeface="Symbol" pitchFamily="18" charset="2"/>
              </a:rPr>
              <a:t>a</a:t>
            </a:r>
            <a:r>
              <a:rPr lang="en-US" altLang="en-US" baseline="-25000">
                <a:solidFill>
                  <a:srgbClr val="FF0000"/>
                </a:solidFill>
                <a:sym typeface="Symbol" pitchFamily="18" charset="2"/>
              </a:rPr>
              <a:t>c</a:t>
            </a:r>
            <a:r>
              <a:rPr lang="en-US" altLang="en-US" baseline="30000">
                <a:sym typeface="Symbol" pitchFamily="18" charset="2"/>
              </a:rPr>
              <a:t>2</a:t>
            </a:r>
            <a:r>
              <a:rPr lang="en-US" altLang="en-US">
                <a:sym typeface="Symbol" pitchFamily="18" charset="2"/>
              </a:rPr>
              <a:t> + </a:t>
            </a:r>
            <a:r>
              <a:rPr lang="en-US" altLang="en-US" i="1">
                <a:solidFill>
                  <a:srgbClr val="00B0F0"/>
                </a:solidFill>
                <a:sym typeface="Symbol" pitchFamily="18" charset="2"/>
              </a:rPr>
              <a:t>a</a:t>
            </a:r>
            <a:r>
              <a:rPr lang="en-US" altLang="en-US" baseline="-25000">
                <a:solidFill>
                  <a:srgbClr val="00B0F0"/>
                </a:solidFill>
                <a:sym typeface="Symbol" pitchFamily="18" charset="2"/>
              </a:rPr>
              <a:t>t</a:t>
            </a:r>
            <a:r>
              <a:rPr lang="en-US" altLang="en-US" baseline="30000">
                <a:sym typeface="Symbol" pitchFamily="18" charset="2"/>
              </a:rPr>
              <a:t>2</a:t>
            </a:r>
            <a:r>
              <a:rPr lang="en-US" altLang="en-US">
                <a:sym typeface="Symbol" pitchFamily="18" charset="2"/>
              </a:rPr>
              <a:t>.</a:t>
            </a:r>
            <a:r>
              <a:rPr lang="en-US" altLang="en-US" i="1">
                <a:sym typeface="Symbol" pitchFamily="18" charset="2"/>
              </a:rPr>
              <a:t>  </a:t>
            </a:r>
          </a:p>
          <a:p>
            <a:pPr>
              <a:spcAft>
                <a:spcPts val="200"/>
              </a:spcAft>
            </a:pPr>
            <a:r>
              <a:rPr lang="en-US" altLang="en-US">
                <a:sym typeface="Symbol" pitchFamily="18" charset="2"/>
              </a:rPr>
              <a:t>Once the wheel reaches                                               operational speed, </a:t>
            </a:r>
            <a:r>
              <a:rPr lang="en-US" altLang="en-US" i="1">
                <a:solidFill>
                  <a:srgbClr val="00B0F0"/>
                </a:solidFill>
                <a:sym typeface="Symbol" pitchFamily="18" charset="2"/>
              </a:rPr>
              <a:t>a</a:t>
            </a:r>
            <a:r>
              <a:rPr lang="en-US" altLang="en-US" baseline="-25000">
                <a:solidFill>
                  <a:srgbClr val="00B0F0"/>
                </a:solidFill>
                <a:sym typeface="Symbol" pitchFamily="18" charset="2"/>
              </a:rPr>
              <a:t>t</a:t>
            </a:r>
            <a:r>
              <a:rPr lang="en-US" altLang="en-US">
                <a:sym typeface="Symbol" pitchFamily="18" charset="2"/>
              </a:rPr>
              <a:t> = 0 and only </a:t>
            </a:r>
            <a:r>
              <a:rPr lang="en-US" altLang="en-US" i="1">
                <a:solidFill>
                  <a:srgbClr val="FF0000"/>
                </a:solidFill>
                <a:sym typeface="Symbol" pitchFamily="18" charset="2"/>
              </a:rPr>
              <a:t>a</a:t>
            </a:r>
            <a:r>
              <a:rPr lang="en-US" altLang="en-US" baseline="-25000">
                <a:solidFill>
                  <a:srgbClr val="FF0000"/>
                </a:solidFill>
                <a:sym typeface="Symbol" pitchFamily="18" charset="2"/>
              </a:rPr>
              <a:t>c</a:t>
            </a:r>
            <a:r>
              <a:rPr lang="en-US" altLang="en-US">
                <a:sym typeface="Symbol" pitchFamily="18" charset="2"/>
              </a:rPr>
              <a:t> remains. </a:t>
            </a:r>
            <a:r>
              <a:rPr lang="en-US" altLang="en-US" i="1">
                <a:sym typeface="Symbol" pitchFamily="18" charset="2"/>
              </a:rPr>
              <a:t> </a:t>
            </a:r>
            <a:endParaRPr lang="en-US" altLang="en-US"/>
          </a:p>
        </p:txBody>
      </p:sp>
      <p:sp>
        <p:nvSpPr>
          <p:cNvPr id="4403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23"/>
          <p:cNvGrpSpPr>
            <a:grpSpLocks/>
          </p:cNvGrpSpPr>
          <p:nvPr/>
        </p:nvGrpSpPr>
        <p:grpSpPr bwMode="auto">
          <a:xfrm>
            <a:off x="889000" y="2609850"/>
            <a:ext cx="7380288" cy="703263"/>
            <a:chOff x="510" y="3951"/>
            <a:chExt cx="4649" cy="443"/>
          </a:xfrm>
        </p:grpSpPr>
        <p:sp>
          <p:nvSpPr>
            <p:cNvPr id="44048" name="Text Box 24"/>
            <p:cNvSpPr txBox="1">
              <a:spLocks noChangeArrowheads="1"/>
            </p:cNvSpPr>
            <p:nvPr/>
          </p:nvSpPr>
          <p:spPr bwMode="auto">
            <a:xfrm>
              <a:off x="3038" y="3951"/>
              <a:ext cx="2121"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centripetal acceleration</a:t>
              </a:r>
            </a:p>
          </p:txBody>
        </p:sp>
        <p:sp>
          <p:nvSpPr>
            <p:cNvPr id="44049" name="Rectangle 25"/>
            <p:cNvSpPr>
              <a:spLocks noChangeArrowheads="1"/>
            </p:cNvSpPr>
            <p:nvPr/>
          </p:nvSpPr>
          <p:spPr bwMode="auto">
            <a:xfrm>
              <a:off x="510" y="3953"/>
              <a:ext cx="4642" cy="289"/>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4050" name="Rectangle 26"/>
            <p:cNvSpPr>
              <a:spLocks noChangeArrowheads="1"/>
            </p:cNvSpPr>
            <p:nvPr/>
          </p:nvSpPr>
          <p:spPr bwMode="auto">
            <a:xfrm>
              <a:off x="679" y="3960"/>
              <a:ext cx="3189" cy="434"/>
            </a:xfrm>
            <a:prstGeom prst="rect">
              <a:avLst/>
            </a:prstGeom>
            <a:noFill/>
            <a:ln w="9525">
              <a:noFill/>
              <a:miter lim="800000"/>
              <a:headEnd/>
              <a:tailEnd/>
            </a:ln>
          </p:spPr>
          <p:txBody>
            <a:bodyPr/>
            <a:lstStyle/>
            <a:p>
              <a:pPr>
                <a:lnSpc>
                  <a:spcPct val="90000"/>
                </a:lnSpc>
                <a:spcBef>
                  <a:spcPts val="200"/>
                </a:spcBef>
              </a:pPr>
              <a:r>
                <a:rPr lang="en-US" altLang="en-US" i="1" dirty="0">
                  <a:solidFill>
                    <a:srgbClr val="000000"/>
                  </a:solidFill>
                  <a:ea typeface="Times New Roman" pitchFamily="18" charset="0"/>
                  <a:cs typeface="Courier New" pitchFamily="49" charset="0"/>
                  <a:sym typeface="Symbol" pitchFamily="18" charset="2"/>
                </a:rPr>
                <a:t></a:t>
              </a:r>
              <a:r>
                <a:rPr lang="en-US" altLang="en-US" dirty="0">
                  <a:ea typeface="Times New Roman" pitchFamily="18" charset="0"/>
                  <a:cs typeface="Courier New" pitchFamily="49" charset="0"/>
                  <a:sym typeface="Symbol" pitchFamily="18" charset="2"/>
                </a:rPr>
                <a:t> </a:t>
              </a:r>
              <a:r>
                <a:rPr lang="en-US" altLang="en-US" i="1" dirty="0">
                  <a:ea typeface="Times New Roman" pitchFamily="18" charset="0"/>
                  <a:cs typeface="Courier New" pitchFamily="49" charset="0"/>
                  <a:sym typeface="Symbol" pitchFamily="18" charset="2"/>
                </a:rPr>
                <a:t>a</a:t>
              </a:r>
              <a:r>
                <a:rPr lang="en-US" altLang="en-US" baseline="-25000" dirty="0">
                  <a:ea typeface="Times New Roman" pitchFamily="18" charset="0"/>
                  <a:cs typeface="Courier New" pitchFamily="49" charset="0"/>
                  <a:sym typeface="Symbol" pitchFamily="18" charset="2"/>
                </a:rPr>
                <a:t>c</a:t>
              </a:r>
              <a:r>
                <a:rPr lang="en-US" altLang="en-US" i="1" dirty="0">
                  <a:solidFill>
                    <a:srgbClr val="000000"/>
                  </a:solidFill>
                  <a:ea typeface="Times New Roman" pitchFamily="18" charset="0"/>
                  <a:cs typeface="Courier New" pitchFamily="49" charset="0"/>
                  <a:sym typeface="Symbol" pitchFamily="18" charset="2"/>
                </a:rPr>
                <a:t> </a:t>
              </a:r>
              <a:r>
                <a:rPr lang="en-US" altLang="en-US" dirty="0">
                  <a:ea typeface="Times New Roman" pitchFamily="18" charset="0"/>
                  <a:cs typeface="Courier New" pitchFamily="49" charset="0"/>
                  <a:sym typeface="Symbol" pitchFamily="18" charset="2"/>
                </a:rPr>
                <a:t>= </a:t>
              </a:r>
              <a:r>
                <a:rPr lang="en-US" altLang="en-US" i="1" dirty="0">
                  <a:ea typeface="Times New Roman" pitchFamily="18" charset="0"/>
                  <a:cs typeface="Courier New" pitchFamily="49" charset="0"/>
                  <a:sym typeface="Symbol" pitchFamily="18" charset="2"/>
                </a:rPr>
                <a:t>v</a:t>
              </a:r>
              <a:r>
                <a:rPr lang="en-US" altLang="en-US" baseline="30000" dirty="0">
                  <a:ea typeface="Times New Roman" pitchFamily="18" charset="0"/>
                  <a:cs typeface="Courier New" pitchFamily="49" charset="0"/>
                  <a:sym typeface="Symbol" pitchFamily="18" charset="2"/>
                </a:rPr>
                <a:t> 2</a:t>
              </a:r>
              <a:r>
                <a:rPr lang="en-US" altLang="en-US" i="1" dirty="0">
                  <a:ea typeface="Times New Roman" pitchFamily="18" charset="0"/>
                  <a:cs typeface="Courier New" pitchFamily="49" charset="0"/>
                  <a:sym typeface="Symbol" pitchFamily="18" charset="2"/>
                </a:rPr>
                <a:t>/ </a:t>
              </a:r>
              <a:r>
                <a:rPr lang="en-US" altLang="en-US" i="1" dirty="0" smtClean="0">
                  <a:ea typeface="Times New Roman" pitchFamily="18" charset="0"/>
                  <a:cs typeface="Courier New" pitchFamily="49" charset="0"/>
                  <a:sym typeface="Symbol" pitchFamily="18" charset="2"/>
                </a:rPr>
                <a:t>r</a:t>
              </a:r>
              <a:r>
                <a:rPr lang="en-US" altLang="en-US" dirty="0" smtClean="0">
                  <a:ea typeface="Times New Roman" pitchFamily="18" charset="0"/>
                  <a:cs typeface="Courier New" pitchFamily="49" charset="0"/>
                  <a:sym typeface="Symbol" pitchFamily="18" charset="2"/>
                </a:rPr>
                <a:t> = </a:t>
              </a:r>
              <a:r>
                <a:rPr lang="en-US" altLang="en-US" i="1" dirty="0" smtClean="0">
                  <a:ea typeface="Times New Roman" pitchFamily="18" charset="0"/>
                  <a:cs typeface="Courier New" pitchFamily="49" charset="0"/>
                  <a:sym typeface="Symbol" pitchFamily="18" charset="2"/>
                </a:rPr>
                <a:t>r</a:t>
              </a:r>
              <a:r>
                <a:rPr lang="en-US" altLang="en-US" dirty="0" smtClean="0">
                  <a:ea typeface="Times New Roman" pitchFamily="18" charset="0"/>
                  <a:cs typeface="Courier New" pitchFamily="49" charset="0"/>
                  <a:sym typeface="Symbol"/>
                </a:rPr>
                <a:t></a:t>
              </a:r>
              <a:r>
                <a:rPr lang="en-US" altLang="en-US" baseline="30000" dirty="0" smtClean="0">
                  <a:ea typeface="Times New Roman" pitchFamily="18" charset="0"/>
                  <a:cs typeface="Courier New" pitchFamily="49" charset="0"/>
                  <a:sym typeface="Symbol"/>
                </a:rPr>
                <a:t>2</a:t>
              </a:r>
              <a:endParaRPr lang="en-US" altLang="en-US" sz="2000" i="1" baseline="30000" dirty="0">
                <a:solidFill>
                  <a:srgbClr val="0070C0"/>
                </a:solidFill>
                <a:ea typeface="Times New Roman" pitchFamily="18" charset="0"/>
                <a:cs typeface="Courier New" pitchFamily="49" charset="0"/>
                <a:sym typeface="Symbol" pitchFamily="18" charset="2"/>
              </a:endParaRPr>
            </a:p>
          </p:txBody>
        </p:sp>
      </p:grpSp>
      <p:grpSp>
        <p:nvGrpSpPr>
          <p:cNvPr id="3" name="Group 1"/>
          <p:cNvGrpSpPr>
            <a:grpSpLocks/>
          </p:cNvGrpSpPr>
          <p:nvPr/>
        </p:nvGrpSpPr>
        <p:grpSpPr bwMode="auto">
          <a:xfrm>
            <a:off x="4776788" y="2990850"/>
            <a:ext cx="4200525" cy="3925888"/>
            <a:chOff x="4513263" y="3082925"/>
            <a:chExt cx="4464050" cy="4170363"/>
          </a:xfrm>
        </p:grpSpPr>
        <p:pic>
          <p:nvPicPr>
            <p:cNvPr id="44038"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077347" y="3486029"/>
              <a:ext cx="3332639" cy="3348822"/>
            </a:xfrm>
            <a:prstGeom prst="rect">
              <a:avLst/>
            </a:prstGeom>
            <a:noFill/>
            <a:ln w="9525">
              <a:noFill/>
              <a:miter lim="800000"/>
              <a:headEnd/>
              <a:tailEnd/>
            </a:ln>
          </p:spPr>
        </p:pic>
        <p:sp>
          <p:nvSpPr>
            <p:cNvPr id="44039" name="TextBox 21"/>
            <p:cNvSpPr txBox="1">
              <a:spLocks noChangeArrowheads="1"/>
            </p:cNvSpPr>
            <p:nvPr/>
          </p:nvSpPr>
          <p:spPr bwMode="auto">
            <a:xfrm>
              <a:off x="7810238" y="3352542"/>
              <a:ext cx="413808" cy="461747"/>
            </a:xfrm>
            <a:prstGeom prst="rect">
              <a:avLst/>
            </a:prstGeom>
            <a:noFill/>
            <a:ln w="9525">
              <a:noFill/>
              <a:miter lim="800000"/>
              <a:headEnd/>
              <a:tailEnd/>
            </a:ln>
          </p:spPr>
          <p:txBody>
            <a:bodyPr wrap="none">
              <a:spAutoFit/>
            </a:bodyPr>
            <a:lstStyle/>
            <a:p>
              <a:r>
                <a:rPr lang="en-US" altLang="en-US">
                  <a:solidFill>
                    <a:srgbClr val="00B0F0"/>
                  </a:solidFill>
                </a:rPr>
                <a:t>a</a:t>
              </a:r>
              <a:r>
                <a:rPr lang="en-US" altLang="en-US" baseline="-25000">
                  <a:solidFill>
                    <a:srgbClr val="00B0F0"/>
                  </a:solidFill>
                </a:rPr>
                <a:t>t</a:t>
              </a:r>
            </a:p>
          </p:txBody>
        </p:sp>
        <p:sp>
          <p:nvSpPr>
            <p:cNvPr id="13" name="Rectangle 12"/>
            <p:cNvSpPr/>
            <p:nvPr/>
          </p:nvSpPr>
          <p:spPr bwMode="auto">
            <a:xfrm>
              <a:off x="6682866" y="3592205"/>
              <a:ext cx="1126979" cy="90894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bwMode="auto">
            <a:xfrm>
              <a:off x="6655872" y="3592205"/>
              <a:ext cx="1153972"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a:off x="6682866" y="3583774"/>
              <a:ext cx="21932" cy="9173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043" name="TextBox 7"/>
            <p:cNvSpPr txBox="1">
              <a:spLocks noChangeArrowheads="1"/>
            </p:cNvSpPr>
            <p:nvPr/>
          </p:nvSpPr>
          <p:spPr bwMode="auto">
            <a:xfrm>
              <a:off x="6284911" y="4260774"/>
              <a:ext cx="458683" cy="461747"/>
            </a:xfrm>
            <a:prstGeom prst="rect">
              <a:avLst/>
            </a:prstGeom>
            <a:noFill/>
            <a:ln w="9525">
              <a:noFill/>
              <a:miter lim="800000"/>
              <a:headEnd/>
              <a:tailEnd/>
            </a:ln>
          </p:spPr>
          <p:txBody>
            <a:bodyPr wrap="none">
              <a:spAutoFit/>
            </a:bodyPr>
            <a:lstStyle/>
            <a:p>
              <a:r>
                <a:rPr lang="en-US" altLang="en-US">
                  <a:solidFill>
                    <a:srgbClr val="FF0000"/>
                  </a:solidFill>
                </a:rPr>
                <a:t>a</a:t>
              </a:r>
              <a:r>
                <a:rPr lang="en-US" altLang="en-US" baseline="-25000">
                  <a:solidFill>
                    <a:srgbClr val="FF0000"/>
                  </a:solidFill>
                </a:rPr>
                <a:t>c</a:t>
              </a:r>
            </a:p>
          </p:txBody>
        </p:sp>
        <p:cxnSp>
          <p:nvCxnSpPr>
            <p:cNvPr id="15" name="Straight Arrow Connector 14"/>
            <p:cNvCxnSpPr/>
            <p:nvPr/>
          </p:nvCxnSpPr>
          <p:spPr bwMode="auto">
            <a:xfrm>
              <a:off x="6682866" y="3592205"/>
              <a:ext cx="1126979" cy="908947"/>
            </a:xfrm>
            <a:prstGeom prst="straightConnector1">
              <a:avLst/>
            </a:prstGeom>
            <a:ln w="7620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44045" name="TextBox 26"/>
            <p:cNvSpPr txBox="1">
              <a:spLocks noChangeArrowheads="1"/>
            </p:cNvSpPr>
            <p:nvPr/>
          </p:nvSpPr>
          <p:spPr bwMode="auto">
            <a:xfrm>
              <a:off x="7802554" y="4262654"/>
              <a:ext cx="356113" cy="461747"/>
            </a:xfrm>
            <a:prstGeom prst="rect">
              <a:avLst/>
            </a:prstGeom>
            <a:noFill/>
            <a:ln w="9525">
              <a:noFill/>
              <a:miter lim="800000"/>
              <a:headEnd/>
              <a:tailEnd/>
            </a:ln>
          </p:spPr>
          <p:txBody>
            <a:bodyPr wrap="none">
              <a:spAutoFit/>
            </a:bodyPr>
            <a:lstStyle/>
            <a:p>
              <a:r>
                <a:rPr lang="en-US" altLang="en-US" dirty="0">
                  <a:solidFill>
                    <a:srgbClr val="00B050"/>
                  </a:solidFill>
                </a:rPr>
                <a:t>a</a:t>
              </a:r>
              <a:endParaRPr lang="en-US" altLang="en-US" baseline="-25000" dirty="0">
                <a:solidFill>
                  <a:srgbClr val="00B050"/>
                </a:solidFill>
              </a:endParaRPr>
            </a:p>
          </p:txBody>
        </p:sp>
        <p:sp>
          <p:nvSpPr>
            <p:cNvPr id="18" name="Rectangle 17"/>
            <p:cNvSpPr/>
            <p:nvPr/>
          </p:nvSpPr>
          <p:spPr bwMode="auto">
            <a:xfrm>
              <a:off x="4513263" y="3082925"/>
              <a:ext cx="4464050" cy="417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47" name="Picture 3"/>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197247" y="3206208"/>
              <a:ext cx="1013505" cy="801761"/>
            </a:xfrm>
            <a:prstGeom prst="rect">
              <a:avLst/>
            </a:prstGeom>
            <a:noFill/>
            <a:ln w="9525">
              <a:noFill/>
              <a:miter lim="800000"/>
              <a:headEnd/>
              <a:tailEnd/>
            </a:ln>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repeatCount="indefinite" accel="50000" fill="hold" nodeType="clickEffect">
                                  <p:stCondLst>
                                    <p:cond delay="0"/>
                                  </p:stCondLst>
                                  <p:childTnLst>
                                    <p:animRot by="43200000">
                                      <p:cBhvr>
                                        <p:cTn id="30" dur="5000" fill="hold"/>
                                        <p:tgtEl>
                                          <p:spTgt spid="3"/>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3" end="3"/>
                                            </p:txEl>
                                          </p:spTgt>
                                        </p:tgtEl>
                                        <p:attrNameLst>
                                          <p:attrName>style.visibility</p:attrName>
                                        </p:attrNameLst>
                                      </p:cBhvr>
                                      <p:to>
                                        <p:strVal val="visible"/>
                                      </p:to>
                                    </p:set>
                                    <p:anim calcmode="lin" valueType="num">
                                      <p:cBhvr additive="base">
                                        <p:cTn id="3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3187">
                                            <p:txEl>
                                              <p:pRg st="4" end="4"/>
                                            </p:txEl>
                                          </p:spTgt>
                                        </p:tgtEl>
                                        <p:attrNameLst>
                                          <p:attrName>style.visibility</p:attrName>
                                        </p:attrNameLst>
                                      </p:cBhvr>
                                      <p:to>
                                        <p:strVal val="visible"/>
                                      </p:to>
                                    </p:set>
                                    <p:anim calcmode="lin" valueType="num">
                                      <p:cBhvr additive="base">
                                        <p:cTn id="4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3187">
                                            <p:txEl>
                                              <p:pRg st="5" end="5"/>
                                            </p:txEl>
                                          </p:spTgt>
                                        </p:tgtEl>
                                        <p:attrNameLst>
                                          <p:attrName>style.visibility</p:attrName>
                                        </p:attrNameLst>
                                      </p:cBhvr>
                                      <p:to>
                                        <p:strVal val="visible"/>
                                      </p:to>
                                    </p:set>
                                    <p:anim calcmode="lin" valueType="num">
                                      <p:cBhvr additive="base">
                                        <p:cTn id="4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3187">
                                            <p:txEl>
                                              <p:pRg st="6" end="6"/>
                                            </p:txEl>
                                          </p:spTgt>
                                        </p:tgtEl>
                                        <p:attrNameLst>
                                          <p:attrName>style.visibility</p:attrName>
                                        </p:attrNameLst>
                                      </p:cBhvr>
                                      <p:to>
                                        <p:strVal val="visible"/>
                                      </p:to>
                                    </p:set>
                                    <p:anim calcmode="lin" valueType="num">
                                      <p:cBhvr additive="base">
                                        <p:cTn id="5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93187">
                                            <p:txEl>
                                              <p:pRg st="7" end="7"/>
                                            </p:txEl>
                                          </p:spTgt>
                                        </p:tgtEl>
                                        <p:attrNameLst>
                                          <p:attrName>style.visibility</p:attrName>
                                        </p:attrNameLst>
                                      </p:cBhvr>
                                      <p:to>
                                        <p:strVal val="visible"/>
                                      </p:to>
                                    </p:set>
                                    <p:anim calcmode="lin" valueType="num">
                                      <p:cBhvr additive="base">
                                        <p:cTn id="5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a:p>
            <a:pPr>
              <a:spcAft>
                <a:spcPts val="200"/>
              </a:spcAft>
            </a:pPr>
            <a:r>
              <a:rPr lang="en-US" altLang="en-US">
                <a:sym typeface="Symbol" pitchFamily="18" charset="2"/>
              </a:rPr>
              <a:t></a:t>
            </a:r>
            <a:r>
              <a:rPr lang="en-US" altLang="en-US"/>
              <a:t>Recall the kinematic equations from Topic 2.1:		</a:t>
            </a:r>
            <a:r>
              <a:rPr lang="en-US" altLang="en-US" i="1"/>
              <a:t>        </a:t>
            </a:r>
          </a:p>
          <a:p>
            <a:pPr>
              <a:spcAft>
                <a:spcPts val="200"/>
              </a:spcAft>
            </a:pPr>
            <a:endParaRPr lang="en-US" altLang="en-US" i="1">
              <a:sym typeface="Symbol" pitchFamily="18" charset="2"/>
            </a:endParaRPr>
          </a:p>
          <a:p>
            <a:pPr>
              <a:spcAft>
                <a:spcPts val="200"/>
              </a:spcAft>
            </a:pPr>
            <a:endParaRPr lang="en-US" altLang="en-US" i="1">
              <a:sym typeface="Symbol" pitchFamily="18" charset="2"/>
            </a:endParaRPr>
          </a:p>
          <a:p>
            <a:pPr>
              <a:spcAft>
                <a:spcPts val="200"/>
              </a:spcAft>
            </a:pPr>
            <a:endParaRPr lang="en-US" altLang="en-US" i="1">
              <a:sym typeface="Symbol" pitchFamily="18" charset="2"/>
            </a:endParaRPr>
          </a:p>
          <a:p>
            <a:pPr>
              <a:spcAft>
                <a:spcPts val="200"/>
              </a:spcAft>
            </a:pPr>
            <a:r>
              <a:rPr lang="en-US" altLang="en-US">
                <a:sym typeface="Symbol" pitchFamily="18" charset="2"/>
              </a:rPr>
              <a:t></a:t>
            </a:r>
            <a:r>
              <a:rPr lang="en-US" altLang="en-US"/>
              <a:t>And the following conversions :</a:t>
            </a:r>
          </a:p>
          <a:p>
            <a:pPr>
              <a:spcAft>
                <a:spcPts val="200"/>
              </a:spcAft>
            </a:pPr>
            <a:r>
              <a:rPr lang="en-US" altLang="en-US" i="1"/>
              <a:t>		       </a:t>
            </a:r>
          </a:p>
          <a:p>
            <a:pPr>
              <a:spcAft>
                <a:spcPts val="200"/>
              </a:spcAft>
            </a:pPr>
            <a:endParaRPr lang="en-US" altLang="en-US" i="1">
              <a:sym typeface="Symbol" pitchFamily="18" charset="2"/>
            </a:endParaRPr>
          </a:p>
          <a:p>
            <a:pPr>
              <a:spcAft>
                <a:spcPts val="200"/>
              </a:spcAft>
            </a:pPr>
            <a:endParaRPr lang="en-US" altLang="en-US" i="1">
              <a:sym typeface="Symbol" pitchFamily="18" charset="2"/>
            </a:endParaRPr>
          </a:p>
          <a:p>
            <a:pPr>
              <a:spcAft>
                <a:spcPts val="200"/>
              </a:spcAft>
            </a:pPr>
            <a:r>
              <a:rPr lang="en-US" altLang="en-US">
                <a:sym typeface="Symbol" pitchFamily="18" charset="2"/>
              </a:rPr>
              <a:t></a:t>
            </a:r>
            <a:r>
              <a:rPr lang="en-US" altLang="en-US"/>
              <a:t>It is left as an exercise to prove the following:</a:t>
            </a:r>
          </a:p>
        </p:txBody>
      </p:sp>
      <p:sp>
        <p:nvSpPr>
          <p:cNvPr id="4505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23"/>
          <p:cNvGrpSpPr>
            <a:grpSpLocks/>
          </p:cNvGrpSpPr>
          <p:nvPr/>
        </p:nvGrpSpPr>
        <p:grpSpPr bwMode="auto">
          <a:xfrm>
            <a:off x="889000" y="2200275"/>
            <a:ext cx="7380288" cy="1258888"/>
            <a:chOff x="510" y="3940"/>
            <a:chExt cx="4649" cy="793"/>
          </a:xfrm>
        </p:grpSpPr>
        <p:sp>
          <p:nvSpPr>
            <p:cNvPr id="45069"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(translational)</a:t>
              </a:r>
            </a:p>
          </p:txBody>
        </p:sp>
        <p:sp>
          <p:nvSpPr>
            <p:cNvPr id="45070"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5071" name="Rectangle 26"/>
            <p:cNvSpPr>
              <a:spLocks noChangeArrowheads="1"/>
            </p:cNvSpPr>
            <p:nvPr/>
          </p:nvSpPr>
          <p:spPr bwMode="auto">
            <a:xfrm>
              <a:off x="519" y="3940"/>
              <a:ext cx="3202" cy="793"/>
            </a:xfrm>
            <a:prstGeom prst="rect">
              <a:avLst/>
            </a:prstGeom>
            <a:noFill/>
            <a:ln w="9525">
              <a:noFill/>
              <a:miter lim="800000"/>
              <a:headEnd/>
              <a:tailEnd/>
            </a:ln>
          </p:spPr>
          <p:txBody>
            <a:bodyPr/>
            <a:lstStyle/>
            <a:p>
              <a:pPr marL="342900" indent="-342900">
                <a:spcAft>
                  <a:spcPts val="200"/>
                </a:spcAft>
                <a:buFont typeface="Symbol" pitchFamily="18" charset="2"/>
                <a:buChar char=" "/>
              </a:pPr>
              <a:r>
                <a:rPr lang="en-US" altLang="en-US" i="1"/>
                <a:t>  s</a:t>
              </a:r>
              <a:r>
                <a:rPr lang="en-US" altLang="en-US"/>
                <a:t> = </a:t>
              </a:r>
              <a:r>
                <a:rPr lang="en-US" altLang="en-US" i="1"/>
                <a:t>ut</a:t>
              </a:r>
              <a:r>
                <a:rPr lang="en-US" altLang="en-US"/>
                <a:t> + (1/2)</a:t>
              </a:r>
              <a:r>
                <a:rPr lang="en-US" altLang="en-US" i="1"/>
                <a:t>at</a:t>
              </a:r>
              <a:r>
                <a:rPr lang="en-US" altLang="en-US" baseline="30000"/>
                <a:t> 2</a:t>
              </a:r>
            </a:p>
            <a:p>
              <a:pPr marL="342900" indent="-342900">
                <a:spcAft>
                  <a:spcPts val="200"/>
                </a:spcAft>
                <a:buFont typeface="Symbol" pitchFamily="18" charset="2"/>
                <a:buChar char=" "/>
              </a:pPr>
              <a:r>
                <a:rPr lang="en-US" altLang="en-US" i="1"/>
                <a:t>  v </a:t>
              </a:r>
              <a:r>
                <a:rPr lang="en-US" altLang="en-US"/>
                <a:t>=</a:t>
              </a:r>
              <a:r>
                <a:rPr lang="en-US" altLang="en-US" i="1"/>
                <a:t> u</a:t>
              </a:r>
              <a:r>
                <a:rPr lang="en-US" altLang="en-US"/>
                <a:t> + </a:t>
              </a:r>
              <a:r>
                <a:rPr lang="en-US" altLang="en-US" i="1"/>
                <a:t>at</a:t>
              </a:r>
              <a:endParaRPr lang="en-US" altLang="en-US"/>
            </a:p>
            <a:p>
              <a:pPr marL="342900" indent="-342900">
                <a:spcAft>
                  <a:spcPts val="200"/>
                </a:spcAft>
                <a:buFont typeface="Symbol" pitchFamily="18" charset="2"/>
                <a:buChar char=" "/>
              </a:pPr>
              <a:r>
                <a:rPr lang="en-US" altLang="en-US" i="1"/>
                <a:t>v</a:t>
              </a:r>
              <a:r>
                <a:rPr lang="en-US" altLang="en-US" baseline="30000"/>
                <a:t> 2</a:t>
              </a:r>
              <a:r>
                <a:rPr lang="en-US" altLang="en-US"/>
                <a:t> = </a:t>
              </a:r>
              <a:r>
                <a:rPr lang="en-US" altLang="en-US" i="1"/>
                <a:t>u</a:t>
              </a:r>
              <a:r>
                <a:rPr lang="en-US" altLang="en-US" baseline="30000"/>
                <a:t> 2</a:t>
              </a:r>
              <a:r>
                <a:rPr lang="en-US" altLang="en-US"/>
                <a:t> + 2</a:t>
              </a:r>
              <a:r>
                <a:rPr lang="en-US" altLang="en-US" i="1"/>
                <a:t>as</a:t>
              </a:r>
              <a:endParaRPr lang="en-US" altLang="en-US" baseline="30000"/>
            </a:p>
          </p:txBody>
        </p:sp>
      </p:grpSp>
      <p:grpSp>
        <p:nvGrpSpPr>
          <p:cNvPr id="3" name="Group 23"/>
          <p:cNvGrpSpPr>
            <a:grpSpLocks/>
          </p:cNvGrpSpPr>
          <p:nvPr/>
        </p:nvGrpSpPr>
        <p:grpSpPr bwMode="auto">
          <a:xfrm>
            <a:off x="903288" y="3738563"/>
            <a:ext cx="7380287" cy="1258887"/>
            <a:chOff x="510" y="3937"/>
            <a:chExt cx="4649" cy="793"/>
          </a:xfrm>
        </p:grpSpPr>
        <p:sp>
          <p:nvSpPr>
            <p:cNvPr id="45066" name="Text Box 24"/>
            <p:cNvSpPr txBox="1">
              <a:spLocks noChangeArrowheads="1"/>
            </p:cNvSpPr>
            <p:nvPr/>
          </p:nvSpPr>
          <p:spPr bwMode="auto">
            <a:xfrm>
              <a:off x="3730" y="3955"/>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translational / rotational conversions</a:t>
              </a:r>
            </a:p>
          </p:txBody>
        </p:sp>
        <p:sp>
          <p:nvSpPr>
            <p:cNvPr id="45067"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5068" name="Rectangle 26"/>
            <p:cNvSpPr>
              <a:spLocks noChangeArrowheads="1"/>
            </p:cNvSpPr>
            <p:nvPr/>
          </p:nvSpPr>
          <p:spPr bwMode="auto">
            <a:xfrm>
              <a:off x="748" y="3937"/>
              <a:ext cx="2958" cy="793"/>
            </a:xfrm>
            <a:prstGeom prst="rect">
              <a:avLst/>
            </a:prstGeom>
            <a:noFill/>
            <a:ln w="9525">
              <a:noFill/>
              <a:miter lim="800000"/>
              <a:headEnd/>
              <a:tailEnd/>
            </a:ln>
          </p:spPr>
          <p:txBody>
            <a:bodyPr/>
            <a:lstStyle/>
            <a:p>
              <a:pPr>
                <a:spcAft>
                  <a:spcPts val="200"/>
                </a:spcAft>
              </a:pPr>
              <a:r>
                <a:rPr lang="en-US" altLang="en-US" i="1"/>
                <a:t>s </a:t>
              </a:r>
              <a:r>
                <a:rPr lang="en-US" altLang="en-US"/>
                <a:t>=</a:t>
              </a:r>
              <a:r>
                <a:rPr lang="en-US" altLang="en-US" i="1"/>
                <a:t> r</a:t>
              </a:r>
              <a:r>
                <a:rPr lang="en-US" altLang="en-US" i="1" baseline="-25000"/>
                <a:t> </a:t>
              </a:r>
              <a:r>
                <a:rPr lang="en-US" altLang="en-US">
                  <a:sym typeface="Symbol" pitchFamily="18" charset="2"/>
                </a:rPr>
                <a:t></a:t>
              </a:r>
            </a:p>
            <a:p>
              <a:pPr>
                <a:spcAft>
                  <a:spcPts val="200"/>
                </a:spcAft>
              </a:pPr>
              <a:r>
                <a:rPr lang="en-US" altLang="en-US" i="1">
                  <a:sym typeface="Symbol" pitchFamily="18" charset="2"/>
                </a:rPr>
                <a:t>v </a:t>
              </a:r>
              <a:r>
                <a:rPr lang="en-US" altLang="en-US">
                  <a:sym typeface="Symbol" pitchFamily="18" charset="2"/>
                </a:rPr>
                <a:t>=</a:t>
              </a:r>
              <a:r>
                <a:rPr lang="en-US" altLang="en-US" i="1">
                  <a:sym typeface="Symbol" pitchFamily="18" charset="2"/>
                </a:rPr>
                <a:t> r</a:t>
              </a:r>
              <a:r>
                <a:rPr lang="en-US" altLang="en-US" i="1" baseline="-25000">
                  <a:sym typeface="Symbol" pitchFamily="18" charset="2"/>
                </a:rPr>
                <a:t> </a:t>
              </a:r>
              <a:r>
                <a:rPr lang="en-US" altLang="en-US">
                  <a:sym typeface="Symbol" pitchFamily="18" charset="2"/>
                </a:rPr>
                <a:t></a:t>
              </a:r>
            </a:p>
            <a:p>
              <a:pPr>
                <a:spcAft>
                  <a:spcPts val="200"/>
                </a:spcAft>
              </a:pPr>
              <a:r>
                <a:rPr lang="en-US" altLang="en-US" i="1">
                  <a:sym typeface="Symbol" pitchFamily="18" charset="2"/>
                </a:rPr>
                <a:t>a</a:t>
              </a:r>
              <a:r>
                <a:rPr lang="en-US" altLang="en-US">
                  <a:sym typeface="Symbol" pitchFamily="18" charset="2"/>
                </a:rPr>
                <a:t> = </a:t>
              </a:r>
              <a:r>
                <a:rPr lang="en-US" altLang="en-US" i="1">
                  <a:sym typeface="Symbol" pitchFamily="18" charset="2"/>
                </a:rPr>
                <a:t>r</a:t>
              </a:r>
              <a:r>
                <a:rPr lang="en-US" altLang="en-US" i="1" baseline="-25000">
                  <a:sym typeface="Symbol" pitchFamily="18" charset="2"/>
                </a:rPr>
                <a:t> </a:t>
              </a:r>
              <a:r>
                <a:rPr lang="en-US" altLang="en-US">
                  <a:sym typeface="Symbol" pitchFamily="18" charset="2"/>
                </a:rPr>
                <a:t></a:t>
              </a:r>
              <a:endParaRPr lang="en-US" altLang="en-US" baseline="30000"/>
            </a:p>
          </p:txBody>
        </p:sp>
      </p:grpSp>
      <p:grpSp>
        <p:nvGrpSpPr>
          <p:cNvPr id="4" name="Group 23"/>
          <p:cNvGrpSpPr>
            <a:grpSpLocks/>
          </p:cNvGrpSpPr>
          <p:nvPr/>
        </p:nvGrpSpPr>
        <p:grpSpPr bwMode="auto">
          <a:xfrm>
            <a:off x="896938" y="5340350"/>
            <a:ext cx="7381875" cy="1258888"/>
            <a:chOff x="510" y="3930"/>
            <a:chExt cx="4649" cy="793"/>
          </a:xfrm>
        </p:grpSpPr>
        <p:sp>
          <p:nvSpPr>
            <p:cNvPr id="45063"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5064"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5065"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5" end="5"/>
                                            </p:txEl>
                                          </p:spTgt>
                                        </p:tgtEl>
                                        <p:attrNameLst>
                                          <p:attrName>style.visibility</p:attrName>
                                        </p:attrNameLst>
                                      </p:cBhvr>
                                      <p:to>
                                        <p:strVal val="visible"/>
                                      </p:to>
                                    </p:set>
                                    <p:anim calcmode="lin" valueType="num">
                                      <p:cBhvr additive="base">
                                        <p:cTn id="26"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3187">
                                            <p:txEl>
                                              <p:pRg st="9" end="9"/>
                                            </p:txEl>
                                          </p:spTgt>
                                        </p:tgtEl>
                                        <p:attrNameLst>
                                          <p:attrName>style.visibility</p:attrName>
                                        </p:attrNameLst>
                                      </p:cBhvr>
                                      <p:to>
                                        <p:strVal val="visible"/>
                                      </p:to>
                                    </p:set>
                                    <p:anim calcmode="lin" valueType="num">
                                      <p:cBhvr additive="base">
                                        <p:cTn id="39"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87388" y="3082925"/>
            <a:ext cx="7772400" cy="3775075"/>
          </a:xfrm>
          <a:prstGeom prst="rect">
            <a:avLst/>
          </a:prstGeom>
          <a:solidFill>
            <a:srgbClr val="CCFFCC"/>
          </a:solidFill>
          <a:ln w="9525">
            <a:noFill/>
            <a:miter lim="800000"/>
            <a:headEnd/>
            <a:tailEnd/>
          </a:ln>
        </p:spPr>
        <p:txBody>
          <a:bodyPr/>
          <a:lstStyle/>
          <a:p>
            <a:pPr>
              <a:spcAft>
                <a:spcPct val="20000"/>
              </a:spcAft>
            </a:pPr>
            <a:r>
              <a:rPr lang="en-US" altLang="en-US" dirty="0"/>
              <a:t>PRACTICE: Find the angular                                          acceleration of a bench grinder’s                                         cutting wheel if it reaches                                                                  2500 rpm in 3.5 s.</a:t>
            </a:r>
          </a:p>
          <a:p>
            <a:pPr>
              <a:spcAft>
                <a:spcPct val="20000"/>
              </a:spcAft>
            </a:pPr>
            <a:r>
              <a:rPr lang="en-US" altLang="en-US" dirty="0"/>
              <a:t>SOLUTION:</a:t>
            </a:r>
          </a:p>
          <a:p>
            <a:pPr lvl="1"/>
            <a:r>
              <a:rPr lang="en-US" altLang="en-US" dirty="0">
                <a:sym typeface="Symbol" pitchFamily="18" charset="2"/>
              </a:rPr>
              <a:t> </a:t>
            </a:r>
            <a:r>
              <a:rPr lang="en-US" altLang="en-US" baseline="-25000" dirty="0" err="1">
                <a:sym typeface="Symbol" pitchFamily="18" charset="2"/>
              </a:rPr>
              <a:t>i</a:t>
            </a:r>
            <a:r>
              <a:rPr lang="en-US" altLang="en-US" dirty="0">
                <a:sym typeface="Symbol" pitchFamily="18" charset="2"/>
              </a:rPr>
              <a:t> 	= 0.</a:t>
            </a:r>
          </a:p>
          <a:p>
            <a:pPr lvl="1"/>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(2500 rev min</a:t>
            </a:r>
            <a:r>
              <a:rPr lang="en-US" altLang="en-US" baseline="30000" dirty="0">
                <a:sym typeface="Symbol" pitchFamily="18" charset="2"/>
              </a:rPr>
              <a:t>-1</a:t>
            </a:r>
            <a:r>
              <a:rPr lang="en-US" altLang="en-US" dirty="0">
                <a:sym typeface="Symbol" pitchFamily="18" charset="2"/>
              </a:rPr>
              <a:t>)(2 </a:t>
            </a:r>
            <a:r>
              <a:rPr lang="en-US" altLang="en-US" dirty="0" err="1">
                <a:sym typeface="Symbol" pitchFamily="18" charset="2"/>
              </a:rPr>
              <a:t>rad</a:t>
            </a:r>
            <a:r>
              <a:rPr lang="en-US" altLang="en-US" dirty="0">
                <a:sym typeface="Symbol" pitchFamily="18" charset="2"/>
              </a:rPr>
              <a:t> rev</a:t>
            </a:r>
            <a:r>
              <a:rPr lang="en-US" altLang="en-US" baseline="30000" dirty="0">
                <a:sym typeface="Symbol" pitchFamily="18" charset="2"/>
              </a:rPr>
              <a:t>-1</a:t>
            </a:r>
            <a:r>
              <a:rPr lang="en-US" altLang="en-US" dirty="0">
                <a:sym typeface="Symbol" pitchFamily="18" charset="2"/>
              </a:rPr>
              <a:t>)(1 min / 60 s)</a:t>
            </a:r>
          </a:p>
          <a:p>
            <a:pPr lvl="1"/>
            <a:r>
              <a:rPr lang="en-US" altLang="en-US" dirty="0">
                <a:sym typeface="Symbol" pitchFamily="18" charset="2"/>
              </a:rPr>
              <a:t>	= </a:t>
            </a:r>
            <a:r>
              <a:rPr lang="en-US" altLang="en-US" dirty="0" smtClean="0">
                <a:sym typeface="Symbol" pitchFamily="18" charset="2"/>
              </a:rPr>
              <a:t>261.8 </a:t>
            </a:r>
            <a:r>
              <a:rPr lang="en-US" altLang="en-US" dirty="0" err="1">
                <a:sym typeface="Symbol" pitchFamily="18" charset="2"/>
              </a:rPr>
              <a:t>rad</a:t>
            </a:r>
            <a:r>
              <a:rPr lang="en-US" altLang="en-US" dirty="0">
                <a:sym typeface="Symbol" pitchFamily="18" charset="2"/>
              </a:rPr>
              <a:t> s</a:t>
            </a:r>
            <a:r>
              <a:rPr lang="en-US" altLang="en-US" baseline="30000" dirty="0">
                <a:sym typeface="Symbol" pitchFamily="18" charset="2"/>
              </a:rPr>
              <a:t>-1</a:t>
            </a:r>
            <a:r>
              <a:rPr lang="en-US" altLang="en-US" dirty="0">
                <a:sym typeface="Symbol" pitchFamily="18" charset="2"/>
              </a:rPr>
              <a:t>.</a:t>
            </a:r>
          </a:p>
          <a:p>
            <a:pPr lvl="1"/>
            <a:r>
              <a:rPr lang="en-US" altLang="en-US" dirty="0">
                <a:sym typeface="Symbol" pitchFamily="18" charset="2"/>
              </a:rPr>
              <a:t>  	=  </a:t>
            </a:r>
            <a:r>
              <a:rPr lang="en-US" altLang="en-US" i="1" dirty="0">
                <a:sym typeface="Symbol" pitchFamily="18" charset="2"/>
              </a:rPr>
              <a:t>/ </a:t>
            </a:r>
            <a:r>
              <a:rPr lang="en-US" altLang="en-US" dirty="0">
                <a:sym typeface="Symbol" pitchFamily="18" charset="2"/>
              </a:rPr>
              <a:t></a:t>
            </a:r>
            <a:r>
              <a:rPr lang="en-US" altLang="en-US" i="1" dirty="0">
                <a:sym typeface="Symbol" pitchFamily="18" charset="2"/>
              </a:rPr>
              <a:t>t</a:t>
            </a:r>
            <a:r>
              <a:rPr lang="en-US" altLang="en-US" dirty="0">
                <a:sym typeface="Symbol" pitchFamily="18" charset="2"/>
              </a:rPr>
              <a:t> = (</a:t>
            </a:r>
            <a:r>
              <a:rPr lang="en-US" altLang="en-US" dirty="0" smtClean="0">
                <a:sym typeface="Symbol" pitchFamily="18" charset="2"/>
              </a:rPr>
              <a:t>262 </a:t>
            </a:r>
            <a:r>
              <a:rPr lang="en-US" altLang="en-US" dirty="0">
                <a:sym typeface="Symbol" pitchFamily="18" charset="2"/>
              </a:rPr>
              <a:t>– 0)</a:t>
            </a:r>
            <a:r>
              <a:rPr lang="en-US" altLang="en-US" i="1" dirty="0">
                <a:sym typeface="Symbol" pitchFamily="18" charset="2"/>
              </a:rPr>
              <a:t> / </a:t>
            </a:r>
            <a:r>
              <a:rPr lang="en-US" altLang="en-US" dirty="0">
                <a:sym typeface="Symbol" pitchFamily="18" charset="2"/>
              </a:rPr>
              <a:t>3.5 =  </a:t>
            </a:r>
            <a:r>
              <a:rPr lang="en-US" altLang="en-US" dirty="0" smtClean="0">
                <a:sym typeface="Symbol" pitchFamily="18" charset="2"/>
              </a:rPr>
              <a:t>75 </a:t>
            </a:r>
            <a:r>
              <a:rPr lang="en-US" altLang="en-US" dirty="0" err="1">
                <a:sym typeface="Symbol" pitchFamily="18" charset="2"/>
              </a:rPr>
              <a:t>rad</a:t>
            </a:r>
            <a:r>
              <a:rPr lang="en-US" altLang="en-US" dirty="0">
                <a:sym typeface="Symbol" pitchFamily="18" charset="2"/>
              </a:rPr>
              <a:t> s</a:t>
            </a:r>
            <a:r>
              <a:rPr lang="en-US" altLang="en-US" baseline="30000" dirty="0">
                <a:sym typeface="Symbol" pitchFamily="18" charset="2"/>
              </a:rPr>
              <a:t>-2</a:t>
            </a:r>
            <a:r>
              <a:rPr lang="en-US" altLang="en-US" dirty="0">
                <a:sym typeface="Symbol" pitchFamily="18" charset="2"/>
              </a:rPr>
              <a:t>.</a:t>
            </a:r>
            <a:endParaRPr lang="en-US" altLang="en-US" i="1" dirty="0">
              <a:sym typeface="Symbol" pitchFamily="18" charset="2"/>
            </a:endParaRPr>
          </a:p>
        </p:txBody>
      </p:sp>
      <p:sp>
        <p:nvSpPr>
          <p:cNvPr id="46083" name="Rectangle 3"/>
          <p:cNvSpPr>
            <a:spLocks noChangeArrowheads="1"/>
          </p:cNvSpPr>
          <p:nvPr/>
        </p:nvSpPr>
        <p:spPr bwMode="auto">
          <a:xfrm>
            <a:off x="685800" y="1397000"/>
            <a:ext cx="7772400" cy="17002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p:txBody>
      </p:sp>
      <p:sp>
        <p:nvSpPr>
          <p:cNvPr id="4608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23"/>
          <p:cNvGrpSpPr>
            <a:grpSpLocks/>
          </p:cNvGrpSpPr>
          <p:nvPr/>
        </p:nvGrpSpPr>
        <p:grpSpPr bwMode="auto">
          <a:xfrm>
            <a:off x="896938" y="1755775"/>
            <a:ext cx="7381875" cy="1258888"/>
            <a:chOff x="510" y="3930"/>
            <a:chExt cx="4649" cy="793"/>
          </a:xfrm>
        </p:grpSpPr>
        <p:sp>
          <p:nvSpPr>
            <p:cNvPr id="46087"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6088"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6089"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pic>
        <p:nvPicPr>
          <p:cNvPr id="122882" name="Picture 2"/>
          <p:cNvPicPr>
            <a:picLocks noChangeAspect="1" noChangeArrowheads="1"/>
          </p:cNvPicPr>
          <p:nvPr/>
        </p:nvPicPr>
        <p:blipFill>
          <a:blip r:embed="rId5" cstate="print"/>
          <a:srcRect/>
          <a:stretch>
            <a:fillRect/>
          </a:stretch>
        </p:blipFill>
        <p:spPr bwMode="auto">
          <a:xfrm>
            <a:off x="5551488" y="3067050"/>
            <a:ext cx="3224212" cy="2233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122882"/>
                                        </p:tgtEl>
                                        <p:attrNameLst>
                                          <p:attrName>style.visibility</p:attrName>
                                        </p:attrNameLst>
                                      </p:cBhvr>
                                      <p:to>
                                        <p:strVal val="visible"/>
                                      </p:to>
                                    </p:set>
                                    <p:animEffect transition="in" filter="fade">
                                      <p:cBhvr>
                                        <p:cTn id="18" dur="2000"/>
                                        <p:tgtEl>
                                          <p:spTgt spid="12288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 calcmode="lin" valueType="num">
                                      <p:cBhvr additive="base">
                                        <p:cTn id="2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 calcmode="lin" valueType="num">
                                      <p:cBhvr additive="base">
                                        <p:cTn id="3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xEl>
                                              <p:pRg st="4" end="4"/>
                                            </p:txEl>
                                          </p:spTgt>
                                        </p:tgtEl>
                                        <p:attrNameLst>
                                          <p:attrName>style.visibility</p:attrName>
                                        </p:attrNameLst>
                                      </p:cBhvr>
                                      <p:to>
                                        <p:strVal val="visible"/>
                                      </p:to>
                                    </p:set>
                                    <p:anim calcmode="lin" valueType="num">
                                      <p:cBhvr additive="base">
                                        <p:cTn id="4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anim calcmode="lin" valueType="num">
                                      <p:cBhvr additive="base">
                                        <p:cTn id="4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87388" y="3082925"/>
            <a:ext cx="7772400" cy="3775075"/>
          </a:xfrm>
          <a:prstGeom prst="rect">
            <a:avLst/>
          </a:prstGeom>
          <a:solidFill>
            <a:srgbClr val="CCFFCC"/>
          </a:solidFill>
          <a:ln w="9525">
            <a:noFill/>
            <a:miter lim="800000"/>
            <a:headEnd/>
            <a:tailEnd/>
          </a:ln>
        </p:spPr>
        <p:txBody>
          <a:bodyPr/>
          <a:lstStyle/>
          <a:p>
            <a:pPr>
              <a:spcAft>
                <a:spcPct val="20000"/>
              </a:spcAft>
            </a:pPr>
            <a:r>
              <a:rPr lang="en-US" altLang="en-US" dirty="0"/>
              <a:t>PRACTICE: Find the angle                                          through which the cutting wheel                                                rotates during its acceleration.</a:t>
            </a:r>
          </a:p>
          <a:p>
            <a:pPr>
              <a:spcAft>
                <a:spcPct val="20000"/>
              </a:spcAft>
            </a:pPr>
            <a:r>
              <a:rPr lang="en-US" altLang="en-US" dirty="0"/>
              <a:t>SOLUTION: You can use the                                                     first or the last formula.</a:t>
            </a:r>
          </a:p>
          <a:p>
            <a:pPr lvl="1"/>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a:t>
            </a:r>
            <a:r>
              <a:rPr lang="en-US" altLang="en-US" baseline="-25000" dirty="0">
                <a:sym typeface="Symbol" pitchFamily="18" charset="2"/>
              </a:rPr>
              <a:t>i</a:t>
            </a:r>
            <a:r>
              <a:rPr lang="en-US" altLang="en-US" i="1" dirty="0">
                <a:sym typeface="Symbol" pitchFamily="18" charset="2"/>
              </a:rPr>
              <a:t>t</a:t>
            </a:r>
            <a:r>
              <a:rPr lang="en-US" altLang="en-US" dirty="0">
                <a:sym typeface="Symbol" pitchFamily="18" charset="2"/>
              </a:rPr>
              <a:t> + (1/2)</a:t>
            </a:r>
            <a:r>
              <a:rPr lang="en-US" altLang="en-US" i="1" dirty="0">
                <a:sym typeface="Symbol" pitchFamily="18" charset="2"/>
              </a:rPr>
              <a:t>t</a:t>
            </a:r>
            <a:r>
              <a:rPr lang="en-US" altLang="en-US" baseline="30000" dirty="0">
                <a:sym typeface="Symbol" pitchFamily="18" charset="2"/>
              </a:rPr>
              <a:t> 2</a:t>
            </a:r>
            <a:endParaRPr lang="en-US" altLang="en-US" dirty="0">
              <a:sym typeface="Symbol" pitchFamily="18" charset="2"/>
            </a:endParaRPr>
          </a:p>
          <a:p>
            <a:pPr lvl="1"/>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03.5 + (1/2)</a:t>
            </a:r>
            <a:r>
              <a:rPr lang="en-US" altLang="en-US" dirty="0" smtClean="0">
                <a:sym typeface="Symbol" pitchFamily="18" charset="2"/>
              </a:rPr>
              <a:t>75 </a:t>
            </a:r>
            <a:r>
              <a:rPr lang="en-US" altLang="en-US" dirty="0">
                <a:sym typeface="Symbol" pitchFamily="18" charset="2"/>
              </a:rPr>
              <a:t>3.5</a:t>
            </a:r>
            <a:r>
              <a:rPr lang="en-US" altLang="en-US" baseline="30000" dirty="0">
                <a:sym typeface="Symbol" pitchFamily="18" charset="2"/>
              </a:rPr>
              <a:t>2</a:t>
            </a:r>
          </a:p>
          <a:p>
            <a:pPr lvl="1"/>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a:t>
            </a:r>
            <a:r>
              <a:rPr lang="en-US" altLang="en-US" dirty="0" smtClean="0">
                <a:sym typeface="Symbol" pitchFamily="18" charset="2"/>
              </a:rPr>
              <a:t>460 </a:t>
            </a:r>
            <a:r>
              <a:rPr lang="en-US" altLang="en-US" dirty="0">
                <a:sym typeface="Symbol" pitchFamily="18" charset="2"/>
              </a:rPr>
              <a:t>rad.</a:t>
            </a:r>
            <a:endParaRPr lang="en-US" altLang="en-US" i="1" dirty="0">
              <a:sym typeface="Symbol" pitchFamily="18" charset="2"/>
            </a:endParaRPr>
          </a:p>
        </p:txBody>
      </p:sp>
      <p:sp>
        <p:nvSpPr>
          <p:cNvPr id="47107" name="Rectangle 3"/>
          <p:cNvSpPr>
            <a:spLocks noChangeArrowheads="1"/>
          </p:cNvSpPr>
          <p:nvPr/>
        </p:nvSpPr>
        <p:spPr bwMode="auto">
          <a:xfrm>
            <a:off x="685800" y="1397000"/>
            <a:ext cx="7772400" cy="17002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p:txBody>
      </p:sp>
      <p:sp>
        <p:nvSpPr>
          <p:cNvPr id="4710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47109" name="Group 23"/>
          <p:cNvGrpSpPr>
            <a:grpSpLocks/>
          </p:cNvGrpSpPr>
          <p:nvPr/>
        </p:nvGrpSpPr>
        <p:grpSpPr bwMode="auto">
          <a:xfrm>
            <a:off x="896938" y="1755775"/>
            <a:ext cx="7381875" cy="1258888"/>
            <a:chOff x="510" y="3930"/>
            <a:chExt cx="4649" cy="793"/>
          </a:xfrm>
        </p:grpSpPr>
        <p:sp>
          <p:nvSpPr>
            <p:cNvPr id="47111"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7112"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7113"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pic>
        <p:nvPicPr>
          <p:cNvPr id="122882" name="Picture 2"/>
          <p:cNvPicPr>
            <a:picLocks noChangeAspect="1" noChangeArrowheads="1"/>
          </p:cNvPicPr>
          <p:nvPr/>
        </p:nvPicPr>
        <p:blipFill>
          <a:blip r:embed="rId5" cstate="print"/>
          <a:srcRect/>
          <a:stretch>
            <a:fillRect/>
          </a:stretch>
        </p:blipFill>
        <p:spPr bwMode="auto">
          <a:xfrm>
            <a:off x="5551488" y="3067050"/>
            <a:ext cx="3224212" cy="2233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87388" y="3082925"/>
            <a:ext cx="7772400" cy="3775075"/>
          </a:xfrm>
          <a:prstGeom prst="rect">
            <a:avLst/>
          </a:prstGeom>
          <a:solidFill>
            <a:srgbClr val="CCFFCC"/>
          </a:solidFill>
          <a:ln w="9525">
            <a:noFill/>
            <a:miter lim="800000"/>
            <a:headEnd/>
            <a:tailEnd/>
          </a:ln>
        </p:spPr>
        <p:txBody>
          <a:bodyPr/>
          <a:lstStyle/>
          <a:p>
            <a:pPr>
              <a:spcAft>
                <a:spcPct val="20000"/>
              </a:spcAft>
            </a:pPr>
            <a:r>
              <a:rPr lang="en-US" altLang="en-US" dirty="0"/>
              <a:t>PRACTICE: Find the tangential                                             acceleration of the edge of the                                              5.0-cm radius cutting wheel                                                   during and after acceleration.</a:t>
            </a:r>
          </a:p>
          <a:p>
            <a:pPr>
              <a:spcAft>
                <a:spcPct val="20000"/>
              </a:spcAft>
            </a:pPr>
            <a:r>
              <a:rPr lang="en-US" altLang="en-US" dirty="0"/>
              <a:t>SOLUTION: </a:t>
            </a:r>
            <a:r>
              <a:rPr lang="en-US" altLang="en-US" i="1" dirty="0"/>
              <a:t>a</a:t>
            </a:r>
            <a:r>
              <a:rPr lang="en-US" altLang="en-US" baseline="-25000" dirty="0"/>
              <a:t>t</a:t>
            </a:r>
            <a:r>
              <a:rPr lang="en-US" altLang="en-US" dirty="0"/>
              <a:t> = </a:t>
            </a:r>
            <a:r>
              <a:rPr lang="en-US" altLang="en-US" i="1" dirty="0"/>
              <a:t>r</a:t>
            </a:r>
            <a:r>
              <a:rPr lang="en-US" altLang="en-US" dirty="0">
                <a:sym typeface="Symbol" pitchFamily="18" charset="2"/>
              </a:rPr>
              <a:t>.</a:t>
            </a:r>
          </a:p>
          <a:p>
            <a:pPr>
              <a:spcAft>
                <a:spcPct val="20000"/>
              </a:spcAft>
            </a:pPr>
            <a:r>
              <a:rPr lang="en-US" altLang="en-US" dirty="0">
                <a:sym typeface="Symbol" pitchFamily="18" charset="2"/>
              </a:rPr>
              <a:t>During acceleration  = </a:t>
            </a:r>
            <a:r>
              <a:rPr lang="en-US" altLang="en-US" dirty="0" smtClean="0">
                <a:sym typeface="Symbol" pitchFamily="18" charset="2"/>
              </a:rPr>
              <a:t>75:</a:t>
            </a:r>
            <a:endParaRPr lang="en-US" altLang="en-US" dirty="0">
              <a:sym typeface="Symbol" pitchFamily="18" charset="2"/>
            </a:endParaRPr>
          </a:p>
          <a:p>
            <a:pPr>
              <a:spcAft>
                <a:spcPct val="20000"/>
              </a:spcAft>
            </a:pPr>
            <a:r>
              <a:rPr lang="en-US" altLang="en-US" i="1" dirty="0">
                <a:sym typeface="Symbol" pitchFamily="18" charset="2"/>
              </a:rPr>
              <a:t>       a</a:t>
            </a:r>
            <a:r>
              <a:rPr lang="en-US" altLang="en-US" baseline="-25000" dirty="0">
                <a:sym typeface="Symbol" pitchFamily="18" charset="2"/>
              </a:rPr>
              <a:t>t</a:t>
            </a:r>
            <a:r>
              <a:rPr lang="en-US" altLang="en-US" dirty="0">
                <a:sym typeface="Symbol" pitchFamily="18" charset="2"/>
              </a:rPr>
              <a:t> 	= </a:t>
            </a:r>
            <a:r>
              <a:rPr lang="en-US" altLang="en-US" i="1" dirty="0">
                <a:sym typeface="Symbol" pitchFamily="18" charset="2"/>
              </a:rPr>
              <a:t>r</a:t>
            </a:r>
            <a:r>
              <a:rPr lang="en-US" altLang="en-US" dirty="0">
                <a:sym typeface="Symbol" pitchFamily="18" charset="2"/>
              </a:rPr>
              <a:t>  = 0.050</a:t>
            </a:r>
            <a:r>
              <a:rPr lang="en-US" altLang="en-US" dirty="0" smtClean="0">
                <a:sym typeface="Symbol" pitchFamily="18" charset="2"/>
              </a:rPr>
              <a:t>75 </a:t>
            </a:r>
            <a:r>
              <a:rPr lang="en-US" altLang="en-US" dirty="0">
                <a:sym typeface="Symbol" pitchFamily="18" charset="2"/>
              </a:rPr>
              <a:t>= </a:t>
            </a:r>
            <a:r>
              <a:rPr lang="en-US" altLang="en-US" dirty="0" smtClean="0">
                <a:sym typeface="Symbol" pitchFamily="18" charset="2"/>
              </a:rPr>
              <a:t>3.8 </a:t>
            </a:r>
            <a:r>
              <a:rPr lang="en-US" altLang="en-US" dirty="0">
                <a:sym typeface="Symbol" pitchFamily="18" charset="2"/>
              </a:rPr>
              <a:t>m</a:t>
            </a:r>
            <a:r>
              <a:rPr lang="en-US" altLang="en-US" baseline="-25000" dirty="0">
                <a:sym typeface="Symbol" pitchFamily="18" charset="2"/>
              </a:rPr>
              <a:t> </a:t>
            </a:r>
            <a:r>
              <a:rPr lang="en-US" altLang="en-US" dirty="0">
                <a:sym typeface="Symbol" pitchFamily="18" charset="2"/>
              </a:rPr>
              <a:t>s</a:t>
            </a:r>
            <a:r>
              <a:rPr lang="en-US" altLang="en-US" baseline="30000" dirty="0">
                <a:sym typeface="Symbol" pitchFamily="18" charset="2"/>
              </a:rPr>
              <a:t>-2</a:t>
            </a:r>
            <a:r>
              <a:rPr lang="en-US" altLang="en-US" dirty="0">
                <a:sym typeface="Symbol" pitchFamily="18" charset="2"/>
              </a:rPr>
              <a:t>.</a:t>
            </a:r>
          </a:p>
          <a:p>
            <a:pPr>
              <a:spcAft>
                <a:spcPct val="20000"/>
              </a:spcAft>
            </a:pPr>
            <a:r>
              <a:rPr lang="en-US" altLang="en-US" dirty="0">
                <a:sym typeface="Symbol" pitchFamily="18" charset="2"/>
              </a:rPr>
              <a:t>After acceleration  = 0:</a:t>
            </a:r>
          </a:p>
          <a:p>
            <a:pPr>
              <a:spcAft>
                <a:spcPct val="20000"/>
              </a:spcAft>
            </a:pPr>
            <a:r>
              <a:rPr lang="en-US" altLang="en-US" i="1" dirty="0">
                <a:sym typeface="Symbol" pitchFamily="18" charset="2"/>
              </a:rPr>
              <a:t>       a</a:t>
            </a:r>
            <a:r>
              <a:rPr lang="en-US" altLang="en-US" baseline="-25000" dirty="0">
                <a:sym typeface="Symbol" pitchFamily="18" charset="2"/>
              </a:rPr>
              <a:t>t</a:t>
            </a:r>
            <a:r>
              <a:rPr lang="en-US" altLang="en-US" dirty="0">
                <a:sym typeface="Symbol" pitchFamily="18" charset="2"/>
              </a:rPr>
              <a:t> 	= </a:t>
            </a:r>
            <a:r>
              <a:rPr lang="en-US" altLang="en-US" i="1" dirty="0">
                <a:sym typeface="Symbol" pitchFamily="18" charset="2"/>
              </a:rPr>
              <a:t>r</a:t>
            </a:r>
            <a:r>
              <a:rPr lang="en-US" altLang="en-US" dirty="0">
                <a:sym typeface="Symbol" pitchFamily="18" charset="2"/>
              </a:rPr>
              <a:t>  = 0.0500 = 0.0 m</a:t>
            </a:r>
            <a:r>
              <a:rPr lang="en-US" altLang="en-US" baseline="-25000" dirty="0">
                <a:sym typeface="Symbol" pitchFamily="18" charset="2"/>
              </a:rPr>
              <a:t> </a:t>
            </a:r>
            <a:r>
              <a:rPr lang="en-US" altLang="en-US" dirty="0">
                <a:sym typeface="Symbol" pitchFamily="18" charset="2"/>
              </a:rPr>
              <a:t>s</a:t>
            </a:r>
            <a:r>
              <a:rPr lang="en-US" altLang="en-US" baseline="30000" dirty="0">
                <a:sym typeface="Symbol" pitchFamily="18" charset="2"/>
              </a:rPr>
              <a:t>-2</a:t>
            </a:r>
            <a:r>
              <a:rPr lang="en-US" altLang="en-US" dirty="0">
                <a:sym typeface="Symbol" pitchFamily="18" charset="2"/>
              </a:rPr>
              <a:t>.</a:t>
            </a:r>
          </a:p>
          <a:p>
            <a:pPr>
              <a:spcAft>
                <a:spcPct val="20000"/>
              </a:spcAft>
            </a:pPr>
            <a:endParaRPr lang="en-US" altLang="en-US" i="1" dirty="0">
              <a:sym typeface="Symbol" pitchFamily="18" charset="2"/>
            </a:endParaRPr>
          </a:p>
          <a:p>
            <a:pPr>
              <a:spcAft>
                <a:spcPct val="20000"/>
              </a:spcAft>
            </a:pPr>
            <a:endParaRPr lang="en-US" altLang="en-US" i="1" dirty="0"/>
          </a:p>
        </p:txBody>
      </p:sp>
      <p:sp>
        <p:nvSpPr>
          <p:cNvPr id="48131" name="Rectangle 3"/>
          <p:cNvSpPr>
            <a:spLocks noChangeArrowheads="1"/>
          </p:cNvSpPr>
          <p:nvPr/>
        </p:nvSpPr>
        <p:spPr bwMode="auto">
          <a:xfrm>
            <a:off x="685800" y="1397000"/>
            <a:ext cx="7772400" cy="17002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p:txBody>
      </p:sp>
      <p:sp>
        <p:nvSpPr>
          <p:cNvPr id="48132"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48133" name="Group 23"/>
          <p:cNvGrpSpPr>
            <a:grpSpLocks/>
          </p:cNvGrpSpPr>
          <p:nvPr/>
        </p:nvGrpSpPr>
        <p:grpSpPr bwMode="auto">
          <a:xfrm>
            <a:off x="896938" y="1755775"/>
            <a:ext cx="7381875" cy="1258888"/>
            <a:chOff x="510" y="3930"/>
            <a:chExt cx="4649" cy="793"/>
          </a:xfrm>
        </p:grpSpPr>
        <p:sp>
          <p:nvSpPr>
            <p:cNvPr id="48135"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8136"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8137"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pic>
        <p:nvPicPr>
          <p:cNvPr id="122882" name="Picture 2"/>
          <p:cNvPicPr>
            <a:picLocks noChangeAspect="1" noChangeArrowheads="1"/>
          </p:cNvPicPr>
          <p:nvPr/>
        </p:nvPicPr>
        <p:blipFill>
          <a:blip r:embed="rId5" cstate="print"/>
          <a:srcRect/>
          <a:stretch>
            <a:fillRect/>
          </a:stretch>
        </p:blipFill>
        <p:spPr bwMode="auto">
          <a:xfrm>
            <a:off x="5551488" y="3067050"/>
            <a:ext cx="3224212" cy="22336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additive="base">
                                        <p:cTn id="3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87388" y="3082925"/>
            <a:ext cx="7772400" cy="3775075"/>
          </a:xfrm>
          <a:prstGeom prst="rect">
            <a:avLst/>
          </a:prstGeom>
          <a:solidFill>
            <a:srgbClr val="CCFFCC"/>
          </a:solidFill>
          <a:ln w="9525">
            <a:noFill/>
            <a:miter lim="800000"/>
            <a:headEnd/>
            <a:tailEnd/>
          </a:ln>
        </p:spPr>
        <p:txBody>
          <a:bodyPr/>
          <a:lstStyle/>
          <a:p>
            <a:pPr>
              <a:spcAft>
                <a:spcPct val="20000"/>
              </a:spcAft>
            </a:pPr>
            <a:r>
              <a:rPr lang="en-US" altLang="en-US" dirty="0"/>
              <a:t>PRACTICE: Find the net                                             acceleration of the edge of the                                              5.0-cm radius cutting wheel                                                   at </a:t>
            </a:r>
            <a:r>
              <a:rPr lang="en-US" altLang="en-US" i="1" dirty="0"/>
              <a:t>t</a:t>
            </a:r>
            <a:r>
              <a:rPr lang="en-US" altLang="en-US" dirty="0"/>
              <a:t> = 0.08 s.</a:t>
            </a:r>
          </a:p>
          <a:p>
            <a:pPr>
              <a:spcAft>
                <a:spcPct val="20000"/>
              </a:spcAft>
            </a:pPr>
            <a:r>
              <a:rPr lang="en-US" altLang="en-US" dirty="0"/>
              <a:t>SOLUTION: </a:t>
            </a:r>
            <a:r>
              <a:rPr lang="en-US" altLang="en-US" i="1" dirty="0"/>
              <a:t>a</a:t>
            </a:r>
            <a:r>
              <a:rPr lang="en-US" altLang="en-US" baseline="-25000" dirty="0"/>
              <a:t>t</a:t>
            </a:r>
            <a:r>
              <a:rPr lang="en-US" altLang="en-US" dirty="0"/>
              <a:t> = </a:t>
            </a:r>
            <a:r>
              <a:rPr lang="en-US" altLang="en-US" i="1" dirty="0"/>
              <a:t>r</a:t>
            </a:r>
            <a:r>
              <a:rPr lang="en-US" altLang="en-US" dirty="0">
                <a:sym typeface="Symbol" pitchFamily="18" charset="2"/>
              </a:rPr>
              <a:t>.</a:t>
            </a:r>
          </a:p>
          <a:p>
            <a:pPr>
              <a:spcAft>
                <a:spcPct val="20000"/>
              </a:spcAft>
            </a:pPr>
            <a:r>
              <a:rPr lang="en-US" altLang="en-US" dirty="0">
                <a:sym typeface="Symbol" pitchFamily="18" charset="2"/>
              </a:rPr>
              <a:t>During acceleration </a:t>
            </a:r>
            <a:r>
              <a:rPr lang="en-US" altLang="en-US" i="1" dirty="0">
                <a:sym typeface="Symbol" pitchFamily="18" charset="2"/>
              </a:rPr>
              <a:t>a</a:t>
            </a:r>
            <a:r>
              <a:rPr lang="en-US" altLang="en-US" baseline="-25000" dirty="0">
                <a:sym typeface="Symbol" pitchFamily="18" charset="2"/>
              </a:rPr>
              <a:t>t</a:t>
            </a:r>
            <a:r>
              <a:rPr lang="en-US" altLang="en-US" dirty="0">
                <a:sym typeface="Symbol" pitchFamily="18" charset="2"/>
              </a:rPr>
              <a:t> = </a:t>
            </a:r>
            <a:r>
              <a:rPr lang="en-US" altLang="en-US" dirty="0" smtClean="0">
                <a:sym typeface="Symbol" pitchFamily="18" charset="2"/>
              </a:rPr>
              <a:t>3.8 </a:t>
            </a:r>
            <a:r>
              <a:rPr lang="en-US" altLang="en-US" dirty="0">
                <a:sym typeface="Symbol" pitchFamily="18" charset="2"/>
              </a:rPr>
              <a:t>m</a:t>
            </a:r>
            <a:r>
              <a:rPr lang="en-US" altLang="en-US" baseline="-25000" dirty="0">
                <a:sym typeface="Symbol" pitchFamily="18" charset="2"/>
              </a:rPr>
              <a:t> </a:t>
            </a:r>
            <a:r>
              <a:rPr lang="en-US" altLang="en-US" dirty="0">
                <a:sym typeface="Symbol" pitchFamily="18" charset="2"/>
              </a:rPr>
              <a:t>s</a:t>
            </a:r>
            <a:r>
              <a:rPr lang="en-US" altLang="en-US" baseline="30000" dirty="0">
                <a:sym typeface="Symbol" pitchFamily="18" charset="2"/>
              </a:rPr>
              <a:t>-2</a:t>
            </a:r>
            <a:r>
              <a:rPr lang="en-US" altLang="en-US" dirty="0">
                <a:sym typeface="Symbol" pitchFamily="18" charset="2"/>
              </a:rPr>
              <a:t>.</a:t>
            </a:r>
          </a:p>
          <a:p>
            <a:pPr>
              <a:spcAft>
                <a:spcPct val="20000"/>
              </a:spcAft>
            </a:pPr>
            <a:r>
              <a:rPr lang="en-US" altLang="en-US" dirty="0">
                <a:sym typeface="Symbol" pitchFamily="18" charset="2"/>
              </a:rPr>
              <a:t>At </a:t>
            </a:r>
            <a:r>
              <a:rPr lang="en-US" altLang="en-US" i="1" dirty="0">
                <a:sym typeface="Symbol" pitchFamily="18" charset="2"/>
              </a:rPr>
              <a:t>t</a:t>
            </a:r>
            <a:r>
              <a:rPr lang="en-US" altLang="en-US" dirty="0">
                <a:sym typeface="Symbol" pitchFamily="18" charset="2"/>
              </a:rPr>
              <a:t> = 0.08 s, </a:t>
            </a:r>
            <a:r>
              <a:rPr lang="en-US" altLang="en-US" dirty="0" smtClean="0">
                <a:sym typeface="Symbol" pitchFamily="18" charset="2"/>
              </a:rPr>
              <a:t></a:t>
            </a:r>
            <a:r>
              <a:rPr lang="en-US" altLang="en-US" baseline="-25000" dirty="0">
                <a:sym typeface="Symbol" pitchFamily="18" charset="2"/>
              </a:rPr>
              <a:t>f</a:t>
            </a:r>
            <a:r>
              <a:rPr lang="en-US" altLang="en-US" dirty="0">
                <a:sym typeface="Symbol" pitchFamily="18" charset="2"/>
              </a:rPr>
              <a:t> = </a:t>
            </a:r>
            <a:r>
              <a:rPr lang="en-US" altLang="en-US" baseline="-25000" dirty="0" err="1">
                <a:sym typeface="Symbol" pitchFamily="18" charset="2"/>
              </a:rPr>
              <a:t>i</a:t>
            </a:r>
            <a:r>
              <a:rPr lang="en-US" altLang="en-US" dirty="0">
                <a:sym typeface="Symbol" pitchFamily="18" charset="2"/>
              </a:rPr>
              <a:t> + </a:t>
            </a:r>
            <a:r>
              <a:rPr lang="en-US" altLang="en-US" i="1" dirty="0">
                <a:sym typeface="Symbol" pitchFamily="18" charset="2"/>
              </a:rPr>
              <a:t>t</a:t>
            </a:r>
            <a:r>
              <a:rPr lang="en-US" altLang="en-US" dirty="0">
                <a:sym typeface="Symbol" pitchFamily="18" charset="2"/>
              </a:rPr>
              <a:t> = 0 + 76.90.08 = 6.2 </a:t>
            </a:r>
            <a:r>
              <a:rPr lang="en-US" altLang="en-US" dirty="0" err="1">
                <a:sym typeface="Symbol" pitchFamily="18" charset="2"/>
              </a:rPr>
              <a:t>rad</a:t>
            </a:r>
            <a:r>
              <a:rPr lang="en-US" altLang="en-US" dirty="0">
                <a:sym typeface="Symbol" pitchFamily="18" charset="2"/>
              </a:rPr>
              <a:t> s</a:t>
            </a:r>
            <a:r>
              <a:rPr lang="en-US" altLang="en-US" baseline="30000" dirty="0">
                <a:sym typeface="Symbol" pitchFamily="18" charset="2"/>
              </a:rPr>
              <a:t>-1</a:t>
            </a:r>
            <a:r>
              <a:rPr lang="en-US" altLang="en-US" dirty="0">
                <a:sym typeface="Symbol" pitchFamily="18" charset="2"/>
              </a:rPr>
              <a:t>.</a:t>
            </a:r>
          </a:p>
          <a:p>
            <a:pPr algn="ctr">
              <a:spcAft>
                <a:spcPct val="20000"/>
              </a:spcAft>
            </a:pPr>
            <a:r>
              <a:rPr lang="en-US" altLang="en-US" i="1" dirty="0">
                <a:sym typeface="Symbol" pitchFamily="18" charset="2"/>
              </a:rPr>
              <a:t>      </a:t>
            </a:r>
            <a:r>
              <a:rPr lang="en-US" altLang="en-US" i="1" dirty="0" err="1">
                <a:sym typeface="Symbol" pitchFamily="18" charset="2"/>
              </a:rPr>
              <a:t>a</a:t>
            </a:r>
            <a:r>
              <a:rPr lang="en-US" altLang="en-US" baseline="-25000" dirty="0" err="1">
                <a:sym typeface="Symbol" pitchFamily="18" charset="2"/>
              </a:rPr>
              <a:t>C</a:t>
            </a:r>
            <a:r>
              <a:rPr lang="en-US" altLang="en-US" dirty="0">
                <a:sym typeface="Symbol" pitchFamily="18" charset="2"/>
              </a:rPr>
              <a:t> 	= </a:t>
            </a:r>
            <a:r>
              <a:rPr lang="en-US" altLang="en-US" i="1" dirty="0">
                <a:sym typeface="Symbol" pitchFamily="18" charset="2"/>
              </a:rPr>
              <a:t>r</a:t>
            </a:r>
            <a:r>
              <a:rPr lang="en-US" altLang="en-US" dirty="0">
                <a:sym typeface="Symbol" pitchFamily="18" charset="2"/>
              </a:rPr>
              <a:t> </a:t>
            </a:r>
            <a:r>
              <a:rPr lang="en-US" altLang="en-US" baseline="30000" dirty="0">
                <a:sym typeface="Symbol" pitchFamily="18" charset="2"/>
              </a:rPr>
              <a:t>2</a:t>
            </a:r>
            <a:r>
              <a:rPr lang="en-US" altLang="en-US" dirty="0">
                <a:sym typeface="Symbol" pitchFamily="18" charset="2"/>
              </a:rPr>
              <a:t> = 0.0506.2</a:t>
            </a:r>
            <a:r>
              <a:rPr lang="en-US" altLang="en-US" baseline="30000" dirty="0">
                <a:sym typeface="Symbol" pitchFamily="18" charset="2"/>
              </a:rPr>
              <a:t>2</a:t>
            </a:r>
            <a:r>
              <a:rPr lang="en-US" altLang="en-US" dirty="0">
                <a:sym typeface="Symbol" pitchFamily="18" charset="2"/>
              </a:rPr>
              <a:t> = 1.9 m</a:t>
            </a:r>
            <a:r>
              <a:rPr lang="en-US" altLang="en-US" baseline="-25000" dirty="0">
                <a:sym typeface="Symbol" pitchFamily="18" charset="2"/>
              </a:rPr>
              <a:t> </a:t>
            </a:r>
            <a:r>
              <a:rPr lang="en-US" altLang="en-US" dirty="0">
                <a:sym typeface="Symbol" pitchFamily="18" charset="2"/>
              </a:rPr>
              <a:t>s</a:t>
            </a:r>
            <a:r>
              <a:rPr lang="en-US" altLang="en-US" baseline="30000" dirty="0">
                <a:sym typeface="Symbol" pitchFamily="18" charset="2"/>
              </a:rPr>
              <a:t>-2</a:t>
            </a:r>
            <a:r>
              <a:rPr lang="en-US" altLang="en-US" dirty="0">
                <a:sym typeface="Symbol" pitchFamily="18" charset="2"/>
              </a:rPr>
              <a:t>.</a:t>
            </a:r>
          </a:p>
          <a:p>
            <a:pPr algn="ctr">
              <a:spcAft>
                <a:spcPct val="20000"/>
              </a:spcAft>
            </a:pPr>
            <a:r>
              <a:rPr lang="en-US" altLang="en-US" i="1" dirty="0">
                <a:sym typeface="Symbol" pitchFamily="18" charset="2"/>
              </a:rPr>
              <a:t> a</a:t>
            </a:r>
            <a:r>
              <a:rPr lang="en-US" altLang="en-US" baseline="-25000" dirty="0">
                <a:sym typeface="Symbol" pitchFamily="18" charset="2"/>
              </a:rPr>
              <a:t>NET</a:t>
            </a:r>
            <a:r>
              <a:rPr lang="en-US" altLang="en-US" baseline="30000" dirty="0">
                <a:sym typeface="Symbol" pitchFamily="18" charset="2"/>
              </a:rPr>
              <a:t>2</a:t>
            </a:r>
            <a:r>
              <a:rPr lang="en-US" altLang="en-US" dirty="0">
                <a:sym typeface="Symbol" pitchFamily="18" charset="2"/>
              </a:rPr>
              <a:t> = </a:t>
            </a:r>
            <a:r>
              <a:rPr lang="en-US" altLang="en-US" i="1" dirty="0">
                <a:sym typeface="Symbol" pitchFamily="18" charset="2"/>
              </a:rPr>
              <a:t>a</a:t>
            </a:r>
            <a:r>
              <a:rPr lang="en-US" altLang="en-US" baseline="-25000" dirty="0">
                <a:sym typeface="Symbol" pitchFamily="18" charset="2"/>
              </a:rPr>
              <a:t>C</a:t>
            </a:r>
            <a:r>
              <a:rPr lang="en-US" altLang="en-US" baseline="30000" dirty="0">
                <a:sym typeface="Symbol" pitchFamily="18" charset="2"/>
              </a:rPr>
              <a:t>2</a:t>
            </a:r>
            <a:r>
              <a:rPr lang="en-US" altLang="en-US" dirty="0">
                <a:sym typeface="Symbol" pitchFamily="18" charset="2"/>
              </a:rPr>
              <a:t> + </a:t>
            </a:r>
            <a:r>
              <a:rPr lang="en-US" altLang="en-US" i="1" dirty="0">
                <a:sym typeface="Symbol" pitchFamily="18" charset="2"/>
              </a:rPr>
              <a:t>a</a:t>
            </a:r>
            <a:r>
              <a:rPr lang="en-US" altLang="en-US" baseline="-25000" dirty="0">
                <a:sym typeface="Symbol" pitchFamily="18" charset="2"/>
              </a:rPr>
              <a:t>t</a:t>
            </a:r>
            <a:r>
              <a:rPr lang="en-US" altLang="en-US" baseline="30000" dirty="0">
                <a:sym typeface="Symbol" pitchFamily="18" charset="2"/>
              </a:rPr>
              <a:t>2</a:t>
            </a:r>
            <a:r>
              <a:rPr lang="en-US" altLang="en-US" dirty="0">
                <a:sym typeface="Symbol" pitchFamily="18" charset="2"/>
              </a:rPr>
              <a:t> = 1.9</a:t>
            </a:r>
            <a:r>
              <a:rPr lang="en-US" altLang="en-US" baseline="30000" dirty="0">
                <a:sym typeface="Symbol" pitchFamily="18" charset="2"/>
              </a:rPr>
              <a:t>2</a:t>
            </a:r>
            <a:r>
              <a:rPr lang="en-US" altLang="en-US" dirty="0">
                <a:sym typeface="Symbol" pitchFamily="18" charset="2"/>
              </a:rPr>
              <a:t> + </a:t>
            </a:r>
            <a:r>
              <a:rPr lang="en-US" altLang="en-US" dirty="0" smtClean="0">
                <a:sym typeface="Symbol" pitchFamily="18" charset="2"/>
              </a:rPr>
              <a:t>3.8</a:t>
            </a:r>
            <a:r>
              <a:rPr lang="en-US" altLang="en-US" baseline="30000" dirty="0" smtClean="0">
                <a:sym typeface="Symbol" pitchFamily="18" charset="2"/>
              </a:rPr>
              <a:t>2</a:t>
            </a:r>
            <a:r>
              <a:rPr lang="en-US" altLang="en-US" dirty="0" smtClean="0">
                <a:sym typeface="Symbol" pitchFamily="18" charset="2"/>
              </a:rPr>
              <a:t> </a:t>
            </a:r>
            <a:r>
              <a:rPr lang="en-US" altLang="en-US" dirty="0">
                <a:sym typeface="Symbol" pitchFamily="18" charset="2"/>
              </a:rPr>
              <a:t> </a:t>
            </a:r>
            <a:r>
              <a:rPr lang="en-US" altLang="en-US" i="1" dirty="0" err="1">
                <a:sym typeface="Symbol" pitchFamily="18" charset="2"/>
              </a:rPr>
              <a:t>a</a:t>
            </a:r>
            <a:r>
              <a:rPr lang="en-US" altLang="en-US" baseline="-25000" dirty="0" err="1">
                <a:sym typeface="Symbol" pitchFamily="18" charset="2"/>
              </a:rPr>
              <a:t>NET</a:t>
            </a:r>
            <a:r>
              <a:rPr lang="en-US" altLang="en-US" dirty="0">
                <a:sym typeface="Symbol" pitchFamily="18" charset="2"/>
              </a:rPr>
              <a:t> = </a:t>
            </a:r>
            <a:r>
              <a:rPr lang="en-US" altLang="en-US" dirty="0" smtClean="0">
                <a:sym typeface="Symbol" pitchFamily="18" charset="2"/>
              </a:rPr>
              <a:t>4.2 </a:t>
            </a:r>
            <a:r>
              <a:rPr lang="en-US" altLang="en-US" dirty="0">
                <a:sym typeface="Symbol" pitchFamily="18" charset="2"/>
              </a:rPr>
              <a:t>m s</a:t>
            </a:r>
            <a:r>
              <a:rPr lang="en-US" altLang="en-US" baseline="30000" dirty="0">
                <a:sym typeface="Symbol" pitchFamily="18" charset="2"/>
              </a:rPr>
              <a:t>-2</a:t>
            </a:r>
            <a:r>
              <a:rPr lang="en-US" altLang="en-US" dirty="0">
                <a:sym typeface="Symbol" pitchFamily="18" charset="2"/>
              </a:rPr>
              <a:t>.</a:t>
            </a:r>
            <a:endParaRPr lang="en-US" altLang="en-US" i="1" dirty="0">
              <a:sym typeface="Symbol" pitchFamily="18" charset="2"/>
            </a:endParaRPr>
          </a:p>
          <a:p>
            <a:pPr>
              <a:spcAft>
                <a:spcPct val="20000"/>
              </a:spcAft>
            </a:pPr>
            <a:endParaRPr lang="en-US" altLang="en-US" i="1" dirty="0">
              <a:sym typeface="Symbol" pitchFamily="18" charset="2"/>
            </a:endParaRPr>
          </a:p>
          <a:p>
            <a:pPr>
              <a:spcAft>
                <a:spcPct val="20000"/>
              </a:spcAft>
            </a:pPr>
            <a:endParaRPr lang="en-US" altLang="en-US" i="1" dirty="0"/>
          </a:p>
        </p:txBody>
      </p:sp>
      <p:sp>
        <p:nvSpPr>
          <p:cNvPr id="49155" name="Rectangle 3"/>
          <p:cNvSpPr>
            <a:spLocks noChangeArrowheads="1"/>
          </p:cNvSpPr>
          <p:nvPr/>
        </p:nvSpPr>
        <p:spPr bwMode="auto">
          <a:xfrm>
            <a:off x="685800" y="1397000"/>
            <a:ext cx="7772400" cy="17002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a:t>
            </a:r>
            <a:endParaRPr lang="en-US" altLang="en-US">
              <a:solidFill>
                <a:schemeClr val="accent2"/>
              </a:solidFill>
            </a:endParaRPr>
          </a:p>
        </p:txBody>
      </p:sp>
      <p:sp>
        <p:nvSpPr>
          <p:cNvPr id="49156"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49157" name="Group 23"/>
          <p:cNvGrpSpPr>
            <a:grpSpLocks/>
          </p:cNvGrpSpPr>
          <p:nvPr/>
        </p:nvGrpSpPr>
        <p:grpSpPr bwMode="auto">
          <a:xfrm>
            <a:off x="896938" y="1755775"/>
            <a:ext cx="7381875" cy="1258888"/>
            <a:chOff x="510" y="3930"/>
            <a:chExt cx="4649" cy="793"/>
          </a:xfrm>
        </p:grpSpPr>
        <p:sp>
          <p:nvSpPr>
            <p:cNvPr id="49159"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kinematic equations (rotational)</a:t>
              </a:r>
            </a:p>
          </p:txBody>
        </p:sp>
        <p:sp>
          <p:nvSpPr>
            <p:cNvPr id="49160"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49161" name="Rectangle 26"/>
            <p:cNvSpPr>
              <a:spLocks noChangeArrowheads="1"/>
            </p:cNvSpPr>
            <p:nvPr/>
          </p:nvSpPr>
          <p:spPr bwMode="auto">
            <a:xfrm>
              <a:off x="759" y="3930"/>
              <a:ext cx="2427"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i="1">
                  <a:sym typeface="Symbol" pitchFamily="18" charset="2"/>
                </a:rPr>
                <a:t>t</a:t>
              </a:r>
              <a:r>
                <a:rPr lang="en-US" altLang="en-US">
                  <a:sym typeface="Symbol" pitchFamily="18" charset="2"/>
                </a:rPr>
                <a:t> + (1/2)</a:t>
              </a:r>
              <a:r>
                <a:rPr lang="en-US" altLang="en-US" i="1">
                  <a:sym typeface="Symbol" pitchFamily="18" charset="2"/>
                </a:rPr>
                <a:t>t</a:t>
              </a:r>
              <a:r>
                <a:rPr lang="en-US" altLang="en-US" baseline="30000">
                  <a:sym typeface="Symbol" pitchFamily="18" charset="2"/>
                </a:rPr>
                <a:t> 2</a:t>
              </a:r>
            </a:p>
            <a:p>
              <a:pPr>
                <a:spcAft>
                  <a:spcPts val="200"/>
                </a:spcAft>
              </a:pPr>
              <a:r>
                <a:rPr lang="en-US" altLang="en-US">
                  <a:sym typeface="Symbol" pitchFamily="18" charset="2"/>
                </a:rPr>
                <a:t> </a:t>
              </a:r>
              <a:r>
                <a:rPr lang="en-US" altLang="en-US" baseline="-25000">
                  <a:sym typeface="Symbol" pitchFamily="18" charset="2"/>
                </a:rPr>
                <a:t>f</a:t>
              </a:r>
              <a:r>
                <a:rPr lang="en-US" altLang="en-US">
                  <a:sym typeface="Symbol" pitchFamily="18" charset="2"/>
                </a:rPr>
                <a:t> = </a:t>
              </a:r>
              <a:r>
                <a:rPr lang="en-US" altLang="en-US" baseline="-25000">
                  <a:sym typeface="Symbol" pitchFamily="18" charset="2"/>
                </a:rPr>
                <a:t>i</a:t>
              </a:r>
              <a:r>
                <a:rPr lang="en-US" altLang="en-US">
                  <a:sym typeface="Symbol" pitchFamily="18" charset="2"/>
                </a:rPr>
                <a:t> + </a:t>
              </a:r>
              <a:r>
                <a:rPr lang="en-US" altLang="en-US" i="1">
                  <a:sym typeface="Symbol" pitchFamily="18" charset="2"/>
                </a:rPr>
                <a:t>t</a:t>
              </a:r>
            </a:p>
            <a:p>
              <a:pPr>
                <a:spcAft>
                  <a:spcPts val="200"/>
                </a:spcAft>
              </a:pPr>
              <a:r>
                <a:rPr lang="en-US" altLang="en-US">
                  <a:sym typeface="Symbol" pitchFamily="18" charset="2"/>
                </a:rPr>
                <a:t></a:t>
              </a:r>
              <a:r>
                <a:rPr lang="en-US" altLang="en-US" baseline="-25000">
                  <a:sym typeface="Symbol" pitchFamily="18" charset="2"/>
                </a:rPr>
                <a:t>f</a:t>
              </a:r>
              <a:r>
                <a:rPr lang="en-US" altLang="en-US" baseline="30000">
                  <a:sym typeface="Symbol" pitchFamily="18" charset="2"/>
                </a:rPr>
                <a:t>2</a:t>
              </a:r>
              <a:r>
                <a:rPr lang="en-US" altLang="en-US">
                  <a:sym typeface="Symbol" pitchFamily="18" charset="2"/>
                </a:rPr>
                <a:t> = </a:t>
              </a:r>
              <a:r>
                <a:rPr lang="en-US" altLang="en-US" baseline="-25000">
                  <a:sym typeface="Symbol" pitchFamily="18" charset="2"/>
                </a:rPr>
                <a:t>i</a:t>
              </a:r>
              <a:r>
                <a:rPr lang="en-US" altLang="en-US" baseline="30000">
                  <a:sym typeface="Symbol" pitchFamily="18" charset="2"/>
                </a:rPr>
                <a:t>2</a:t>
              </a:r>
              <a:r>
                <a:rPr lang="en-US" altLang="en-US">
                  <a:sym typeface="Symbol" pitchFamily="18" charset="2"/>
                </a:rPr>
                <a:t> + 2</a:t>
              </a:r>
              <a:endParaRPr lang="en-US" altLang="en-US"/>
            </a:p>
          </p:txBody>
        </p:sp>
      </p:grpSp>
      <p:pic>
        <p:nvPicPr>
          <p:cNvPr id="122882" name="Picture 2"/>
          <p:cNvPicPr>
            <a:picLocks noChangeAspect="1" noChangeArrowheads="1"/>
          </p:cNvPicPr>
          <p:nvPr/>
        </p:nvPicPr>
        <p:blipFill>
          <a:blip r:embed="rId5" cstate="print"/>
          <a:srcRect/>
          <a:stretch>
            <a:fillRect/>
          </a:stretch>
        </p:blipFill>
        <p:spPr bwMode="auto">
          <a:xfrm>
            <a:off x="5551488" y="3067050"/>
            <a:ext cx="3224212" cy="2233613"/>
          </a:xfrm>
          <a:prstGeom prst="rect">
            <a:avLst/>
          </a:prstGeom>
          <a:ln>
            <a:noFill/>
          </a:ln>
          <a:effectLst>
            <a:outerShdw blurRad="292100" dist="139700" dir="2700000" algn="tl" rotWithShape="0">
              <a:srgbClr val="333333">
                <a:alpha val="65000"/>
              </a:srgbClr>
            </a:outerShdw>
          </a:effectLst>
        </p:spPr>
      </p:pic>
      <p:grpSp>
        <p:nvGrpSpPr>
          <p:cNvPr id="10" name="Group 1"/>
          <p:cNvGrpSpPr>
            <a:grpSpLocks/>
          </p:cNvGrpSpPr>
          <p:nvPr/>
        </p:nvGrpSpPr>
        <p:grpSpPr bwMode="auto">
          <a:xfrm>
            <a:off x="7176946" y="-73740"/>
            <a:ext cx="2114533" cy="1976282"/>
            <a:chOff x="4513263" y="3082925"/>
            <a:chExt cx="4464050" cy="4170363"/>
          </a:xfrm>
        </p:grpSpPr>
        <p:pic>
          <p:nvPicPr>
            <p:cNvPr id="11"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5077347" y="3486029"/>
              <a:ext cx="3332639" cy="3348822"/>
            </a:xfrm>
            <a:prstGeom prst="rect">
              <a:avLst/>
            </a:prstGeom>
            <a:noFill/>
            <a:ln w="9525">
              <a:noFill/>
              <a:miter lim="800000"/>
              <a:headEnd/>
              <a:tailEnd/>
            </a:ln>
          </p:spPr>
        </p:pic>
        <p:sp>
          <p:nvSpPr>
            <p:cNvPr id="12" name="TextBox 21"/>
            <p:cNvSpPr txBox="1">
              <a:spLocks noChangeArrowheads="1"/>
            </p:cNvSpPr>
            <p:nvPr/>
          </p:nvSpPr>
          <p:spPr bwMode="auto">
            <a:xfrm>
              <a:off x="7810238" y="3352542"/>
              <a:ext cx="413808" cy="461747"/>
            </a:xfrm>
            <a:prstGeom prst="rect">
              <a:avLst/>
            </a:prstGeom>
            <a:noFill/>
            <a:ln w="9525">
              <a:noFill/>
              <a:miter lim="800000"/>
              <a:headEnd/>
              <a:tailEnd/>
            </a:ln>
          </p:spPr>
          <p:txBody>
            <a:bodyPr wrap="none">
              <a:spAutoFit/>
            </a:bodyPr>
            <a:lstStyle/>
            <a:p>
              <a:r>
                <a:rPr lang="en-US" altLang="en-US">
                  <a:solidFill>
                    <a:srgbClr val="00B0F0"/>
                  </a:solidFill>
                </a:rPr>
                <a:t>a</a:t>
              </a:r>
              <a:r>
                <a:rPr lang="en-US" altLang="en-US" baseline="-25000">
                  <a:solidFill>
                    <a:srgbClr val="00B0F0"/>
                  </a:solidFill>
                </a:rPr>
                <a:t>t</a:t>
              </a:r>
            </a:p>
          </p:txBody>
        </p:sp>
        <p:sp>
          <p:nvSpPr>
            <p:cNvPr id="13" name="Rectangle 12"/>
            <p:cNvSpPr/>
            <p:nvPr/>
          </p:nvSpPr>
          <p:spPr bwMode="auto">
            <a:xfrm>
              <a:off x="6682866" y="3592205"/>
              <a:ext cx="1126979" cy="90894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bwMode="auto">
            <a:xfrm>
              <a:off x="6655872" y="3592205"/>
              <a:ext cx="1153972"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a:off x="6682866" y="3583774"/>
              <a:ext cx="21932" cy="9173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7"/>
            <p:cNvSpPr txBox="1">
              <a:spLocks noChangeArrowheads="1"/>
            </p:cNvSpPr>
            <p:nvPr/>
          </p:nvSpPr>
          <p:spPr bwMode="auto">
            <a:xfrm>
              <a:off x="6284911" y="4260774"/>
              <a:ext cx="458683" cy="461747"/>
            </a:xfrm>
            <a:prstGeom prst="rect">
              <a:avLst/>
            </a:prstGeom>
            <a:noFill/>
            <a:ln w="9525">
              <a:noFill/>
              <a:miter lim="800000"/>
              <a:headEnd/>
              <a:tailEnd/>
            </a:ln>
          </p:spPr>
          <p:txBody>
            <a:bodyPr wrap="none">
              <a:spAutoFit/>
            </a:bodyPr>
            <a:lstStyle/>
            <a:p>
              <a:r>
                <a:rPr lang="en-US" altLang="en-US">
                  <a:solidFill>
                    <a:srgbClr val="FF0000"/>
                  </a:solidFill>
                </a:rPr>
                <a:t>a</a:t>
              </a:r>
              <a:r>
                <a:rPr lang="en-US" altLang="en-US" baseline="-25000">
                  <a:solidFill>
                    <a:srgbClr val="FF0000"/>
                  </a:solidFill>
                </a:rPr>
                <a:t>c</a:t>
              </a:r>
            </a:p>
          </p:txBody>
        </p:sp>
        <p:cxnSp>
          <p:nvCxnSpPr>
            <p:cNvPr id="18" name="Straight Arrow Connector 17"/>
            <p:cNvCxnSpPr/>
            <p:nvPr/>
          </p:nvCxnSpPr>
          <p:spPr bwMode="auto">
            <a:xfrm>
              <a:off x="6682866" y="3592205"/>
              <a:ext cx="1126979" cy="908947"/>
            </a:xfrm>
            <a:prstGeom prst="straightConnector1">
              <a:avLst/>
            </a:prstGeom>
            <a:ln w="7620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26"/>
            <p:cNvSpPr txBox="1">
              <a:spLocks noChangeArrowheads="1"/>
            </p:cNvSpPr>
            <p:nvPr/>
          </p:nvSpPr>
          <p:spPr bwMode="auto">
            <a:xfrm>
              <a:off x="7802554" y="4262654"/>
              <a:ext cx="356113" cy="461747"/>
            </a:xfrm>
            <a:prstGeom prst="rect">
              <a:avLst/>
            </a:prstGeom>
            <a:noFill/>
            <a:ln w="9525">
              <a:noFill/>
              <a:miter lim="800000"/>
              <a:headEnd/>
              <a:tailEnd/>
            </a:ln>
          </p:spPr>
          <p:txBody>
            <a:bodyPr wrap="none">
              <a:spAutoFit/>
            </a:bodyPr>
            <a:lstStyle/>
            <a:p>
              <a:r>
                <a:rPr lang="en-US" altLang="en-US" dirty="0">
                  <a:solidFill>
                    <a:srgbClr val="00B050"/>
                  </a:solidFill>
                </a:rPr>
                <a:t>a</a:t>
              </a:r>
              <a:endParaRPr lang="en-US" altLang="en-US" baseline="-25000" dirty="0">
                <a:solidFill>
                  <a:srgbClr val="00B050"/>
                </a:solidFill>
              </a:endParaRPr>
            </a:p>
          </p:txBody>
        </p:sp>
        <p:sp>
          <p:nvSpPr>
            <p:cNvPr id="20" name="Rectangle 19"/>
            <p:cNvSpPr/>
            <p:nvPr/>
          </p:nvSpPr>
          <p:spPr bwMode="auto">
            <a:xfrm>
              <a:off x="4513263" y="3082925"/>
              <a:ext cx="4464050" cy="417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3"/>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6197247" y="3206208"/>
              <a:ext cx="1013505" cy="801761"/>
            </a:xfrm>
            <a:prstGeom prst="rect">
              <a:avLst/>
            </a:prstGeom>
            <a:noFill/>
            <a:ln w="9525">
              <a:noFill/>
              <a:miter lim="800000"/>
              <a:headEnd/>
              <a:tailEnd/>
            </a:ln>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repeatCount="indefinite" accel="50000" fill="hold" nodeType="clickEffect">
                                  <p:stCondLst>
                                    <p:cond delay="0"/>
                                  </p:stCondLst>
                                  <p:childTnLst>
                                    <p:animRot by="43200000">
                                      <p:cBhvr>
                                        <p:cTn id="17" dur="5000" fill="hold"/>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 calcmode="lin" valueType="num">
                                      <p:cBhvr additive="base">
                                        <p:cTn id="22"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 calcmode="lin" valueType="num">
                                      <p:cBhvr additive="base">
                                        <p:cTn id="2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 calcmode="lin" valueType="num">
                                      <p:cBhvr additive="base">
                                        <p:cTn id="34"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4" end="4"/>
                                            </p:txEl>
                                          </p:spTgt>
                                        </p:tgtEl>
                                        <p:attrNameLst>
                                          <p:attrName>style.visibility</p:attrName>
                                        </p:attrNameLst>
                                      </p:cBhvr>
                                      <p:to>
                                        <p:strVal val="visible"/>
                                      </p:to>
                                    </p:set>
                                    <p:anim calcmode="lin" valueType="num">
                                      <p:cBhvr additive="base">
                                        <p:cTn id="40"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xEl>
                                              <p:pRg st="5" end="5"/>
                                            </p:txEl>
                                          </p:spTgt>
                                        </p:tgtEl>
                                        <p:attrNameLst>
                                          <p:attrName>style.visibility</p:attrName>
                                        </p:attrNameLst>
                                      </p:cBhvr>
                                      <p:to>
                                        <p:strVal val="visible"/>
                                      </p:to>
                                    </p:set>
                                    <p:anim calcmode="lin" valueType="num">
                                      <p:cBhvr additive="base">
                                        <p:cTn id="46"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dirty="0">
                <a:solidFill>
                  <a:schemeClr val="accent2"/>
                </a:solidFill>
              </a:rPr>
              <a:t>Rotational dynamics</a:t>
            </a:r>
            <a:endParaRPr lang="en-US" altLang="en-US" dirty="0">
              <a:solidFill>
                <a:schemeClr val="accent2"/>
              </a:solidFill>
            </a:endParaRPr>
          </a:p>
          <a:p>
            <a:pPr>
              <a:spcAft>
                <a:spcPts val="200"/>
              </a:spcAft>
            </a:pPr>
            <a:r>
              <a:rPr lang="en-US" altLang="en-US" dirty="0">
                <a:sym typeface="Symbol" pitchFamily="18" charset="2"/>
              </a:rPr>
              <a:t></a:t>
            </a:r>
            <a:r>
              <a:rPr lang="en-US" altLang="en-US" dirty="0"/>
              <a:t>Recall the dynamic equations from Topic 2:		</a:t>
            </a:r>
            <a:r>
              <a:rPr lang="en-US" altLang="en-US" i="1" dirty="0"/>
              <a:t>        </a:t>
            </a:r>
          </a:p>
          <a:p>
            <a:pPr>
              <a:spcAft>
                <a:spcPts val="200"/>
              </a:spcAft>
            </a:pPr>
            <a:endParaRPr lang="en-US" altLang="en-US" i="1" dirty="0">
              <a:sym typeface="Symbol" pitchFamily="18" charset="2"/>
            </a:endParaRPr>
          </a:p>
          <a:p>
            <a:pPr>
              <a:spcAft>
                <a:spcPts val="200"/>
              </a:spcAft>
            </a:pPr>
            <a:endParaRPr lang="en-US" altLang="en-US" i="1" dirty="0">
              <a:sym typeface="Symbol" pitchFamily="18" charset="2"/>
            </a:endParaRPr>
          </a:p>
          <a:p>
            <a:pPr>
              <a:spcAft>
                <a:spcPts val="200"/>
              </a:spcAft>
            </a:pPr>
            <a:endParaRPr lang="en-US" altLang="en-US" i="1" dirty="0">
              <a:sym typeface="Symbol" pitchFamily="18" charset="2"/>
            </a:endParaRPr>
          </a:p>
          <a:p>
            <a:pPr>
              <a:spcAft>
                <a:spcPts val="200"/>
              </a:spcAft>
            </a:pPr>
            <a:r>
              <a:rPr lang="en-US" altLang="en-US" dirty="0">
                <a:sym typeface="Symbol" pitchFamily="18" charset="2"/>
              </a:rPr>
              <a:t></a:t>
            </a:r>
            <a:r>
              <a:rPr lang="en-US" altLang="en-US" dirty="0"/>
              <a:t>And the following </a:t>
            </a:r>
            <a:r>
              <a:rPr lang="en-US" altLang="en-US" dirty="0" smtClean="0"/>
              <a:t>conversions:</a:t>
            </a:r>
            <a:endParaRPr lang="en-US" altLang="en-US" dirty="0"/>
          </a:p>
          <a:p>
            <a:pPr>
              <a:spcAft>
                <a:spcPts val="200"/>
              </a:spcAft>
            </a:pPr>
            <a:r>
              <a:rPr lang="en-US" altLang="en-US" i="1" dirty="0"/>
              <a:t>		      </a:t>
            </a:r>
            <a:endParaRPr lang="en-US" altLang="en-US" i="1" dirty="0">
              <a:sym typeface="Symbol" pitchFamily="18" charset="2"/>
            </a:endParaRPr>
          </a:p>
          <a:p>
            <a:pPr>
              <a:spcAft>
                <a:spcPts val="200"/>
              </a:spcAft>
            </a:pPr>
            <a:r>
              <a:rPr lang="en-US" altLang="en-US" dirty="0">
                <a:sym typeface="Symbol" pitchFamily="18" charset="2"/>
              </a:rPr>
              <a:t></a:t>
            </a:r>
            <a:r>
              <a:rPr lang="en-US" altLang="en-US" dirty="0"/>
              <a:t>Clearly the dynamic equations in terms of the rotational variables become:</a:t>
            </a:r>
          </a:p>
          <a:p>
            <a:pPr>
              <a:spcAft>
                <a:spcPts val="200"/>
              </a:spcAft>
            </a:pPr>
            <a:endParaRPr lang="en-US" altLang="en-US" dirty="0"/>
          </a:p>
          <a:p>
            <a:pPr>
              <a:spcAft>
                <a:spcPts val="200"/>
              </a:spcAft>
            </a:pPr>
            <a:endParaRPr lang="en-US" altLang="en-US" dirty="0"/>
          </a:p>
          <a:p>
            <a:pPr>
              <a:spcAft>
                <a:spcPts val="200"/>
              </a:spcAft>
            </a:pPr>
            <a:endParaRPr lang="en-US" altLang="en-US" dirty="0"/>
          </a:p>
          <a:p>
            <a:pPr>
              <a:spcAft>
                <a:spcPts val="200"/>
              </a:spcAft>
            </a:pPr>
            <a:r>
              <a:rPr lang="en-US" altLang="en-US" dirty="0">
                <a:sym typeface="Symbol" pitchFamily="18" charset="2"/>
              </a:rPr>
              <a:t></a:t>
            </a:r>
            <a:r>
              <a:rPr lang="en-US" altLang="en-US" dirty="0"/>
              <a:t>Note the new symbol </a:t>
            </a:r>
            <a:r>
              <a:rPr lang="en-US" altLang="en-US" i="1" dirty="0"/>
              <a:t>L</a:t>
            </a:r>
            <a:r>
              <a:rPr lang="en-US" altLang="en-US" dirty="0"/>
              <a:t> representing </a:t>
            </a:r>
            <a:r>
              <a:rPr lang="en-US" altLang="en-US" b="1" dirty="0"/>
              <a:t>angular momentum</a:t>
            </a:r>
            <a:r>
              <a:rPr lang="en-US" altLang="en-US" dirty="0"/>
              <a:t>. The units for </a:t>
            </a:r>
            <a:r>
              <a:rPr lang="en-US" altLang="en-US" i="1" dirty="0"/>
              <a:t>L</a:t>
            </a:r>
            <a:r>
              <a:rPr lang="en-US" altLang="en-US" dirty="0"/>
              <a:t> are kg</a:t>
            </a:r>
            <a:r>
              <a:rPr lang="en-US" altLang="en-US" baseline="-25000" dirty="0"/>
              <a:t> </a:t>
            </a:r>
            <a:r>
              <a:rPr lang="en-US" altLang="en-US" dirty="0"/>
              <a:t>m</a:t>
            </a:r>
            <a:r>
              <a:rPr lang="en-US" altLang="en-US" baseline="30000" dirty="0"/>
              <a:t>2</a:t>
            </a:r>
            <a:r>
              <a:rPr lang="en-US" altLang="en-US" baseline="-25000" dirty="0"/>
              <a:t> </a:t>
            </a:r>
            <a:r>
              <a:rPr lang="en-US" altLang="en-US" dirty="0"/>
              <a:t>s</a:t>
            </a:r>
            <a:r>
              <a:rPr lang="en-US" altLang="en-US" baseline="30000" dirty="0"/>
              <a:t>-1</a:t>
            </a:r>
            <a:r>
              <a:rPr lang="en-US" altLang="en-US" dirty="0"/>
              <a:t>.</a:t>
            </a:r>
          </a:p>
        </p:txBody>
      </p:sp>
      <p:sp>
        <p:nvSpPr>
          <p:cNvPr id="5017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23"/>
          <p:cNvGrpSpPr>
            <a:grpSpLocks/>
          </p:cNvGrpSpPr>
          <p:nvPr/>
        </p:nvGrpSpPr>
        <p:grpSpPr bwMode="auto">
          <a:xfrm>
            <a:off x="889000" y="2200275"/>
            <a:ext cx="7380288" cy="1258888"/>
            <a:chOff x="510" y="3940"/>
            <a:chExt cx="4649" cy="793"/>
          </a:xfrm>
        </p:grpSpPr>
        <p:sp>
          <p:nvSpPr>
            <p:cNvPr id="50189"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dynamic equations (translational)</a:t>
              </a:r>
            </a:p>
          </p:txBody>
        </p:sp>
        <p:sp>
          <p:nvSpPr>
            <p:cNvPr id="50190"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50191" name="Rectangle 26"/>
            <p:cNvSpPr>
              <a:spLocks noChangeArrowheads="1"/>
            </p:cNvSpPr>
            <p:nvPr/>
          </p:nvSpPr>
          <p:spPr bwMode="auto">
            <a:xfrm>
              <a:off x="519" y="3940"/>
              <a:ext cx="3202" cy="793"/>
            </a:xfrm>
            <a:prstGeom prst="rect">
              <a:avLst/>
            </a:prstGeom>
            <a:noFill/>
            <a:ln w="9525">
              <a:noFill/>
              <a:miter lim="800000"/>
              <a:headEnd/>
              <a:tailEnd/>
            </a:ln>
          </p:spPr>
          <p:txBody>
            <a:bodyPr/>
            <a:lstStyle/>
            <a:p>
              <a:pPr marL="342900" indent="-342900">
                <a:spcAft>
                  <a:spcPts val="200"/>
                </a:spcAft>
                <a:buFont typeface="Symbol" pitchFamily="18" charset="2"/>
                <a:buChar char=" "/>
              </a:pPr>
              <a:r>
                <a:rPr lang="en-US" altLang="en-US" i="1"/>
                <a:t>  F</a:t>
              </a:r>
              <a:r>
                <a:rPr lang="en-US" altLang="en-US"/>
                <a:t> = </a:t>
              </a:r>
              <a:r>
                <a:rPr lang="en-US" altLang="en-US" i="1"/>
                <a:t>ma,   W = Fs</a:t>
              </a:r>
              <a:r>
                <a:rPr lang="en-US" altLang="en-US"/>
                <a:t>,   </a:t>
              </a:r>
              <a:r>
                <a:rPr lang="en-US" altLang="en-US" i="1"/>
                <a:t>Power</a:t>
              </a:r>
              <a:r>
                <a:rPr lang="en-US" altLang="en-US"/>
                <a:t> = </a:t>
              </a:r>
              <a:r>
                <a:rPr lang="en-US" altLang="en-US" i="1"/>
                <a:t>Fv</a:t>
              </a:r>
              <a:endParaRPr lang="en-US" altLang="en-US" i="1" baseline="30000"/>
            </a:p>
            <a:p>
              <a:pPr marL="342900" indent="-342900">
                <a:spcAft>
                  <a:spcPts val="200"/>
                </a:spcAft>
                <a:buFont typeface="Symbol" pitchFamily="18" charset="2"/>
                <a:buChar char=" "/>
              </a:pPr>
              <a:r>
                <a:rPr lang="en-US" altLang="en-US" i="1"/>
                <a:t>  p = mv </a:t>
              </a:r>
              <a:r>
                <a:rPr lang="en-US" altLang="en-US"/>
                <a:t>(linear momentum)</a:t>
              </a:r>
            </a:p>
            <a:p>
              <a:pPr marL="342900" indent="-342900">
                <a:spcAft>
                  <a:spcPts val="200"/>
                </a:spcAft>
                <a:buFont typeface="Symbol" pitchFamily="18" charset="2"/>
                <a:buChar char=" "/>
              </a:pPr>
              <a:r>
                <a:rPr lang="en-US" altLang="en-US" i="1"/>
                <a:t>E</a:t>
              </a:r>
              <a:r>
                <a:rPr lang="en-US" altLang="en-US" baseline="-25000"/>
                <a:t>K</a:t>
              </a:r>
              <a:r>
                <a:rPr lang="en-US" altLang="en-US"/>
                <a:t> = (1/2)</a:t>
              </a:r>
              <a:r>
                <a:rPr lang="en-US" altLang="en-US" i="1"/>
                <a:t>mv</a:t>
              </a:r>
              <a:r>
                <a:rPr lang="en-US" altLang="en-US" baseline="30000"/>
                <a:t> 2</a:t>
              </a:r>
            </a:p>
          </p:txBody>
        </p:sp>
      </p:grpSp>
      <p:grpSp>
        <p:nvGrpSpPr>
          <p:cNvPr id="3" name="Group 23"/>
          <p:cNvGrpSpPr>
            <a:grpSpLocks/>
          </p:cNvGrpSpPr>
          <p:nvPr/>
        </p:nvGrpSpPr>
        <p:grpSpPr bwMode="auto">
          <a:xfrm>
            <a:off x="900113" y="3754438"/>
            <a:ext cx="7383462" cy="490537"/>
            <a:chOff x="508" y="3937"/>
            <a:chExt cx="4651" cy="309"/>
          </a:xfrm>
        </p:grpSpPr>
        <p:sp>
          <p:nvSpPr>
            <p:cNvPr id="50186" name="Text Box 24"/>
            <p:cNvSpPr txBox="1">
              <a:spLocks noChangeArrowheads="1"/>
            </p:cNvSpPr>
            <p:nvPr/>
          </p:nvSpPr>
          <p:spPr bwMode="auto">
            <a:xfrm>
              <a:off x="3973" y="3955"/>
              <a:ext cx="1186"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conversions</a:t>
              </a:r>
            </a:p>
          </p:txBody>
        </p:sp>
        <p:sp>
          <p:nvSpPr>
            <p:cNvPr id="50187" name="Rectangle 25"/>
            <p:cNvSpPr>
              <a:spLocks noChangeArrowheads="1"/>
            </p:cNvSpPr>
            <p:nvPr/>
          </p:nvSpPr>
          <p:spPr bwMode="auto">
            <a:xfrm>
              <a:off x="510" y="3953"/>
              <a:ext cx="4642" cy="28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50188" name="Rectangle 26"/>
            <p:cNvSpPr>
              <a:spLocks noChangeArrowheads="1"/>
            </p:cNvSpPr>
            <p:nvPr/>
          </p:nvSpPr>
          <p:spPr bwMode="auto">
            <a:xfrm>
              <a:off x="508" y="3937"/>
              <a:ext cx="3683" cy="257"/>
            </a:xfrm>
            <a:prstGeom prst="rect">
              <a:avLst/>
            </a:prstGeom>
            <a:noFill/>
            <a:ln w="9525">
              <a:noFill/>
              <a:miter lim="800000"/>
              <a:headEnd/>
              <a:tailEnd/>
            </a:ln>
          </p:spPr>
          <p:txBody>
            <a:bodyPr/>
            <a:lstStyle/>
            <a:p>
              <a:pPr>
                <a:spcAft>
                  <a:spcPts val="200"/>
                </a:spcAft>
              </a:pPr>
              <a:r>
                <a:rPr lang="en-US" altLang="en-US" i="1"/>
                <a:t>s</a:t>
              </a:r>
              <a:r>
                <a:rPr lang="en-US" altLang="en-US">
                  <a:sym typeface="Symbol" pitchFamily="18" charset="2"/>
                </a:rPr>
                <a:t></a:t>
              </a:r>
              <a:r>
                <a:rPr lang="en-US" altLang="en-US">
                  <a:solidFill>
                    <a:srgbClr val="FF0000"/>
                  </a:solidFill>
                  <a:sym typeface="Symbol" pitchFamily="18" charset="2"/>
                </a:rPr>
                <a:t></a:t>
              </a:r>
              <a:r>
                <a:rPr lang="en-US" altLang="en-US">
                  <a:sym typeface="Symbol" pitchFamily="18" charset="2"/>
                </a:rPr>
                <a:t>,  </a:t>
              </a:r>
              <a:r>
                <a:rPr lang="en-US" altLang="en-US" i="1">
                  <a:sym typeface="Symbol" pitchFamily="18" charset="2"/>
                </a:rPr>
                <a:t>v</a:t>
              </a:r>
              <a:r>
                <a:rPr lang="en-US" altLang="en-US">
                  <a:sym typeface="Symbol" pitchFamily="18" charset="2"/>
                </a:rPr>
                <a:t></a:t>
              </a:r>
              <a:r>
                <a:rPr lang="en-US" altLang="en-US">
                  <a:solidFill>
                    <a:srgbClr val="FF0000"/>
                  </a:solidFill>
                  <a:sym typeface="Symbol" pitchFamily="18" charset="2"/>
                </a:rPr>
                <a:t></a:t>
              </a:r>
              <a:r>
                <a:rPr lang="en-US" altLang="en-US">
                  <a:sym typeface="Symbol" pitchFamily="18" charset="2"/>
                </a:rPr>
                <a:t>,  </a:t>
              </a:r>
              <a:r>
                <a:rPr lang="en-US" altLang="en-US" i="1">
                  <a:sym typeface="Symbol" pitchFamily="18" charset="2"/>
                </a:rPr>
                <a:t>a</a:t>
              </a:r>
              <a:r>
                <a:rPr lang="en-US" altLang="en-US">
                  <a:sym typeface="Symbol" pitchFamily="18" charset="2"/>
                </a:rPr>
                <a:t></a:t>
              </a:r>
              <a:r>
                <a:rPr lang="en-US" altLang="en-US">
                  <a:solidFill>
                    <a:srgbClr val="FF0000"/>
                  </a:solidFill>
                  <a:sym typeface="Symbol" pitchFamily="18" charset="2"/>
                </a:rPr>
                <a:t></a:t>
              </a:r>
              <a:r>
                <a:rPr lang="en-US" altLang="en-US">
                  <a:sym typeface="Symbol" pitchFamily="18" charset="2"/>
                </a:rPr>
                <a:t>,  </a:t>
              </a:r>
              <a:r>
                <a:rPr lang="en-US" altLang="en-US" i="1">
                  <a:sym typeface="Symbol" pitchFamily="18" charset="2"/>
                </a:rPr>
                <a:t>m</a:t>
              </a:r>
              <a:r>
                <a:rPr lang="en-US" altLang="en-US">
                  <a:sym typeface="Symbol" pitchFamily="18" charset="2"/>
                </a:rPr>
                <a:t></a:t>
              </a:r>
              <a:r>
                <a:rPr lang="en-US" altLang="en-US" i="1">
                  <a:solidFill>
                    <a:srgbClr val="FF0000"/>
                  </a:solidFill>
                  <a:sym typeface="Symbol" pitchFamily="18" charset="2"/>
                </a:rPr>
                <a:t>I</a:t>
              </a:r>
              <a:r>
                <a:rPr lang="en-US" altLang="en-US">
                  <a:sym typeface="Symbol" pitchFamily="18" charset="2"/>
                </a:rPr>
                <a:t>,  </a:t>
              </a:r>
              <a:r>
                <a:rPr lang="en-US" altLang="en-US" i="1">
                  <a:sym typeface="Symbol" pitchFamily="18" charset="2"/>
                </a:rPr>
                <a:t>F</a:t>
              </a:r>
              <a:r>
                <a:rPr lang="en-US" altLang="en-US">
                  <a:sym typeface="Symbol" pitchFamily="18" charset="2"/>
                </a:rPr>
                <a:t></a:t>
              </a:r>
              <a:r>
                <a:rPr lang="en-US" altLang="en-US" i="1">
                  <a:solidFill>
                    <a:srgbClr val="FF0000"/>
                  </a:solidFill>
                  <a:sym typeface="Symbol" pitchFamily="18" charset="2"/>
                </a:rPr>
                <a:t></a:t>
              </a:r>
              <a:r>
                <a:rPr lang="en-US" altLang="en-US">
                  <a:sym typeface="Symbol" pitchFamily="18" charset="2"/>
                </a:rPr>
                <a:t>,  </a:t>
              </a:r>
              <a:r>
                <a:rPr lang="en-US" altLang="en-US" i="1">
                  <a:sym typeface="Symbol" pitchFamily="18" charset="2"/>
                </a:rPr>
                <a:t>p</a:t>
              </a:r>
              <a:r>
                <a:rPr lang="en-US" altLang="en-US">
                  <a:sym typeface="Symbol" pitchFamily="18" charset="2"/>
                </a:rPr>
                <a:t></a:t>
              </a:r>
              <a:r>
                <a:rPr lang="en-US" altLang="en-US" i="1">
                  <a:solidFill>
                    <a:srgbClr val="FF0000"/>
                  </a:solidFill>
                  <a:sym typeface="Symbol" pitchFamily="18" charset="2"/>
                </a:rPr>
                <a:t>L</a:t>
              </a:r>
              <a:r>
                <a:rPr lang="en-US" altLang="en-US">
                  <a:sym typeface="Symbol" pitchFamily="18" charset="2"/>
                </a:rPr>
                <a:t> </a:t>
              </a:r>
              <a:endParaRPr lang="en-US" altLang="en-US" baseline="30000"/>
            </a:p>
          </p:txBody>
        </p:sp>
      </p:grpSp>
      <p:grpSp>
        <p:nvGrpSpPr>
          <p:cNvPr id="4" name="Group 23"/>
          <p:cNvGrpSpPr>
            <a:grpSpLocks/>
          </p:cNvGrpSpPr>
          <p:nvPr/>
        </p:nvGrpSpPr>
        <p:grpSpPr bwMode="auto">
          <a:xfrm>
            <a:off x="896938" y="4899025"/>
            <a:ext cx="7381875" cy="1258888"/>
            <a:chOff x="510" y="3930"/>
            <a:chExt cx="4649" cy="793"/>
          </a:xfrm>
        </p:grpSpPr>
        <p:sp>
          <p:nvSpPr>
            <p:cNvPr id="50183" name="Text Box 24"/>
            <p:cNvSpPr txBox="1">
              <a:spLocks noChangeArrowheads="1"/>
            </p:cNvSpPr>
            <p:nvPr/>
          </p:nvSpPr>
          <p:spPr bwMode="auto">
            <a:xfrm>
              <a:off x="3730" y="3951"/>
              <a:ext cx="1429" cy="756"/>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dynamic equations (rotational)</a:t>
              </a:r>
            </a:p>
          </p:txBody>
        </p:sp>
        <p:sp>
          <p:nvSpPr>
            <p:cNvPr id="50184" name="Rectangle 25"/>
            <p:cNvSpPr>
              <a:spLocks noChangeArrowheads="1"/>
            </p:cNvSpPr>
            <p:nvPr/>
          </p:nvSpPr>
          <p:spPr bwMode="auto">
            <a:xfrm>
              <a:off x="510" y="3953"/>
              <a:ext cx="4642" cy="754"/>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50185" name="Rectangle 26"/>
            <p:cNvSpPr>
              <a:spLocks noChangeArrowheads="1"/>
            </p:cNvSpPr>
            <p:nvPr/>
          </p:nvSpPr>
          <p:spPr bwMode="auto">
            <a:xfrm>
              <a:off x="759" y="3930"/>
              <a:ext cx="2999" cy="793"/>
            </a:xfrm>
            <a:prstGeom prst="rect">
              <a:avLst/>
            </a:prstGeom>
            <a:noFill/>
            <a:ln w="9525">
              <a:noFill/>
              <a:miter lim="800000"/>
              <a:headEnd/>
              <a:tailEnd/>
            </a:ln>
          </p:spPr>
          <p:txBody>
            <a:bodyPr/>
            <a:lstStyle/>
            <a:p>
              <a:pPr>
                <a:spcAft>
                  <a:spcPts val="200"/>
                </a:spcAft>
              </a:pPr>
              <a:r>
                <a:rPr lang="en-US" altLang="en-US">
                  <a:sym typeface="Symbol" pitchFamily="18" charset="2"/>
                </a:rPr>
                <a:t> </a:t>
              </a:r>
              <a:r>
                <a:rPr lang="en-US" altLang="en-US" baseline="-25000">
                  <a:sym typeface="Symbol" pitchFamily="18" charset="2"/>
                </a:rPr>
                <a:t> </a:t>
              </a:r>
              <a:r>
                <a:rPr lang="en-US" altLang="en-US" i="1">
                  <a:sym typeface="Symbol" pitchFamily="18" charset="2"/>
                </a:rPr>
                <a:t></a:t>
              </a:r>
              <a:r>
                <a:rPr lang="en-US" altLang="en-US">
                  <a:sym typeface="Symbol" pitchFamily="18" charset="2"/>
                </a:rPr>
                <a:t> = </a:t>
              </a:r>
              <a:r>
                <a:rPr lang="en-US" altLang="en-US" i="1">
                  <a:sym typeface="Symbol" pitchFamily="18" charset="2"/>
                </a:rPr>
                <a:t>I</a:t>
              </a:r>
              <a:r>
                <a:rPr lang="en-US" altLang="en-US">
                  <a:sym typeface="Symbol" pitchFamily="18" charset="2"/>
                </a:rPr>
                <a:t>,   </a:t>
              </a:r>
              <a:r>
                <a:rPr lang="en-US" altLang="en-US" i="1">
                  <a:sym typeface="Symbol" pitchFamily="18" charset="2"/>
                </a:rPr>
                <a:t>W</a:t>
              </a:r>
              <a:r>
                <a:rPr lang="en-US" altLang="en-US">
                  <a:sym typeface="Symbol" pitchFamily="18" charset="2"/>
                </a:rPr>
                <a:t> = </a:t>
              </a:r>
              <a:r>
                <a:rPr lang="en-US" altLang="en-US" i="1">
                  <a:sym typeface="Symbol" pitchFamily="18" charset="2"/>
                </a:rPr>
                <a:t></a:t>
              </a:r>
              <a:r>
                <a:rPr lang="en-US" altLang="en-US" baseline="-25000">
                  <a:sym typeface="Symbol" pitchFamily="18" charset="2"/>
                </a:rPr>
                <a:t> </a:t>
              </a:r>
              <a:r>
                <a:rPr lang="en-US" altLang="en-US">
                  <a:sym typeface="Symbol" pitchFamily="18" charset="2"/>
                </a:rPr>
                <a:t>,   </a:t>
              </a:r>
              <a:r>
                <a:rPr lang="en-US" altLang="en-US" i="1">
                  <a:sym typeface="Symbol" pitchFamily="18" charset="2"/>
                </a:rPr>
                <a:t>Power = </a:t>
              </a:r>
              <a:r>
                <a:rPr lang="en-US" altLang="en-US" i="1" baseline="-25000">
                  <a:sym typeface="Symbol" pitchFamily="18" charset="2"/>
                </a:rPr>
                <a:t> </a:t>
              </a:r>
              <a:r>
                <a:rPr lang="en-US" altLang="en-US">
                  <a:sym typeface="Symbol" pitchFamily="18" charset="2"/>
                </a:rPr>
                <a:t></a:t>
              </a:r>
              <a:r>
                <a:rPr lang="en-US" altLang="en-US" i="1">
                  <a:sym typeface="Symbol" pitchFamily="18" charset="2"/>
                </a:rPr>
                <a:t> </a:t>
              </a:r>
              <a:r>
                <a:rPr lang="en-US" altLang="en-US">
                  <a:sym typeface="Symbol" pitchFamily="18" charset="2"/>
                </a:rPr>
                <a:t> </a:t>
              </a:r>
              <a:endParaRPr lang="en-US" altLang="en-US" i="1">
                <a:sym typeface="Symbol" pitchFamily="18" charset="2"/>
              </a:endParaRPr>
            </a:p>
            <a:p>
              <a:pPr>
                <a:spcAft>
                  <a:spcPts val="200"/>
                </a:spcAft>
              </a:pPr>
              <a:r>
                <a:rPr lang="en-US" altLang="en-US" i="1">
                  <a:sym typeface="Symbol" pitchFamily="18" charset="2"/>
                </a:rPr>
                <a:t>   L</a:t>
              </a:r>
              <a:r>
                <a:rPr lang="en-US" altLang="en-US">
                  <a:sym typeface="Symbol" pitchFamily="18" charset="2"/>
                </a:rPr>
                <a:t>= </a:t>
              </a:r>
              <a:r>
                <a:rPr lang="en-US" altLang="en-US" i="1">
                  <a:sym typeface="Symbol" pitchFamily="18" charset="2"/>
                </a:rPr>
                <a:t>I</a:t>
              </a:r>
              <a:r>
                <a:rPr lang="en-US" altLang="en-US" i="1" baseline="-25000">
                  <a:sym typeface="Symbol" pitchFamily="18" charset="2"/>
                </a:rPr>
                <a:t> </a:t>
              </a:r>
              <a:r>
                <a:rPr lang="en-US" altLang="en-US">
                  <a:sym typeface="Symbol" pitchFamily="18" charset="2"/>
                </a:rPr>
                <a:t> (angular momentum)</a:t>
              </a:r>
            </a:p>
            <a:p>
              <a:pPr>
                <a:spcAft>
                  <a:spcPts val="200"/>
                </a:spcAft>
              </a:pPr>
              <a:r>
                <a:rPr lang="en-US" altLang="en-US" i="1"/>
                <a:t>E</a:t>
              </a:r>
              <a:r>
                <a:rPr lang="en-US" altLang="en-US" baseline="-25000"/>
                <a:t>K</a:t>
              </a:r>
              <a:r>
                <a:rPr lang="en-US" altLang="en-US"/>
                <a:t> = (1/2)</a:t>
              </a:r>
              <a:r>
                <a:rPr lang="en-US" altLang="en-US" baseline="-25000"/>
                <a:t> </a:t>
              </a:r>
              <a:r>
                <a:rPr lang="en-US" altLang="en-US" i="1"/>
                <a:t>I</a:t>
              </a:r>
              <a:r>
                <a:rPr lang="en-US" altLang="en-US" baseline="-25000">
                  <a:sym typeface="Symbol" pitchFamily="18" charset="2"/>
                </a:rPr>
                <a:t> </a:t>
              </a:r>
              <a:r>
                <a:rPr lang="en-US" altLang="en-US">
                  <a:sym typeface="Symbol" pitchFamily="18" charset="2"/>
                </a:rPr>
                <a:t></a:t>
              </a:r>
              <a:r>
                <a:rPr lang="en-US" altLang="en-US" baseline="-25000">
                  <a:sym typeface="Symbol" pitchFamily="18" charset="2"/>
                </a:rPr>
                <a:t> </a:t>
              </a:r>
              <a:r>
                <a:rPr lang="en-US" altLang="en-US" baseline="30000"/>
                <a:t>2</a:t>
              </a:r>
            </a:p>
            <a:p>
              <a:pPr>
                <a:spcAft>
                  <a:spcPts val="200"/>
                </a:spcAft>
              </a:pPr>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5" end="5"/>
                                            </p:txEl>
                                          </p:spTgt>
                                        </p:tgtEl>
                                        <p:attrNameLst>
                                          <p:attrName>style.visibility</p:attrName>
                                        </p:attrNameLst>
                                      </p:cBhvr>
                                      <p:to>
                                        <p:strVal val="visible"/>
                                      </p:to>
                                    </p:set>
                                    <p:anim calcmode="lin" valueType="num">
                                      <p:cBhvr additive="base">
                                        <p:cTn id="26"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3187">
                                            <p:txEl>
                                              <p:pRg st="7" end="7"/>
                                            </p:txEl>
                                          </p:spTgt>
                                        </p:tgtEl>
                                        <p:attrNameLst>
                                          <p:attrName>style.visibility</p:attrName>
                                        </p:attrNameLst>
                                      </p:cBhvr>
                                      <p:to>
                                        <p:strVal val="visible"/>
                                      </p:to>
                                    </p:set>
                                    <p:anim calcmode="lin" valueType="num">
                                      <p:cBhvr additive="base">
                                        <p:cTn id="3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93187">
                                            <p:txEl>
                                              <p:pRg st="11" end="11"/>
                                            </p:txEl>
                                          </p:spTgt>
                                        </p:tgtEl>
                                        <p:attrNameLst>
                                          <p:attrName>style.visibility</p:attrName>
                                        </p:attrNameLst>
                                      </p:cBhvr>
                                      <p:to>
                                        <p:strVal val="visible"/>
                                      </p:to>
                                    </p:set>
                                    <p:anim calcmode="lin" valueType="num">
                                      <p:cBhvr additive="base">
                                        <p:cTn id="52"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3187">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685800" y="1397000"/>
            <a:ext cx="7772400" cy="48736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dynamics</a:t>
            </a:r>
            <a:endParaRPr lang="en-US" altLang="en-US">
              <a:solidFill>
                <a:schemeClr val="accent2"/>
              </a:solidFill>
            </a:endParaRPr>
          </a:p>
        </p:txBody>
      </p:sp>
      <p:sp>
        <p:nvSpPr>
          <p:cNvPr id="5120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16" name="Rectangle 2"/>
          <p:cNvSpPr>
            <a:spLocks noChangeArrowheads="1"/>
          </p:cNvSpPr>
          <p:nvPr/>
        </p:nvSpPr>
        <p:spPr bwMode="auto">
          <a:xfrm>
            <a:off x="674688" y="1814513"/>
            <a:ext cx="7772400" cy="5043487"/>
          </a:xfrm>
          <a:prstGeom prst="rect">
            <a:avLst/>
          </a:prstGeom>
          <a:solidFill>
            <a:srgbClr val="FFFFCC"/>
          </a:solidFill>
          <a:ln w="9525">
            <a:noFill/>
            <a:miter lim="800000"/>
            <a:headEnd/>
            <a:tailEnd/>
          </a:ln>
        </p:spPr>
        <p:txBody>
          <a:bodyPr/>
          <a:lstStyle/>
          <a:p>
            <a:pPr>
              <a:lnSpc>
                <a:spcPct val="90000"/>
              </a:lnSpc>
              <a:spcBef>
                <a:spcPct val="20000"/>
              </a:spcBef>
              <a:defRPr/>
            </a:pPr>
            <a:r>
              <a:rPr lang="en-US" altLang="en-US" dirty="0">
                <a:sym typeface="Symbol" pitchFamily="18" charset="2"/>
              </a:rPr>
              <a:t>EXAMPLE</a:t>
            </a:r>
            <a:r>
              <a:rPr lang="en-US" altLang="en-US" dirty="0">
                <a:latin typeface="+mn-lt"/>
                <a:sym typeface="Symbol" pitchFamily="18" charset="2"/>
              </a:rPr>
              <a:t>: </a:t>
            </a:r>
            <a:r>
              <a:rPr lang="en-US" dirty="0">
                <a:latin typeface="+mn-lt"/>
              </a:rPr>
              <a:t>Consider a disk-like pulley of                               mass </a:t>
            </a:r>
            <a:r>
              <a:rPr lang="en-US" i="1" dirty="0">
                <a:latin typeface="+mn-lt"/>
              </a:rPr>
              <a:t>m</a:t>
            </a:r>
            <a:r>
              <a:rPr lang="en-US" dirty="0">
                <a:latin typeface="+mn-lt"/>
              </a:rPr>
              <a:t> and radius </a:t>
            </a:r>
            <a:r>
              <a:rPr lang="en-US" i="1" dirty="0">
                <a:latin typeface="+mn-lt"/>
              </a:rPr>
              <a:t>R</a:t>
            </a:r>
            <a:r>
              <a:rPr lang="en-US" dirty="0">
                <a:latin typeface="+mn-lt"/>
              </a:rPr>
              <a:t>.  A string is connected                                to a block of mass </a:t>
            </a:r>
            <a:r>
              <a:rPr lang="en-US" i="1" dirty="0">
                <a:latin typeface="+mn-lt"/>
              </a:rPr>
              <a:t>M</a:t>
            </a:r>
            <a:r>
              <a:rPr lang="en-US" dirty="0">
                <a:latin typeface="+mn-lt"/>
              </a:rPr>
              <a:t>, and wrapped around                                the pulley.  What is the acceleration of the                             block as it falls?</a:t>
            </a:r>
          </a:p>
          <a:p>
            <a:pPr>
              <a:lnSpc>
                <a:spcPct val="90000"/>
              </a:lnSpc>
              <a:spcBef>
                <a:spcPct val="20000"/>
              </a:spcBef>
              <a:defRPr/>
            </a:pPr>
            <a:r>
              <a:rPr lang="en-US" dirty="0">
                <a:latin typeface="+mn-lt"/>
              </a:rPr>
              <a:t>SOLUTION: We can insert the forces into our       diagrams, important dimensions, and accelerations.</a:t>
            </a:r>
          </a:p>
          <a:p>
            <a:pPr>
              <a:lnSpc>
                <a:spcPct val="90000"/>
              </a:lnSpc>
              <a:spcBef>
                <a:spcPct val="20000"/>
              </a:spcBef>
              <a:defRPr/>
            </a:pPr>
            <a:r>
              <a:rPr lang="en-US" altLang="en-US" dirty="0">
                <a:sym typeface="Symbol" pitchFamily="18" charset="2"/>
              </a:rPr>
              <a:t></a:t>
            </a:r>
            <a:r>
              <a:rPr lang="en-US" altLang="en-US" dirty="0"/>
              <a:t>Clearly the acceleration of the pulley is angular </a:t>
            </a:r>
            <a:r>
              <a:rPr lang="en-US" altLang="en-US" dirty="0">
                <a:sym typeface="Symbol"/>
              </a:rPr>
              <a:t>:</a:t>
            </a:r>
          </a:p>
          <a:p>
            <a:pPr>
              <a:lnSpc>
                <a:spcPct val="90000"/>
              </a:lnSpc>
              <a:spcBef>
                <a:spcPct val="20000"/>
              </a:spcBef>
              <a:defRPr/>
            </a:pPr>
            <a:r>
              <a:rPr lang="en-US" altLang="en-US" dirty="0">
                <a:sym typeface="Symbol" pitchFamily="18" charset="2"/>
              </a:rPr>
              <a:t></a:t>
            </a:r>
            <a:r>
              <a:rPr lang="en-US" altLang="en-US" dirty="0"/>
              <a:t>While the acceleration of the block is linear </a:t>
            </a:r>
            <a:r>
              <a:rPr lang="en-US" altLang="en-US" dirty="0">
                <a:sym typeface="Symbol"/>
              </a:rPr>
              <a:t>a:</a:t>
            </a:r>
          </a:p>
          <a:p>
            <a:pPr>
              <a:lnSpc>
                <a:spcPct val="90000"/>
              </a:lnSpc>
              <a:spcBef>
                <a:spcPct val="20000"/>
              </a:spcBef>
              <a:defRPr/>
            </a:pPr>
            <a:r>
              <a:rPr lang="en-US" altLang="en-US" dirty="0">
                <a:sym typeface="Symbol" pitchFamily="18" charset="2"/>
              </a:rPr>
              <a:t></a:t>
            </a:r>
            <a:r>
              <a:rPr lang="en-US" altLang="en-US" dirty="0"/>
              <a:t>Recall the relationships between then angular                         and the linear variables: </a:t>
            </a:r>
            <a:r>
              <a:rPr lang="en-US" altLang="en-US" i="1" dirty="0"/>
              <a:t>a</a:t>
            </a:r>
            <a:r>
              <a:rPr lang="en-US" altLang="en-US" dirty="0"/>
              <a:t> = </a:t>
            </a:r>
            <a:r>
              <a:rPr lang="en-US" altLang="en-US" i="1" dirty="0"/>
              <a:t>R</a:t>
            </a:r>
            <a:r>
              <a:rPr lang="en-US" altLang="en-US" dirty="0">
                <a:sym typeface="Symbol"/>
              </a:rPr>
              <a:t> or  = </a:t>
            </a:r>
            <a:r>
              <a:rPr lang="en-US" altLang="en-US" i="1" dirty="0">
                <a:sym typeface="Symbol"/>
              </a:rPr>
              <a:t>a / R</a:t>
            </a:r>
            <a:r>
              <a:rPr lang="en-US" altLang="en-US" dirty="0">
                <a:sym typeface="Symbol"/>
              </a:rPr>
              <a:t>.</a:t>
            </a:r>
            <a:r>
              <a:rPr lang="en-US" altLang="en-US" i="1" dirty="0">
                <a:sym typeface="Symbol"/>
              </a:rPr>
              <a:t> </a:t>
            </a:r>
            <a:endParaRPr lang="en-US" altLang="en-US" dirty="0">
              <a:sym typeface="Symbol"/>
            </a:endParaRPr>
          </a:p>
          <a:p>
            <a:pPr>
              <a:lnSpc>
                <a:spcPct val="90000"/>
              </a:lnSpc>
              <a:spcBef>
                <a:spcPct val="20000"/>
              </a:spcBef>
              <a:defRPr/>
            </a:pPr>
            <a:r>
              <a:rPr lang="en-US" altLang="en-US" dirty="0">
                <a:sym typeface="Symbol" pitchFamily="18" charset="2"/>
              </a:rPr>
              <a:t></a:t>
            </a:r>
            <a:r>
              <a:rPr lang="en-US" altLang="en-US" dirty="0"/>
              <a:t>For the disk, </a:t>
            </a:r>
            <a:r>
              <a:rPr lang="en-US" altLang="en-US" i="1" dirty="0"/>
              <a:t>I</a:t>
            </a:r>
            <a:r>
              <a:rPr lang="en-US" altLang="en-US" dirty="0"/>
              <a:t> = (1/2)</a:t>
            </a:r>
            <a:r>
              <a:rPr lang="en-US" altLang="en-US" i="1" dirty="0"/>
              <a:t>mR</a:t>
            </a:r>
            <a:r>
              <a:rPr lang="en-US" altLang="en-US" baseline="30000" dirty="0"/>
              <a:t>2</a:t>
            </a:r>
            <a:r>
              <a:rPr lang="en-US" altLang="en-US" dirty="0"/>
              <a:t> so that</a:t>
            </a:r>
          </a:p>
          <a:p>
            <a:pPr algn="ctr">
              <a:lnSpc>
                <a:spcPct val="90000"/>
              </a:lnSpc>
              <a:spcBef>
                <a:spcPct val="20000"/>
              </a:spcBef>
              <a:defRPr/>
            </a:pPr>
            <a:r>
              <a:rPr lang="en-US" altLang="en-US" i="1" dirty="0">
                <a:sym typeface="Symbol"/>
              </a:rPr>
              <a:t></a:t>
            </a:r>
            <a:r>
              <a:rPr lang="en-US" altLang="en-US" dirty="0"/>
              <a:t> </a:t>
            </a:r>
            <a:r>
              <a:rPr lang="en-US" altLang="en-US" i="1" dirty="0"/>
              <a:t> </a:t>
            </a:r>
            <a:r>
              <a:rPr lang="en-US" altLang="en-US" dirty="0"/>
              <a:t>=</a:t>
            </a:r>
            <a:r>
              <a:rPr lang="en-US" altLang="en-US" i="1" dirty="0"/>
              <a:t> I</a:t>
            </a:r>
            <a:r>
              <a:rPr lang="en-US" altLang="en-US" dirty="0">
                <a:sym typeface="Symbol"/>
              </a:rPr>
              <a:t> = </a:t>
            </a:r>
            <a:r>
              <a:rPr lang="en-US" altLang="en-US" i="1" dirty="0" err="1">
                <a:sym typeface="Symbol"/>
              </a:rPr>
              <a:t>Ia</a:t>
            </a:r>
            <a:r>
              <a:rPr lang="en-US" altLang="en-US" i="1" dirty="0">
                <a:sym typeface="Symbol"/>
              </a:rPr>
              <a:t> / R</a:t>
            </a:r>
            <a:r>
              <a:rPr lang="en-US" altLang="en-US" dirty="0">
                <a:sym typeface="Symbol"/>
              </a:rPr>
              <a:t> = </a:t>
            </a:r>
            <a:r>
              <a:rPr lang="en-US" altLang="en-US" dirty="0"/>
              <a:t>(</a:t>
            </a:r>
            <a:r>
              <a:rPr lang="en-US" altLang="en-US" dirty="0" smtClean="0"/>
              <a:t>1/2)</a:t>
            </a:r>
            <a:r>
              <a:rPr lang="en-US" altLang="en-US" i="1" dirty="0" smtClean="0"/>
              <a:t>mR</a:t>
            </a:r>
            <a:r>
              <a:rPr lang="en-US" altLang="en-US" baseline="30000" dirty="0" smtClean="0"/>
              <a:t>2</a:t>
            </a:r>
            <a:r>
              <a:rPr lang="en-US" altLang="en-US" dirty="0" smtClean="0">
                <a:sym typeface="Symbol"/>
              </a:rPr>
              <a:t></a:t>
            </a:r>
            <a:r>
              <a:rPr lang="en-US" altLang="en-US" i="1" dirty="0" smtClean="0">
                <a:sym typeface="Symbol"/>
              </a:rPr>
              <a:t>a </a:t>
            </a:r>
            <a:r>
              <a:rPr lang="en-US" altLang="en-US" i="1" dirty="0">
                <a:sym typeface="Symbol"/>
              </a:rPr>
              <a:t>/ R</a:t>
            </a:r>
            <a:r>
              <a:rPr lang="en-US" altLang="en-US" dirty="0">
                <a:sym typeface="Symbol"/>
              </a:rPr>
              <a:t> = (1/2)</a:t>
            </a:r>
            <a:r>
              <a:rPr lang="en-US" altLang="en-US" i="1" dirty="0" err="1">
                <a:sym typeface="Symbol"/>
              </a:rPr>
              <a:t>mRa</a:t>
            </a:r>
            <a:r>
              <a:rPr lang="en-US" altLang="en-US" dirty="0">
                <a:sym typeface="Symbol"/>
              </a:rPr>
              <a:t>.</a:t>
            </a:r>
            <a:endParaRPr lang="en-US" i="1" dirty="0"/>
          </a:p>
          <a:p>
            <a:pPr>
              <a:lnSpc>
                <a:spcPct val="90000"/>
              </a:lnSpc>
              <a:spcBef>
                <a:spcPct val="20000"/>
              </a:spcBef>
              <a:defRPr/>
            </a:pPr>
            <a:endParaRPr lang="en-US" dirty="0"/>
          </a:p>
          <a:p>
            <a:pPr>
              <a:lnSpc>
                <a:spcPct val="90000"/>
              </a:lnSpc>
              <a:spcBef>
                <a:spcPct val="20000"/>
              </a:spcBef>
              <a:defRPr/>
            </a:pPr>
            <a:endParaRPr lang="en-US" dirty="0">
              <a:latin typeface="+mn-lt"/>
            </a:endParaRPr>
          </a:p>
          <a:p>
            <a:pPr>
              <a:lnSpc>
                <a:spcPct val="90000"/>
              </a:lnSpc>
              <a:spcBef>
                <a:spcPct val="20000"/>
              </a:spcBef>
              <a:defRPr/>
            </a:pPr>
            <a:endParaRPr lang="en-US" dirty="0">
              <a:latin typeface="+mn-lt"/>
            </a:endParaRPr>
          </a:p>
          <a:p>
            <a:pPr>
              <a:lnSpc>
                <a:spcPct val="90000"/>
              </a:lnSpc>
              <a:spcBef>
                <a:spcPct val="20000"/>
              </a:spcBef>
              <a:defRPr/>
            </a:pPr>
            <a:endParaRPr lang="en-US" sz="1600" b="1" dirty="0">
              <a:latin typeface="+mn-lt"/>
            </a:endParaRPr>
          </a:p>
        </p:txBody>
      </p:sp>
      <p:sp>
        <p:nvSpPr>
          <p:cNvPr id="17" name="Oval 39"/>
          <p:cNvSpPr>
            <a:spLocks noChangeArrowheads="1"/>
          </p:cNvSpPr>
          <p:nvPr/>
        </p:nvSpPr>
        <p:spPr bwMode="auto">
          <a:xfrm>
            <a:off x="7851775" y="1819275"/>
            <a:ext cx="769938" cy="769938"/>
          </a:xfrm>
          <a:prstGeom prst="ellipse">
            <a:avLst/>
          </a:prstGeom>
          <a:solidFill>
            <a:schemeClr val="bg2"/>
          </a:solidFill>
          <a:ln w="9525">
            <a:solidFill>
              <a:schemeClr val="tx1"/>
            </a:solidFill>
            <a:round/>
            <a:headEnd/>
            <a:tailEnd/>
          </a:ln>
        </p:spPr>
        <p:txBody>
          <a:bodyPr wrap="none" anchor="ctr"/>
          <a:lstStyle/>
          <a:p>
            <a:endParaRPr lang="en-US"/>
          </a:p>
        </p:txBody>
      </p:sp>
      <p:sp>
        <p:nvSpPr>
          <p:cNvPr id="18" name="Oval 40"/>
          <p:cNvSpPr>
            <a:spLocks noChangeArrowheads="1"/>
          </p:cNvSpPr>
          <p:nvPr/>
        </p:nvSpPr>
        <p:spPr bwMode="auto">
          <a:xfrm>
            <a:off x="7840663" y="1878013"/>
            <a:ext cx="739775" cy="752475"/>
          </a:xfrm>
          <a:prstGeom prst="ellipse">
            <a:avLst/>
          </a:prstGeom>
          <a:noFill/>
          <a:ln w="9525">
            <a:solidFill>
              <a:schemeClr val="tx1"/>
            </a:solidFill>
            <a:round/>
            <a:headEnd/>
            <a:tailEnd/>
          </a:ln>
        </p:spPr>
        <p:txBody>
          <a:bodyPr wrap="none" anchor="ctr"/>
          <a:lstStyle/>
          <a:p>
            <a:endParaRPr lang="en-US"/>
          </a:p>
        </p:txBody>
      </p:sp>
      <p:sp>
        <p:nvSpPr>
          <p:cNvPr id="51207" name="Line 42"/>
          <p:cNvSpPr>
            <a:spLocks noChangeShapeType="1"/>
          </p:cNvSpPr>
          <p:nvPr/>
        </p:nvSpPr>
        <p:spPr bwMode="auto">
          <a:xfrm>
            <a:off x="8572500" y="2222500"/>
            <a:ext cx="0" cy="2903538"/>
          </a:xfrm>
          <a:prstGeom prst="line">
            <a:avLst/>
          </a:prstGeom>
          <a:noFill/>
          <a:ln w="9525">
            <a:solidFill>
              <a:schemeClr val="tx1"/>
            </a:solidFill>
            <a:round/>
            <a:headEnd/>
            <a:tailEnd/>
          </a:ln>
        </p:spPr>
        <p:txBody>
          <a:bodyPr/>
          <a:lstStyle/>
          <a:p>
            <a:endParaRPr lang="en-US"/>
          </a:p>
        </p:txBody>
      </p:sp>
      <p:grpSp>
        <p:nvGrpSpPr>
          <p:cNvPr id="2" name="Group 43"/>
          <p:cNvGrpSpPr>
            <a:grpSpLocks/>
          </p:cNvGrpSpPr>
          <p:nvPr/>
        </p:nvGrpSpPr>
        <p:grpSpPr bwMode="auto">
          <a:xfrm>
            <a:off x="7772400" y="1884363"/>
            <a:ext cx="769938" cy="788987"/>
            <a:chOff x="754" y="2378"/>
            <a:chExt cx="485" cy="497"/>
          </a:xfrm>
        </p:grpSpPr>
        <p:grpSp>
          <p:nvGrpSpPr>
            <p:cNvPr id="51245" name="Group 44"/>
            <p:cNvGrpSpPr>
              <a:grpSpLocks/>
            </p:cNvGrpSpPr>
            <p:nvPr/>
          </p:nvGrpSpPr>
          <p:grpSpPr bwMode="auto">
            <a:xfrm>
              <a:off x="754" y="2390"/>
              <a:ext cx="485" cy="485"/>
              <a:chOff x="1148" y="2153"/>
              <a:chExt cx="485" cy="485"/>
            </a:xfrm>
          </p:grpSpPr>
          <p:sp>
            <p:nvSpPr>
              <p:cNvPr id="51247" name="Oval 45"/>
              <p:cNvSpPr>
                <a:spLocks noChangeArrowheads="1"/>
              </p:cNvSpPr>
              <p:nvPr/>
            </p:nvSpPr>
            <p:spPr bwMode="auto">
              <a:xfrm>
                <a:off x="1148" y="2153"/>
                <a:ext cx="485" cy="4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248" name="Line 46"/>
              <p:cNvSpPr>
                <a:spLocks noChangeShapeType="1"/>
              </p:cNvSpPr>
              <p:nvPr/>
            </p:nvSpPr>
            <p:spPr bwMode="auto">
              <a:xfrm>
                <a:off x="1390" y="2359"/>
                <a:ext cx="0" cy="63"/>
              </a:xfrm>
              <a:prstGeom prst="line">
                <a:avLst/>
              </a:prstGeom>
              <a:noFill/>
              <a:ln w="9525">
                <a:solidFill>
                  <a:schemeClr val="tx1"/>
                </a:solidFill>
                <a:round/>
                <a:headEnd/>
                <a:tailEnd/>
              </a:ln>
            </p:spPr>
            <p:txBody>
              <a:bodyPr/>
              <a:lstStyle/>
              <a:p>
                <a:endParaRPr lang="en-US"/>
              </a:p>
            </p:txBody>
          </p:sp>
          <p:sp>
            <p:nvSpPr>
              <p:cNvPr id="51249" name="Line 47"/>
              <p:cNvSpPr>
                <a:spLocks noChangeShapeType="1"/>
              </p:cNvSpPr>
              <p:nvPr/>
            </p:nvSpPr>
            <p:spPr bwMode="auto">
              <a:xfrm>
                <a:off x="1362" y="2395"/>
                <a:ext cx="64" cy="0"/>
              </a:xfrm>
              <a:prstGeom prst="line">
                <a:avLst/>
              </a:prstGeom>
              <a:noFill/>
              <a:ln w="9525">
                <a:solidFill>
                  <a:schemeClr val="tx1"/>
                </a:solidFill>
                <a:round/>
                <a:headEnd/>
                <a:tailEnd/>
              </a:ln>
            </p:spPr>
            <p:txBody>
              <a:bodyPr/>
              <a:lstStyle/>
              <a:p>
                <a:endParaRPr lang="en-US"/>
              </a:p>
            </p:txBody>
          </p:sp>
        </p:grpSp>
        <p:sp>
          <p:nvSpPr>
            <p:cNvPr id="51246" name="Text Box 48"/>
            <p:cNvSpPr txBox="1">
              <a:spLocks noChangeArrowheads="1"/>
            </p:cNvSpPr>
            <p:nvPr/>
          </p:nvSpPr>
          <p:spPr bwMode="auto">
            <a:xfrm>
              <a:off x="882" y="2378"/>
              <a:ext cx="236" cy="231"/>
            </a:xfrm>
            <a:prstGeom prst="rect">
              <a:avLst/>
            </a:prstGeom>
            <a:noFill/>
            <a:ln w="9525">
              <a:noFill/>
              <a:miter lim="800000"/>
              <a:headEnd/>
              <a:tailEnd/>
            </a:ln>
          </p:spPr>
          <p:txBody>
            <a:bodyPr wrap="none">
              <a:spAutoFit/>
            </a:bodyPr>
            <a:lstStyle/>
            <a:p>
              <a:r>
                <a:rPr lang="en-US" i="1"/>
                <a:t>m</a:t>
              </a:r>
            </a:p>
          </p:txBody>
        </p:sp>
      </p:grpSp>
      <p:grpSp>
        <p:nvGrpSpPr>
          <p:cNvPr id="4" name="Group 49"/>
          <p:cNvGrpSpPr>
            <a:grpSpLocks/>
          </p:cNvGrpSpPr>
          <p:nvPr/>
        </p:nvGrpSpPr>
        <p:grpSpPr bwMode="auto">
          <a:xfrm>
            <a:off x="8232775" y="2655888"/>
            <a:ext cx="688975" cy="2676525"/>
            <a:chOff x="1440" y="2634"/>
            <a:chExt cx="434" cy="1686"/>
          </a:xfrm>
        </p:grpSpPr>
        <p:sp>
          <p:nvSpPr>
            <p:cNvPr id="51236" name="Rectangle 50"/>
            <p:cNvSpPr>
              <a:spLocks noChangeArrowheads="1"/>
            </p:cNvSpPr>
            <p:nvPr/>
          </p:nvSpPr>
          <p:spPr bwMode="auto">
            <a:xfrm>
              <a:off x="1527" y="3027"/>
              <a:ext cx="247" cy="1293"/>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51237" name="Group 51"/>
            <p:cNvGrpSpPr>
              <a:grpSpLocks/>
            </p:cNvGrpSpPr>
            <p:nvPr/>
          </p:nvGrpSpPr>
          <p:grpSpPr bwMode="auto">
            <a:xfrm>
              <a:off x="1440" y="2634"/>
              <a:ext cx="434" cy="419"/>
              <a:chOff x="2135" y="2725"/>
              <a:chExt cx="434" cy="419"/>
            </a:xfrm>
          </p:grpSpPr>
          <p:grpSp>
            <p:nvGrpSpPr>
              <p:cNvPr id="51238" name="Group 52"/>
              <p:cNvGrpSpPr>
                <a:grpSpLocks/>
              </p:cNvGrpSpPr>
              <p:nvPr/>
            </p:nvGrpSpPr>
            <p:grpSpPr bwMode="auto">
              <a:xfrm>
                <a:off x="2135" y="2725"/>
                <a:ext cx="434" cy="419"/>
                <a:chOff x="3141" y="2761"/>
                <a:chExt cx="434" cy="419"/>
              </a:xfrm>
            </p:grpSpPr>
            <p:grpSp>
              <p:nvGrpSpPr>
                <p:cNvPr id="51240" name="Group 53"/>
                <p:cNvGrpSpPr>
                  <a:grpSpLocks/>
                </p:cNvGrpSpPr>
                <p:nvPr/>
              </p:nvGrpSpPr>
              <p:grpSpPr bwMode="auto">
                <a:xfrm>
                  <a:off x="3141" y="2761"/>
                  <a:ext cx="434" cy="419"/>
                  <a:chOff x="3141" y="2761"/>
                  <a:chExt cx="434" cy="419"/>
                </a:xfrm>
              </p:grpSpPr>
              <p:sp>
                <p:nvSpPr>
                  <p:cNvPr id="51242" name="Rectangle 54"/>
                  <p:cNvSpPr>
                    <a:spLocks noChangeArrowheads="1"/>
                  </p:cNvSpPr>
                  <p:nvPr/>
                </p:nvSpPr>
                <p:spPr bwMode="auto">
                  <a:xfrm>
                    <a:off x="3145" y="2869"/>
                    <a:ext cx="311" cy="31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43" name="Freeform 55"/>
                  <p:cNvSpPr>
                    <a:spLocks/>
                  </p:cNvSpPr>
                  <p:nvPr/>
                </p:nvSpPr>
                <p:spPr bwMode="auto">
                  <a:xfrm>
                    <a:off x="3141" y="2769"/>
                    <a:ext cx="434" cy="95"/>
                  </a:xfrm>
                  <a:custGeom>
                    <a:avLst/>
                    <a:gdLst>
                      <a:gd name="T0" fmla="*/ 0 w 434"/>
                      <a:gd name="T1" fmla="*/ 95 h 95"/>
                      <a:gd name="T2" fmla="*/ 126 w 434"/>
                      <a:gd name="T3" fmla="*/ 0 h 95"/>
                      <a:gd name="T4" fmla="*/ 434 w 434"/>
                      <a:gd name="T5" fmla="*/ 0 h 95"/>
                      <a:gd name="T6" fmla="*/ 308 w 434"/>
                      <a:gd name="T7" fmla="*/ 95 h 95"/>
                      <a:gd name="T8" fmla="*/ 0 w 434"/>
                      <a:gd name="T9" fmla="*/ 95 h 95"/>
                      <a:gd name="T10" fmla="*/ 0 60000 65536"/>
                      <a:gd name="T11" fmla="*/ 0 60000 65536"/>
                      <a:gd name="T12" fmla="*/ 0 60000 65536"/>
                      <a:gd name="T13" fmla="*/ 0 60000 65536"/>
                      <a:gd name="T14" fmla="*/ 0 60000 65536"/>
                      <a:gd name="T15" fmla="*/ 0 w 434"/>
                      <a:gd name="T16" fmla="*/ 0 h 95"/>
                      <a:gd name="T17" fmla="*/ 434 w 434"/>
                      <a:gd name="T18" fmla="*/ 95 h 95"/>
                    </a:gdLst>
                    <a:ahLst/>
                    <a:cxnLst>
                      <a:cxn ang="T10">
                        <a:pos x="T0" y="T1"/>
                      </a:cxn>
                      <a:cxn ang="T11">
                        <a:pos x="T2" y="T3"/>
                      </a:cxn>
                      <a:cxn ang="T12">
                        <a:pos x="T4" y="T5"/>
                      </a:cxn>
                      <a:cxn ang="T13">
                        <a:pos x="T6" y="T7"/>
                      </a:cxn>
                      <a:cxn ang="T14">
                        <a:pos x="T8" y="T9"/>
                      </a:cxn>
                    </a:cxnLst>
                    <a:rect l="T15" t="T16" r="T17" b="T18"/>
                    <a:pathLst>
                      <a:path w="434" h="95">
                        <a:moveTo>
                          <a:pt x="0" y="95"/>
                        </a:moveTo>
                        <a:lnTo>
                          <a:pt x="126" y="0"/>
                        </a:lnTo>
                        <a:lnTo>
                          <a:pt x="434" y="0"/>
                        </a:lnTo>
                        <a:lnTo>
                          <a:pt x="308" y="95"/>
                        </a:lnTo>
                        <a:lnTo>
                          <a:pt x="0" y="95"/>
                        </a:lnTo>
                        <a:close/>
                      </a:path>
                    </a:pathLst>
                  </a:custGeom>
                  <a:solidFill>
                    <a:schemeClr val="accent1"/>
                  </a:solidFill>
                  <a:ln w="9525">
                    <a:solidFill>
                      <a:schemeClr val="tx1"/>
                    </a:solidFill>
                    <a:round/>
                    <a:headEnd/>
                    <a:tailEnd/>
                  </a:ln>
                </p:spPr>
                <p:txBody>
                  <a:bodyPr/>
                  <a:lstStyle/>
                  <a:p>
                    <a:endParaRPr lang="en-US"/>
                  </a:p>
                </p:txBody>
              </p:sp>
              <p:sp>
                <p:nvSpPr>
                  <p:cNvPr id="51244" name="Freeform 56"/>
                  <p:cNvSpPr>
                    <a:spLocks/>
                  </p:cNvSpPr>
                  <p:nvPr/>
                </p:nvSpPr>
                <p:spPr bwMode="auto">
                  <a:xfrm>
                    <a:off x="3449" y="2761"/>
                    <a:ext cx="126" cy="419"/>
                  </a:xfrm>
                  <a:custGeom>
                    <a:avLst/>
                    <a:gdLst>
                      <a:gd name="T0" fmla="*/ 0 w 126"/>
                      <a:gd name="T1" fmla="*/ 419 h 419"/>
                      <a:gd name="T2" fmla="*/ 0 w 126"/>
                      <a:gd name="T3" fmla="*/ 103 h 419"/>
                      <a:gd name="T4" fmla="*/ 126 w 126"/>
                      <a:gd name="T5" fmla="*/ 0 h 419"/>
                      <a:gd name="T6" fmla="*/ 126 w 126"/>
                      <a:gd name="T7" fmla="*/ 316 h 419"/>
                      <a:gd name="T8" fmla="*/ 0 w 126"/>
                      <a:gd name="T9" fmla="*/ 419 h 419"/>
                      <a:gd name="T10" fmla="*/ 0 60000 65536"/>
                      <a:gd name="T11" fmla="*/ 0 60000 65536"/>
                      <a:gd name="T12" fmla="*/ 0 60000 65536"/>
                      <a:gd name="T13" fmla="*/ 0 60000 65536"/>
                      <a:gd name="T14" fmla="*/ 0 60000 65536"/>
                      <a:gd name="T15" fmla="*/ 0 w 126"/>
                      <a:gd name="T16" fmla="*/ 0 h 419"/>
                      <a:gd name="T17" fmla="*/ 126 w 126"/>
                      <a:gd name="T18" fmla="*/ 419 h 419"/>
                    </a:gdLst>
                    <a:ahLst/>
                    <a:cxnLst>
                      <a:cxn ang="T10">
                        <a:pos x="T0" y="T1"/>
                      </a:cxn>
                      <a:cxn ang="T11">
                        <a:pos x="T2" y="T3"/>
                      </a:cxn>
                      <a:cxn ang="T12">
                        <a:pos x="T4" y="T5"/>
                      </a:cxn>
                      <a:cxn ang="T13">
                        <a:pos x="T6" y="T7"/>
                      </a:cxn>
                      <a:cxn ang="T14">
                        <a:pos x="T8" y="T9"/>
                      </a:cxn>
                    </a:cxnLst>
                    <a:rect l="T15" t="T16" r="T17" b="T18"/>
                    <a:pathLst>
                      <a:path w="126" h="419">
                        <a:moveTo>
                          <a:pt x="0" y="419"/>
                        </a:moveTo>
                        <a:lnTo>
                          <a:pt x="0" y="103"/>
                        </a:lnTo>
                        <a:lnTo>
                          <a:pt x="126" y="0"/>
                        </a:lnTo>
                        <a:lnTo>
                          <a:pt x="126" y="316"/>
                        </a:lnTo>
                        <a:lnTo>
                          <a:pt x="0" y="419"/>
                        </a:lnTo>
                        <a:close/>
                      </a:path>
                    </a:pathLst>
                  </a:custGeom>
                  <a:solidFill>
                    <a:schemeClr val="accent1"/>
                  </a:solidFill>
                  <a:ln w="9525">
                    <a:solidFill>
                      <a:schemeClr val="tx1"/>
                    </a:solidFill>
                    <a:round/>
                    <a:headEnd/>
                    <a:tailEnd/>
                  </a:ln>
                </p:spPr>
                <p:txBody>
                  <a:bodyPr/>
                  <a:lstStyle/>
                  <a:p>
                    <a:endParaRPr lang="en-US"/>
                  </a:p>
                </p:txBody>
              </p:sp>
            </p:grpSp>
            <p:sp>
              <p:nvSpPr>
                <p:cNvPr id="51241" name="Text Box 57"/>
                <p:cNvSpPr txBox="1">
                  <a:spLocks noChangeArrowheads="1"/>
                </p:cNvSpPr>
                <p:nvPr/>
              </p:nvSpPr>
              <p:spPr bwMode="auto">
                <a:xfrm>
                  <a:off x="3170" y="2901"/>
                  <a:ext cx="236" cy="231"/>
                </a:xfrm>
                <a:prstGeom prst="rect">
                  <a:avLst/>
                </a:prstGeom>
                <a:noFill/>
                <a:ln w="9525">
                  <a:noFill/>
                  <a:miter lim="800000"/>
                  <a:headEnd/>
                  <a:tailEnd/>
                </a:ln>
              </p:spPr>
              <p:txBody>
                <a:bodyPr wrap="none">
                  <a:spAutoFit/>
                </a:bodyPr>
                <a:lstStyle/>
                <a:p>
                  <a:r>
                    <a:rPr lang="en-US" i="1"/>
                    <a:t>M</a:t>
                  </a:r>
                </a:p>
              </p:txBody>
            </p:sp>
          </p:grpSp>
          <p:sp>
            <p:nvSpPr>
              <p:cNvPr id="51239" name="Line 58"/>
              <p:cNvSpPr>
                <a:spLocks noChangeShapeType="1"/>
              </p:cNvSpPr>
              <p:nvPr/>
            </p:nvSpPr>
            <p:spPr bwMode="auto">
              <a:xfrm flipV="1">
                <a:off x="2350" y="2725"/>
                <a:ext cx="0" cy="45"/>
              </a:xfrm>
              <a:prstGeom prst="line">
                <a:avLst/>
              </a:prstGeom>
              <a:noFill/>
              <a:ln w="9525">
                <a:solidFill>
                  <a:schemeClr val="tx1"/>
                </a:solidFill>
                <a:round/>
                <a:headEnd/>
                <a:tailEnd/>
              </a:ln>
            </p:spPr>
            <p:txBody>
              <a:bodyPr/>
              <a:lstStyle/>
              <a:p>
                <a:endParaRPr lang="en-US"/>
              </a:p>
            </p:txBody>
          </p:sp>
        </p:grpSp>
      </p:grpSp>
      <p:grpSp>
        <p:nvGrpSpPr>
          <p:cNvPr id="51210" name="Group 59"/>
          <p:cNvGrpSpPr>
            <a:grpSpLocks/>
          </p:cNvGrpSpPr>
          <p:nvPr/>
        </p:nvGrpSpPr>
        <p:grpSpPr bwMode="auto">
          <a:xfrm>
            <a:off x="6827838" y="2257425"/>
            <a:ext cx="1354137" cy="1403350"/>
            <a:chOff x="1602" y="2367"/>
            <a:chExt cx="853" cy="884"/>
          </a:xfrm>
        </p:grpSpPr>
        <p:grpSp>
          <p:nvGrpSpPr>
            <p:cNvPr id="51231" name="Group 60"/>
            <p:cNvGrpSpPr>
              <a:grpSpLocks/>
            </p:cNvGrpSpPr>
            <p:nvPr/>
          </p:nvGrpSpPr>
          <p:grpSpPr bwMode="auto">
            <a:xfrm>
              <a:off x="1602" y="2588"/>
              <a:ext cx="655" cy="663"/>
              <a:chOff x="1602" y="2588"/>
              <a:chExt cx="655" cy="663"/>
            </a:xfrm>
          </p:grpSpPr>
          <p:sp>
            <p:nvSpPr>
              <p:cNvPr id="51233" name="Rectangle 61" descr="Light upward diagonal"/>
              <p:cNvSpPr>
                <a:spLocks noChangeArrowheads="1"/>
              </p:cNvSpPr>
              <p:nvPr/>
            </p:nvSpPr>
            <p:spPr bwMode="auto">
              <a:xfrm>
                <a:off x="1602" y="2588"/>
                <a:ext cx="655" cy="95"/>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1234" name="Rectangle 62" descr="Light upward diagonal"/>
              <p:cNvSpPr>
                <a:spLocks noChangeArrowheads="1"/>
              </p:cNvSpPr>
              <p:nvPr/>
            </p:nvSpPr>
            <p:spPr bwMode="auto">
              <a:xfrm rot="5400000">
                <a:off x="1872" y="2873"/>
                <a:ext cx="655" cy="95"/>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1235" name="Freeform 63"/>
              <p:cNvSpPr>
                <a:spLocks/>
              </p:cNvSpPr>
              <p:nvPr/>
            </p:nvSpPr>
            <p:spPr bwMode="auto">
              <a:xfrm>
                <a:off x="1610" y="2588"/>
                <a:ext cx="639" cy="663"/>
              </a:xfrm>
              <a:custGeom>
                <a:avLst/>
                <a:gdLst>
                  <a:gd name="T0" fmla="*/ 0 w 639"/>
                  <a:gd name="T1" fmla="*/ 0 h 663"/>
                  <a:gd name="T2" fmla="*/ 639 w 639"/>
                  <a:gd name="T3" fmla="*/ 0 h 663"/>
                  <a:gd name="T4" fmla="*/ 639 w 639"/>
                  <a:gd name="T5" fmla="*/ 663 h 663"/>
                  <a:gd name="T6" fmla="*/ 0 60000 65536"/>
                  <a:gd name="T7" fmla="*/ 0 60000 65536"/>
                  <a:gd name="T8" fmla="*/ 0 60000 65536"/>
                  <a:gd name="T9" fmla="*/ 0 w 639"/>
                  <a:gd name="T10" fmla="*/ 0 h 663"/>
                  <a:gd name="T11" fmla="*/ 639 w 639"/>
                  <a:gd name="T12" fmla="*/ 663 h 663"/>
                </a:gdLst>
                <a:ahLst/>
                <a:cxnLst>
                  <a:cxn ang="T6">
                    <a:pos x="T0" y="T1"/>
                  </a:cxn>
                  <a:cxn ang="T7">
                    <a:pos x="T2" y="T3"/>
                  </a:cxn>
                  <a:cxn ang="T8">
                    <a:pos x="T4" y="T5"/>
                  </a:cxn>
                </a:cxnLst>
                <a:rect l="T9" t="T10" r="T11" b="T12"/>
                <a:pathLst>
                  <a:path w="639" h="663">
                    <a:moveTo>
                      <a:pt x="0" y="0"/>
                    </a:moveTo>
                    <a:lnTo>
                      <a:pt x="639" y="0"/>
                    </a:lnTo>
                    <a:lnTo>
                      <a:pt x="639" y="663"/>
                    </a:lnTo>
                  </a:path>
                </a:pathLst>
              </a:custGeom>
              <a:noFill/>
              <a:ln w="9525">
                <a:solidFill>
                  <a:schemeClr val="tx1"/>
                </a:solidFill>
                <a:round/>
                <a:headEnd/>
                <a:tailEnd/>
              </a:ln>
            </p:spPr>
            <p:txBody>
              <a:bodyPr/>
              <a:lstStyle/>
              <a:p>
                <a:endParaRPr lang="en-US"/>
              </a:p>
            </p:txBody>
          </p:sp>
        </p:grpSp>
        <p:sp>
          <p:nvSpPr>
            <p:cNvPr id="51232" name="Freeform 64"/>
            <p:cNvSpPr>
              <a:spLocks/>
            </p:cNvSpPr>
            <p:nvPr/>
          </p:nvSpPr>
          <p:spPr bwMode="auto">
            <a:xfrm>
              <a:off x="1933" y="2367"/>
              <a:ext cx="522" cy="198"/>
            </a:xfrm>
            <a:custGeom>
              <a:avLst/>
              <a:gdLst>
                <a:gd name="T0" fmla="*/ 0 w 522"/>
                <a:gd name="T1" fmla="*/ 198 h 198"/>
                <a:gd name="T2" fmla="*/ 324 w 522"/>
                <a:gd name="T3" fmla="*/ 198 h 198"/>
                <a:gd name="T4" fmla="*/ 522 w 522"/>
                <a:gd name="T5" fmla="*/ 0 h 198"/>
                <a:gd name="T6" fmla="*/ 0 60000 65536"/>
                <a:gd name="T7" fmla="*/ 0 60000 65536"/>
                <a:gd name="T8" fmla="*/ 0 60000 65536"/>
                <a:gd name="T9" fmla="*/ 0 w 522"/>
                <a:gd name="T10" fmla="*/ 0 h 198"/>
                <a:gd name="T11" fmla="*/ 522 w 522"/>
                <a:gd name="T12" fmla="*/ 198 h 198"/>
              </a:gdLst>
              <a:ahLst/>
              <a:cxnLst>
                <a:cxn ang="T6">
                  <a:pos x="T0" y="T1"/>
                </a:cxn>
                <a:cxn ang="T7">
                  <a:pos x="T2" y="T3"/>
                </a:cxn>
                <a:cxn ang="T8">
                  <a:pos x="T4" y="T5"/>
                </a:cxn>
              </a:cxnLst>
              <a:rect l="T9" t="T10" r="T11" b="T12"/>
              <a:pathLst>
                <a:path w="522" h="198">
                  <a:moveTo>
                    <a:pt x="0" y="198"/>
                  </a:moveTo>
                  <a:lnTo>
                    <a:pt x="324" y="198"/>
                  </a:lnTo>
                  <a:lnTo>
                    <a:pt x="522" y="0"/>
                  </a:lnTo>
                </a:path>
              </a:pathLst>
            </a:custGeom>
            <a:noFill/>
            <a:ln w="57150" cmpd="sng">
              <a:solidFill>
                <a:schemeClr val="tx1"/>
              </a:solidFill>
              <a:round/>
              <a:headEnd/>
              <a:tailEnd/>
            </a:ln>
          </p:spPr>
          <p:txBody>
            <a:bodyPr/>
            <a:lstStyle/>
            <a:p>
              <a:endParaRPr lang="en-US"/>
            </a:p>
          </p:txBody>
        </p:sp>
      </p:grpSp>
      <p:grpSp>
        <p:nvGrpSpPr>
          <p:cNvPr id="10" name="Group 65"/>
          <p:cNvGrpSpPr>
            <a:grpSpLocks/>
          </p:cNvGrpSpPr>
          <p:nvPr/>
        </p:nvGrpSpPr>
        <p:grpSpPr bwMode="auto">
          <a:xfrm>
            <a:off x="8562975" y="4302125"/>
            <a:ext cx="390525" cy="688975"/>
            <a:chOff x="4517" y="2867"/>
            <a:chExt cx="246" cy="434"/>
          </a:xfrm>
        </p:grpSpPr>
        <p:sp>
          <p:nvSpPr>
            <p:cNvPr id="51229" name="Line 66"/>
            <p:cNvSpPr>
              <a:spLocks noChangeShapeType="1"/>
            </p:cNvSpPr>
            <p:nvPr/>
          </p:nvSpPr>
          <p:spPr bwMode="auto">
            <a:xfrm flipV="1">
              <a:off x="4517" y="2889"/>
              <a:ext cx="0" cy="412"/>
            </a:xfrm>
            <a:prstGeom prst="line">
              <a:avLst/>
            </a:prstGeom>
            <a:noFill/>
            <a:ln w="57150">
              <a:solidFill>
                <a:srgbClr val="33CC33"/>
              </a:solidFill>
              <a:round/>
              <a:headEnd/>
              <a:tailEnd type="arrow" w="med" len="med"/>
            </a:ln>
          </p:spPr>
          <p:txBody>
            <a:bodyPr/>
            <a:lstStyle/>
            <a:p>
              <a:endParaRPr lang="en-US"/>
            </a:p>
          </p:txBody>
        </p:sp>
        <p:sp>
          <p:nvSpPr>
            <p:cNvPr id="51230" name="Text Box 67"/>
            <p:cNvSpPr txBox="1">
              <a:spLocks noChangeArrowheads="1"/>
            </p:cNvSpPr>
            <p:nvPr/>
          </p:nvSpPr>
          <p:spPr bwMode="auto">
            <a:xfrm>
              <a:off x="4559" y="2867"/>
              <a:ext cx="204" cy="231"/>
            </a:xfrm>
            <a:prstGeom prst="rect">
              <a:avLst/>
            </a:prstGeom>
            <a:noFill/>
            <a:ln w="9525">
              <a:noFill/>
              <a:miter lim="800000"/>
              <a:headEnd/>
              <a:tailEnd/>
            </a:ln>
          </p:spPr>
          <p:txBody>
            <a:bodyPr wrap="none">
              <a:spAutoFit/>
            </a:bodyPr>
            <a:lstStyle/>
            <a:p>
              <a:r>
                <a:rPr lang="en-US" b="1">
                  <a:solidFill>
                    <a:srgbClr val="33CC33"/>
                  </a:solidFill>
                </a:rPr>
                <a:t>T</a:t>
              </a:r>
            </a:p>
          </p:txBody>
        </p:sp>
      </p:grpSp>
      <p:grpSp>
        <p:nvGrpSpPr>
          <p:cNvPr id="11" name="Group 68"/>
          <p:cNvGrpSpPr>
            <a:grpSpLocks/>
          </p:cNvGrpSpPr>
          <p:nvPr/>
        </p:nvGrpSpPr>
        <p:grpSpPr bwMode="auto">
          <a:xfrm>
            <a:off x="8555038" y="2244725"/>
            <a:ext cx="404812" cy="796925"/>
            <a:chOff x="4512" y="1787"/>
            <a:chExt cx="255" cy="502"/>
          </a:xfrm>
        </p:grpSpPr>
        <p:sp>
          <p:nvSpPr>
            <p:cNvPr id="51227" name="Line 69"/>
            <p:cNvSpPr>
              <a:spLocks noChangeShapeType="1"/>
            </p:cNvSpPr>
            <p:nvPr/>
          </p:nvSpPr>
          <p:spPr bwMode="auto">
            <a:xfrm flipV="1">
              <a:off x="4512" y="1787"/>
              <a:ext cx="0" cy="412"/>
            </a:xfrm>
            <a:prstGeom prst="line">
              <a:avLst/>
            </a:prstGeom>
            <a:noFill/>
            <a:ln w="57150">
              <a:solidFill>
                <a:srgbClr val="33CC33"/>
              </a:solidFill>
              <a:round/>
              <a:headEnd type="arrow" w="med" len="med"/>
              <a:tailEnd/>
            </a:ln>
          </p:spPr>
          <p:txBody>
            <a:bodyPr/>
            <a:lstStyle/>
            <a:p>
              <a:endParaRPr lang="en-US"/>
            </a:p>
          </p:txBody>
        </p:sp>
        <p:sp>
          <p:nvSpPr>
            <p:cNvPr id="51228" name="Text Box 70"/>
            <p:cNvSpPr txBox="1">
              <a:spLocks noChangeArrowheads="1"/>
            </p:cNvSpPr>
            <p:nvPr/>
          </p:nvSpPr>
          <p:spPr bwMode="auto">
            <a:xfrm>
              <a:off x="4563" y="2058"/>
              <a:ext cx="204" cy="231"/>
            </a:xfrm>
            <a:prstGeom prst="rect">
              <a:avLst/>
            </a:prstGeom>
            <a:noFill/>
            <a:ln w="9525">
              <a:noFill/>
              <a:miter lim="800000"/>
              <a:headEnd/>
              <a:tailEnd/>
            </a:ln>
          </p:spPr>
          <p:txBody>
            <a:bodyPr wrap="none">
              <a:spAutoFit/>
            </a:bodyPr>
            <a:lstStyle/>
            <a:p>
              <a:r>
                <a:rPr lang="en-US" b="1">
                  <a:solidFill>
                    <a:srgbClr val="33CC33"/>
                  </a:solidFill>
                </a:rPr>
                <a:t>T</a:t>
              </a:r>
            </a:p>
          </p:txBody>
        </p:sp>
      </p:grpSp>
      <p:grpSp>
        <p:nvGrpSpPr>
          <p:cNvPr id="12" name="Group 71"/>
          <p:cNvGrpSpPr>
            <a:grpSpLocks/>
          </p:cNvGrpSpPr>
          <p:nvPr/>
        </p:nvGrpSpPr>
        <p:grpSpPr bwMode="auto">
          <a:xfrm>
            <a:off x="8540750" y="5326063"/>
            <a:ext cx="514350" cy="927100"/>
            <a:chOff x="2538" y="3492"/>
            <a:chExt cx="324" cy="584"/>
          </a:xfrm>
        </p:grpSpPr>
        <p:sp>
          <p:nvSpPr>
            <p:cNvPr id="51225" name="Line 72"/>
            <p:cNvSpPr>
              <a:spLocks noChangeShapeType="1"/>
            </p:cNvSpPr>
            <p:nvPr/>
          </p:nvSpPr>
          <p:spPr bwMode="auto">
            <a:xfrm>
              <a:off x="2551" y="3492"/>
              <a:ext cx="0" cy="475"/>
            </a:xfrm>
            <a:prstGeom prst="line">
              <a:avLst/>
            </a:prstGeom>
            <a:noFill/>
            <a:ln w="57150">
              <a:solidFill>
                <a:schemeClr val="tx1"/>
              </a:solidFill>
              <a:round/>
              <a:headEnd/>
              <a:tailEnd type="arrow" w="med" len="med"/>
            </a:ln>
          </p:spPr>
          <p:txBody>
            <a:bodyPr/>
            <a:lstStyle/>
            <a:p>
              <a:endParaRPr lang="en-US"/>
            </a:p>
          </p:txBody>
        </p:sp>
        <p:sp>
          <p:nvSpPr>
            <p:cNvPr id="51226" name="Text Box 73"/>
            <p:cNvSpPr txBox="1">
              <a:spLocks noChangeArrowheads="1"/>
            </p:cNvSpPr>
            <p:nvPr/>
          </p:nvSpPr>
          <p:spPr bwMode="auto">
            <a:xfrm>
              <a:off x="2538" y="3845"/>
              <a:ext cx="324" cy="231"/>
            </a:xfrm>
            <a:prstGeom prst="rect">
              <a:avLst/>
            </a:prstGeom>
            <a:noFill/>
            <a:ln w="9525">
              <a:noFill/>
              <a:miter lim="800000"/>
              <a:headEnd/>
              <a:tailEnd/>
            </a:ln>
          </p:spPr>
          <p:txBody>
            <a:bodyPr wrap="none">
              <a:spAutoFit/>
            </a:bodyPr>
            <a:lstStyle/>
            <a:p>
              <a:r>
                <a:rPr lang="en-US" i="1"/>
                <a:t>M</a:t>
              </a:r>
              <a:r>
                <a:rPr lang="en-US" b="1"/>
                <a:t>g</a:t>
              </a:r>
              <a:endParaRPr lang="en-US" i="1"/>
            </a:p>
          </p:txBody>
        </p:sp>
      </p:grpSp>
      <p:grpSp>
        <p:nvGrpSpPr>
          <p:cNvPr id="13" name="Group 74"/>
          <p:cNvGrpSpPr>
            <a:grpSpLocks/>
          </p:cNvGrpSpPr>
          <p:nvPr/>
        </p:nvGrpSpPr>
        <p:grpSpPr bwMode="auto">
          <a:xfrm>
            <a:off x="7642253" y="5170504"/>
            <a:ext cx="354014" cy="473077"/>
            <a:chOff x="3937" y="3414"/>
            <a:chExt cx="223" cy="298"/>
          </a:xfrm>
        </p:grpSpPr>
        <p:sp>
          <p:nvSpPr>
            <p:cNvPr id="51223" name="Line 75"/>
            <p:cNvSpPr>
              <a:spLocks noChangeShapeType="1"/>
            </p:cNvSpPr>
            <p:nvPr/>
          </p:nvSpPr>
          <p:spPr bwMode="auto">
            <a:xfrm>
              <a:off x="4160" y="3447"/>
              <a:ext cx="0" cy="265"/>
            </a:xfrm>
            <a:prstGeom prst="line">
              <a:avLst/>
            </a:prstGeom>
            <a:noFill/>
            <a:ln w="38100">
              <a:solidFill>
                <a:schemeClr val="bg2"/>
              </a:solidFill>
              <a:round/>
              <a:headEnd/>
              <a:tailEnd type="triangle" w="med" len="med"/>
            </a:ln>
          </p:spPr>
          <p:txBody>
            <a:bodyPr/>
            <a:lstStyle/>
            <a:p>
              <a:endParaRPr lang="en-US"/>
            </a:p>
          </p:txBody>
        </p:sp>
        <p:sp>
          <p:nvSpPr>
            <p:cNvPr id="51224" name="Text Box 76"/>
            <p:cNvSpPr txBox="1">
              <a:spLocks noChangeArrowheads="1"/>
            </p:cNvSpPr>
            <p:nvPr/>
          </p:nvSpPr>
          <p:spPr bwMode="auto">
            <a:xfrm>
              <a:off x="3937" y="3414"/>
              <a:ext cx="196" cy="231"/>
            </a:xfrm>
            <a:prstGeom prst="rect">
              <a:avLst/>
            </a:prstGeom>
            <a:noFill/>
            <a:ln w="9525">
              <a:noFill/>
              <a:miter lim="800000"/>
              <a:headEnd/>
              <a:tailEnd/>
            </a:ln>
          </p:spPr>
          <p:txBody>
            <a:bodyPr wrap="none">
              <a:spAutoFit/>
            </a:bodyPr>
            <a:lstStyle/>
            <a:p>
              <a:r>
                <a:rPr lang="en-US" b="1" dirty="0">
                  <a:solidFill>
                    <a:schemeClr val="bg2"/>
                  </a:solidFill>
                </a:rPr>
                <a:t>a</a:t>
              </a:r>
            </a:p>
          </p:txBody>
        </p:sp>
      </p:grpSp>
      <p:grpSp>
        <p:nvGrpSpPr>
          <p:cNvPr id="14" name="Group 77"/>
          <p:cNvGrpSpPr>
            <a:grpSpLocks/>
          </p:cNvGrpSpPr>
          <p:nvPr/>
        </p:nvGrpSpPr>
        <p:grpSpPr bwMode="auto">
          <a:xfrm>
            <a:off x="8242300" y="1470025"/>
            <a:ext cx="639763" cy="690563"/>
            <a:chOff x="4315" y="1083"/>
            <a:chExt cx="403" cy="435"/>
          </a:xfrm>
        </p:grpSpPr>
        <p:sp>
          <p:nvSpPr>
            <p:cNvPr id="51221" name="Arc 78"/>
            <p:cNvSpPr>
              <a:spLocks/>
            </p:cNvSpPr>
            <p:nvPr/>
          </p:nvSpPr>
          <p:spPr bwMode="auto">
            <a:xfrm>
              <a:off x="4315" y="1170"/>
              <a:ext cx="339" cy="3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en-US"/>
            </a:p>
          </p:txBody>
        </p:sp>
        <p:sp>
          <p:nvSpPr>
            <p:cNvPr id="51222" name="Text Box 79"/>
            <p:cNvSpPr txBox="1">
              <a:spLocks noChangeArrowheads="1"/>
            </p:cNvSpPr>
            <p:nvPr/>
          </p:nvSpPr>
          <p:spPr bwMode="auto">
            <a:xfrm>
              <a:off x="4513" y="1083"/>
              <a:ext cx="205" cy="231"/>
            </a:xfrm>
            <a:prstGeom prst="rect">
              <a:avLst/>
            </a:prstGeom>
            <a:noFill/>
            <a:ln w="9525">
              <a:noFill/>
              <a:miter lim="800000"/>
              <a:headEnd/>
              <a:tailEnd/>
            </a:ln>
          </p:spPr>
          <p:txBody>
            <a:bodyPr wrap="none">
              <a:spAutoFit/>
            </a:bodyPr>
            <a:lstStyle/>
            <a:p>
              <a:r>
                <a:rPr lang="el-GR" b="1">
                  <a:solidFill>
                    <a:schemeClr val="bg2"/>
                  </a:solidFill>
                </a:rPr>
                <a:t>α</a:t>
              </a:r>
            </a:p>
          </p:txBody>
        </p:sp>
      </p:grpSp>
      <p:grpSp>
        <p:nvGrpSpPr>
          <p:cNvPr id="15" name="Group 80"/>
          <p:cNvGrpSpPr>
            <a:grpSpLocks/>
          </p:cNvGrpSpPr>
          <p:nvPr/>
        </p:nvGrpSpPr>
        <p:grpSpPr bwMode="auto">
          <a:xfrm>
            <a:off x="8048625" y="2263775"/>
            <a:ext cx="512763" cy="387350"/>
            <a:chOff x="2182" y="2369"/>
            <a:chExt cx="323" cy="244"/>
          </a:xfrm>
        </p:grpSpPr>
        <p:sp>
          <p:nvSpPr>
            <p:cNvPr id="51219" name="Line 81"/>
            <p:cNvSpPr>
              <a:spLocks noChangeShapeType="1"/>
            </p:cNvSpPr>
            <p:nvPr/>
          </p:nvSpPr>
          <p:spPr bwMode="auto">
            <a:xfrm>
              <a:off x="2277" y="2369"/>
              <a:ext cx="228" cy="0"/>
            </a:xfrm>
            <a:prstGeom prst="line">
              <a:avLst/>
            </a:prstGeom>
            <a:noFill/>
            <a:ln w="57150">
              <a:solidFill>
                <a:schemeClr val="accent2"/>
              </a:solidFill>
              <a:round/>
              <a:headEnd/>
              <a:tailEnd type="triangle" w="med" len="med"/>
            </a:ln>
          </p:spPr>
          <p:txBody>
            <a:bodyPr/>
            <a:lstStyle/>
            <a:p>
              <a:endParaRPr lang="en-US"/>
            </a:p>
          </p:txBody>
        </p:sp>
        <p:sp>
          <p:nvSpPr>
            <p:cNvPr id="51220" name="Text Box 82"/>
            <p:cNvSpPr txBox="1">
              <a:spLocks noChangeArrowheads="1"/>
            </p:cNvSpPr>
            <p:nvPr/>
          </p:nvSpPr>
          <p:spPr bwMode="auto">
            <a:xfrm>
              <a:off x="2182" y="2382"/>
              <a:ext cx="220" cy="231"/>
            </a:xfrm>
            <a:prstGeom prst="rect">
              <a:avLst/>
            </a:prstGeom>
            <a:noFill/>
            <a:ln w="9525">
              <a:noFill/>
              <a:miter lim="800000"/>
              <a:headEnd/>
              <a:tailEnd/>
            </a:ln>
          </p:spPr>
          <p:txBody>
            <a:bodyPr wrap="none">
              <a:spAutoFit/>
            </a:bodyPr>
            <a:lstStyle/>
            <a:p>
              <a:r>
                <a:rPr lang="en-US" b="1">
                  <a:solidFill>
                    <a:schemeClr val="accent2"/>
                  </a:solidFill>
                </a:rPr>
                <a:t>R</a:t>
              </a:r>
            </a:p>
          </p:txBody>
        </p:sp>
      </p:grpSp>
      <p:sp>
        <p:nvSpPr>
          <p:cNvPr id="60" name="Rectangle 86"/>
          <p:cNvSpPr>
            <a:spLocks noChangeArrowheads="1"/>
          </p:cNvSpPr>
          <p:nvPr/>
        </p:nvSpPr>
        <p:spPr bwMode="auto">
          <a:xfrm>
            <a:off x="8605838" y="1579563"/>
            <a:ext cx="231775" cy="261937"/>
          </a:xfrm>
          <a:prstGeom prst="rect">
            <a:avLst/>
          </a:prstGeom>
          <a:noFill/>
          <a:ln w="38100">
            <a:solidFill>
              <a:srgbClr val="FF3300"/>
            </a:solidFill>
            <a:miter lim="800000"/>
            <a:headEnd/>
            <a:tailEnd/>
          </a:ln>
        </p:spPr>
        <p:txBody>
          <a:bodyPr wrap="none" anchor="ctr"/>
          <a:lstStyle/>
          <a:p>
            <a:endParaRPr lang="en-US"/>
          </a:p>
        </p:txBody>
      </p:sp>
      <p:sp>
        <p:nvSpPr>
          <p:cNvPr id="61" name="Rectangle 87"/>
          <p:cNvSpPr>
            <a:spLocks noChangeArrowheads="1"/>
          </p:cNvSpPr>
          <p:nvPr/>
        </p:nvSpPr>
        <p:spPr bwMode="auto">
          <a:xfrm>
            <a:off x="7684833" y="5316744"/>
            <a:ext cx="231775" cy="261937"/>
          </a:xfrm>
          <a:prstGeom prst="rect">
            <a:avLst/>
          </a:prstGeom>
          <a:noFill/>
          <a:ln w="38100">
            <a:solidFill>
              <a:srgbClr val="FF3300"/>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mph" presetSubtype="0" repeatCount="4000" fill="hold" grpId="0" nodeType="clickEffect">
                                  <p:stCondLst>
                                    <p:cond delay="0"/>
                                  </p:stCondLst>
                                  <p:childTnLst>
                                    <p:animRot by="21600000">
                                      <p:cBhvr>
                                        <p:cTn id="12" dur="5000" fill="hold"/>
                                        <p:tgtEl>
                                          <p:spTgt spid="17"/>
                                        </p:tgtEl>
                                        <p:attrNameLst>
                                          <p:attrName>r</p:attrName>
                                        </p:attrNameLst>
                                      </p:cBhvr>
                                    </p:animRot>
                                  </p:childTnLst>
                                </p:cTn>
                              </p:par>
                              <p:par>
                                <p:cTn id="13" presetID="8" presetClass="emph" presetSubtype="0" repeatCount="4000" fill="hold" grpId="0" nodeType="withEffect">
                                  <p:stCondLst>
                                    <p:cond delay="0"/>
                                  </p:stCondLst>
                                  <p:childTnLst>
                                    <p:animRot by="21600000">
                                      <p:cBhvr>
                                        <p:cTn id="14" dur="5000" fill="hold"/>
                                        <p:tgtEl>
                                          <p:spTgt spid="18"/>
                                        </p:tgtEl>
                                        <p:attrNameLst>
                                          <p:attrName>r</p:attrName>
                                        </p:attrNameLst>
                                      </p:cBhvr>
                                    </p:animRot>
                                  </p:childTnLst>
                                </p:cTn>
                              </p:par>
                              <p:par>
                                <p:cTn id="15" presetID="8" presetClass="emph" presetSubtype="0" repeatCount="4000" fill="hold" nodeType="withEffect">
                                  <p:stCondLst>
                                    <p:cond delay="0"/>
                                  </p:stCondLst>
                                  <p:childTnLst>
                                    <p:animRot by="21600000">
                                      <p:cBhvr>
                                        <p:cTn id="16" dur="5000" fill="hold"/>
                                        <p:tgtEl>
                                          <p:spTgt spid="2"/>
                                        </p:tgtEl>
                                        <p:attrNameLst>
                                          <p:attrName>r</p:attrName>
                                        </p:attrNameLst>
                                      </p:cBhvr>
                                    </p:animRot>
                                  </p:childTnLst>
                                </p:cTn>
                              </p:par>
                              <p:par>
                                <p:cTn id="17" presetID="42" presetClass="path" presetSubtype="0" repeatCount="4000" accel="50000" fill="hold" nodeType="withEffect">
                                  <p:stCondLst>
                                    <p:cond delay="0"/>
                                  </p:stCondLst>
                                  <p:childTnLst>
                                    <p:animMotion origin="layout" path="M 0 0  L 0 0.33295  E" pathEditMode="relative" ptsTypes="">
                                      <p:cBhvr>
                                        <p:cTn id="18" dur="5000" fill="hold"/>
                                        <p:tgtEl>
                                          <p:spTgt spid="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5" name="camera.wav"/>
                                        </p:tgtEl>
                                      </p:cMediaNode>
                                    </p:audio>
                                  </p:subTnLst>
                                </p:cTn>
                              </p:par>
                              <p:par>
                                <p:cTn id="30" presetID="2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subTnLst>
                                    <p:audio>
                                      <p:cMediaNode>
                                        <p:cTn display="0" masterRel="sameClick">
                                          <p:stCondLst>
                                            <p:cond evt="begin" delay="0">
                                              <p:tn val="40"/>
                                            </p:cond>
                                          </p:stCondLst>
                                          <p:endCondLst>
                                            <p:cond evt="onStopAudio" delay="0">
                                              <p:tgtEl>
                                                <p:sldTgt/>
                                              </p:tgtEl>
                                            </p:cond>
                                          </p:endCondLst>
                                        </p:cTn>
                                        <p:tgtEl>
                                          <p:sndTgt r:embed="rId5" name="camera.wav"/>
                                        </p:tgtEl>
                                      </p:cMediaNode>
                                    </p:audio>
                                  </p:subTnLst>
                                </p:cTn>
                              </p:par>
                              <p:par>
                                <p:cTn id="43" presetID="22" presetClass="entr" presetSubtype="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5" name="camera.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xEl>
                                              <p:pRg st="2" end="2"/>
                                            </p:txEl>
                                          </p:spTgt>
                                        </p:tgtEl>
                                        <p:attrNameLst>
                                          <p:attrName>style.visibility</p:attrName>
                                        </p:attrNameLst>
                                      </p:cBhvr>
                                      <p:to>
                                        <p:strVal val="visible"/>
                                      </p:to>
                                    </p:set>
                                    <p:anim calcmode="lin" valueType="num">
                                      <p:cBhvr additive="base">
                                        <p:cTn id="5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xEl>
                                              <p:pRg st="3" end="3"/>
                                            </p:txEl>
                                          </p:spTgt>
                                        </p:tgtEl>
                                        <p:attrNameLst>
                                          <p:attrName>style.visibility</p:attrName>
                                        </p:attrNameLst>
                                      </p:cBhvr>
                                      <p:to>
                                        <p:strVal val="visible"/>
                                      </p:to>
                                    </p:set>
                                    <p:anim calcmode="lin" valueType="num">
                                      <p:cBhvr additive="base">
                                        <p:cTn id="6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
                                            <p:txEl>
                                              <p:pRg st="4" end="4"/>
                                            </p:txEl>
                                          </p:spTgt>
                                        </p:tgtEl>
                                        <p:attrNameLst>
                                          <p:attrName>style.visibility</p:attrName>
                                        </p:attrNameLst>
                                      </p:cBhvr>
                                      <p:to>
                                        <p:strVal val="visible"/>
                                      </p:to>
                                    </p:set>
                                    <p:anim calcmode="lin" valueType="num">
                                      <p:cBhvr additive="base">
                                        <p:cTn id="6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par>
                                <p:cTn id="69" presetID="8" presetClass="entr" presetSubtype="16"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diamond(in)">
                                      <p:cBhvr>
                                        <p:cTn id="71" dur="500"/>
                                        <p:tgtEl>
                                          <p:spTgt spid="60"/>
                                        </p:tgtEl>
                                      </p:cBhvr>
                                    </p:animEffect>
                                  </p:childTnLst>
                                  <p:subTnLst>
                                    <p:audio>
                                      <p:cMediaNode>
                                        <p:cTn display="0" masterRel="sameClick">
                                          <p:stCondLst>
                                            <p:cond evt="begin" delay="0">
                                              <p:tn val="69"/>
                                            </p:cond>
                                          </p:stCondLst>
                                          <p:endCondLst>
                                            <p:cond evt="onStopAudio" delay="0">
                                              <p:tgtEl>
                                                <p:sldTgt/>
                                              </p:tgtEl>
                                            </p:cond>
                                          </p:endCondLst>
                                        </p:cTn>
                                        <p:tgtEl>
                                          <p:sndTgt r:embed="rId6" name="voltage.wav"/>
                                        </p:tgtEl>
                                      </p:cMediaNode>
                                    </p:audio>
                                  </p:subTnLst>
                                </p:cTn>
                              </p:par>
                              <p:par>
                                <p:cTn id="72" presetID="8" presetClass="entr" presetSubtype="16"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diamond(in)">
                                      <p:cBhvr>
                                        <p:cTn id="74" dur="500"/>
                                        <p:tgtEl>
                                          <p:spTgt spid="61"/>
                                        </p:tgtEl>
                                      </p:cBhvr>
                                    </p:animEffect>
                                  </p:childTnLst>
                                  <p:subTnLst>
                                    <p:audio>
                                      <p:cMediaNode>
                                        <p:cTn display="0" masterRel="sameClick">
                                          <p:stCondLst>
                                            <p:cond evt="begin" delay="0">
                                              <p:tn val="72"/>
                                            </p:cond>
                                          </p:stCondLst>
                                          <p:endCondLst>
                                            <p:cond evt="onStopAudio" delay="0">
                                              <p:tgtEl>
                                                <p:sldTgt/>
                                              </p:tgtEl>
                                            </p:cond>
                                          </p:endCondLst>
                                        </p:cTn>
                                        <p:tgtEl>
                                          <p:sndTgt r:embed="rId6" name="voltag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xEl>
                                              <p:pRg st="5" end="5"/>
                                            </p:txEl>
                                          </p:spTgt>
                                        </p:tgtEl>
                                        <p:attrNameLst>
                                          <p:attrName>style.visibility</p:attrName>
                                        </p:attrNameLst>
                                      </p:cBhvr>
                                      <p:to>
                                        <p:strVal val="visible"/>
                                      </p:to>
                                    </p:set>
                                    <p:anim calcmode="lin" valueType="num">
                                      <p:cBhvr additive="base">
                                        <p:cTn id="7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xEl>
                                              <p:pRg st="6" end="6"/>
                                            </p:txEl>
                                          </p:spTgt>
                                        </p:tgtEl>
                                        <p:attrNameLst>
                                          <p:attrName>style.visibility</p:attrName>
                                        </p:attrNameLst>
                                      </p:cBhvr>
                                      <p:to>
                                        <p:strVal val="visible"/>
                                      </p:to>
                                    </p:set>
                                    <p:anim calcmode="lin" valueType="num">
                                      <p:cBhvr additive="base">
                                        <p:cTn id="8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2290763"/>
          </a:xfrm>
          <a:prstGeom prst="rect">
            <a:avLst/>
          </a:prstGeom>
          <a:solidFill>
            <a:srgbClr val="EAEAEA"/>
          </a:solidFill>
          <a:ln w="9525">
            <a:noFill/>
            <a:miter lim="800000"/>
            <a:headEnd/>
            <a:tailEnd/>
          </a:ln>
        </p:spPr>
        <p:txBody>
          <a:bodyPr/>
          <a:lstStyle/>
          <a:p>
            <a:pPr marL="625475" indent="-625475"/>
            <a:r>
              <a:rPr lang="en-US" altLang="en-US" b="1"/>
              <a:t>Guidance: </a:t>
            </a:r>
            <a:endParaRPr lang="en-US" altLang="en-US"/>
          </a:p>
          <a:p>
            <a:pPr marL="625475" indent="-625475"/>
            <a:r>
              <a:rPr lang="en-US" altLang="en-US"/>
              <a:t>• Analysis will be limited to basic geometric shapes </a:t>
            </a:r>
          </a:p>
          <a:p>
            <a:pPr marL="625475" indent="-625475"/>
            <a:r>
              <a:rPr lang="en-US" altLang="en-US"/>
              <a:t>• The equation for the moment of inertia of a specific shape will be provided when necessary </a:t>
            </a:r>
          </a:p>
          <a:p>
            <a:pPr marL="625475" indent="-625475"/>
            <a:r>
              <a:rPr lang="en-US" altLang="en-US"/>
              <a:t>• Graphs will be limited to angular displacement–time, angular velocity–time and torque–time </a:t>
            </a:r>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p:txBody>
      </p:sp>
      <p:sp>
        <p:nvSpPr>
          <p:cNvPr id="614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685800" y="1397000"/>
            <a:ext cx="7772400" cy="48736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dynamics</a:t>
            </a:r>
            <a:endParaRPr lang="en-US" altLang="en-US">
              <a:solidFill>
                <a:schemeClr val="accent2"/>
              </a:solidFill>
            </a:endParaRPr>
          </a:p>
        </p:txBody>
      </p:sp>
      <p:sp>
        <p:nvSpPr>
          <p:cNvPr id="5222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16" name="Rectangle 2"/>
          <p:cNvSpPr>
            <a:spLocks noChangeArrowheads="1"/>
          </p:cNvSpPr>
          <p:nvPr/>
        </p:nvSpPr>
        <p:spPr bwMode="auto">
          <a:xfrm>
            <a:off x="674688" y="1814513"/>
            <a:ext cx="7772400" cy="5043487"/>
          </a:xfrm>
          <a:prstGeom prst="rect">
            <a:avLst/>
          </a:prstGeom>
          <a:solidFill>
            <a:srgbClr val="FFFFCC"/>
          </a:solidFill>
          <a:ln w="9525">
            <a:noFill/>
            <a:miter lim="800000"/>
            <a:headEnd/>
            <a:tailEnd/>
          </a:ln>
        </p:spPr>
        <p:txBody>
          <a:bodyPr/>
          <a:lstStyle/>
          <a:p>
            <a:pPr>
              <a:lnSpc>
                <a:spcPct val="90000"/>
              </a:lnSpc>
              <a:spcBef>
                <a:spcPct val="20000"/>
              </a:spcBef>
              <a:defRPr/>
            </a:pPr>
            <a:r>
              <a:rPr lang="en-US" altLang="en-US" dirty="0">
                <a:sym typeface="Symbol" pitchFamily="18" charset="2"/>
              </a:rPr>
              <a:t>EXAMPLE</a:t>
            </a:r>
            <a:r>
              <a:rPr lang="en-US" altLang="en-US" dirty="0">
                <a:latin typeface="+mn-lt"/>
                <a:sym typeface="Symbol" pitchFamily="18" charset="2"/>
              </a:rPr>
              <a:t>: </a:t>
            </a:r>
            <a:r>
              <a:rPr lang="en-US" dirty="0">
                <a:latin typeface="+mn-lt"/>
              </a:rPr>
              <a:t>Consider a disk-like pulley of                               mass </a:t>
            </a:r>
            <a:r>
              <a:rPr lang="en-US" i="1" dirty="0">
                <a:latin typeface="+mn-lt"/>
              </a:rPr>
              <a:t>m</a:t>
            </a:r>
            <a:r>
              <a:rPr lang="en-US" dirty="0">
                <a:latin typeface="+mn-lt"/>
              </a:rPr>
              <a:t> and radius </a:t>
            </a:r>
            <a:r>
              <a:rPr lang="en-US" i="1" dirty="0">
                <a:latin typeface="+mn-lt"/>
              </a:rPr>
              <a:t>R</a:t>
            </a:r>
            <a:r>
              <a:rPr lang="en-US" dirty="0">
                <a:latin typeface="+mn-lt"/>
              </a:rPr>
              <a:t>.  A string is connected                                to a block of mass </a:t>
            </a:r>
            <a:r>
              <a:rPr lang="en-US" i="1" dirty="0">
                <a:latin typeface="+mn-lt"/>
              </a:rPr>
              <a:t>M</a:t>
            </a:r>
            <a:r>
              <a:rPr lang="en-US" dirty="0">
                <a:latin typeface="+mn-lt"/>
              </a:rPr>
              <a:t>, and wrapped around                                the pulley.  What is the acceleration of the                             block as it falls?</a:t>
            </a:r>
          </a:p>
          <a:p>
            <a:pPr>
              <a:lnSpc>
                <a:spcPct val="90000"/>
              </a:lnSpc>
              <a:spcBef>
                <a:spcPct val="20000"/>
              </a:spcBef>
              <a:defRPr/>
            </a:pPr>
            <a:r>
              <a:rPr lang="en-US" dirty="0">
                <a:latin typeface="+mn-lt"/>
              </a:rPr>
              <a:t>SOLUTION:</a:t>
            </a:r>
          </a:p>
          <a:p>
            <a:pPr>
              <a:lnSpc>
                <a:spcPct val="90000"/>
              </a:lnSpc>
              <a:spcBef>
                <a:spcPct val="20000"/>
              </a:spcBef>
              <a:defRPr/>
            </a:pPr>
            <a:r>
              <a:rPr lang="en-US" altLang="en-US" dirty="0">
                <a:sym typeface="Symbol" pitchFamily="18" charset="2"/>
              </a:rPr>
              <a:t></a:t>
            </a:r>
            <a:r>
              <a:rPr lang="en-US" altLang="en-US" dirty="0"/>
              <a:t>But </a:t>
            </a:r>
            <a:r>
              <a:rPr lang="en-US" altLang="en-US" i="1" dirty="0">
                <a:sym typeface="Symbol"/>
              </a:rPr>
              <a:t></a:t>
            </a:r>
            <a:r>
              <a:rPr lang="en-US" altLang="en-US" dirty="0">
                <a:sym typeface="Symbol"/>
              </a:rPr>
              <a:t> = </a:t>
            </a:r>
            <a:r>
              <a:rPr lang="en-US" altLang="en-US" i="1" dirty="0">
                <a:sym typeface="Symbol"/>
              </a:rPr>
              <a:t>RT</a:t>
            </a:r>
            <a:r>
              <a:rPr lang="en-US" altLang="en-US" dirty="0">
                <a:sym typeface="Symbol"/>
              </a:rPr>
              <a:t> so that </a:t>
            </a:r>
          </a:p>
          <a:p>
            <a:pPr algn="ctr">
              <a:lnSpc>
                <a:spcPct val="90000"/>
              </a:lnSpc>
              <a:spcBef>
                <a:spcPct val="20000"/>
              </a:spcBef>
              <a:defRPr/>
            </a:pPr>
            <a:r>
              <a:rPr lang="en-US" altLang="en-US" i="1" dirty="0">
                <a:sym typeface="Symbol" pitchFamily="18" charset="2"/>
              </a:rPr>
              <a:t>RT</a:t>
            </a:r>
            <a:r>
              <a:rPr lang="en-US" altLang="en-US" dirty="0">
                <a:sym typeface="Symbol" pitchFamily="18" charset="2"/>
              </a:rPr>
              <a:t> = </a:t>
            </a:r>
            <a:r>
              <a:rPr lang="en-US" altLang="en-US" dirty="0">
                <a:sym typeface="Symbol"/>
              </a:rPr>
              <a:t>(1/2)</a:t>
            </a:r>
            <a:r>
              <a:rPr lang="en-US" altLang="en-US" i="1" dirty="0" err="1">
                <a:sym typeface="Symbol"/>
              </a:rPr>
              <a:t>mRa</a:t>
            </a:r>
            <a:r>
              <a:rPr lang="en-US" altLang="en-US" i="1" dirty="0">
                <a:sym typeface="Symbol"/>
              </a:rPr>
              <a:t> </a:t>
            </a:r>
            <a:r>
              <a:rPr lang="en-US" altLang="en-US" dirty="0">
                <a:sym typeface="Symbol"/>
              </a:rPr>
              <a:t> </a:t>
            </a:r>
            <a:r>
              <a:rPr lang="en-US" altLang="en-US" i="1" dirty="0">
                <a:sym typeface="Symbol"/>
              </a:rPr>
              <a:t>T</a:t>
            </a:r>
            <a:r>
              <a:rPr lang="en-US" altLang="en-US" dirty="0">
                <a:sym typeface="Symbol"/>
              </a:rPr>
              <a:t> = (1/2)</a:t>
            </a:r>
            <a:r>
              <a:rPr lang="en-US" altLang="en-US" i="1" dirty="0">
                <a:sym typeface="Symbol"/>
              </a:rPr>
              <a:t>ma</a:t>
            </a:r>
            <a:r>
              <a:rPr lang="en-US" altLang="en-US" dirty="0">
                <a:sym typeface="Symbol"/>
              </a:rPr>
              <a:t>.</a:t>
            </a:r>
            <a:endParaRPr lang="en-US" altLang="en-US" dirty="0">
              <a:sym typeface="Symbol" pitchFamily="18" charset="2"/>
            </a:endParaRPr>
          </a:p>
          <a:p>
            <a:pPr>
              <a:lnSpc>
                <a:spcPct val="90000"/>
              </a:lnSpc>
              <a:spcBef>
                <a:spcPct val="20000"/>
              </a:spcBef>
              <a:defRPr/>
            </a:pPr>
            <a:r>
              <a:rPr lang="en-US" altLang="en-US" dirty="0">
                <a:sym typeface="Symbol" pitchFamily="18" charset="2"/>
              </a:rPr>
              <a:t></a:t>
            </a:r>
            <a:r>
              <a:rPr lang="en-US" altLang="en-US" dirty="0"/>
              <a:t>For the falling mass:</a:t>
            </a:r>
            <a:endParaRPr lang="en-US" altLang="en-US" dirty="0">
              <a:sym typeface="Symbol"/>
            </a:endParaRPr>
          </a:p>
          <a:p>
            <a:pPr>
              <a:lnSpc>
                <a:spcPct val="90000"/>
              </a:lnSpc>
              <a:spcBef>
                <a:spcPct val="20000"/>
              </a:spcBef>
              <a:defRPr/>
            </a:pPr>
            <a:r>
              <a:rPr lang="en-US" altLang="en-US" i="1" dirty="0">
                <a:sym typeface="Symbol" pitchFamily="18" charset="2"/>
              </a:rPr>
              <a:t>	         T</a:t>
            </a:r>
            <a:r>
              <a:rPr lang="en-US" altLang="en-US" dirty="0">
                <a:sym typeface="Symbol" pitchFamily="18" charset="2"/>
              </a:rPr>
              <a:t> – </a:t>
            </a:r>
            <a:r>
              <a:rPr lang="en-US" altLang="en-US" i="1" dirty="0">
                <a:sym typeface="Symbol" pitchFamily="18" charset="2"/>
              </a:rPr>
              <a:t>Mg</a:t>
            </a:r>
            <a:r>
              <a:rPr lang="en-US" altLang="en-US" dirty="0">
                <a:sym typeface="Symbol" pitchFamily="18" charset="2"/>
              </a:rPr>
              <a:t> 	= -</a:t>
            </a:r>
            <a:r>
              <a:rPr lang="en-US" altLang="en-US" i="1" dirty="0">
                <a:sym typeface="Symbol" pitchFamily="18" charset="2"/>
              </a:rPr>
              <a:t>Ma</a:t>
            </a:r>
            <a:r>
              <a:rPr lang="en-US" altLang="en-US" dirty="0">
                <a:sym typeface="Symbol" pitchFamily="18" charset="2"/>
              </a:rPr>
              <a:t>.</a:t>
            </a:r>
          </a:p>
          <a:p>
            <a:pPr>
              <a:lnSpc>
                <a:spcPct val="90000"/>
              </a:lnSpc>
              <a:spcBef>
                <a:spcPct val="20000"/>
              </a:spcBef>
              <a:defRPr/>
            </a:pPr>
            <a:r>
              <a:rPr lang="en-US" altLang="en-US" dirty="0">
                <a:sym typeface="Symbol" pitchFamily="18" charset="2"/>
              </a:rPr>
              <a:t></a:t>
            </a:r>
            <a:r>
              <a:rPr lang="en-US" altLang="en-US" dirty="0"/>
              <a:t>Finally</a:t>
            </a:r>
          </a:p>
          <a:p>
            <a:pPr>
              <a:lnSpc>
                <a:spcPct val="90000"/>
              </a:lnSpc>
              <a:spcBef>
                <a:spcPct val="20000"/>
              </a:spcBef>
              <a:defRPr/>
            </a:pPr>
            <a:r>
              <a:rPr lang="en-US" altLang="en-US" dirty="0">
                <a:sym typeface="Symbol"/>
              </a:rPr>
              <a:t>         (1/2)</a:t>
            </a:r>
            <a:r>
              <a:rPr lang="en-US" altLang="en-US" i="1" dirty="0">
                <a:sym typeface="Symbol"/>
              </a:rPr>
              <a:t>ma </a:t>
            </a:r>
            <a:r>
              <a:rPr lang="en-US" altLang="en-US" dirty="0">
                <a:sym typeface="Symbol" pitchFamily="18" charset="2"/>
              </a:rPr>
              <a:t>– </a:t>
            </a:r>
            <a:r>
              <a:rPr lang="en-US" altLang="en-US" i="1" dirty="0">
                <a:sym typeface="Symbol" pitchFamily="18" charset="2"/>
              </a:rPr>
              <a:t>Mg</a:t>
            </a:r>
            <a:r>
              <a:rPr lang="en-US" altLang="en-US" dirty="0">
                <a:sym typeface="Symbol" pitchFamily="18" charset="2"/>
              </a:rPr>
              <a:t> 	= -</a:t>
            </a:r>
            <a:r>
              <a:rPr lang="en-US" altLang="en-US" i="1" dirty="0">
                <a:sym typeface="Symbol" pitchFamily="18" charset="2"/>
              </a:rPr>
              <a:t>Ma</a:t>
            </a:r>
            <a:endParaRPr lang="en-US" altLang="en-US" dirty="0">
              <a:sym typeface="Symbol" pitchFamily="18" charset="2"/>
            </a:endParaRPr>
          </a:p>
          <a:p>
            <a:pPr>
              <a:lnSpc>
                <a:spcPct val="90000"/>
              </a:lnSpc>
              <a:spcBef>
                <a:spcPct val="20000"/>
              </a:spcBef>
              <a:defRPr/>
            </a:pPr>
            <a:r>
              <a:rPr lang="en-US" altLang="en-US" i="1" dirty="0">
                <a:sym typeface="Symbol" pitchFamily="18" charset="2"/>
              </a:rPr>
              <a:t>		      a</a:t>
            </a:r>
            <a:r>
              <a:rPr lang="en-US" altLang="en-US" dirty="0">
                <a:sym typeface="Symbol" pitchFamily="18" charset="2"/>
              </a:rPr>
              <a:t> 	=  </a:t>
            </a:r>
            <a:r>
              <a:rPr lang="en-US" altLang="en-US" i="1" dirty="0">
                <a:sym typeface="Symbol" pitchFamily="18" charset="2"/>
              </a:rPr>
              <a:t>Mg / </a:t>
            </a:r>
            <a:r>
              <a:rPr lang="en-US" altLang="en-US" dirty="0">
                <a:sym typeface="Symbol" pitchFamily="18" charset="2"/>
              </a:rPr>
              <a:t>[</a:t>
            </a:r>
            <a:r>
              <a:rPr lang="en-US" altLang="en-US" i="1" dirty="0">
                <a:sym typeface="Symbol" pitchFamily="18" charset="2"/>
              </a:rPr>
              <a:t>M</a:t>
            </a:r>
            <a:r>
              <a:rPr lang="en-US" altLang="en-US" dirty="0">
                <a:sym typeface="Symbol" pitchFamily="18" charset="2"/>
              </a:rPr>
              <a:t> + </a:t>
            </a:r>
            <a:r>
              <a:rPr lang="en-US" altLang="en-US" i="1" dirty="0">
                <a:sym typeface="Symbol" pitchFamily="18" charset="2"/>
              </a:rPr>
              <a:t>m / </a:t>
            </a:r>
            <a:r>
              <a:rPr lang="en-US" altLang="en-US" dirty="0">
                <a:sym typeface="Symbol" pitchFamily="18" charset="2"/>
              </a:rPr>
              <a:t>2].</a:t>
            </a:r>
            <a:endParaRPr lang="en-US" altLang="en-US" i="1" dirty="0">
              <a:sym typeface="Symbol"/>
            </a:endParaRPr>
          </a:p>
          <a:p>
            <a:pPr>
              <a:lnSpc>
                <a:spcPct val="90000"/>
              </a:lnSpc>
              <a:spcBef>
                <a:spcPct val="20000"/>
              </a:spcBef>
              <a:defRPr/>
            </a:pPr>
            <a:endParaRPr lang="en-US" i="1" dirty="0"/>
          </a:p>
          <a:p>
            <a:pPr>
              <a:lnSpc>
                <a:spcPct val="90000"/>
              </a:lnSpc>
              <a:spcBef>
                <a:spcPct val="20000"/>
              </a:spcBef>
              <a:defRPr/>
            </a:pPr>
            <a:endParaRPr lang="en-US" dirty="0"/>
          </a:p>
          <a:p>
            <a:pPr>
              <a:lnSpc>
                <a:spcPct val="90000"/>
              </a:lnSpc>
              <a:spcBef>
                <a:spcPct val="20000"/>
              </a:spcBef>
              <a:defRPr/>
            </a:pPr>
            <a:endParaRPr lang="en-US" dirty="0"/>
          </a:p>
          <a:p>
            <a:pPr>
              <a:lnSpc>
                <a:spcPct val="90000"/>
              </a:lnSpc>
              <a:spcBef>
                <a:spcPct val="20000"/>
              </a:spcBef>
              <a:defRPr/>
            </a:pPr>
            <a:endParaRPr lang="en-US" dirty="0">
              <a:latin typeface="+mn-lt"/>
            </a:endParaRPr>
          </a:p>
          <a:p>
            <a:pPr>
              <a:lnSpc>
                <a:spcPct val="90000"/>
              </a:lnSpc>
              <a:spcBef>
                <a:spcPct val="20000"/>
              </a:spcBef>
              <a:defRPr/>
            </a:pPr>
            <a:endParaRPr lang="en-US" dirty="0">
              <a:latin typeface="+mn-lt"/>
            </a:endParaRPr>
          </a:p>
          <a:p>
            <a:pPr>
              <a:lnSpc>
                <a:spcPct val="90000"/>
              </a:lnSpc>
              <a:spcBef>
                <a:spcPct val="20000"/>
              </a:spcBef>
              <a:defRPr/>
            </a:pPr>
            <a:endParaRPr lang="en-US" sz="1600" b="1" dirty="0">
              <a:latin typeface="+mn-lt"/>
            </a:endParaRPr>
          </a:p>
        </p:txBody>
      </p:sp>
      <p:sp>
        <p:nvSpPr>
          <p:cNvPr id="52229" name="Oval 39"/>
          <p:cNvSpPr>
            <a:spLocks noChangeArrowheads="1"/>
          </p:cNvSpPr>
          <p:nvPr/>
        </p:nvSpPr>
        <p:spPr bwMode="auto">
          <a:xfrm>
            <a:off x="7851775" y="1819275"/>
            <a:ext cx="769938" cy="769938"/>
          </a:xfrm>
          <a:prstGeom prst="ellipse">
            <a:avLst/>
          </a:prstGeom>
          <a:solidFill>
            <a:schemeClr val="bg2"/>
          </a:solidFill>
          <a:ln w="9525">
            <a:solidFill>
              <a:schemeClr val="tx1"/>
            </a:solidFill>
            <a:round/>
            <a:headEnd/>
            <a:tailEnd/>
          </a:ln>
        </p:spPr>
        <p:txBody>
          <a:bodyPr wrap="none" anchor="ctr"/>
          <a:lstStyle/>
          <a:p>
            <a:endParaRPr lang="en-US"/>
          </a:p>
        </p:txBody>
      </p:sp>
      <p:sp>
        <p:nvSpPr>
          <p:cNvPr id="52230" name="Oval 40"/>
          <p:cNvSpPr>
            <a:spLocks noChangeArrowheads="1"/>
          </p:cNvSpPr>
          <p:nvPr/>
        </p:nvSpPr>
        <p:spPr bwMode="auto">
          <a:xfrm>
            <a:off x="7840663" y="1878013"/>
            <a:ext cx="739775" cy="752475"/>
          </a:xfrm>
          <a:prstGeom prst="ellipse">
            <a:avLst/>
          </a:prstGeom>
          <a:noFill/>
          <a:ln w="9525">
            <a:solidFill>
              <a:schemeClr val="tx1"/>
            </a:solidFill>
            <a:round/>
            <a:headEnd/>
            <a:tailEnd/>
          </a:ln>
        </p:spPr>
        <p:txBody>
          <a:bodyPr wrap="none" anchor="ctr"/>
          <a:lstStyle/>
          <a:p>
            <a:endParaRPr lang="en-US"/>
          </a:p>
        </p:txBody>
      </p:sp>
      <p:sp>
        <p:nvSpPr>
          <p:cNvPr id="52231" name="Line 42"/>
          <p:cNvSpPr>
            <a:spLocks noChangeShapeType="1"/>
          </p:cNvSpPr>
          <p:nvPr/>
        </p:nvSpPr>
        <p:spPr bwMode="auto">
          <a:xfrm>
            <a:off x="8572500" y="2222500"/>
            <a:ext cx="0" cy="2903538"/>
          </a:xfrm>
          <a:prstGeom prst="line">
            <a:avLst/>
          </a:prstGeom>
          <a:noFill/>
          <a:ln w="9525">
            <a:solidFill>
              <a:schemeClr val="tx1"/>
            </a:solidFill>
            <a:round/>
            <a:headEnd/>
            <a:tailEnd/>
          </a:ln>
        </p:spPr>
        <p:txBody>
          <a:bodyPr/>
          <a:lstStyle/>
          <a:p>
            <a:endParaRPr lang="en-US"/>
          </a:p>
        </p:txBody>
      </p:sp>
      <p:grpSp>
        <p:nvGrpSpPr>
          <p:cNvPr id="52232" name="Group 43"/>
          <p:cNvGrpSpPr>
            <a:grpSpLocks/>
          </p:cNvGrpSpPr>
          <p:nvPr/>
        </p:nvGrpSpPr>
        <p:grpSpPr bwMode="auto">
          <a:xfrm>
            <a:off x="7772400" y="1884363"/>
            <a:ext cx="769938" cy="788987"/>
            <a:chOff x="754" y="2378"/>
            <a:chExt cx="485" cy="497"/>
          </a:xfrm>
        </p:grpSpPr>
        <p:grpSp>
          <p:nvGrpSpPr>
            <p:cNvPr id="52267" name="Group 44"/>
            <p:cNvGrpSpPr>
              <a:grpSpLocks/>
            </p:cNvGrpSpPr>
            <p:nvPr/>
          </p:nvGrpSpPr>
          <p:grpSpPr bwMode="auto">
            <a:xfrm>
              <a:off x="754" y="2390"/>
              <a:ext cx="485" cy="485"/>
              <a:chOff x="1148" y="2153"/>
              <a:chExt cx="485" cy="485"/>
            </a:xfrm>
          </p:grpSpPr>
          <p:sp>
            <p:nvSpPr>
              <p:cNvPr id="52269" name="Oval 45"/>
              <p:cNvSpPr>
                <a:spLocks noChangeArrowheads="1"/>
              </p:cNvSpPr>
              <p:nvPr/>
            </p:nvSpPr>
            <p:spPr bwMode="auto">
              <a:xfrm>
                <a:off x="1148" y="2153"/>
                <a:ext cx="485" cy="4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2270" name="Line 46"/>
              <p:cNvSpPr>
                <a:spLocks noChangeShapeType="1"/>
              </p:cNvSpPr>
              <p:nvPr/>
            </p:nvSpPr>
            <p:spPr bwMode="auto">
              <a:xfrm>
                <a:off x="1390" y="2359"/>
                <a:ext cx="0" cy="63"/>
              </a:xfrm>
              <a:prstGeom prst="line">
                <a:avLst/>
              </a:prstGeom>
              <a:noFill/>
              <a:ln w="9525">
                <a:solidFill>
                  <a:schemeClr val="tx1"/>
                </a:solidFill>
                <a:round/>
                <a:headEnd/>
                <a:tailEnd/>
              </a:ln>
            </p:spPr>
            <p:txBody>
              <a:bodyPr/>
              <a:lstStyle/>
              <a:p>
                <a:endParaRPr lang="en-US"/>
              </a:p>
            </p:txBody>
          </p:sp>
          <p:sp>
            <p:nvSpPr>
              <p:cNvPr id="52271" name="Line 47"/>
              <p:cNvSpPr>
                <a:spLocks noChangeShapeType="1"/>
              </p:cNvSpPr>
              <p:nvPr/>
            </p:nvSpPr>
            <p:spPr bwMode="auto">
              <a:xfrm>
                <a:off x="1362" y="2395"/>
                <a:ext cx="64" cy="0"/>
              </a:xfrm>
              <a:prstGeom prst="line">
                <a:avLst/>
              </a:prstGeom>
              <a:noFill/>
              <a:ln w="9525">
                <a:solidFill>
                  <a:schemeClr val="tx1"/>
                </a:solidFill>
                <a:round/>
                <a:headEnd/>
                <a:tailEnd/>
              </a:ln>
            </p:spPr>
            <p:txBody>
              <a:bodyPr/>
              <a:lstStyle/>
              <a:p>
                <a:endParaRPr lang="en-US"/>
              </a:p>
            </p:txBody>
          </p:sp>
        </p:grpSp>
        <p:sp>
          <p:nvSpPr>
            <p:cNvPr id="52268" name="Text Box 48"/>
            <p:cNvSpPr txBox="1">
              <a:spLocks noChangeArrowheads="1"/>
            </p:cNvSpPr>
            <p:nvPr/>
          </p:nvSpPr>
          <p:spPr bwMode="auto">
            <a:xfrm>
              <a:off x="882" y="2378"/>
              <a:ext cx="236" cy="231"/>
            </a:xfrm>
            <a:prstGeom prst="rect">
              <a:avLst/>
            </a:prstGeom>
            <a:noFill/>
            <a:ln w="9525">
              <a:noFill/>
              <a:miter lim="800000"/>
              <a:headEnd/>
              <a:tailEnd/>
            </a:ln>
          </p:spPr>
          <p:txBody>
            <a:bodyPr wrap="none">
              <a:spAutoFit/>
            </a:bodyPr>
            <a:lstStyle/>
            <a:p>
              <a:r>
                <a:rPr lang="en-US" i="1"/>
                <a:t>m</a:t>
              </a:r>
            </a:p>
          </p:txBody>
        </p:sp>
      </p:grpSp>
      <p:grpSp>
        <p:nvGrpSpPr>
          <p:cNvPr id="52233" name="Group 49"/>
          <p:cNvGrpSpPr>
            <a:grpSpLocks/>
          </p:cNvGrpSpPr>
          <p:nvPr/>
        </p:nvGrpSpPr>
        <p:grpSpPr bwMode="auto">
          <a:xfrm>
            <a:off x="8232775" y="4942348"/>
            <a:ext cx="688975" cy="2676525"/>
            <a:chOff x="1440" y="2634"/>
            <a:chExt cx="434" cy="1686"/>
          </a:xfrm>
        </p:grpSpPr>
        <p:sp>
          <p:nvSpPr>
            <p:cNvPr id="52258" name="Rectangle 50"/>
            <p:cNvSpPr>
              <a:spLocks noChangeArrowheads="1"/>
            </p:cNvSpPr>
            <p:nvPr/>
          </p:nvSpPr>
          <p:spPr bwMode="auto">
            <a:xfrm>
              <a:off x="1527" y="3027"/>
              <a:ext cx="247" cy="1293"/>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52259" name="Group 51"/>
            <p:cNvGrpSpPr>
              <a:grpSpLocks/>
            </p:cNvGrpSpPr>
            <p:nvPr/>
          </p:nvGrpSpPr>
          <p:grpSpPr bwMode="auto">
            <a:xfrm>
              <a:off x="1440" y="2634"/>
              <a:ext cx="434" cy="419"/>
              <a:chOff x="2135" y="2725"/>
              <a:chExt cx="434" cy="419"/>
            </a:xfrm>
          </p:grpSpPr>
          <p:grpSp>
            <p:nvGrpSpPr>
              <p:cNvPr id="52260" name="Group 52"/>
              <p:cNvGrpSpPr>
                <a:grpSpLocks/>
              </p:cNvGrpSpPr>
              <p:nvPr/>
            </p:nvGrpSpPr>
            <p:grpSpPr bwMode="auto">
              <a:xfrm>
                <a:off x="2135" y="2725"/>
                <a:ext cx="434" cy="419"/>
                <a:chOff x="3141" y="2761"/>
                <a:chExt cx="434" cy="419"/>
              </a:xfrm>
            </p:grpSpPr>
            <p:grpSp>
              <p:nvGrpSpPr>
                <p:cNvPr id="52262" name="Group 53"/>
                <p:cNvGrpSpPr>
                  <a:grpSpLocks/>
                </p:cNvGrpSpPr>
                <p:nvPr/>
              </p:nvGrpSpPr>
              <p:grpSpPr bwMode="auto">
                <a:xfrm>
                  <a:off x="3141" y="2761"/>
                  <a:ext cx="434" cy="419"/>
                  <a:chOff x="3141" y="2761"/>
                  <a:chExt cx="434" cy="419"/>
                </a:xfrm>
              </p:grpSpPr>
              <p:sp>
                <p:nvSpPr>
                  <p:cNvPr id="52264" name="Rectangle 54"/>
                  <p:cNvSpPr>
                    <a:spLocks noChangeArrowheads="1"/>
                  </p:cNvSpPr>
                  <p:nvPr/>
                </p:nvSpPr>
                <p:spPr bwMode="auto">
                  <a:xfrm>
                    <a:off x="3145" y="2869"/>
                    <a:ext cx="311" cy="31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2265" name="Freeform 55"/>
                  <p:cNvSpPr>
                    <a:spLocks/>
                  </p:cNvSpPr>
                  <p:nvPr/>
                </p:nvSpPr>
                <p:spPr bwMode="auto">
                  <a:xfrm>
                    <a:off x="3141" y="2769"/>
                    <a:ext cx="434" cy="95"/>
                  </a:xfrm>
                  <a:custGeom>
                    <a:avLst/>
                    <a:gdLst>
                      <a:gd name="T0" fmla="*/ 0 w 434"/>
                      <a:gd name="T1" fmla="*/ 95 h 95"/>
                      <a:gd name="T2" fmla="*/ 126 w 434"/>
                      <a:gd name="T3" fmla="*/ 0 h 95"/>
                      <a:gd name="T4" fmla="*/ 434 w 434"/>
                      <a:gd name="T5" fmla="*/ 0 h 95"/>
                      <a:gd name="T6" fmla="*/ 308 w 434"/>
                      <a:gd name="T7" fmla="*/ 95 h 95"/>
                      <a:gd name="T8" fmla="*/ 0 w 434"/>
                      <a:gd name="T9" fmla="*/ 95 h 95"/>
                      <a:gd name="T10" fmla="*/ 0 60000 65536"/>
                      <a:gd name="T11" fmla="*/ 0 60000 65536"/>
                      <a:gd name="T12" fmla="*/ 0 60000 65536"/>
                      <a:gd name="T13" fmla="*/ 0 60000 65536"/>
                      <a:gd name="T14" fmla="*/ 0 60000 65536"/>
                      <a:gd name="T15" fmla="*/ 0 w 434"/>
                      <a:gd name="T16" fmla="*/ 0 h 95"/>
                      <a:gd name="T17" fmla="*/ 434 w 434"/>
                      <a:gd name="T18" fmla="*/ 95 h 95"/>
                    </a:gdLst>
                    <a:ahLst/>
                    <a:cxnLst>
                      <a:cxn ang="T10">
                        <a:pos x="T0" y="T1"/>
                      </a:cxn>
                      <a:cxn ang="T11">
                        <a:pos x="T2" y="T3"/>
                      </a:cxn>
                      <a:cxn ang="T12">
                        <a:pos x="T4" y="T5"/>
                      </a:cxn>
                      <a:cxn ang="T13">
                        <a:pos x="T6" y="T7"/>
                      </a:cxn>
                      <a:cxn ang="T14">
                        <a:pos x="T8" y="T9"/>
                      </a:cxn>
                    </a:cxnLst>
                    <a:rect l="T15" t="T16" r="T17" b="T18"/>
                    <a:pathLst>
                      <a:path w="434" h="95">
                        <a:moveTo>
                          <a:pt x="0" y="95"/>
                        </a:moveTo>
                        <a:lnTo>
                          <a:pt x="126" y="0"/>
                        </a:lnTo>
                        <a:lnTo>
                          <a:pt x="434" y="0"/>
                        </a:lnTo>
                        <a:lnTo>
                          <a:pt x="308" y="95"/>
                        </a:lnTo>
                        <a:lnTo>
                          <a:pt x="0" y="95"/>
                        </a:lnTo>
                        <a:close/>
                      </a:path>
                    </a:pathLst>
                  </a:custGeom>
                  <a:solidFill>
                    <a:schemeClr val="accent1"/>
                  </a:solidFill>
                  <a:ln w="9525">
                    <a:solidFill>
                      <a:schemeClr val="tx1"/>
                    </a:solidFill>
                    <a:round/>
                    <a:headEnd/>
                    <a:tailEnd/>
                  </a:ln>
                </p:spPr>
                <p:txBody>
                  <a:bodyPr/>
                  <a:lstStyle/>
                  <a:p>
                    <a:endParaRPr lang="en-US"/>
                  </a:p>
                </p:txBody>
              </p:sp>
              <p:sp>
                <p:nvSpPr>
                  <p:cNvPr id="52266" name="Freeform 56"/>
                  <p:cNvSpPr>
                    <a:spLocks/>
                  </p:cNvSpPr>
                  <p:nvPr/>
                </p:nvSpPr>
                <p:spPr bwMode="auto">
                  <a:xfrm>
                    <a:off x="3449" y="2761"/>
                    <a:ext cx="126" cy="419"/>
                  </a:xfrm>
                  <a:custGeom>
                    <a:avLst/>
                    <a:gdLst>
                      <a:gd name="T0" fmla="*/ 0 w 126"/>
                      <a:gd name="T1" fmla="*/ 419 h 419"/>
                      <a:gd name="T2" fmla="*/ 0 w 126"/>
                      <a:gd name="T3" fmla="*/ 103 h 419"/>
                      <a:gd name="T4" fmla="*/ 126 w 126"/>
                      <a:gd name="T5" fmla="*/ 0 h 419"/>
                      <a:gd name="T6" fmla="*/ 126 w 126"/>
                      <a:gd name="T7" fmla="*/ 316 h 419"/>
                      <a:gd name="T8" fmla="*/ 0 w 126"/>
                      <a:gd name="T9" fmla="*/ 419 h 419"/>
                      <a:gd name="T10" fmla="*/ 0 60000 65536"/>
                      <a:gd name="T11" fmla="*/ 0 60000 65536"/>
                      <a:gd name="T12" fmla="*/ 0 60000 65536"/>
                      <a:gd name="T13" fmla="*/ 0 60000 65536"/>
                      <a:gd name="T14" fmla="*/ 0 60000 65536"/>
                      <a:gd name="T15" fmla="*/ 0 w 126"/>
                      <a:gd name="T16" fmla="*/ 0 h 419"/>
                      <a:gd name="T17" fmla="*/ 126 w 126"/>
                      <a:gd name="T18" fmla="*/ 419 h 419"/>
                    </a:gdLst>
                    <a:ahLst/>
                    <a:cxnLst>
                      <a:cxn ang="T10">
                        <a:pos x="T0" y="T1"/>
                      </a:cxn>
                      <a:cxn ang="T11">
                        <a:pos x="T2" y="T3"/>
                      </a:cxn>
                      <a:cxn ang="T12">
                        <a:pos x="T4" y="T5"/>
                      </a:cxn>
                      <a:cxn ang="T13">
                        <a:pos x="T6" y="T7"/>
                      </a:cxn>
                      <a:cxn ang="T14">
                        <a:pos x="T8" y="T9"/>
                      </a:cxn>
                    </a:cxnLst>
                    <a:rect l="T15" t="T16" r="T17" b="T18"/>
                    <a:pathLst>
                      <a:path w="126" h="419">
                        <a:moveTo>
                          <a:pt x="0" y="419"/>
                        </a:moveTo>
                        <a:lnTo>
                          <a:pt x="0" y="103"/>
                        </a:lnTo>
                        <a:lnTo>
                          <a:pt x="126" y="0"/>
                        </a:lnTo>
                        <a:lnTo>
                          <a:pt x="126" y="316"/>
                        </a:lnTo>
                        <a:lnTo>
                          <a:pt x="0" y="419"/>
                        </a:lnTo>
                        <a:close/>
                      </a:path>
                    </a:pathLst>
                  </a:custGeom>
                  <a:solidFill>
                    <a:schemeClr val="accent1"/>
                  </a:solidFill>
                  <a:ln w="9525">
                    <a:solidFill>
                      <a:schemeClr val="tx1"/>
                    </a:solidFill>
                    <a:round/>
                    <a:headEnd/>
                    <a:tailEnd/>
                  </a:ln>
                </p:spPr>
                <p:txBody>
                  <a:bodyPr/>
                  <a:lstStyle/>
                  <a:p>
                    <a:endParaRPr lang="en-US"/>
                  </a:p>
                </p:txBody>
              </p:sp>
            </p:grpSp>
            <p:sp>
              <p:nvSpPr>
                <p:cNvPr id="52263" name="Text Box 57"/>
                <p:cNvSpPr txBox="1">
                  <a:spLocks noChangeArrowheads="1"/>
                </p:cNvSpPr>
                <p:nvPr/>
              </p:nvSpPr>
              <p:spPr bwMode="auto">
                <a:xfrm>
                  <a:off x="3170" y="2901"/>
                  <a:ext cx="236" cy="231"/>
                </a:xfrm>
                <a:prstGeom prst="rect">
                  <a:avLst/>
                </a:prstGeom>
                <a:noFill/>
                <a:ln w="9525">
                  <a:noFill/>
                  <a:miter lim="800000"/>
                  <a:headEnd/>
                  <a:tailEnd/>
                </a:ln>
              </p:spPr>
              <p:txBody>
                <a:bodyPr wrap="none">
                  <a:spAutoFit/>
                </a:bodyPr>
                <a:lstStyle/>
                <a:p>
                  <a:r>
                    <a:rPr lang="en-US" i="1"/>
                    <a:t>M</a:t>
                  </a:r>
                </a:p>
              </p:txBody>
            </p:sp>
          </p:grpSp>
          <p:sp>
            <p:nvSpPr>
              <p:cNvPr id="52261" name="Line 58"/>
              <p:cNvSpPr>
                <a:spLocks noChangeShapeType="1"/>
              </p:cNvSpPr>
              <p:nvPr/>
            </p:nvSpPr>
            <p:spPr bwMode="auto">
              <a:xfrm flipV="1">
                <a:off x="2350" y="2725"/>
                <a:ext cx="0" cy="45"/>
              </a:xfrm>
              <a:prstGeom prst="line">
                <a:avLst/>
              </a:prstGeom>
              <a:noFill/>
              <a:ln w="9525">
                <a:solidFill>
                  <a:schemeClr val="tx1"/>
                </a:solidFill>
                <a:round/>
                <a:headEnd/>
                <a:tailEnd/>
              </a:ln>
            </p:spPr>
            <p:txBody>
              <a:bodyPr/>
              <a:lstStyle/>
              <a:p>
                <a:endParaRPr lang="en-US"/>
              </a:p>
            </p:txBody>
          </p:sp>
        </p:grpSp>
      </p:grpSp>
      <p:grpSp>
        <p:nvGrpSpPr>
          <p:cNvPr id="52234" name="Group 59"/>
          <p:cNvGrpSpPr>
            <a:grpSpLocks/>
          </p:cNvGrpSpPr>
          <p:nvPr/>
        </p:nvGrpSpPr>
        <p:grpSpPr bwMode="auto">
          <a:xfrm>
            <a:off x="6827838" y="2257425"/>
            <a:ext cx="1354137" cy="1403350"/>
            <a:chOff x="1602" y="2367"/>
            <a:chExt cx="853" cy="884"/>
          </a:xfrm>
        </p:grpSpPr>
        <p:grpSp>
          <p:nvGrpSpPr>
            <p:cNvPr id="52253" name="Group 60"/>
            <p:cNvGrpSpPr>
              <a:grpSpLocks/>
            </p:cNvGrpSpPr>
            <p:nvPr/>
          </p:nvGrpSpPr>
          <p:grpSpPr bwMode="auto">
            <a:xfrm>
              <a:off x="1602" y="2588"/>
              <a:ext cx="655" cy="663"/>
              <a:chOff x="1602" y="2588"/>
              <a:chExt cx="655" cy="663"/>
            </a:xfrm>
          </p:grpSpPr>
          <p:sp>
            <p:nvSpPr>
              <p:cNvPr id="52255" name="Rectangle 61" descr="Light upward diagonal"/>
              <p:cNvSpPr>
                <a:spLocks noChangeArrowheads="1"/>
              </p:cNvSpPr>
              <p:nvPr/>
            </p:nvSpPr>
            <p:spPr bwMode="auto">
              <a:xfrm>
                <a:off x="1602" y="2588"/>
                <a:ext cx="655" cy="95"/>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2256" name="Rectangle 62" descr="Light upward diagonal"/>
              <p:cNvSpPr>
                <a:spLocks noChangeArrowheads="1"/>
              </p:cNvSpPr>
              <p:nvPr/>
            </p:nvSpPr>
            <p:spPr bwMode="auto">
              <a:xfrm rot="5400000">
                <a:off x="1872" y="2873"/>
                <a:ext cx="655" cy="95"/>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2257" name="Freeform 63"/>
              <p:cNvSpPr>
                <a:spLocks/>
              </p:cNvSpPr>
              <p:nvPr/>
            </p:nvSpPr>
            <p:spPr bwMode="auto">
              <a:xfrm>
                <a:off x="1610" y="2588"/>
                <a:ext cx="639" cy="663"/>
              </a:xfrm>
              <a:custGeom>
                <a:avLst/>
                <a:gdLst>
                  <a:gd name="T0" fmla="*/ 0 w 639"/>
                  <a:gd name="T1" fmla="*/ 0 h 663"/>
                  <a:gd name="T2" fmla="*/ 639 w 639"/>
                  <a:gd name="T3" fmla="*/ 0 h 663"/>
                  <a:gd name="T4" fmla="*/ 639 w 639"/>
                  <a:gd name="T5" fmla="*/ 663 h 663"/>
                  <a:gd name="T6" fmla="*/ 0 60000 65536"/>
                  <a:gd name="T7" fmla="*/ 0 60000 65536"/>
                  <a:gd name="T8" fmla="*/ 0 60000 65536"/>
                  <a:gd name="T9" fmla="*/ 0 w 639"/>
                  <a:gd name="T10" fmla="*/ 0 h 663"/>
                  <a:gd name="T11" fmla="*/ 639 w 639"/>
                  <a:gd name="T12" fmla="*/ 663 h 663"/>
                </a:gdLst>
                <a:ahLst/>
                <a:cxnLst>
                  <a:cxn ang="T6">
                    <a:pos x="T0" y="T1"/>
                  </a:cxn>
                  <a:cxn ang="T7">
                    <a:pos x="T2" y="T3"/>
                  </a:cxn>
                  <a:cxn ang="T8">
                    <a:pos x="T4" y="T5"/>
                  </a:cxn>
                </a:cxnLst>
                <a:rect l="T9" t="T10" r="T11" b="T12"/>
                <a:pathLst>
                  <a:path w="639" h="663">
                    <a:moveTo>
                      <a:pt x="0" y="0"/>
                    </a:moveTo>
                    <a:lnTo>
                      <a:pt x="639" y="0"/>
                    </a:lnTo>
                    <a:lnTo>
                      <a:pt x="639" y="663"/>
                    </a:lnTo>
                  </a:path>
                </a:pathLst>
              </a:custGeom>
              <a:noFill/>
              <a:ln w="9525">
                <a:solidFill>
                  <a:schemeClr val="tx1"/>
                </a:solidFill>
                <a:round/>
                <a:headEnd/>
                <a:tailEnd/>
              </a:ln>
            </p:spPr>
            <p:txBody>
              <a:bodyPr/>
              <a:lstStyle/>
              <a:p>
                <a:endParaRPr lang="en-US"/>
              </a:p>
            </p:txBody>
          </p:sp>
        </p:grpSp>
        <p:sp>
          <p:nvSpPr>
            <p:cNvPr id="52254" name="Freeform 64"/>
            <p:cNvSpPr>
              <a:spLocks/>
            </p:cNvSpPr>
            <p:nvPr/>
          </p:nvSpPr>
          <p:spPr bwMode="auto">
            <a:xfrm>
              <a:off x="1933" y="2367"/>
              <a:ext cx="522" cy="198"/>
            </a:xfrm>
            <a:custGeom>
              <a:avLst/>
              <a:gdLst>
                <a:gd name="T0" fmla="*/ 0 w 522"/>
                <a:gd name="T1" fmla="*/ 198 h 198"/>
                <a:gd name="T2" fmla="*/ 324 w 522"/>
                <a:gd name="T3" fmla="*/ 198 h 198"/>
                <a:gd name="T4" fmla="*/ 522 w 522"/>
                <a:gd name="T5" fmla="*/ 0 h 198"/>
                <a:gd name="T6" fmla="*/ 0 60000 65536"/>
                <a:gd name="T7" fmla="*/ 0 60000 65536"/>
                <a:gd name="T8" fmla="*/ 0 60000 65536"/>
                <a:gd name="T9" fmla="*/ 0 w 522"/>
                <a:gd name="T10" fmla="*/ 0 h 198"/>
                <a:gd name="T11" fmla="*/ 522 w 522"/>
                <a:gd name="T12" fmla="*/ 198 h 198"/>
              </a:gdLst>
              <a:ahLst/>
              <a:cxnLst>
                <a:cxn ang="T6">
                  <a:pos x="T0" y="T1"/>
                </a:cxn>
                <a:cxn ang="T7">
                  <a:pos x="T2" y="T3"/>
                </a:cxn>
                <a:cxn ang="T8">
                  <a:pos x="T4" y="T5"/>
                </a:cxn>
              </a:cxnLst>
              <a:rect l="T9" t="T10" r="T11" b="T12"/>
              <a:pathLst>
                <a:path w="522" h="198">
                  <a:moveTo>
                    <a:pt x="0" y="198"/>
                  </a:moveTo>
                  <a:lnTo>
                    <a:pt x="324" y="198"/>
                  </a:lnTo>
                  <a:lnTo>
                    <a:pt x="522" y="0"/>
                  </a:lnTo>
                </a:path>
              </a:pathLst>
            </a:custGeom>
            <a:noFill/>
            <a:ln w="57150" cmpd="sng">
              <a:solidFill>
                <a:schemeClr val="tx1"/>
              </a:solidFill>
              <a:round/>
              <a:headEnd/>
              <a:tailEnd/>
            </a:ln>
          </p:spPr>
          <p:txBody>
            <a:bodyPr/>
            <a:lstStyle/>
            <a:p>
              <a:endParaRPr lang="en-US"/>
            </a:p>
          </p:txBody>
        </p:sp>
      </p:grpSp>
      <p:grpSp>
        <p:nvGrpSpPr>
          <p:cNvPr id="52235" name="Group 65"/>
          <p:cNvGrpSpPr>
            <a:grpSpLocks/>
          </p:cNvGrpSpPr>
          <p:nvPr/>
        </p:nvGrpSpPr>
        <p:grpSpPr bwMode="auto">
          <a:xfrm>
            <a:off x="8562975" y="4302125"/>
            <a:ext cx="390525" cy="688975"/>
            <a:chOff x="4517" y="2867"/>
            <a:chExt cx="246" cy="434"/>
          </a:xfrm>
        </p:grpSpPr>
        <p:sp>
          <p:nvSpPr>
            <p:cNvPr id="52251" name="Line 66"/>
            <p:cNvSpPr>
              <a:spLocks noChangeShapeType="1"/>
            </p:cNvSpPr>
            <p:nvPr/>
          </p:nvSpPr>
          <p:spPr bwMode="auto">
            <a:xfrm flipV="1">
              <a:off x="4517" y="2889"/>
              <a:ext cx="0" cy="412"/>
            </a:xfrm>
            <a:prstGeom prst="line">
              <a:avLst/>
            </a:prstGeom>
            <a:noFill/>
            <a:ln w="57150">
              <a:solidFill>
                <a:srgbClr val="33CC33"/>
              </a:solidFill>
              <a:round/>
              <a:headEnd/>
              <a:tailEnd type="arrow" w="med" len="med"/>
            </a:ln>
          </p:spPr>
          <p:txBody>
            <a:bodyPr/>
            <a:lstStyle/>
            <a:p>
              <a:endParaRPr lang="en-US"/>
            </a:p>
          </p:txBody>
        </p:sp>
        <p:sp>
          <p:nvSpPr>
            <p:cNvPr id="52252" name="Text Box 67"/>
            <p:cNvSpPr txBox="1">
              <a:spLocks noChangeArrowheads="1"/>
            </p:cNvSpPr>
            <p:nvPr/>
          </p:nvSpPr>
          <p:spPr bwMode="auto">
            <a:xfrm>
              <a:off x="4559" y="2867"/>
              <a:ext cx="204" cy="231"/>
            </a:xfrm>
            <a:prstGeom prst="rect">
              <a:avLst/>
            </a:prstGeom>
            <a:noFill/>
            <a:ln w="9525">
              <a:noFill/>
              <a:miter lim="800000"/>
              <a:headEnd/>
              <a:tailEnd/>
            </a:ln>
          </p:spPr>
          <p:txBody>
            <a:bodyPr wrap="none">
              <a:spAutoFit/>
            </a:bodyPr>
            <a:lstStyle/>
            <a:p>
              <a:r>
                <a:rPr lang="en-US" b="1">
                  <a:solidFill>
                    <a:srgbClr val="33CC33"/>
                  </a:solidFill>
                </a:rPr>
                <a:t>T</a:t>
              </a:r>
            </a:p>
          </p:txBody>
        </p:sp>
      </p:grpSp>
      <p:grpSp>
        <p:nvGrpSpPr>
          <p:cNvPr id="52236" name="Group 68"/>
          <p:cNvGrpSpPr>
            <a:grpSpLocks/>
          </p:cNvGrpSpPr>
          <p:nvPr/>
        </p:nvGrpSpPr>
        <p:grpSpPr bwMode="auto">
          <a:xfrm>
            <a:off x="8555038" y="2244725"/>
            <a:ext cx="404812" cy="796925"/>
            <a:chOff x="4512" y="1787"/>
            <a:chExt cx="255" cy="502"/>
          </a:xfrm>
        </p:grpSpPr>
        <p:sp>
          <p:nvSpPr>
            <p:cNvPr id="52249" name="Line 69"/>
            <p:cNvSpPr>
              <a:spLocks noChangeShapeType="1"/>
            </p:cNvSpPr>
            <p:nvPr/>
          </p:nvSpPr>
          <p:spPr bwMode="auto">
            <a:xfrm flipV="1">
              <a:off x="4512" y="1787"/>
              <a:ext cx="0" cy="412"/>
            </a:xfrm>
            <a:prstGeom prst="line">
              <a:avLst/>
            </a:prstGeom>
            <a:noFill/>
            <a:ln w="57150">
              <a:solidFill>
                <a:srgbClr val="33CC33"/>
              </a:solidFill>
              <a:round/>
              <a:headEnd type="arrow" w="med" len="med"/>
              <a:tailEnd/>
            </a:ln>
          </p:spPr>
          <p:txBody>
            <a:bodyPr/>
            <a:lstStyle/>
            <a:p>
              <a:endParaRPr lang="en-US"/>
            </a:p>
          </p:txBody>
        </p:sp>
        <p:sp>
          <p:nvSpPr>
            <p:cNvPr id="52250" name="Text Box 70"/>
            <p:cNvSpPr txBox="1">
              <a:spLocks noChangeArrowheads="1"/>
            </p:cNvSpPr>
            <p:nvPr/>
          </p:nvSpPr>
          <p:spPr bwMode="auto">
            <a:xfrm>
              <a:off x="4563" y="2058"/>
              <a:ext cx="204" cy="231"/>
            </a:xfrm>
            <a:prstGeom prst="rect">
              <a:avLst/>
            </a:prstGeom>
            <a:noFill/>
            <a:ln w="9525">
              <a:noFill/>
              <a:miter lim="800000"/>
              <a:headEnd/>
              <a:tailEnd/>
            </a:ln>
          </p:spPr>
          <p:txBody>
            <a:bodyPr wrap="none">
              <a:spAutoFit/>
            </a:bodyPr>
            <a:lstStyle/>
            <a:p>
              <a:r>
                <a:rPr lang="en-US" b="1">
                  <a:solidFill>
                    <a:srgbClr val="33CC33"/>
                  </a:solidFill>
                </a:rPr>
                <a:t>T</a:t>
              </a:r>
            </a:p>
          </p:txBody>
        </p:sp>
      </p:grpSp>
      <p:grpSp>
        <p:nvGrpSpPr>
          <p:cNvPr id="52237" name="Group 71"/>
          <p:cNvGrpSpPr>
            <a:grpSpLocks/>
          </p:cNvGrpSpPr>
          <p:nvPr/>
        </p:nvGrpSpPr>
        <p:grpSpPr bwMode="auto">
          <a:xfrm>
            <a:off x="8540750" y="5326063"/>
            <a:ext cx="514350" cy="927100"/>
            <a:chOff x="2538" y="3492"/>
            <a:chExt cx="324" cy="584"/>
          </a:xfrm>
        </p:grpSpPr>
        <p:sp>
          <p:nvSpPr>
            <p:cNvPr id="52247" name="Line 72"/>
            <p:cNvSpPr>
              <a:spLocks noChangeShapeType="1"/>
            </p:cNvSpPr>
            <p:nvPr/>
          </p:nvSpPr>
          <p:spPr bwMode="auto">
            <a:xfrm>
              <a:off x="2551" y="3492"/>
              <a:ext cx="0" cy="475"/>
            </a:xfrm>
            <a:prstGeom prst="line">
              <a:avLst/>
            </a:prstGeom>
            <a:noFill/>
            <a:ln w="57150">
              <a:solidFill>
                <a:schemeClr val="tx1"/>
              </a:solidFill>
              <a:round/>
              <a:headEnd/>
              <a:tailEnd type="arrow" w="med" len="med"/>
            </a:ln>
          </p:spPr>
          <p:txBody>
            <a:bodyPr/>
            <a:lstStyle/>
            <a:p>
              <a:endParaRPr lang="en-US"/>
            </a:p>
          </p:txBody>
        </p:sp>
        <p:sp>
          <p:nvSpPr>
            <p:cNvPr id="52248" name="Text Box 73"/>
            <p:cNvSpPr txBox="1">
              <a:spLocks noChangeArrowheads="1"/>
            </p:cNvSpPr>
            <p:nvPr/>
          </p:nvSpPr>
          <p:spPr bwMode="auto">
            <a:xfrm>
              <a:off x="2538" y="3845"/>
              <a:ext cx="324" cy="231"/>
            </a:xfrm>
            <a:prstGeom prst="rect">
              <a:avLst/>
            </a:prstGeom>
            <a:noFill/>
            <a:ln w="9525">
              <a:noFill/>
              <a:miter lim="800000"/>
              <a:headEnd/>
              <a:tailEnd/>
            </a:ln>
          </p:spPr>
          <p:txBody>
            <a:bodyPr wrap="none">
              <a:spAutoFit/>
            </a:bodyPr>
            <a:lstStyle/>
            <a:p>
              <a:r>
                <a:rPr lang="en-US" i="1"/>
                <a:t>M</a:t>
              </a:r>
              <a:r>
                <a:rPr lang="en-US" b="1"/>
                <a:t>g</a:t>
              </a:r>
              <a:endParaRPr lang="en-US" i="1"/>
            </a:p>
          </p:txBody>
        </p:sp>
      </p:grpSp>
      <p:grpSp>
        <p:nvGrpSpPr>
          <p:cNvPr id="52238" name="Group 74"/>
          <p:cNvGrpSpPr>
            <a:grpSpLocks/>
          </p:cNvGrpSpPr>
          <p:nvPr/>
        </p:nvGrpSpPr>
        <p:grpSpPr bwMode="auto">
          <a:xfrm>
            <a:off x="7642253" y="5170504"/>
            <a:ext cx="354014" cy="473077"/>
            <a:chOff x="3937" y="3414"/>
            <a:chExt cx="223" cy="298"/>
          </a:xfrm>
        </p:grpSpPr>
        <p:sp>
          <p:nvSpPr>
            <p:cNvPr id="52245" name="Line 75"/>
            <p:cNvSpPr>
              <a:spLocks noChangeShapeType="1"/>
            </p:cNvSpPr>
            <p:nvPr/>
          </p:nvSpPr>
          <p:spPr bwMode="auto">
            <a:xfrm>
              <a:off x="4160" y="3447"/>
              <a:ext cx="0" cy="265"/>
            </a:xfrm>
            <a:prstGeom prst="line">
              <a:avLst/>
            </a:prstGeom>
            <a:noFill/>
            <a:ln w="38100">
              <a:solidFill>
                <a:schemeClr val="bg2"/>
              </a:solidFill>
              <a:round/>
              <a:headEnd/>
              <a:tailEnd type="triangle" w="med" len="med"/>
            </a:ln>
          </p:spPr>
          <p:txBody>
            <a:bodyPr/>
            <a:lstStyle/>
            <a:p>
              <a:endParaRPr lang="en-US"/>
            </a:p>
          </p:txBody>
        </p:sp>
        <p:sp>
          <p:nvSpPr>
            <p:cNvPr id="52246" name="Text Box 76"/>
            <p:cNvSpPr txBox="1">
              <a:spLocks noChangeArrowheads="1"/>
            </p:cNvSpPr>
            <p:nvPr/>
          </p:nvSpPr>
          <p:spPr bwMode="auto">
            <a:xfrm>
              <a:off x="3937" y="3414"/>
              <a:ext cx="196" cy="231"/>
            </a:xfrm>
            <a:prstGeom prst="rect">
              <a:avLst/>
            </a:prstGeom>
            <a:noFill/>
            <a:ln w="9525">
              <a:noFill/>
              <a:miter lim="800000"/>
              <a:headEnd/>
              <a:tailEnd/>
            </a:ln>
          </p:spPr>
          <p:txBody>
            <a:bodyPr wrap="none">
              <a:spAutoFit/>
            </a:bodyPr>
            <a:lstStyle/>
            <a:p>
              <a:r>
                <a:rPr lang="en-US" b="1" dirty="0">
                  <a:solidFill>
                    <a:schemeClr val="bg2"/>
                  </a:solidFill>
                </a:rPr>
                <a:t>a</a:t>
              </a:r>
            </a:p>
          </p:txBody>
        </p:sp>
      </p:grpSp>
      <p:grpSp>
        <p:nvGrpSpPr>
          <p:cNvPr id="52239" name="Group 77"/>
          <p:cNvGrpSpPr>
            <a:grpSpLocks/>
          </p:cNvGrpSpPr>
          <p:nvPr/>
        </p:nvGrpSpPr>
        <p:grpSpPr bwMode="auto">
          <a:xfrm>
            <a:off x="8242300" y="1470025"/>
            <a:ext cx="639763" cy="690563"/>
            <a:chOff x="4315" y="1083"/>
            <a:chExt cx="403" cy="435"/>
          </a:xfrm>
        </p:grpSpPr>
        <p:sp>
          <p:nvSpPr>
            <p:cNvPr id="52243" name="Arc 78"/>
            <p:cNvSpPr>
              <a:spLocks/>
            </p:cNvSpPr>
            <p:nvPr/>
          </p:nvSpPr>
          <p:spPr bwMode="auto">
            <a:xfrm>
              <a:off x="4315" y="1170"/>
              <a:ext cx="339" cy="3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en-US"/>
            </a:p>
          </p:txBody>
        </p:sp>
        <p:sp>
          <p:nvSpPr>
            <p:cNvPr id="52244" name="Text Box 79"/>
            <p:cNvSpPr txBox="1">
              <a:spLocks noChangeArrowheads="1"/>
            </p:cNvSpPr>
            <p:nvPr/>
          </p:nvSpPr>
          <p:spPr bwMode="auto">
            <a:xfrm>
              <a:off x="4513" y="1083"/>
              <a:ext cx="205" cy="231"/>
            </a:xfrm>
            <a:prstGeom prst="rect">
              <a:avLst/>
            </a:prstGeom>
            <a:noFill/>
            <a:ln w="9525">
              <a:noFill/>
              <a:miter lim="800000"/>
              <a:headEnd/>
              <a:tailEnd/>
            </a:ln>
          </p:spPr>
          <p:txBody>
            <a:bodyPr wrap="none">
              <a:spAutoFit/>
            </a:bodyPr>
            <a:lstStyle/>
            <a:p>
              <a:r>
                <a:rPr lang="el-GR" b="1">
                  <a:solidFill>
                    <a:schemeClr val="bg2"/>
                  </a:solidFill>
                </a:rPr>
                <a:t>α</a:t>
              </a:r>
            </a:p>
          </p:txBody>
        </p:sp>
      </p:grpSp>
      <p:grpSp>
        <p:nvGrpSpPr>
          <p:cNvPr id="52240" name="Group 80"/>
          <p:cNvGrpSpPr>
            <a:grpSpLocks/>
          </p:cNvGrpSpPr>
          <p:nvPr/>
        </p:nvGrpSpPr>
        <p:grpSpPr bwMode="auto">
          <a:xfrm>
            <a:off x="8048625" y="2263775"/>
            <a:ext cx="512763" cy="387350"/>
            <a:chOff x="2182" y="2369"/>
            <a:chExt cx="323" cy="244"/>
          </a:xfrm>
        </p:grpSpPr>
        <p:sp>
          <p:nvSpPr>
            <p:cNvPr id="52241" name="Line 81"/>
            <p:cNvSpPr>
              <a:spLocks noChangeShapeType="1"/>
            </p:cNvSpPr>
            <p:nvPr/>
          </p:nvSpPr>
          <p:spPr bwMode="auto">
            <a:xfrm>
              <a:off x="2277" y="2369"/>
              <a:ext cx="228" cy="0"/>
            </a:xfrm>
            <a:prstGeom prst="line">
              <a:avLst/>
            </a:prstGeom>
            <a:noFill/>
            <a:ln w="57150">
              <a:solidFill>
                <a:schemeClr val="accent2"/>
              </a:solidFill>
              <a:round/>
              <a:headEnd/>
              <a:tailEnd type="triangle" w="med" len="med"/>
            </a:ln>
          </p:spPr>
          <p:txBody>
            <a:bodyPr/>
            <a:lstStyle/>
            <a:p>
              <a:endParaRPr lang="en-US"/>
            </a:p>
          </p:txBody>
        </p:sp>
        <p:sp>
          <p:nvSpPr>
            <p:cNvPr id="52242" name="Text Box 82"/>
            <p:cNvSpPr txBox="1">
              <a:spLocks noChangeArrowheads="1"/>
            </p:cNvSpPr>
            <p:nvPr/>
          </p:nvSpPr>
          <p:spPr bwMode="auto">
            <a:xfrm>
              <a:off x="2182" y="2382"/>
              <a:ext cx="220" cy="231"/>
            </a:xfrm>
            <a:prstGeom prst="rect">
              <a:avLst/>
            </a:prstGeom>
            <a:noFill/>
            <a:ln w="9525">
              <a:noFill/>
              <a:miter lim="800000"/>
              <a:headEnd/>
              <a:tailEnd/>
            </a:ln>
          </p:spPr>
          <p:txBody>
            <a:bodyPr wrap="none">
              <a:spAutoFit/>
            </a:bodyPr>
            <a:lstStyle/>
            <a:p>
              <a:r>
                <a:rPr lang="en-US" b="1">
                  <a:solidFill>
                    <a:schemeClr val="accent2"/>
                  </a:solidFill>
                </a:rPr>
                <a:t>R</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 calcmode="lin" valueType="num">
                                      <p:cBhvr additive="base">
                                        <p:cTn id="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 calcmode="lin" valueType="num">
                                      <p:cBhvr additive="base">
                                        <p:cTn id="1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 calcmode="lin" valueType="num">
                                      <p:cBhvr additive="base">
                                        <p:cTn id="1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anim calcmode="lin" valueType="num">
                                      <p:cBhvr additive="base">
                                        <p:cTn id="2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 calcmode="lin" valueType="num">
                                      <p:cBhvr additive="base">
                                        <p:cTn id="31"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 calcmode="lin" valueType="num">
                                      <p:cBhvr additive="base">
                                        <p:cTn id="37"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anim calcmode="lin" valueType="num">
                                      <p:cBhvr additive="base">
                                        <p:cTn id="43"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Rotational kinematics and dynamics</a:t>
            </a:r>
            <a:endParaRPr lang="en-US" altLang="en-US">
              <a:solidFill>
                <a:schemeClr val="accent2"/>
              </a:solidFill>
            </a:endParaRPr>
          </a:p>
          <a:p>
            <a:pPr>
              <a:spcAft>
                <a:spcPts val="200"/>
              </a:spcAft>
            </a:pPr>
            <a:r>
              <a:rPr lang="en-US" altLang="en-US">
                <a:sym typeface="Symbol" pitchFamily="18" charset="2"/>
              </a:rPr>
              <a:t></a:t>
            </a:r>
            <a:r>
              <a:rPr lang="en-US" altLang="en-US"/>
              <a:t>How am I going to remember all of this?!?		</a:t>
            </a:r>
            <a:r>
              <a:rPr lang="en-US" altLang="en-US" i="1"/>
              <a:t>        </a:t>
            </a:r>
          </a:p>
        </p:txBody>
      </p:sp>
      <p:sp>
        <p:nvSpPr>
          <p:cNvPr id="5325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2" name="Picture 1"/>
          <p:cNvPicPr>
            <a:picLocks noChangeAspect="1"/>
          </p:cNvPicPr>
          <p:nvPr/>
        </p:nvPicPr>
        <p:blipFill>
          <a:blip r:embed="rId9" cstate="print">
            <a:clrChange>
              <a:clrFrom>
                <a:srgbClr val="ED1C24"/>
              </a:clrFrom>
              <a:clrTo>
                <a:srgbClr val="ED1C24">
                  <a:alpha val="0"/>
                </a:srgbClr>
              </a:clrTo>
            </a:clrChange>
          </a:blip>
          <a:stretch>
            <a:fillRect/>
          </a:stretch>
        </p:blipFill>
        <p:spPr>
          <a:xfrm>
            <a:off x="2570163" y="2549525"/>
            <a:ext cx="5391150" cy="4133850"/>
          </a:xfrm>
          <a:prstGeom prst="rect">
            <a:avLst/>
          </a:prstGeom>
          <a:ln>
            <a:noFill/>
          </a:ln>
          <a:effectLst>
            <a:outerShdw blurRad="292100" dist="139700" dir="2700000" algn="tl" rotWithShape="0">
              <a:srgbClr val="333333">
                <a:alpha val="65000"/>
              </a:srgbClr>
            </a:outerShdw>
          </a:effectLst>
        </p:spPr>
      </p:pic>
      <p:sp>
        <p:nvSpPr>
          <p:cNvPr id="17" name="AutoShape 52"/>
          <p:cNvSpPr>
            <a:spLocks noChangeArrowheads="1"/>
          </p:cNvSpPr>
          <p:nvPr/>
        </p:nvSpPr>
        <p:spPr bwMode="auto">
          <a:xfrm>
            <a:off x="6991350" y="2406650"/>
            <a:ext cx="2152650" cy="2968625"/>
          </a:xfrm>
          <a:prstGeom prst="cloudCallout">
            <a:avLst>
              <a:gd name="adj1" fmla="val -77466"/>
              <a:gd name="adj2" fmla="val 77"/>
            </a:avLst>
          </a:prstGeom>
          <a:solidFill>
            <a:schemeClr val="accent1"/>
          </a:solidFill>
          <a:ln w="28575">
            <a:solidFill>
              <a:schemeClr val="bg1">
                <a:lumMod val="65000"/>
              </a:schemeClr>
            </a:solidFill>
            <a:round/>
            <a:headEnd/>
            <a:tailEnd/>
          </a:ln>
          <a:effectLst/>
          <a:extLst/>
        </p:spPr>
        <p:txBody>
          <a:bodyPr/>
          <a:lstStyle/>
          <a:p>
            <a:pPr algn="ctr">
              <a:defRPr/>
            </a:pPr>
            <a:r>
              <a:rPr lang="en-US" altLang="en-US" i="1" dirty="0">
                <a:latin typeface="Arial" panose="020B0604020202020204" pitchFamily="34" charset="0"/>
                <a:cs typeface="Arial" panose="020B0604020202020204" pitchFamily="34" charset="0"/>
              </a:rPr>
              <a:t>s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a:t>
            </a:r>
          </a:p>
          <a:p>
            <a:pPr algn="ctr">
              <a:defRPr/>
            </a:pPr>
            <a:r>
              <a:rPr lang="en-US" altLang="en-US" i="1" dirty="0">
                <a:latin typeface="Arial" panose="020B0604020202020204" pitchFamily="34" charset="0"/>
                <a:cs typeface="Arial" panose="020B0604020202020204" pitchFamily="34" charset="0"/>
              </a:rPr>
              <a:t>v</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a:t>
            </a:r>
          </a:p>
          <a:p>
            <a:pPr algn="ctr">
              <a:defRPr/>
            </a:pPr>
            <a:r>
              <a:rPr lang="en-US" altLang="en-US" i="1" dirty="0">
                <a:latin typeface="Arial" panose="020B0604020202020204" pitchFamily="34" charset="0"/>
                <a:cs typeface="Arial" panose="020B0604020202020204" pitchFamily="34" charset="0"/>
              </a:rPr>
              <a:t>a</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a:t>
            </a:r>
          </a:p>
          <a:p>
            <a:pPr algn="ctr">
              <a:defRPr/>
            </a:pPr>
            <a:r>
              <a:rPr lang="en-US" altLang="en-US" i="1"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i="1" dirty="0">
                <a:solidFill>
                  <a:srgbClr val="FF0000"/>
                </a:solidFill>
                <a:latin typeface="Arial" panose="020B0604020202020204" pitchFamily="34" charset="0"/>
                <a:cs typeface="Arial" panose="020B0604020202020204" pitchFamily="34" charset="0"/>
                <a:sym typeface="Symbol" panose="05050102010706020507" pitchFamily="18" charset="2"/>
              </a:rPr>
              <a:t>I</a:t>
            </a:r>
          </a:p>
          <a:p>
            <a:pPr algn="ctr">
              <a:defRPr/>
            </a:pPr>
            <a:r>
              <a:rPr lang="en-US" altLang="en-US" b="1" dirty="0">
                <a:latin typeface="Arial" panose="020B0604020202020204" pitchFamily="34" charset="0"/>
                <a:cs typeface="Arial" panose="020B0604020202020204" pitchFamily="34" charset="0"/>
              </a:rPr>
              <a:t>F</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b="1" dirty="0">
                <a:solidFill>
                  <a:srgbClr val="FF0000"/>
                </a:solidFill>
                <a:latin typeface="Arial" panose="020B0604020202020204" pitchFamily="34" charset="0"/>
                <a:cs typeface="Arial" panose="020B0604020202020204" pitchFamily="34" charset="0"/>
                <a:sym typeface="Symbol" panose="05050102010706020507" pitchFamily="18" charset="2"/>
              </a:rPr>
              <a:t></a:t>
            </a:r>
          </a:p>
          <a:p>
            <a:pPr algn="ctr">
              <a:defRPr/>
            </a:pPr>
            <a:endParaRPr lang="en-US" altLang="en-US" i="1" dirty="0">
              <a:solidFill>
                <a:srgbClr val="FF0000"/>
              </a:solidFill>
              <a:latin typeface="Arial" panose="020B0604020202020204" pitchFamily="34" charset="0"/>
              <a:cs typeface="Arial" panose="020B0604020202020204" pitchFamily="34" charset="0"/>
              <a:sym typeface="Symbol" panose="05050102010706020507" pitchFamily="18" charset="2"/>
            </a:endParaRPr>
          </a:p>
        </p:txBody>
      </p:sp>
      <p:sp>
        <p:nvSpPr>
          <p:cNvPr id="3" name="Cloud Callout 2"/>
          <p:cNvSpPr/>
          <p:nvPr/>
        </p:nvSpPr>
        <p:spPr>
          <a:xfrm>
            <a:off x="0" y="2190750"/>
            <a:ext cx="3148013" cy="4130675"/>
          </a:xfrm>
          <a:prstGeom prst="cloudCallout">
            <a:avLst>
              <a:gd name="adj1" fmla="val 65802"/>
              <a:gd name="adj2" fmla="val 133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rot="415439">
            <a:off x="357188" y="3146425"/>
            <a:ext cx="2355850" cy="461963"/>
          </a:xfrm>
          <a:prstGeom prst="rect">
            <a:avLst/>
          </a:prstGeom>
          <a:noFill/>
          <a:ln w="9525">
            <a:noFill/>
            <a:miter lim="800000"/>
            <a:headEnd/>
            <a:tailEnd/>
          </a:ln>
        </p:spPr>
        <p:txBody>
          <a:bodyPr wrap="none">
            <a:spAutoFit/>
          </a:bodyPr>
          <a:lstStyle/>
          <a:p>
            <a:r>
              <a:rPr lang="en-US" altLang="en-US" i="1"/>
              <a:t>s</a:t>
            </a:r>
            <a:r>
              <a:rPr lang="en-US" altLang="en-US"/>
              <a:t> = </a:t>
            </a:r>
            <a:r>
              <a:rPr lang="en-US" altLang="en-US" i="1"/>
              <a:t>ut</a:t>
            </a:r>
            <a:r>
              <a:rPr lang="en-US" altLang="en-US"/>
              <a:t> + (1/2)</a:t>
            </a:r>
            <a:r>
              <a:rPr lang="en-US" altLang="en-US" i="1"/>
              <a:t>at</a:t>
            </a:r>
            <a:r>
              <a:rPr lang="en-US" altLang="en-US" baseline="30000"/>
              <a:t> 2</a:t>
            </a:r>
          </a:p>
        </p:txBody>
      </p:sp>
      <p:sp>
        <p:nvSpPr>
          <p:cNvPr id="9" name="TextBox 8"/>
          <p:cNvSpPr txBox="1">
            <a:spLocks noChangeArrowheads="1"/>
          </p:cNvSpPr>
          <p:nvPr/>
        </p:nvSpPr>
        <p:spPr bwMode="auto">
          <a:xfrm rot="389139">
            <a:off x="290513" y="3481388"/>
            <a:ext cx="2538412" cy="461962"/>
          </a:xfrm>
          <a:prstGeom prst="rect">
            <a:avLst/>
          </a:prstGeom>
          <a:noFill/>
          <a:ln w="9525">
            <a:noFill/>
            <a:miter lim="800000"/>
            <a:headEnd/>
            <a:tailEnd/>
          </a:ln>
        </p:spPr>
        <p:txBody>
          <a:bodyPr wrap="none">
            <a:spAutoFit/>
          </a:bodyPr>
          <a:lstStyle/>
          <a:p>
            <a:pPr>
              <a:spcAft>
                <a:spcPts val="200"/>
              </a:spcAft>
            </a:pPr>
            <a:r>
              <a:rPr lang="en-US" altLang="en-US">
                <a:solidFill>
                  <a:srgbClr val="FF0000"/>
                </a:solidFill>
                <a:sym typeface="Symbol" pitchFamily="18" charset="2"/>
              </a:rPr>
              <a:t> = </a:t>
            </a:r>
            <a:r>
              <a:rPr lang="en-US" altLang="en-US" baseline="-25000">
                <a:solidFill>
                  <a:srgbClr val="FF0000"/>
                </a:solidFill>
                <a:sym typeface="Symbol" pitchFamily="18" charset="2"/>
              </a:rPr>
              <a:t>i</a:t>
            </a:r>
            <a:r>
              <a:rPr lang="en-US" altLang="en-US" i="1">
                <a:solidFill>
                  <a:srgbClr val="FF0000"/>
                </a:solidFill>
                <a:sym typeface="Symbol" pitchFamily="18" charset="2"/>
              </a:rPr>
              <a:t>t</a:t>
            </a:r>
            <a:r>
              <a:rPr lang="en-US" altLang="en-US">
                <a:solidFill>
                  <a:srgbClr val="FF0000"/>
                </a:solidFill>
                <a:sym typeface="Symbol" pitchFamily="18" charset="2"/>
              </a:rPr>
              <a:t> + (1/2)</a:t>
            </a:r>
            <a:r>
              <a:rPr lang="en-US" altLang="en-US" i="1">
                <a:solidFill>
                  <a:srgbClr val="FF0000"/>
                </a:solidFill>
                <a:sym typeface="Symbol" pitchFamily="18" charset="2"/>
              </a:rPr>
              <a:t>t</a:t>
            </a:r>
            <a:r>
              <a:rPr lang="en-US" altLang="en-US" baseline="30000">
                <a:solidFill>
                  <a:srgbClr val="FF0000"/>
                </a:solidFill>
                <a:sym typeface="Symbol" pitchFamily="18" charset="2"/>
              </a:rPr>
              <a:t> 2</a:t>
            </a:r>
          </a:p>
        </p:txBody>
      </p:sp>
      <p:sp>
        <p:nvSpPr>
          <p:cNvPr id="10" name="TextBox 9"/>
          <p:cNvSpPr txBox="1">
            <a:spLocks noChangeArrowheads="1"/>
          </p:cNvSpPr>
          <p:nvPr/>
        </p:nvSpPr>
        <p:spPr bwMode="auto">
          <a:xfrm>
            <a:off x="228600" y="3879850"/>
            <a:ext cx="2395538" cy="461963"/>
          </a:xfrm>
          <a:prstGeom prst="rect">
            <a:avLst/>
          </a:prstGeom>
          <a:noFill/>
          <a:ln w="9525">
            <a:noFill/>
            <a:miter lim="800000"/>
            <a:headEnd/>
            <a:tailEnd/>
          </a:ln>
        </p:spPr>
        <p:txBody>
          <a:bodyPr wrap="none">
            <a:spAutoFit/>
          </a:bodyPr>
          <a:lstStyle/>
          <a:p>
            <a:pPr marL="342900" indent="-342900">
              <a:spcAft>
                <a:spcPts val="200"/>
              </a:spcAft>
              <a:buFont typeface="Symbol" pitchFamily="18" charset="2"/>
              <a:buChar char=" "/>
            </a:pPr>
            <a:r>
              <a:rPr lang="en-US" altLang="en-US" i="1"/>
              <a:t>v</a:t>
            </a:r>
            <a:r>
              <a:rPr lang="en-US" altLang="en-US" baseline="30000"/>
              <a:t> 2</a:t>
            </a:r>
            <a:r>
              <a:rPr lang="en-US" altLang="en-US"/>
              <a:t> = </a:t>
            </a:r>
            <a:r>
              <a:rPr lang="en-US" altLang="en-US" i="1"/>
              <a:t>u</a:t>
            </a:r>
            <a:r>
              <a:rPr lang="en-US" altLang="en-US" baseline="30000"/>
              <a:t> 2</a:t>
            </a:r>
            <a:r>
              <a:rPr lang="en-US" altLang="en-US"/>
              <a:t> + 2</a:t>
            </a:r>
            <a:r>
              <a:rPr lang="en-US" altLang="en-US" i="1"/>
              <a:t>as</a:t>
            </a:r>
            <a:endParaRPr lang="en-US" altLang="en-US" baseline="30000"/>
          </a:p>
        </p:txBody>
      </p:sp>
      <p:sp>
        <p:nvSpPr>
          <p:cNvPr id="11" name="TextBox 10"/>
          <p:cNvSpPr txBox="1">
            <a:spLocks noChangeArrowheads="1"/>
          </p:cNvSpPr>
          <p:nvPr/>
        </p:nvSpPr>
        <p:spPr bwMode="auto">
          <a:xfrm rot="104214">
            <a:off x="490538" y="4171950"/>
            <a:ext cx="2173287" cy="460375"/>
          </a:xfrm>
          <a:prstGeom prst="rect">
            <a:avLst/>
          </a:prstGeom>
          <a:noFill/>
          <a:ln w="9525">
            <a:noFill/>
            <a:miter lim="800000"/>
            <a:headEnd/>
            <a:tailEnd/>
          </a:ln>
        </p:spPr>
        <p:txBody>
          <a:bodyPr wrap="none">
            <a:spAutoFit/>
          </a:bodyPr>
          <a:lstStyle/>
          <a:p>
            <a:pPr>
              <a:spcAft>
                <a:spcPts val="200"/>
              </a:spcAft>
            </a:pPr>
            <a:r>
              <a:rPr lang="en-US" altLang="en-US">
                <a:solidFill>
                  <a:srgbClr val="FF0000"/>
                </a:solidFill>
                <a:sym typeface="Symbol" pitchFamily="18" charset="2"/>
              </a:rPr>
              <a:t></a:t>
            </a:r>
            <a:r>
              <a:rPr lang="en-US" altLang="en-US" baseline="-25000">
                <a:solidFill>
                  <a:srgbClr val="FF0000"/>
                </a:solidFill>
                <a:sym typeface="Symbol" pitchFamily="18" charset="2"/>
              </a:rPr>
              <a:t>f</a:t>
            </a:r>
            <a:r>
              <a:rPr lang="en-US" altLang="en-US" baseline="30000">
                <a:solidFill>
                  <a:srgbClr val="FF0000"/>
                </a:solidFill>
                <a:sym typeface="Symbol" pitchFamily="18" charset="2"/>
              </a:rPr>
              <a:t>2</a:t>
            </a:r>
            <a:r>
              <a:rPr lang="en-US" altLang="en-US">
                <a:solidFill>
                  <a:srgbClr val="FF0000"/>
                </a:solidFill>
                <a:sym typeface="Symbol" pitchFamily="18" charset="2"/>
              </a:rPr>
              <a:t> = </a:t>
            </a:r>
            <a:r>
              <a:rPr lang="en-US" altLang="en-US" baseline="-25000">
                <a:solidFill>
                  <a:srgbClr val="FF0000"/>
                </a:solidFill>
                <a:sym typeface="Symbol" pitchFamily="18" charset="2"/>
              </a:rPr>
              <a:t>i</a:t>
            </a:r>
            <a:r>
              <a:rPr lang="en-US" altLang="en-US" baseline="30000">
                <a:solidFill>
                  <a:srgbClr val="FF0000"/>
                </a:solidFill>
                <a:sym typeface="Symbol" pitchFamily="18" charset="2"/>
              </a:rPr>
              <a:t>2</a:t>
            </a:r>
            <a:r>
              <a:rPr lang="en-US" altLang="en-US">
                <a:solidFill>
                  <a:srgbClr val="FF0000"/>
                </a:solidFill>
                <a:sym typeface="Symbol" pitchFamily="18" charset="2"/>
              </a:rPr>
              <a:t> + 2</a:t>
            </a:r>
            <a:endParaRPr lang="en-US" altLang="en-US">
              <a:solidFill>
                <a:srgbClr val="FF0000"/>
              </a:solidFill>
            </a:endParaRPr>
          </a:p>
        </p:txBody>
      </p:sp>
      <p:sp>
        <p:nvSpPr>
          <p:cNvPr id="12" name="TextBox 11"/>
          <p:cNvSpPr txBox="1">
            <a:spLocks noChangeArrowheads="1"/>
          </p:cNvSpPr>
          <p:nvPr/>
        </p:nvSpPr>
        <p:spPr bwMode="auto">
          <a:xfrm rot="-219539">
            <a:off x="1039813" y="2490788"/>
            <a:ext cx="1635125" cy="461962"/>
          </a:xfrm>
          <a:prstGeom prst="rect">
            <a:avLst/>
          </a:prstGeom>
          <a:noFill/>
          <a:ln w="9525">
            <a:noFill/>
            <a:miter lim="800000"/>
            <a:headEnd/>
            <a:tailEnd/>
          </a:ln>
        </p:spPr>
        <p:txBody>
          <a:bodyPr wrap="none">
            <a:spAutoFit/>
          </a:bodyPr>
          <a:lstStyle/>
          <a:p>
            <a:r>
              <a:rPr lang="en-US" altLang="en-US" i="1"/>
              <a:t> v = u</a:t>
            </a:r>
            <a:r>
              <a:rPr lang="en-US" altLang="en-US"/>
              <a:t>  + </a:t>
            </a:r>
            <a:r>
              <a:rPr lang="en-US" altLang="en-US" i="1"/>
              <a:t>at</a:t>
            </a:r>
            <a:endParaRPr lang="en-US" altLang="en-US" baseline="30000"/>
          </a:p>
        </p:txBody>
      </p:sp>
      <p:sp>
        <p:nvSpPr>
          <p:cNvPr id="13" name="TextBox 12"/>
          <p:cNvSpPr txBox="1">
            <a:spLocks noChangeArrowheads="1"/>
          </p:cNvSpPr>
          <p:nvPr/>
        </p:nvSpPr>
        <p:spPr bwMode="auto">
          <a:xfrm rot="-221709">
            <a:off x="1044575" y="2738438"/>
            <a:ext cx="1716088" cy="461962"/>
          </a:xfrm>
          <a:prstGeom prst="rect">
            <a:avLst/>
          </a:prstGeom>
          <a:noFill/>
          <a:ln w="9525">
            <a:noFill/>
            <a:miter lim="800000"/>
            <a:headEnd/>
            <a:tailEnd/>
          </a:ln>
        </p:spPr>
        <p:txBody>
          <a:bodyPr wrap="none">
            <a:spAutoFit/>
          </a:bodyPr>
          <a:lstStyle/>
          <a:p>
            <a:pPr>
              <a:spcAft>
                <a:spcPts val="200"/>
              </a:spcAft>
            </a:pPr>
            <a:r>
              <a:rPr lang="en-US" altLang="en-US">
                <a:solidFill>
                  <a:srgbClr val="FF0000"/>
                </a:solidFill>
                <a:sym typeface="Symbol" pitchFamily="18" charset="2"/>
              </a:rPr>
              <a:t></a:t>
            </a:r>
            <a:r>
              <a:rPr lang="en-US" altLang="en-US" baseline="-25000">
                <a:solidFill>
                  <a:srgbClr val="FF0000"/>
                </a:solidFill>
                <a:sym typeface="Symbol" pitchFamily="18" charset="2"/>
              </a:rPr>
              <a:t>f</a:t>
            </a:r>
            <a:r>
              <a:rPr lang="en-US" altLang="en-US">
                <a:solidFill>
                  <a:srgbClr val="FF0000"/>
                </a:solidFill>
                <a:sym typeface="Symbol" pitchFamily="18" charset="2"/>
              </a:rPr>
              <a:t> = </a:t>
            </a:r>
            <a:r>
              <a:rPr lang="en-US" altLang="en-US" baseline="-25000">
                <a:solidFill>
                  <a:srgbClr val="FF0000"/>
                </a:solidFill>
                <a:sym typeface="Symbol" pitchFamily="18" charset="2"/>
              </a:rPr>
              <a:t>i</a:t>
            </a:r>
            <a:r>
              <a:rPr lang="en-US" altLang="en-US">
                <a:solidFill>
                  <a:srgbClr val="FF0000"/>
                </a:solidFill>
                <a:sym typeface="Symbol" pitchFamily="18" charset="2"/>
              </a:rPr>
              <a:t> + </a:t>
            </a:r>
            <a:r>
              <a:rPr lang="en-US" altLang="en-US" i="1">
                <a:solidFill>
                  <a:srgbClr val="FF0000"/>
                </a:solidFill>
                <a:sym typeface="Symbol" pitchFamily="18" charset="2"/>
              </a:rPr>
              <a:t>t</a:t>
            </a:r>
          </a:p>
        </p:txBody>
      </p:sp>
      <p:sp>
        <p:nvSpPr>
          <p:cNvPr id="14" name="TextBox 13"/>
          <p:cNvSpPr txBox="1">
            <a:spLocks noChangeArrowheads="1"/>
          </p:cNvSpPr>
          <p:nvPr/>
        </p:nvSpPr>
        <p:spPr bwMode="auto">
          <a:xfrm>
            <a:off x="663575" y="4505325"/>
            <a:ext cx="1497013" cy="461963"/>
          </a:xfrm>
          <a:prstGeom prst="rect">
            <a:avLst/>
          </a:prstGeom>
          <a:noFill/>
          <a:ln w="9525">
            <a:noFill/>
            <a:miter lim="800000"/>
            <a:headEnd/>
            <a:tailEnd/>
          </a:ln>
        </p:spPr>
        <p:txBody>
          <a:bodyPr wrap="none">
            <a:spAutoFit/>
          </a:bodyPr>
          <a:lstStyle/>
          <a:p>
            <a:pPr marL="342900" indent="-342900">
              <a:spcAft>
                <a:spcPts val="200"/>
              </a:spcAft>
              <a:buFont typeface="Symbol" pitchFamily="18" charset="2"/>
              <a:buChar char=" "/>
            </a:pPr>
            <a:r>
              <a:rPr lang="en-US" altLang="en-US" i="1"/>
              <a:t>F</a:t>
            </a:r>
            <a:r>
              <a:rPr lang="en-US" altLang="en-US"/>
              <a:t> = </a:t>
            </a:r>
            <a:r>
              <a:rPr lang="en-US" altLang="en-US" i="1"/>
              <a:t>ma</a:t>
            </a:r>
            <a:endParaRPr lang="en-US" altLang="en-US" baseline="30000"/>
          </a:p>
        </p:txBody>
      </p:sp>
      <p:sp>
        <p:nvSpPr>
          <p:cNvPr id="15" name="TextBox 14"/>
          <p:cNvSpPr txBox="1">
            <a:spLocks noChangeArrowheads="1"/>
          </p:cNvSpPr>
          <p:nvPr/>
        </p:nvSpPr>
        <p:spPr bwMode="auto">
          <a:xfrm rot="-99405">
            <a:off x="1006475" y="4768850"/>
            <a:ext cx="1341438" cy="461963"/>
          </a:xfrm>
          <a:prstGeom prst="rect">
            <a:avLst/>
          </a:prstGeom>
          <a:noFill/>
          <a:ln w="9525">
            <a:noFill/>
            <a:miter lim="800000"/>
            <a:headEnd/>
            <a:tailEnd/>
          </a:ln>
        </p:spPr>
        <p:txBody>
          <a:bodyPr>
            <a:spAutoFit/>
          </a:bodyPr>
          <a:lstStyle/>
          <a:p>
            <a:pPr>
              <a:spcAft>
                <a:spcPts val="200"/>
              </a:spcAft>
            </a:pPr>
            <a:r>
              <a:rPr lang="en-US" altLang="en-US" b="1" i="1">
                <a:solidFill>
                  <a:srgbClr val="FF0000"/>
                </a:solidFill>
                <a:sym typeface="Symbol" pitchFamily="18" charset="2"/>
              </a:rPr>
              <a:t> </a:t>
            </a:r>
            <a:r>
              <a:rPr lang="en-US" altLang="en-US">
                <a:solidFill>
                  <a:srgbClr val="FF0000"/>
                </a:solidFill>
                <a:sym typeface="Symbol" pitchFamily="18" charset="2"/>
              </a:rPr>
              <a:t>= </a:t>
            </a:r>
            <a:r>
              <a:rPr lang="en-US" altLang="en-US" i="1">
                <a:solidFill>
                  <a:srgbClr val="FF0000"/>
                </a:solidFill>
                <a:sym typeface="Symbol" pitchFamily="18" charset="2"/>
              </a:rPr>
              <a:t>I</a:t>
            </a:r>
            <a:r>
              <a:rPr lang="en-US" altLang="en-US">
                <a:solidFill>
                  <a:srgbClr val="FF0000"/>
                </a:solidFill>
                <a:sym typeface="Symbol" pitchFamily="18" charset="2"/>
              </a:rPr>
              <a:t></a:t>
            </a:r>
            <a:endParaRPr lang="en-US" altLang="en-US" i="1">
              <a:solidFill>
                <a:srgbClr val="FF0000"/>
              </a:solidFill>
            </a:endParaRPr>
          </a:p>
        </p:txBody>
      </p:sp>
      <p:sp>
        <p:nvSpPr>
          <p:cNvPr id="16" name="TextBox 15"/>
          <p:cNvSpPr txBox="1">
            <a:spLocks noChangeArrowheads="1"/>
          </p:cNvSpPr>
          <p:nvPr/>
        </p:nvSpPr>
        <p:spPr bwMode="auto">
          <a:xfrm rot="-423293">
            <a:off x="196850" y="5099050"/>
            <a:ext cx="2609850" cy="461963"/>
          </a:xfrm>
          <a:prstGeom prst="rect">
            <a:avLst/>
          </a:prstGeom>
          <a:noFill/>
          <a:ln w="9525">
            <a:noFill/>
            <a:miter lim="800000"/>
            <a:headEnd/>
            <a:tailEnd/>
          </a:ln>
        </p:spPr>
        <p:txBody>
          <a:bodyPr>
            <a:spAutoFit/>
          </a:bodyPr>
          <a:lstStyle/>
          <a:p>
            <a:pPr marL="342900" indent="-342900">
              <a:spcAft>
                <a:spcPts val="200"/>
              </a:spcAft>
              <a:buFont typeface="Symbol" pitchFamily="18" charset="2"/>
              <a:buChar char=" "/>
            </a:pPr>
            <a:r>
              <a:rPr lang="en-US" altLang="en-US" i="1"/>
              <a:t>E</a:t>
            </a:r>
            <a:r>
              <a:rPr lang="en-US" altLang="en-US" baseline="-25000"/>
              <a:t>K</a:t>
            </a:r>
            <a:r>
              <a:rPr lang="en-US" altLang="en-US"/>
              <a:t> = (1/2)</a:t>
            </a:r>
            <a:r>
              <a:rPr lang="en-US" altLang="en-US" i="1"/>
              <a:t>mv</a:t>
            </a:r>
            <a:r>
              <a:rPr lang="en-US" altLang="en-US" baseline="30000"/>
              <a:t>2</a:t>
            </a:r>
          </a:p>
        </p:txBody>
      </p:sp>
      <p:sp>
        <p:nvSpPr>
          <p:cNvPr id="18" name="TextBox 17"/>
          <p:cNvSpPr txBox="1">
            <a:spLocks noChangeArrowheads="1"/>
          </p:cNvSpPr>
          <p:nvPr/>
        </p:nvSpPr>
        <p:spPr bwMode="auto">
          <a:xfrm rot="-419440">
            <a:off x="608013" y="5395913"/>
            <a:ext cx="2087562" cy="460375"/>
          </a:xfrm>
          <a:prstGeom prst="rect">
            <a:avLst/>
          </a:prstGeom>
          <a:noFill/>
          <a:ln w="9525">
            <a:noFill/>
            <a:miter lim="800000"/>
            <a:headEnd/>
            <a:tailEnd/>
          </a:ln>
        </p:spPr>
        <p:txBody>
          <a:bodyPr>
            <a:spAutoFit/>
          </a:bodyPr>
          <a:lstStyle/>
          <a:p>
            <a:pPr>
              <a:spcAft>
                <a:spcPts val="200"/>
              </a:spcAft>
            </a:pPr>
            <a:r>
              <a:rPr lang="en-US" altLang="en-US" i="1">
                <a:solidFill>
                  <a:srgbClr val="FF0000"/>
                </a:solidFill>
                <a:sym typeface="Symbol" pitchFamily="18" charset="2"/>
              </a:rPr>
              <a:t>E</a:t>
            </a:r>
            <a:r>
              <a:rPr lang="en-US" altLang="en-US" baseline="-25000">
                <a:solidFill>
                  <a:srgbClr val="FF0000"/>
                </a:solidFill>
                <a:sym typeface="Symbol" pitchFamily="18" charset="2"/>
              </a:rPr>
              <a:t>K</a:t>
            </a:r>
            <a:r>
              <a:rPr lang="en-US" altLang="en-US" i="1">
                <a:solidFill>
                  <a:srgbClr val="FF0000"/>
                </a:solidFill>
                <a:sym typeface="Symbol" pitchFamily="18" charset="2"/>
              </a:rPr>
              <a:t> </a:t>
            </a:r>
            <a:r>
              <a:rPr lang="en-US" altLang="en-US">
                <a:solidFill>
                  <a:srgbClr val="FF0000"/>
                </a:solidFill>
                <a:sym typeface="Symbol" pitchFamily="18" charset="2"/>
              </a:rPr>
              <a:t>= (1/2)</a:t>
            </a:r>
            <a:r>
              <a:rPr lang="en-US" altLang="en-US" i="1">
                <a:solidFill>
                  <a:srgbClr val="FF0000"/>
                </a:solidFill>
                <a:sym typeface="Symbol" pitchFamily="18" charset="2"/>
              </a:rPr>
              <a:t>I</a:t>
            </a:r>
            <a:r>
              <a:rPr lang="en-US" altLang="en-US">
                <a:solidFill>
                  <a:srgbClr val="FF0000"/>
                </a:solidFill>
                <a:sym typeface="Symbol" pitchFamily="18" charset="2"/>
              </a:rPr>
              <a:t></a:t>
            </a:r>
            <a:r>
              <a:rPr lang="en-US" altLang="en-US" baseline="30000">
                <a:solidFill>
                  <a:srgbClr val="FF0000"/>
                </a:solidFill>
                <a:sym typeface="Symbol" pitchFamily="18" charset="2"/>
              </a:rPr>
              <a:t>2</a:t>
            </a:r>
            <a:endParaRPr lang="en-US" altLang="en-US" i="1" baseline="30000">
              <a:solidFill>
                <a:srgbClr val="FF0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PinkyAndBrain-WillTortureNeverCeas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6" name="PinkyAndBrain-Ponderin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childTnLst>
                          </p:cTn>
                        </p:par>
                        <p:par>
                          <p:cTn id="38" fill="hold" nodeType="afterGroup">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6" name="PinkyAndBrain-Ponderin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subTnLst>
                                    <p:audio>
                                      <p:cMediaNode>
                                        <p:cTn display="0" masterRel="sameClick">
                                          <p:stCondLst>
                                            <p:cond evt="begin" delay="0">
                                              <p:tn val="46"/>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subTnLst>
                                    <p:audio>
                                      <p:cMediaNode>
                                        <p:cTn display="0" masterRel="sameClick">
                                          <p:stCondLst>
                                            <p:cond evt="begin" delay="0">
                                              <p:tn val="53"/>
                                            </p:cond>
                                          </p:stCondLst>
                                          <p:endCondLst>
                                            <p:cond evt="onStopAudio" delay="0">
                                              <p:tgtEl>
                                                <p:sldTgt/>
                                              </p:tgtEl>
                                            </p:cond>
                                          </p:endCondLst>
                                        </p:cTn>
                                        <p:tgtEl>
                                          <p:sndTgt r:embed="rId6" name="PinkyAndBrain-Ponderin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subTnLst>
                                    <p:audio>
                                      <p:cMediaNode>
                                        <p:cTn display="0" masterRel="sameClick">
                                          <p:stCondLst>
                                            <p:cond evt="begin" delay="0">
                                              <p:tn val="60"/>
                                            </p:cond>
                                          </p:stCondLst>
                                          <p:endCondLst>
                                            <p:cond evt="onStopAudio" delay="0">
                                              <p:tgtEl>
                                                <p:sldTgt/>
                                              </p:tgtEl>
                                            </p:cond>
                                          </p:endCondLst>
                                        </p:cTn>
                                        <p:tgtEl>
                                          <p:sndTgt r:embed="rId7" name="cashreg.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subTnLst>
                                    <p:audio>
                                      <p:cMediaNode>
                                        <p:cTn display="0" masterRel="sameClick">
                                          <p:stCondLst>
                                            <p:cond evt="begin" delay="0">
                                              <p:tn val="67"/>
                                            </p:cond>
                                          </p:stCondLst>
                                          <p:endCondLst>
                                            <p:cond evt="onStopAudio" delay="0">
                                              <p:tgtEl>
                                                <p:sldTgt/>
                                              </p:tgtEl>
                                            </p:cond>
                                          </p:endCondLst>
                                        </p:cTn>
                                        <p:tgtEl>
                                          <p:sndTgt r:embed="rId6" name="PinkyAndBrain-Pondering.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7"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subTnLst>
                                    <p:audio>
                                      <p:cMediaNode>
                                        <p:cTn display="0" masterRel="sameClick">
                                          <p:stCondLst>
                                            <p:cond evt="begin" delay="0">
                                              <p:tn val="81"/>
                                            </p:cond>
                                          </p:stCondLst>
                                          <p:endCondLst>
                                            <p:cond evt="onStopAudio" delay="0">
                                              <p:tgtEl>
                                                <p:sldTgt/>
                                              </p:tgtEl>
                                            </p:cond>
                                          </p:endCondLst>
                                        </p:cTn>
                                        <p:tgtEl>
                                          <p:sndTgt r:embed="rId6" name="PinkyAndBrain-Pondering.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subTnLst>
                                    <p:audio>
                                      <p:cMediaNode>
                                        <p:cTn display="0" masterRel="sameClick">
                                          <p:stCondLst>
                                            <p:cond evt="begin" delay="0">
                                              <p:tn val="88"/>
                                            </p:cond>
                                          </p:stCondLst>
                                          <p:endCondLst>
                                            <p:cond evt="onStopAudio" delay="0">
                                              <p:tgtEl>
                                                <p:sldTgt/>
                                              </p:tgtEl>
                                            </p:cond>
                                          </p:endCondLst>
                                        </p:cTn>
                                        <p:tgtEl>
                                          <p:sndTgt r:embed="rId7" name="cashreg.wav"/>
                                        </p:tgtEl>
                                      </p:cMediaNode>
                                    </p:audio>
                                  </p:subTnLst>
                                </p:cTn>
                              </p:par>
                            </p:childTnLst>
                          </p:cTn>
                        </p:par>
                        <p:par>
                          <p:cTn id="93" fill="hold" nodeType="afterGroup">
                            <p:stCondLst>
                              <p:cond delay="500"/>
                            </p:stCondLst>
                            <p:childTnLst>
                              <p:par>
                                <p:cTn id="94" presetID="10" presetClass="entr" presetSubtype="0" fill="hold" grpId="0" nodeType="afterEffect">
                                  <p:stCondLst>
                                    <p:cond delay="100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2000"/>
                                        <p:tgtEl>
                                          <p:spTgt spid="17"/>
                                        </p:tgtEl>
                                      </p:cBhvr>
                                    </p:animEffect>
                                  </p:childTnLst>
                                  <p:subTnLst>
                                    <p:audio>
                                      <p:cMediaNode>
                                        <p:cTn display="0" masterRel="sameClick">
                                          <p:stCondLst>
                                            <p:cond evt="begin" delay="0">
                                              <p:tn val="94"/>
                                            </p:cond>
                                          </p:stCondLst>
                                          <p:endCondLst>
                                            <p:cond evt="onStopAudio" delay="0">
                                              <p:tgtEl>
                                                <p:sldTgt/>
                                              </p:tgtEl>
                                            </p:cond>
                                          </p:endCondLst>
                                        </p:cTn>
                                        <p:tgtEl>
                                          <p:sndTgt r:embed="rId8" name="PinkyAndBrain-Replace P with O to get Oink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4" grpId="0"/>
      <p:bldP spid="9" grpId="0"/>
      <p:bldP spid="10" grpId="0"/>
      <p:bldP spid="11" grpId="0"/>
      <p:bldP spid="12" grpId="0"/>
      <p:bldP spid="13" grpId="0"/>
      <p:bldP spid="14" grpId="0"/>
      <p:bldP spid="15" grpId="0"/>
      <p:bldP spid="16"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Conservation of angular momentum</a:t>
            </a:r>
            <a:endParaRPr lang="en-US" altLang="en-US">
              <a:solidFill>
                <a:schemeClr val="accent2"/>
              </a:solidFill>
            </a:endParaRPr>
          </a:p>
          <a:p>
            <a:pPr>
              <a:spcAft>
                <a:spcPts val="200"/>
              </a:spcAft>
            </a:pPr>
            <a:r>
              <a:rPr lang="en-US" altLang="en-US">
                <a:sym typeface="Symbol" pitchFamily="18" charset="2"/>
              </a:rPr>
              <a:t></a:t>
            </a:r>
            <a:r>
              <a:rPr lang="en-US" altLang="en-US"/>
              <a:t>Extending linear momentum </a:t>
            </a:r>
            <a:r>
              <a:rPr lang="en-US" altLang="en-US" b="1"/>
              <a:t>p</a:t>
            </a:r>
            <a:r>
              <a:rPr lang="en-US" altLang="en-US" b="1" i="1"/>
              <a:t> </a:t>
            </a:r>
            <a:r>
              <a:rPr lang="en-US" altLang="en-US" i="1"/>
              <a:t>= m</a:t>
            </a:r>
            <a:r>
              <a:rPr lang="en-US" altLang="en-US" b="1"/>
              <a:t>v</a:t>
            </a:r>
            <a:r>
              <a:rPr lang="en-US" altLang="en-US"/>
              <a:t> to angular momentum </a:t>
            </a:r>
            <a:r>
              <a:rPr lang="en-US" altLang="en-US" b="1"/>
              <a:t>L</a:t>
            </a:r>
            <a:r>
              <a:rPr lang="en-US" altLang="en-US"/>
              <a:t> = </a:t>
            </a:r>
            <a:r>
              <a:rPr lang="en-US" altLang="en-US" i="1"/>
              <a:t>I</a:t>
            </a:r>
            <a:r>
              <a:rPr lang="en-US" altLang="en-US" b="1">
                <a:sym typeface="Symbol" pitchFamily="18" charset="2"/>
              </a:rPr>
              <a:t></a:t>
            </a:r>
            <a:r>
              <a:rPr lang="en-US" altLang="en-US">
                <a:sym typeface="Symbol" pitchFamily="18" charset="2"/>
              </a:rPr>
              <a:t>,</a:t>
            </a:r>
            <a:r>
              <a:rPr lang="en-US" altLang="en-US" b="1">
                <a:sym typeface="Symbol" pitchFamily="18" charset="2"/>
              </a:rPr>
              <a:t> </a:t>
            </a:r>
            <a:r>
              <a:rPr lang="en-US" altLang="en-US">
                <a:sym typeface="Symbol" pitchFamily="18" charset="2"/>
              </a:rPr>
              <a:t>we may well ask if angular momentum, like linear momentum, is also conserved. The answer is Yes.</a:t>
            </a:r>
          </a:p>
          <a:p>
            <a:pPr>
              <a:spcAft>
                <a:spcPts val="200"/>
              </a:spcAft>
            </a:pPr>
            <a:r>
              <a:rPr lang="en-US" altLang="en-US">
                <a:sym typeface="Symbol" pitchFamily="18" charset="2"/>
              </a:rPr>
              <a:t>How does the skater                                                        change her </a:t>
            </a:r>
            <a:r>
              <a:rPr lang="en-US" altLang="en-US" i="1">
                <a:sym typeface="Symbol" pitchFamily="18" charset="2"/>
              </a:rPr>
              <a:t>I</a:t>
            </a:r>
            <a:r>
              <a:rPr lang="en-US" altLang="en-US">
                <a:sym typeface="Symbol" pitchFamily="18" charset="2"/>
              </a:rPr>
              <a:t> with the                                                               repositioning of her body?</a:t>
            </a:r>
          </a:p>
          <a:p>
            <a:pPr>
              <a:spcAft>
                <a:spcPts val="200"/>
              </a:spcAft>
            </a:pPr>
            <a:r>
              <a:rPr lang="en-US" altLang="en-US">
                <a:sym typeface="Symbol" pitchFamily="18" charset="2"/>
              </a:rPr>
              <a:t>Why does  as </a:t>
            </a:r>
            <a:r>
              <a:rPr lang="en-US" altLang="en-US" i="1">
                <a:sym typeface="Symbol" pitchFamily="18" charset="2"/>
              </a:rPr>
              <a:t>r</a:t>
            </a:r>
            <a:r>
              <a:rPr lang="en-US" altLang="en-US">
                <a:sym typeface="Symbol" pitchFamily="18" charset="2"/>
              </a:rPr>
              <a:t>?</a:t>
            </a:r>
          </a:p>
          <a:p>
            <a:pPr>
              <a:spcAft>
                <a:spcPts val="200"/>
              </a:spcAft>
            </a:pPr>
            <a:r>
              <a:rPr lang="en-US" altLang="en-US">
                <a:sym typeface="Symbol" pitchFamily="18" charset="2"/>
              </a:rPr>
              <a:t>Just as </a:t>
            </a:r>
            <a:r>
              <a:rPr lang="en-US" altLang="en-US" b="1">
                <a:sym typeface="Symbol" pitchFamily="18" charset="2"/>
              </a:rPr>
              <a:t>p</a:t>
            </a:r>
            <a:r>
              <a:rPr lang="en-US" altLang="en-US">
                <a:sym typeface="Symbol" pitchFamily="18" charset="2"/>
              </a:rPr>
              <a:t> is conserved                                                                in the absence of a net                                                        external force, so is </a:t>
            </a:r>
            <a:r>
              <a:rPr lang="en-US" altLang="en-US" b="1">
                <a:sym typeface="Symbol" pitchFamily="18" charset="2"/>
              </a:rPr>
              <a:t>L</a:t>
            </a:r>
            <a:r>
              <a:rPr lang="en-US" altLang="en-US" b="1" i="1">
                <a:sym typeface="Symbol" pitchFamily="18" charset="2"/>
              </a:rPr>
              <a:t> </a:t>
            </a:r>
            <a:r>
              <a:rPr lang="en-US" altLang="en-US">
                <a:sym typeface="Symbol" pitchFamily="18" charset="2"/>
              </a:rPr>
              <a:t>in                                                           the absence of a net                                                             external torque.</a:t>
            </a:r>
            <a:endParaRPr lang="en-US" altLang="en-US"/>
          </a:p>
        </p:txBody>
      </p:sp>
      <p:sp>
        <p:nvSpPr>
          <p:cNvPr id="5427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3" name="Picture 2"/>
          <p:cNvPicPr>
            <a:picLocks noChangeAspect="1"/>
          </p:cNvPicPr>
          <p:nvPr/>
        </p:nvPicPr>
        <p:blipFill>
          <a:blip r:embed="rId5" cstate="print"/>
          <a:srcRect/>
          <a:stretch>
            <a:fillRect/>
          </a:stretch>
        </p:blipFill>
        <p:spPr bwMode="auto">
          <a:xfrm>
            <a:off x="4287838" y="3043238"/>
            <a:ext cx="4706937" cy="35290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3187">
                                            <p:txEl>
                                              <p:pRg st="2" end="2"/>
                                            </p:txEl>
                                          </p:spTgt>
                                        </p:tgtEl>
                                        <p:attrNameLst>
                                          <p:attrName>style.visibility</p:attrName>
                                        </p:attrNameLst>
                                      </p:cBhvr>
                                      <p:to>
                                        <p:strVal val="visible"/>
                                      </p:to>
                                    </p:set>
                                    <p:anim calcmode="lin" valueType="num">
                                      <p:cBhvr additive="base">
                                        <p:cTn id="2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3" end="3"/>
                                            </p:txEl>
                                          </p:spTgt>
                                        </p:tgtEl>
                                        <p:attrNameLst>
                                          <p:attrName>style.visibility</p:attrName>
                                        </p:attrNameLst>
                                      </p:cBhvr>
                                      <p:to>
                                        <p:strVal val="visible"/>
                                      </p:to>
                                    </p:set>
                                    <p:anim calcmode="lin" valueType="num">
                                      <p:cBhvr additive="base">
                                        <p:cTn id="2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additive="base">
                                        <p:cTn id="3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675" y="1860550"/>
            <a:ext cx="7772400" cy="4665663"/>
          </a:xfrm>
          <a:prstGeom prst="rect">
            <a:avLst/>
          </a:prstGeom>
          <a:solidFill>
            <a:srgbClr val="CCFFCC"/>
          </a:solidFill>
          <a:ln w="9525">
            <a:noFill/>
            <a:miter lim="800000"/>
            <a:headEnd/>
            <a:tailEnd/>
          </a:ln>
        </p:spPr>
        <p:txBody>
          <a:bodyPr/>
          <a:lstStyle/>
          <a:p>
            <a:pPr>
              <a:spcAft>
                <a:spcPct val="20000"/>
              </a:spcAft>
            </a:pPr>
            <a:r>
              <a:rPr lang="en-US" altLang="en-US"/>
              <a:t>PRACTICE: Explain what                                                               is happening in this video.</a:t>
            </a:r>
          </a:p>
          <a:p>
            <a:pPr>
              <a:spcAft>
                <a:spcPct val="20000"/>
              </a:spcAft>
            </a:pPr>
            <a:r>
              <a:rPr lang="en-US" altLang="en-US"/>
              <a:t>SOLUTION:</a:t>
            </a:r>
          </a:p>
          <a:p>
            <a:r>
              <a:rPr lang="en-US" altLang="en-US">
                <a:sym typeface="Symbol" pitchFamily="18" charset="2"/>
              </a:rPr>
              <a:t></a:t>
            </a:r>
            <a:r>
              <a:rPr lang="en-US" altLang="en-US"/>
              <a:t>An external torque (the                                                       instructor’s hands)                                                               increases the angular                                                            momentum of the wheel.</a:t>
            </a:r>
            <a:endParaRPr lang="en-US" altLang="en-US">
              <a:sym typeface="Symbol" pitchFamily="18" charset="2"/>
            </a:endParaRPr>
          </a:p>
          <a:p>
            <a:r>
              <a:rPr lang="en-US" altLang="en-US">
                <a:sym typeface="Symbol" pitchFamily="18" charset="2"/>
              </a:rPr>
              <a:t></a:t>
            </a:r>
            <a:r>
              <a:rPr lang="en-US" altLang="en-US"/>
              <a:t>Another external torque                                                       (the instructor, again)                                                           reorients the direction of the angular momentum.</a:t>
            </a:r>
          </a:p>
          <a:p>
            <a:r>
              <a:rPr lang="en-US" altLang="en-US">
                <a:sym typeface="Symbol" pitchFamily="18" charset="2"/>
              </a:rPr>
              <a:t>Upon release the angular momentum of the wheel keeps it oriented in its counterintuitive way!</a:t>
            </a:r>
            <a:endParaRPr lang="en-US" altLang="en-US">
              <a:ea typeface="Times New Roman" pitchFamily="18" charset="0"/>
              <a:cs typeface="Courier New" pitchFamily="49" charset="0"/>
              <a:sym typeface="Symbol" pitchFamily="18" charset="2"/>
            </a:endParaRPr>
          </a:p>
        </p:txBody>
      </p:sp>
      <p:sp>
        <p:nvSpPr>
          <p:cNvPr id="55299"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Conservation of angular momentum</a:t>
            </a:r>
            <a:endParaRPr lang="en-US" altLang="en-US">
              <a:solidFill>
                <a:schemeClr val="accent2"/>
              </a:solidFill>
            </a:endParaRPr>
          </a:p>
        </p:txBody>
      </p:sp>
      <p:sp>
        <p:nvSpPr>
          <p:cNvPr id="55300"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2" name="Picture 1"/>
          <p:cNvPicPr>
            <a:picLocks noChangeAspect="1"/>
          </p:cNvPicPr>
          <p:nvPr/>
        </p:nvPicPr>
        <p:blipFill>
          <a:blip r:embed="rId5" cstate="print"/>
          <a:srcRect/>
          <a:stretch>
            <a:fillRect/>
          </a:stretch>
        </p:blipFill>
        <p:spPr bwMode="auto">
          <a:xfrm>
            <a:off x="4440238" y="1879600"/>
            <a:ext cx="4578350" cy="343376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675" y="1860550"/>
            <a:ext cx="7772400" cy="4997450"/>
          </a:xfrm>
          <a:prstGeom prst="rect">
            <a:avLst/>
          </a:prstGeom>
          <a:solidFill>
            <a:srgbClr val="CCFFCC"/>
          </a:solidFill>
          <a:ln w="9525">
            <a:noFill/>
            <a:miter lim="800000"/>
            <a:headEnd/>
            <a:tailEnd/>
          </a:ln>
        </p:spPr>
        <p:txBody>
          <a:bodyPr/>
          <a:lstStyle/>
          <a:p>
            <a:pPr>
              <a:spcAft>
                <a:spcPct val="20000"/>
              </a:spcAft>
            </a:pPr>
            <a:r>
              <a:rPr lang="en-US" altLang="en-US"/>
              <a:t>PRACTICE: Explain what                                                               is happening in this video.</a:t>
            </a:r>
          </a:p>
          <a:p>
            <a:pPr>
              <a:spcAft>
                <a:spcPct val="20000"/>
              </a:spcAft>
            </a:pPr>
            <a:r>
              <a:rPr lang="en-US" altLang="en-US"/>
              <a:t>SOLUTION:</a:t>
            </a:r>
          </a:p>
          <a:p>
            <a:r>
              <a:rPr lang="en-US" altLang="en-US">
                <a:sym typeface="Symbol" pitchFamily="18" charset="2"/>
              </a:rPr>
              <a:t></a:t>
            </a:r>
            <a:r>
              <a:rPr lang="en-US" altLang="en-US"/>
              <a:t>The student is on a                                                           frictionless stand and is                                                               free to rotate. The wheel                                                               begins by rotating with                                                            a horizontal </a:t>
            </a:r>
            <a:r>
              <a:rPr lang="en-US" altLang="en-US" b="1"/>
              <a:t>L</a:t>
            </a:r>
            <a:r>
              <a:rPr lang="en-US" altLang="en-US"/>
              <a:t>.</a:t>
            </a:r>
            <a:endParaRPr lang="en-US" altLang="en-US">
              <a:sym typeface="Symbol" pitchFamily="18" charset="2"/>
            </a:endParaRPr>
          </a:p>
          <a:p>
            <a:r>
              <a:rPr lang="en-US" altLang="en-US">
                <a:sym typeface="Symbol" pitchFamily="18" charset="2"/>
              </a:rPr>
              <a:t></a:t>
            </a:r>
            <a:r>
              <a:rPr lang="en-US" altLang="en-US"/>
              <a:t>As the student exerts an                                                    internal torque to the wheel, reorienting its </a:t>
            </a:r>
            <a:r>
              <a:rPr lang="en-US" altLang="en-US" b="1"/>
              <a:t>L</a:t>
            </a:r>
            <a:r>
              <a:rPr lang="en-US" altLang="en-US"/>
              <a:t> vertically, the student’s vertical </a:t>
            </a:r>
            <a:r>
              <a:rPr lang="en-US" altLang="en-US" b="1"/>
              <a:t>L</a:t>
            </a:r>
            <a:r>
              <a:rPr lang="en-US" altLang="en-US"/>
              <a:t> changes in such a way as to keep the total </a:t>
            </a:r>
            <a:r>
              <a:rPr lang="en-US" altLang="en-US" b="1"/>
              <a:t>L</a:t>
            </a:r>
            <a:r>
              <a:rPr lang="en-US" altLang="en-US"/>
              <a:t> constant.</a:t>
            </a:r>
          </a:p>
          <a:p>
            <a:r>
              <a:rPr lang="en-US" altLang="en-US">
                <a:sym typeface="Symbol" pitchFamily="18" charset="2"/>
              </a:rPr>
              <a:t>She rotates opposite to the wheel!</a:t>
            </a:r>
            <a:endParaRPr lang="en-US" altLang="en-US">
              <a:ea typeface="Times New Roman" pitchFamily="18" charset="0"/>
              <a:cs typeface="Courier New" pitchFamily="49" charset="0"/>
              <a:sym typeface="Symbol" pitchFamily="18" charset="2"/>
            </a:endParaRPr>
          </a:p>
        </p:txBody>
      </p:sp>
      <p:sp>
        <p:nvSpPr>
          <p:cNvPr id="56323"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Conservation of angular momentum</a:t>
            </a:r>
            <a:endParaRPr lang="en-US" altLang="en-US">
              <a:solidFill>
                <a:schemeClr val="accent2"/>
              </a:solidFill>
            </a:endParaRPr>
          </a:p>
        </p:txBody>
      </p:sp>
      <p:sp>
        <p:nvSpPr>
          <p:cNvPr id="5632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5" name="Picture 4"/>
          <p:cNvPicPr>
            <a:picLocks noChangeAspect="1"/>
          </p:cNvPicPr>
          <p:nvPr/>
        </p:nvPicPr>
        <p:blipFill>
          <a:blip r:embed="rId5" cstate="print"/>
          <a:srcRect/>
          <a:stretch>
            <a:fillRect/>
          </a:stretch>
        </p:blipFill>
        <p:spPr bwMode="auto">
          <a:xfrm>
            <a:off x="4387850" y="1892300"/>
            <a:ext cx="4456113" cy="334168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01675" y="1860550"/>
            <a:ext cx="7772400" cy="4997450"/>
          </a:xfrm>
          <a:prstGeom prst="rect">
            <a:avLst/>
          </a:prstGeom>
          <a:solidFill>
            <a:srgbClr val="CCFFCC"/>
          </a:solidFill>
          <a:ln w="9525">
            <a:noFill/>
            <a:miter lim="800000"/>
            <a:headEnd/>
            <a:tailEnd/>
          </a:ln>
        </p:spPr>
        <p:txBody>
          <a:bodyPr/>
          <a:lstStyle/>
          <a:p>
            <a:pPr>
              <a:spcAft>
                <a:spcPct val="20000"/>
              </a:spcAft>
            </a:pPr>
            <a:r>
              <a:rPr lang="en-US" altLang="en-US" dirty="0"/>
              <a:t>PRACTICE: Use conservation of angular momentum to predict the angular speed of Earth if it became a black hole. Assume the earth is a solid homogenous sphere. </a:t>
            </a:r>
            <a:r>
              <a:rPr lang="en-US" altLang="en-US" i="1" dirty="0"/>
              <a:t>M</a:t>
            </a:r>
            <a:r>
              <a:rPr lang="en-US" altLang="en-US" dirty="0"/>
              <a:t> = 5.98</a:t>
            </a:r>
            <a:r>
              <a:rPr lang="en-US" altLang="en-US" dirty="0">
                <a:sym typeface="Symbol" pitchFamily="18" charset="2"/>
              </a:rPr>
              <a:t>10</a:t>
            </a:r>
            <a:r>
              <a:rPr lang="en-US" altLang="en-US" baseline="30000" dirty="0">
                <a:sym typeface="Symbol" pitchFamily="18" charset="2"/>
              </a:rPr>
              <a:t>24</a:t>
            </a:r>
            <a:r>
              <a:rPr lang="en-US" altLang="en-US" dirty="0">
                <a:sym typeface="Symbol" pitchFamily="18" charset="2"/>
              </a:rPr>
              <a:t> kg and </a:t>
            </a:r>
            <a:r>
              <a:rPr lang="en-US" altLang="en-US" i="1" dirty="0">
                <a:sym typeface="Symbol" pitchFamily="18" charset="2"/>
              </a:rPr>
              <a:t>R</a:t>
            </a:r>
            <a:r>
              <a:rPr lang="en-US" altLang="en-US" dirty="0">
                <a:sym typeface="Symbol" pitchFamily="18" charset="2"/>
              </a:rPr>
              <a:t> = 6.37 10</a:t>
            </a:r>
            <a:r>
              <a:rPr lang="en-US" altLang="en-US" baseline="30000" dirty="0">
                <a:sym typeface="Symbol" pitchFamily="18" charset="2"/>
              </a:rPr>
              <a:t>6</a:t>
            </a:r>
            <a:r>
              <a:rPr lang="en-US" altLang="en-US" dirty="0">
                <a:sym typeface="Symbol" pitchFamily="18" charset="2"/>
              </a:rPr>
              <a:t> m.</a:t>
            </a:r>
            <a:endParaRPr lang="en-US" altLang="en-US" dirty="0"/>
          </a:p>
          <a:p>
            <a:pPr>
              <a:spcAft>
                <a:spcPct val="20000"/>
              </a:spcAft>
            </a:pPr>
            <a:r>
              <a:rPr lang="en-US" altLang="en-US" dirty="0"/>
              <a:t>SOLUTION: Use </a:t>
            </a:r>
            <a:r>
              <a:rPr lang="en-US" altLang="en-US" i="1" dirty="0"/>
              <a:t>I</a:t>
            </a:r>
            <a:r>
              <a:rPr lang="en-US" altLang="en-US" dirty="0"/>
              <a:t> = (</a:t>
            </a:r>
            <a:r>
              <a:rPr lang="en-US" altLang="en-US" dirty="0" smtClean="0"/>
              <a:t>2/5)</a:t>
            </a:r>
            <a:r>
              <a:rPr lang="en-US" altLang="en-US" i="1" dirty="0" smtClean="0"/>
              <a:t>MR</a:t>
            </a:r>
            <a:r>
              <a:rPr lang="en-US" altLang="en-US" baseline="30000" dirty="0" smtClean="0"/>
              <a:t> 2</a:t>
            </a:r>
            <a:r>
              <a:rPr lang="en-US" altLang="en-US" dirty="0" smtClean="0"/>
              <a:t>, </a:t>
            </a:r>
            <a:r>
              <a:rPr lang="en-US" altLang="en-US" i="1" dirty="0"/>
              <a:t>L</a:t>
            </a:r>
            <a:r>
              <a:rPr lang="en-US" altLang="en-US" dirty="0"/>
              <a:t> = </a:t>
            </a:r>
            <a:r>
              <a:rPr lang="en-US" altLang="en-US" i="1" dirty="0"/>
              <a:t>I</a:t>
            </a:r>
            <a:r>
              <a:rPr lang="en-US" altLang="en-US" dirty="0">
                <a:sym typeface="Symbol" pitchFamily="18" charset="2"/>
              </a:rPr>
              <a:t>, and </a:t>
            </a:r>
            <a:r>
              <a:rPr lang="en-US" altLang="en-US" i="1" dirty="0">
                <a:sym typeface="Symbol" pitchFamily="18" charset="2"/>
              </a:rPr>
              <a:t>L</a:t>
            </a:r>
            <a:r>
              <a:rPr lang="en-US" altLang="en-US" baseline="-25000" dirty="0">
                <a:sym typeface="Symbol" pitchFamily="18" charset="2"/>
              </a:rPr>
              <a:t>i</a:t>
            </a:r>
            <a:r>
              <a:rPr lang="en-US" altLang="en-US" dirty="0">
                <a:sym typeface="Symbol" pitchFamily="18" charset="2"/>
              </a:rPr>
              <a:t> = </a:t>
            </a:r>
            <a:r>
              <a:rPr lang="en-US" altLang="en-US" i="1" dirty="0">
                <a:sym typeface="Symbol" pitchFamily="18" charset="2"/>
              </a:rPr>
              <a:t>L</a:t>
            </a:r>
            <a:r>
              <a:rPr lang="en-US" altLang="en-US" baseline="-25000" dirty="0">
                <a:sym typeface="Symbol" pitchFamily="18" charset="2"/>
              </a:rPr>
              <a:t>f</a:t>
            </a:r>
            <a:r>
              <a:rPr lang="en-US" altLang="en-US" dirty="0">
                <a:sym typeface="Symbol" pitchFamily="18" charset="2"/>
              </a:rPr>
              <a:t>:</a:t>
            </a:r>
            <a:endParaRPr lang="en-US" altLang="en-US" dirty="0"/>
          </a:p>
          <a:p>
            <a:r>
              <a:rPr lang="en-US" altLang="en-US" dirty="0">
                <a:sym typeface="Symbol" pitchFamily="18" charset="2"/>
              </a:rPr>
              <a:t></a:t>
            </a:r>
            <a:r>
              <a:rPr lang="en-US" altLang="en-US" i="1" dirty="0">
                <a:sym typeface="Symbol" pitchFamily="18" charset="2"/>
              </a:rPr>
              <a:t>I</a:t>
            </a:r>
            <a:r>
              <a:rPr lang="en-US" altLang="en-US" baseline="-25000" dirty="0">
                <a:sym typeface="Symbol" pitchFamily="18" charset="2"/>
              </a:rPr>
              <a:t>i</a:t>
            </a:r>
            <a:r>
              <a:rPr lang="en-US" altLang="en-US" dirty="0">
                <a:sym typeface="Symbol" pitchFamily="18" charset="2"/>
              </a:rPr>
              <a:t> = (2/5)</a:t>
            </a:r>
            <a:r>
              <a:rPr lang="en-US" altLang="en-US" dirty="0"/>
              <a:t>5.98</a:t>
            </a:r>
            <a:r>
              <a:rPr lang="en-US" altLang="en-US" dirty="0">
                <a:sym typeface="Symbol" pitchFamily="18" charset="2"/>
              </a:rPr>
              <a:t>10</a:t>
            </a:r>
            <a:r>
              <a:rPr lang="en-US" altLang="en-US" baseline="30000" dirty="0">
                <a:sym typeface="Symbol" pitchFamily="18" charset="2"/>
              </a:rPr>
              <a:t>24</a:t>
            </a:r>
            <a:r>
              <a:rPr lang="en-US" altLang="en-US" dirty="0">
                <a:sym typeface="Symbol" pitchFamily="18" charset="2"/>
              </a:rPr>
              <a:t>(6.3710</a:t>
            </a:r>
            <a:r>
              <a:rPr lang="en-US" altLang="en-US" baseline="30000" dirty="0">
                <a:sym typeface="Symbol" pitchFamily="18" charset="2"/>
              </a:rPr>
              <a:t>6</a:t>
            </a:r>
            <a:r>
              <a:rPr lang="en-US" altLang="en-US" dirty="0">
                <a:sym typeface="Symbol" pitchFamily="18" charset="2"/>
              </a:rPr>
              <a:t>)</a:t>
            </a:r>
            <a:r>
              <a:rPr lang="en-US" altLang="en-US" baseline="30000" dirty="0">
                <a:sym typeface="Symbol" pitchFamily="18" charset="2"/>
              </a:rPr>
              <a:t>2</a:t>
            </a:r>
            <a:r>
              <a:rPr lang="en-US" altLang="en-US" dirty="0">
                <a:sym typeface="Symbol" pitchFamily="18" charset="2"/>
              </a:rPr>
              <a:t> = 9.7110</a:t>
            </a:r>
            <a:r>
              <a:rPr lang="en-US" altLang="en-US" baseline="30000" dirty="0">
                <a:sym typeface="Symbol" pitchFamily="18" charset="2"/>
              </a:rPr>
              <a:t>37</a:t>
            </a:r>
            <a:r>
              <a:rPr lang="en-US" altLang="en-US" dirty="0">
                <a:sym typeface="Symbol" pitchFamily="18" charset="2"/>
              </a:rPr>
              <a:t> kg m</a:t>
            </a:r>
            <a:r>
              <a:rPr lang="en-US" altLang="en-US" baseline="30000" dirty="0">
                <a:sym typeface="Symbol" pitchFamily="18" charset="2"/>
              </a:rPr>
              <a:t>2</a:t>
            </a:r>
            <a:r>
              <a:rPr lang="en-US" altLang="en-US" dirty="0">
                <a:sym typeface="Symbol" pitchFamily="18" charset="2"/>
              </a:rPr>
              <a:t>.</a:t>
            </a:r>
          </a:p>
          <a:p>
            <a:r>
              <a:rPr lang="en-US" altLang="en-US" dirty="0">
                <a:sym typeface="Symbol" pitchFamily="18" charset="2"/>
              </a:rPr>
              <a:t></a:t>
            </a:r>
            <a:r>
              <a:rPr lang="en-US" altLang="en-US" i="1" dirty="0"/>
              <a:t>R</a:t>
            </a:r>
            <a:r>
              <a:rPr lang="en-US" altLang="en-US" baseline="-25000" dirty="0"/>
              <a:t>s</a:t>
            </a:r>
            <a:r>
              <a:rPr lang="en-US" altLang="en-US" dirty="0"/>
              <a:t> </a:t>
            </a:r>
            <a:r>
              <a:rPr lang="en-US" altLang="en-US" dirty="0" smtClean="0"/>
              <a:t>= </a:t>
            </a:r>
            <a:r>
              <a:rPr lang="en-US" altLang="en-US" dirty="0"/>
              <a:t>2</a:t>
            </a:r>
            <a:r>
              <a:rPr lang="en-US" altLang="en-US" i="1" dirty="0"/>
              <a:t>GM / c</a:t>
            </a:r>
            <a:r>
              <a:rPr lang="en-US" altLang="en-US" baseline="30000" dirty="0"/>
              <a:t>2</a:t>
            </a:r>
            <a:r>
              <a:rPr lang="en-US" altLang="en-US" dirty="0"/>
              <a:t> </a:t>
            </a:r>
          </a:p>
          <a:p>
            <a:r>
              <a:rPr lang="en-US" altLang="en-US" dirty="0"/>
              <a:t>     </a:t>
            </a:r>
            <a:r>
              <a:rPr lang="en-US" altLang="en-US" dirty="0" smtClean="0"/>
              <a:t>= </a:t>
            </a:r>
            <a:r>
              <a:rPr lang="en-US" altLang="en-US" dirty="0"/>
              <a:t>2</a:t>
            </a:r>
            <a:r>
              <a:rPr lang="en-US" altLang="en-US" dirty="0">
                <a:sym typeface="Symbol" pitchFamily="18" charset="2"/>
              </a:rPr>
              <a:t></a:t>
            </a:r>
            <a:r>
              <a:rPr lang="en-US" altLang="en-US" dirty="0"/>
              <a:t>6.67</a:t>
            </a:r>
            <a:r>
              <a:rPr lang="en-US" altLang="en-US" dirty="0">
                <a:sym typeface="Symbol" pitchFamily="18" charset="2"/>
              </a:rPr>
              <a:t>10</a:t>
            </a:r>
            <a:r>
              <a:rPr lang="en-US" altLang="en-US" baseline="30000" dirty="0">
                <a:sym typeface="Symbol" pitchFamily="18" charset="2"/>
              </a:rPr>
              <a:t>-11</a:t>
            </a:r>
            <a:r>
              <a:rPr lang="en-US" altLang="en-US" dirty="0">
                <a:sym typeface="Symbol" pitchFamily="18" charset="2"/>
              </a:rPr>
              <a:t></a:t>
            </a:r>
            <a:r>
              <a:rPr lang="en-US" altLang="en-US" dirty="0"/>
              <a:t>5.98</a:t>
            </a:r>
            <a:r>
              <a:rPr lang="en-US" altLang="en-US" dirty="0">
                <a:sym typeface="Symbol" pitchFamily="18" charset="2"/>
              </a:rPr>
              <a:t>10</a:t>
            </a:r>
            <a:r>
              <a:rPr lang="en-US" altLang="en-US" baseline="30000" dirty="0">
                <a:sym typeface="Symbol" pitchFamily="18" charset="2"/>
              </a:rPr>
              <a:t>24</a:t>
            </a:r>
            <a:r>
              <a:rPr lang="en-US" altLang="en-US" i="1" dirty="0"/>
              <a:t> / </a:t>
            </a:r>
            <a:r>
              <a:rPr lang="en-US" altLang="en-US" dirty="0"/>
              <a:t>(3.00</a:t>
            </a:r>
            <a:r>
              <a:rPr lang="en-US" altLang="en-US" dirty="0">
                <a:sym typeface="Symbol" pitchFamily="18" charset="2"/>
              </a:rPr>
              <a:t>10</a:t>
            </a:r>
            <a:r>
              <a:rPr lang="en-US" altLang="en-US" baseline="30000" dirty="0">
                <a:sym typeface="Symbol" pitchFamily="18" charset="2"/>
              </a:rPr>
              <a:t>8</a:t>
            </a:r>
            <a:r>
              <a:rPr lang="en-US" altLang="en-US" dirty="0"/>
              <a:t>)</a:t>
            </a:r>
            <a:r>
              <a:rPr lang="en-US" altLang="en-US" baseline="30000" dirty="0"/>
              <a:t>2</a:t>
            </a:r>
            <a:r>
              <a:rPr lang="en-US" altLang="en-US" dirty="0"/>
              <a:t> = 0.00886 </a:t>
            </a:r>
            <a:r>
              <a:rPr lang="en-US" altLang="en-US" dirty="0" smtClean="0"/>
              <a:t>m.</a:t>
            </a:r>
            <a:endParaRPr lang="en-US" altLang="en-US" dirty="0"/>
          </a:p>
          <a:p>
            <a:r>
              <a:rPr lang="en-US" altLang="en-US" dirty="0">
                <a:sym typeface="Symbol" pitchFamily="18" charset="2"/>
              </a:rPr>
              <a:t></a:t>
            </a:r>
            <a:r>
              <a:rPr lang="en-US" altLang="en-US" i="1" dirty="0">
                <a:sym typeface="Symbol" pitchFamily="18" charset="2"/>
              </a:rPr>
              <a:t>I</a:t>
            </a:r>
            <a:r>
              <a:rPr lang="en-US" altLang="en-US" baseline="-25000" dirty="0">
                <a:sym typeface="Symbol" pitchFamily="18" charset="2"/>
              </a:rPr>
              <a:t>f</a:t>
            </a:r>
            <a:r>
              <a:rPr lang="en-US" altLang="en-US" dirty="0">
                <a:sym typeface="Symbol" pitchFamily="18" charset="2"/>
              </a:rPr>
              <a:t> = (2/5)</a:t>
            </a:r>
            <a:r>
              <a:rPr lang="en-US" altLang="en-US" dirty="0"/>
              <a:t>5.98</a:t>
            </a:r>
            <a:r>
              <a:rPr lang="en-US" altLang="en-US" dirty="0">
                <a:sym typeface="Symbol" pitchFamily="18" charset="2"/>
              </a:rPr>
              <a:t>10</a:t>
            </a:r>
            <a:r>
              <a:rPr lang="en-US" altLang="en-US" baseline="30000" dirty="0">
                <a:sym typeface="Symbol" pitchFamily="18" charset="2"/>
              </a:rPr>
              <a:t>24</a:t>
            </a:r>
            <a:r>
              <a:rPr lang="en-US" altLang="en-US" dirty="0">
                <a:sym typeface="Symbol" pitchFamily="18" charset="2"/>
              </a:rPr>
              <a:t>(0.00886)</a:t>
            </a:r>
            <a:r>
              <a:rPr lang="en-US" altLang="en-US" baseline="30000" dirty="0">
                <a:sym typeface="Symbol" pitchFamily="18" charset="2"/>
              </a:rPr>
              <a:t>2</a:t>
            </a:r>
            <a:r>
              <a:rPr lang="en-US" altLang="en-US" dirty="0">
                <a:sym typeface="Symbol" pitchFamily="18" charset="2"/>
              </a:rPr>
              <a:t> = 1.8810</a:t>
            </a:r>
            <a:r>
              <a:rPr lang="en-US" altLang="en-US" baseline="30000" dirty="0">
                <a:sym typeface="Symbol" pitchFamily="18" charset="2"/>
              </a:rPr>
              <a:t>20</a:t>
            </a:r>
            <a:r>
              <a:rPr lang="en-US" altLang="en-US" dirty="0">
                <a:sym typeface="Symbol" pitchFamily="18" charset="2"/>
              </a:rPr>
              <a:t> kg m</a:t>
            </a:r>
            <a:r>
              <a:rPr lang="en-US" altLang="en-US" baseline="30000" dirty="0">
                <a:sym typeface="Symbol" pitchFamily="18" charset="2"/>
              </a:rPr>
              <a:t>2</a:t>
            </a:r>
            <a:r>
              <a:rPr lang="en-US" altLang="en-US" dirty="0">
                <a:sym typeface="Symbol" pitchFamily="18" charset="2"/>
              </a:rPr>
              <a:t>.</a:t>
            </a:r>
          </a:p>
          <a:p>
            <a:r>
              <a:rPr lang="en-US" altLang="en-US" dirty="0">
                <a:sym typeface="Symbol" pitchFamily="18" charset="2"/>
              </a:rPr>
              <a:t></a:t>
            </a:r>
            <a:r>
              <a:rPr lang="en-US" altLang="en-US" i="1" dirty="0">
                <a:sym typeface="Symbol" pitchFamily="18" charset="2"/>
              </a:rPr>
              <a:t>L</a:t>
            </a:r>
            <a:r>
              <a:rPr lang="en-US" altLang="en-US" baseline="-25000" dirty="0">
                <a:sym typeface="Symbol" pitchFamily="18" charset="2"/>
              </a:rPr>
              <a:t>f</a:t>
            </a:r>
            <a:r>
              <a:rPr lang="en-US" altLang="en-US" dirty="0">
                <a:sym typeface="Symbol" pitchFamily="18" charset="2"/>
              </a:rPr>
              <a:t> = </a:t>
            </a:r>
            <a:r>
              <a:rPr lang="en-US" altLang="en-US" i="1" dirty="0">
                <a:sym typeface="Symbol" pitchFamily="18" charset="2"/>
              </a:rPr>
              <a:t>L</a:t>
            </a:r>
            <a:r>
              <a:rPr lang="en-US" altLang="en-US" baseline="-25000" dirty="0">
                <a:sym typeface="Symbol" pitchFamily="18" charset="2"/>
              </a:rPr>
              <a:t>i</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f</a:t>
            </a:r>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i</a:t>
            </a:r>
            <a:r>
              <a:rPr lang="en-US" altLang="en-US" dirty="0">
                <a:sym typeface="Symbol" pitchFamily="18" charset="2"/>
              </a:rPr>
              <a:t> </a:t>
            </a:r>
            <a:r>
              <a:rPr lang="en-US" altLang="en-US" baseline="-25000" dirty="0" err="1">
                <a:sym typeface="Symbol" pitchFamily="18" charset="2"/>
              </a:rPr>
              <a:t>i</a:t>
            </a:r>
            <a:r>
              <a:rPr lang="en-US" altLang="en-US" dirty="0">
                <a:sym typeface="Symbol" pitchFamily="18" charset="2"/>
              </a:rPr>
              <a:t>  </a:t>
            </a:r>
          </a:p>
          <a:p>
            <a:r>
              <a:rPr lang="en-US" altLang="en-US" dirty="0">
                <a:sym typeface="Symbol" pitchFamily="18" charset="2"/>
              </a:rPr>
              <a:t>      </a:t>
            </a:r>
            <a:r>
              <a:rPr lang="en-US" altLang="en-US" baseline="-25000" dirty="0">
                <a:sym typeface="Symbol" pitchFamily="18" charset="2"/>
              </a:rPr>
              <a:t>f</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i</a:t>
            </a:r>
            <a:r>
              <a:rPr lang="en-US" altLang="en-US" dirty="0">
                <a:sym typeface="Symbol" pitchFamily="18" charset="2"/>
              </a:rPr>
              <a:t> </a:t>
            </a:r>
            <a:r>
              <a:rPr lang="en-US" altLang="en-US" i="1" dirty="0">
                <a:sym typeface="Symbol" pitchFamily="18" charset="2"/>
              </a:rPr>
              <a:t>/</a:t>
            </a:r>
            <a:r>
              <a:rPr lang="en-US" altLang="en-US" dirty="0">
                <a:sym typeface="Symbol" pitchFamily="18" charset="2"/>
              </a:rPr>
              <a:t> </a:t>
            </a:r>
            <a:r>
              <a:rPr lang="en-US" altLang="en-US" i="1" dirty="0">
                <a:sym typeface="Symbol" pitchFamily="18" charset="2"/>
              </a:rPr>
              <a:t>I</a:t>
            </a:r>
            <a:r>
              <a:rPr lang="en-US" altLang="en-US" baseline="-25000" dirty="0">
                <a:sym typeface="Symbol" pitchFamily="18" charset="2"/>
              </a:rPr>
              <a:t>f</a:t>
            </a:r>
            <a:r>
              <a:rPr lang="en-US" altLang="en-US" dirty="0">
                <a:sym typeface="Symbol" pitchFamily="18" charset="2"/>
              </a:rPr>
              <a:t>) </a:t>
            </a:r>
            <a:r>
              <a:rPr lang="en-US" altLang="en-US" baseline="-25000" dirty="0" err="1">
                <a:sym typeface="Symbol" pitchFamily="18" charset="2"/>
              </a:rPr>
              <a:t>i</a:t>
            </a:r>
            <a:r>
              <a:rPr lang="en-US" altLang="en-US" dirty="0">
                <a:sym typeface="Symbol" pitchFamily="18" charset="2"/>
              </a:rPr>
              <a:t> </a:t>
            </a:r>
          </a:p>
          <a:p>
            <a:r>
              <a:rPr lang="en-US" altLang="en-US" dirty="0">
                <a:sym typeface="Symbol" pitchFamily="18" charset="2"/>
              </a:rPr>
              <a:t>	= [(9.7110</a:t>
            </a:r>
            <a:r>
              <a:rPr lang="en-US" altLang="en-US" baseline="30000" dirty="0">
                <a:sym typeface="Symbol" pitchFamily="18" charset="2"/>
              </a:rPr>
              <a:t>37</a:t>
            </a:r>
            <a:r>
              <a:rPr lang="en-US" altLang="en-US" dirty="0">
                <a:sym typeface="Symbol" pitchFamily="18" charset="2"/>
              </a:rPr>
              <a:t>)</a:t>
            </a:r>
            <a:r>
              <a:rPr lang="en-US" altLang="en-US" i="1" dirty="0">
                <a:sym typeface="Symbol" pitchFamily="18" charset="2"/>
              </a:rPr>
              <a:t>/</a:t>
            </a:r>
            <a:r>
              <a:rPr lang="en-US" altLang="en-US" dirty="0">
                <a:sym typeface="Symbol" pitchFamily="18" charset="2"/>
              </a:rPr>
              <a:t>(1.8810</a:t>
            </a:r>
            <a:r>
              <a:rPr lang="en-US" altLang="en-US" baseline="30000" dirty="0">
                <a:sym typeface="Symbol" pitchFamily="18" charset="2"/>
              </a:rPr>
              <a:t>20</a:t>
            </a:r>
            <a:r>
              <a:rPr lang="en-US" altLang="en-US" dirty="0">
                <a:sym typeface="Symbol" pitchFamily="18" charset="2"/>
              </a:rPr>
              <a:t>)](2</a:t>
            </a:r>
            <a:r>
              <a:rPr lang="en-US" altLang="en-US" i="1" dirty="0">
                <a:sym typeface="Symbol" pitchFamily="18" charset="2"/>
              </a:rPr>
              <a:t>/ </a:t>
            </a:r>
            <a:r>
              <a:rPr lang="en-US" altLang="en-US" dirty="0">
                <a:sym typeface="Symbol" pitchFamily="18" charset="2"/>
              </a:rPr>
              <a:t>243600)</a:t>
            </a:r>
          </a:p>
          <a:p>
            <a:r>
              <a:rPr lang="en-US" altLang="en-US" dirty="0">
                <a:sym typeface="Symbol" pitchFamily="18" charset="2"/>
              </a:rPr>
              <a:t>	= 3.75</a:t>
            </a:r>
            <a:r>
              <a:rPr lang="en-US" altLang="en-US" dirty="0" smtClean="0">
                <a:sym typeface="Symbol" pitchFamily="18" charset="2"/>
              </a:rPr>
              <a:t>10</a:t>
            </a:r>
            <a:r>
              <a:rPr lang="en-US" altLang="en-US" baseline="30000" dirty="0" smtClean="0">
                <a:sym typeface="Symbol" pitchFamily="18" charset="2"/>
              </a:rPr>
              <a:t>13</a:t>
            </a:r>
            <a:r>
              <a:rPr lang="en-US" altLang="en-US" dirty="0" smtClean="0">
                <a:sym typeface="Symbol" pitchFamily="18" charset="2"/>
              </a:rPr>
              <a:t> </a:t>
            </a:r>
            <a:r>
              <a:rPr lang="en-US" altLang="en-US" dirty="0" err="1">
                <a:sym typeface="Symbol" pitchFamily="18" charset="2"/>
              </a:rPr>
              <a:t>rad</a:t>
            </a:r>
            <a:r>
              <a:rPr lang="en-US" altLang="en-US" dirty="0">
                <a:sym typeface="Symbol" pitchFamily="18" charset="2"/>
              </a:rPr>
              <a:t> s</a:t>
            </a:r>
            <a:r>
              <a:rPr lang="en-US" altLang="en-US" baseline="30000" dirty="0">
                <a:sym typeface="Symbol" pitchFamily="18" charset="2"/>
              </a:rPr>
              <a:t>-1</a:t>
            </a:r>
            <a:r>
              <a:rPr lang="en-US" altLang="en-US" dirty="0">
                <a:sym typeface="Symbol" pitchFamily="18" charset="2"/>
              </a:rPr>
              <a:t>.</a:t>
            </a:r>
          </a:p>
          <a:p>
            <a:endParaRPr lang="en-US" altLang="en-US" i="1" dirty="0"/>
          </a:p>
        </p:txBody>
      </p:sp>
      <p:sp>
        <p:nvSpPr>
          <p:cNvPr id="57347" name="Rectangle 3"/>
          <p:cNvSpPr>
            <a:spLocks noChangeArrowheads="1"/>
          </p:cNvSpPr>
          <p:nvPr/>
        </p:nvSpPr>
        <p:spPr bwMode="auto">
          <a:xfrm>
            <a:off x="685800" y="1397000"/>
            <a:ext cx="7772400" cy="46355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Conservation of angular momentum</a:t>
            </a:r>
            <a:endParaRPr lang="en-US" altLang="en-US">
              <a:solidFill>
                <a:schemeClr val="accent2"/>
              </a:solidFill>
            </a:endParaRPr>
          </a:p>
        </p:txBody>
      </p:sp>
      <p:sp>
        <p:nvSpPr>
          <p:cNvPr id="57348"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pic>
        <p:nvPicPr>
          <p:cNvPr id="5" name="Picture 4"/>
          <p:cNvPicPr>
            <a:picLocks noChangeAspect="1"/>
          </p:cNvPicPr>
          <p:nvPr/>
        </p:nvPicPr>
        <p:blipFill>
          <a:blip r:embed="rId5" cstate="print"/>
          <a:stretch>
            <a:fillRect/>
          </a:stretch>
        </p:blipFill>
        <p:spPr>
          <a:xfrm>
            <a:off x="7573963" y="271463"/>
            <a:ext cx="1498600" cy="149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repeatCount="indefinite" accel="50000" fill="hold" nodeType="clickEffect">
                                  <p:stCondLst>
                                    <p:cond delay="0"/>
                                  </p:stCondLst>
                                  <p:childTnLst>
                                    <p:animScale>
                                      <p:cBhvr>
                                        <p:cTn id="16" dur="5000" fill="hold"/>
                                        <p:tgtEl>
                                          <p:spTgt spid="5"/>
                                        </p:tgtEl>
                                      </p:cBhvr>
                                      <p:by x="25000" y="25000"/>
                                    </p:animScale>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additive="base">
                                        <p:cTn id="5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calcmode="lin" valueType="num">
                                      <p:cBhvr additive="base">
                                        <p:cTn id="5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 calcmode="lin" valueType="num">
                                      <p:cBhvr additive="base">
                                        <p:cTn id="6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additive="base">
                                        <p:cTn id="6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a:p>
            <a:pPr>
              <a:spcAft>
                <a:spcPts val="200"/>
              </a:spcAft>
            </a:pPr>
            <a:r>
              <a:rPr lang="en-US" altLang="en-US">
                <a:sym typeface="Symbol" pitchFamily="18" charset="2"/>
              </a:rPr>
              <a:t></a:t>
            </a:r>
            <a:r>
              <a:rPr lang="en-US" altLang="en-US"/>
              <a:t>A special subset of dynamics is called </a:t>
            </a:r>
            <a:r>
              <a:rPr lang="en-US" altLang="en-US" b="1"/>
              <a:t>rolling motion</a:t>
            </a:r>
            <a:r>
              <a:rPr lang="en-US" altLang="en-US"/>
              <a:t>, where by “rolling” we mean “rolling </a:t>
            </a:r>
            <a:r>
              <a:rPr lang="en-US" altLang="en-US" i="1"/>
              <a:t>without slipping</a:t>
            </a:r>
            <a:r>
              <a:rPr lang="en-US" altLang="en-US"/>
              <a:t>.” </a:t>
            </a:r>
            <a:endParaRPr lang="en-US" altLang="en-US">
              <a:sym typeface="Symbol" pitchFamily="18" charset="2"/>
            </a:endParaRPr>
          </a:p>
          <a:p>
            <a:pPr>
              <a:spcAft>
                <a:spcPts val="200"/>
              </a:spcAft>
            </a:pPr>
            <a:r>
              <a:rPr lang="en-US" altLang="en-US">
                <a:sym typeface="Symbol" pitchFamily="18" charset="2"/>
              </a:rPr>
              <a:t>A rolling wheel is shown here:</a:t>
            </a: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r>
              <a:rPr lang="en-US" altLang="en-US">
                <a:sym typeface="Symbol" pitchFamily="18" charset="2"/>
              </a:rPr>
              <a:t>If the wheel’s cm has traveled a distance </a:t>
            </a:r>
            <a:r>
              <a:rPr lang="en-US" altLang="en-US" i="1">
                <a:solidFill>
                  <a:srgbClr val="333399"/>
                </a:solidFill>
                <a:sym typeface="Symbol" pitchFamily="18" charset="2"/>
              </a:rPr>
              <a:t>s</a:t>
            </a:r>
            <a:r>
              <a:rPr lang="en-US" altLang="en-US">
                <a:sym typeface="Symbol" pitchFamily="18" charset="2"/>
              </a:rPr>
              <a:t>, so has a point on its circumference (it is </a:t>
            </a:r>
            <a:r>
              <a:rPr lang="en-US" altLang="en-US" i="1">
                <a:sym typeface="Symbol" pitchFamily="18" charset="2"/>
              </a:rPr>
              <a:t>not slipping</a:t>
            </a:r>
            <a:r>
              <a:rPr lang="en-US" altLang="en-US">
                <a:sym typeface="Symbol" pitchFamily="18" charset="2"/>
              </a:rPr>
              <a:t>).</a:t>
            </a:r>
          </a:p>
          <a:p>
            <a:pPr>
              <a:spcAft>
                <a:spcPts val="200"/>
              </a:spcAft>
            </a:pPr>
            <a:r>
              <a:rPr lang="en-US" altLang="en-US">
                <a:sym typeface="Symbol" pitchFamily="18" charset="2"/>
              </a:rPr>
              <a:t>The speed of the wheel is given by </a:t>
            </a:r>
            <a:r>
              <a:rPr lang="en-US" altLang="en-US" i="1">
                <a:sym typeface="Symbol" pitchFamily="18" charset="2"/>
              </a:rPr>
              <a:t>v</a:t>
            </a:r>
            <a:r>
              <a:rPr lang="en-US" altLang="en-US" baseline="-25000">
                <a:sym typeface="Symbol" pitchFamily="18" charset="2"/>
              </a:rPr>
              <a:t>CM</a:t>
            </a:r>
            <a:r>
              <a:rPr lang="en-US" altLang="en-US">
                <a:sym typeface="Symbol" pitchFamily="18" charset="2"/>
              </a:rPr>
              <a:t> = </a:t>
            </a:r>
            <a:r>
              <a:rPr lang="en-US" altLang="en-US" i="1">
                <a:sym typeface="Symbol" pitchFamily="18" charset="2"/>
              </a:rPr>
              <a:t>s / t.</a:t>
            </a:r>
          </a:p>
          <a:p>
            <a:pPr>
              <a:spcAft>
                <a:spcPts val="200"/>
              </a:spcAft>
            </a:pPr>
            <a:r>
              <a:rPr lang="en-US" altLang="en-US">
                <a:sym typeface="Symbol" pitchFamily="18" charset="2"/>
              </a:rPr>
              <a:t>The speed of a point on the circumference,  the tangential speed, is also given by </a:t>
            </a:r>
            <a:r>
              <a:rPr lang="en-US" altLang="en-US" i="1">
                <a:sym typeface="Symbol" pitchFamily="18" charset="2"/>
              </a:rPr>
              <a:t>v</a:t>
            </a:r>
            <a:r>
              <a:rPr lang="en-US" altLang="en-US" baseline="-25000">
                <a:sym typeface="Symbol" pitchFamily="18" charset="2"/>
              </a:rPr>
              <a:t>t</a:t>
            </a:r>
            <a:r>
              <a:rPr lang="en-US" altLang="en-US">
                <a:sym typeface="Symbol" pitchFamily="18" charset="2"/>
              </a:rPr>
              <a:t> = </a:t>
            </a:r>
            <a:r>
              <a:rPr lang="en-US" altLang="en-US" i="1">
                <a:sym typeface="Symbol" pitchFamily="18" charset="2"/>
              </a:rPr>
              <a:t>s / t</a:t>
            </a:r>
            <a:r>
              <a:rPr lang="en-US" altLang="en-US">
                <a:sym typeface="Symbol" pitchFamily="18" charset="2"/>
              </a:rPr>
              <a:t>.</a:t>
            </a:r>
          </a:p>
        </p:txBody>
      </p:sp>
      <p:sp>
        <p:nvSpPr>
          <p:cNvPr id="5837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23"/>
          <p:cNvGrpSpPr>
            <a:grpSpLocks/>
          </p:cNvGrpSpPr>
          <p:nvPr/>
        </p:nvGrpSpPr>
        <p:grpSpPr bwMode="auto">
          <a:xfrm>
            <a:off x="1479550" y="3054350"/>
            <a:ext cx="1552575" cy="1552575"/>
            <a:chOff x="939" y="1507"/>
            <a:chExt cx="978" cy="978"/>
          </a:xfrm>
        </p:grpSpPr>
        <p:sp>
          <p:nvSpPr>
            <p:cNvPr id="58383" name="Oval 24"/>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4" name="Line 25"/>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58385" name="Line 26"/>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58386" name="Arc 27"/>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grpSp>
        <p:nvGrpSpPr>
          <p:cNvPr id="3" name="Group 28"/>
          <p:cNvGrpSpPr>
            <a:grpSpLocks/>
          </p:cNvGrpSpPr>
          <p:nvPr/>
        </p:nvGrpSpPr>
        <p:grpSpPr bwMode="auto">
          <a:xfrm>
            <a:off x="-11113" y="4606925"/>
            <a:ext cx="9144001" cy="176213"/>
            <a:chOff x="0" y="2485"/>
            <a:chExt cx="5760" cy="111"/>
          </a:xfrm>
        </p:grpSpPr>
        <p:sp>
          <p:nvSpPr>
            <p:cNvPr id="58381" name="Rectangle 29"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8382" name="Line 30"/>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sp>
        <p:nvSpPr>
          <p:cNvPr id="13" name="Line 31"/>
          <p:cNvSpPr>
            <a:spLocks noChangeShapeType="1"/>
          </p:cNvSpPr>
          <p:nvPr/>
        </p:nvSpPr>
        <p:spPr bwMode="auto">
          <a:xfrm>
            <a:off x="2255838" y="4606925"/>
            <a:ext cx="0" cy="414338"/>
          </a:xfrm>
          <a:prstGeom prst="line">
            <a:avLst/>
          </a:prstGeom>
          <a:noFill/>
          <a:ln w="28575">
            <a:solidFill>
              <a:schemeClr val="accent2"/>
            </a:solidFill>
            <a:round/>
            <a:headEnd type="arrow" w="med" len="med"/>
            <a:tailEnd/>
          </a:ln>
        </p:spPr>
        <p:txBody>
          <a:bodyPr/>
          <a:lstStyle/>
          <a:p>
            <a:endParaRPr lang="en-US"/>
          </a:p>
        </p:txBody>
      </p:sp>
      <p:sp>
        <p:nvSpPr>
          <p:cNvPr id="14" name="Arc 32"/>
          <p:cNvSpPr>
            <a:spLocks/>
          </p:cNvSpPr>
          <p:nvPr/>
        </p:nvSpPr>
        <p:spPr bwMode="auto">
          <a:xfrm flipH="1">
            <a:off x="4795838" y="3043238"/>
            <a:ext cx="777875" cy="15557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57150">
            <a:solidFill>
              <a:schemeClr val="accent2"/>
            </a:solidFill>
            <a:round/>
            <a:headEnd/>
            <a:tailEnd/>
          </a:ln>
        </p:spPr>
        <p:txBody>
          <a:bodyPr wrap="none" anchor="ctr"/>
          <a:lstStyle/>
          <a:p>
            <a:endParaRPr lang="en-US"/>
          </a:p>
        </p:txBody>
      </p:sp>
      <p:sp>
        <p:nvSpPr>
          <p:cNvPr id="15" name="Line 33"/>
          <p:cNvSpPr>
            <a:spLocks noChangeShapeType="1"/>
          </p:cNvSpPr>
          <p:nvPr/>
        </p:nvSpPr>
        <p:spPr bwMode="auto">
          <a:xfrm>
            <a:off x="2238375" y="4610100"/>
            <a:ext cx="3295650" cy="0"/>
          </a:xfrm>
          <a:prstGeom prst="line">
            <a:avLst/>
          </a:prstGeom>
          <a:noFill/>
          <a:ln w="57150">
            <a:solidFill>
              <a:schemeClr val="accent2"/>
            </a:solidFill>
            <a:round/>
            <a:headEnd/>
            <a:tailEnd/>
          </a:ln>
        </p:spPr>
        <p:txBody>
          <a:bodyPr/>
          <a:lstStyle/>
          <a:p>
            <a:endParaRPr lang="en-US"/>
          </a:p>
        </p:txBody>
      </p:sp>
      <p:sp>
        <p:nvSpPr>
          <p:cNvPr id="16" name="Text Box 34"/>
          <p:cNvSpPr txBox="1">
            <a:spLocks noChangeArrowheads="1"/>
          </p:cNvSpPr>
          <p:nvPr/>
        </p:nvSpPr>
        <p:spPr bwMode="auto">
          <a:xfrm>
            <a:off x="4772025" y="2881313"/>
            <a:ext cx="338138" cy="461962"/>
          </a:xfrm>
          <a:prstGeom prst="rect">
            <a:avLst/>
          </a:prstGeom>
          <a:noFill/>
          <a:ln w="9525">
            <a:noFill/>
            <a:miter lim="800000"/>
            <a:headEnd/>
            <a:tailEnd/>
          </a:ln>
        </p:spPr>
        <p:txBody>
          <a:bodyPr wrap="none">
            <a:spAutoFit/>
          </a:bodyPr>
          <a:lstStyle/>
          <a:p>
            <a:r>
              <a:rPr lang="en-US" i="1">
                <a:solidFill>
                  <a:schemeClr val="accent2"/>
                </a:solidFill>
              </a:rPr>
              <a:t>s</a:t>
            </a:r>
          </a:p>
        </p:txBody>
      </p:sp>
      <p:sp>
        <p:nvSpPr>
          <p:cNvPr id="17" name="Text Box 35"/>
          <p:cNvSpPr txBox="1">
            <a:spLocks noChangeArrowheads="1"/>
          </p:cNvSpPr>
          <p:nvPr/>
        </p:nvSpPr>
        <p:spPr bwMode="auto">
          <a:xfrm>
            <a:off x="3605213" y="4232275"/>
            <a:ext cx="338137" cy="461963"/>
          </a:xfrm>
          <a:prstGeom prst="rect">
            <a:avLst/>
          </a:prstGeom>
          <a:noFill/>
          <a:ln w="9525">
            <a:noFill/>
            <a:miter lim="800000"/>
            <a:headEnd/>
            <a:tailEnd/>
          </a:ln>
        </p:spPr>
        <p:txBody>
          <a:bodyPr wrap="none">
            <a:spAutoFit/>
          </a:bodyPr>
          <a:lstStyle/>
          <a:p>
            <a:r>
              <a:rPr lang="en-US" i="1">
                <a:solidFill>
                  <a:schemeClr val="accent2"/>
                </a:solidFill>
              </a:rPr>
              <a:t>s</a:t>
            </a:r>
          </a:p>
        </p:txBody>
      </p:sp>
      <p:sp>
        <p:nvSpPr>
          <p:cNvPr id="18" name="Line 36"/>
          <p:cNvSpPr>
            <a:spLocks noChangeShapeType="1"/>
          </p:cNvSpPr>
          <p:nvPr/>
        </p:nvSpPr>
        <p:spPr bwMode="auto">
          <a:xfrm>
            <a:off x="2252663" y="3825875"/>
            <a:ext cx="3324225" cy="0"/>
          </a:xfrm>
          <a:prstGeom prst="line">
            <a:avLst/>
          </a:prstGeom>
          <a:noFill/>
          <a:ln w="76200">
            <a:solidFill>
              <a:srgbClr val="FF3300"/>
            </a:solidFill>
            <a:round/>
            <a:headEnd/>
            <a:tailEnd type="arrow" w="med" len="med"/>
          </a:ln>
        </p:spPr>
        <p:txBody>
          <a:bodyPr/>
          <a:lstStyle/>
          <a:p>
            <a:endParaRPr lang="en-US"/>
          </a:p>
        </p:txBody>
      </p:sp>
      <p:sp>
        <p:nvSpPr>
          <p:cNvPr id="19" name="Text Box 37"/>
          <p:cNvSpPr txBox="1">
            <a:spLocks noChangeArrowheads="1"/>
          </p:cNvSpPr>
          <p:nvPr/>
        </p:nvSpPr>
        <p:spPr bwMode="auto">
          <a:xfrm>
            <a:off x="3656013" y="3327400"/>
            <a:ext cx="674687" cy="461963"/>
          </a:xfrm>
          <a:prstGeom prst="rect">
            <a:avLst/>
          </a:prstGeom>
          <a:noFill/>
          <a:ln w="9525">
            <a:noFill/>
            <a:miter lim="800000"/>
            <a:headEnd/>
            <a:tailEnd/>
          </a:ln>
        </p:spPr>
        <p:txBody>
          <a:bodyPr wrap="none">
            <a:spAutoFit/>
          </a:bodyPr>
          <a:lstStyle/>
          <a:p>
            <a:r>
              <a:rPr lang="en-US" i="1" dirty="0" err="1">
                <a:solidFill>
                  <a:srgbClr val="FF3300"/>
                </a:solidFill>
              </a:rPr>
              <a:t>v</a:t>
            </a:r>
            <a:r>
              <a:rPr lang="en-US" baseline="-25000" dirty="0" err="1">
                <a:solidFill>
                  <a:srgbClr val="FF3300"/>
                </a:solidFill>
              </a:rPr>
              <a:t>CM</a:t>
            </a:r>
            <a:endParaRPr lang="en-US" dirty="0">
              <a:solidFill>
                <a:srgbClr val="FF3300"/>
              </a:solidFill>
            </a:endParaRPr>
          </a:p>
        </p:txBody>
      </p:sp>
      <p:sp>
        <p:nvSpPr>
          <p:cNvPr id="20" name="Arc 32"/>
          <p:cNvSpPr>
            <a:spLocks/>
          </p:cNvSpPr>
          <p:nvPr/>
        </p:nvSpPr>
        <p:spPr bwMode="auto">
          <a:xfrm flipH="1">
            <a:off x="4800754" y="3033406"/>
            <a:ext cx="777875" cy="15557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76200">
            <a:solidFill>
              <a:srgbClr val="FF0000"/>
            </a:solidFill>
            <a:round/>
            <a:headEnd type="arrow" w="med" len="med"/>
            <a:tailEnd type="none" w="med" len="med"/>
          </a:ln>
        </p:spPr>
        <p:txBody>
          <a:bodyPr wrap="none" anchor="ctr"/>
          <a:lstStyle/>
          <a:p>
            <a:endParaRPr lang="en-US"/>
          </a:p>
        </p:txBody>
      </p:sp>
      <p:sp>
        <p:nvSpPr>
          <p:cNvPr id="21" name="Text Box 37"/>
          <p:cNvSpPr txBox="1">
            <a:spLocks noChangeArrowheads="1"/>
          </p:cNvSpPr>
          <p:nvPr/>
        </p:nvSpPr>
        <p:spPr bwMode="auto">
          <a:xfrm>
            <a:off x="5356994" y="2565400"/>
            <a:ext cx="396262" cy="461665"/>
          </a:xfrm>
          <a:prstGeom prst="rect">
            <a:avLst/>
          </a:prstGeom>
          <a:noFill/>
          <a:ln w="9525">
            <a:noFill/>
            <a:miter lim="800000"/>
            <a:headEnd/>
            <a:tailEnd/>
          </a:ln>
        </p:spPr>
        <p:txBody>
          <a:bodyPr wrap="none">
            <a:spAutoFit/>
          </a:bodyPr>
          <a:lstStyle/>
          <a:p>
            <a:r>
              <a:rPr lang="en-US" i="1" dirty="0" err="1" smtClean="0">
                <a:solidFill>
                  <a:srgbClr val="FF3300"/>
                </a:solidFill>
              </a:rPr>
              <a:t>v</a:t>
            </a:r>
            <a:r>
              <a:rPr lang="en-US" baseline="-25000" dirty="0" err="1" smtClean="0">
                <a:solidFill>
                  <a:srgbClr val="FF3300"/>
                </a:solidFill>
              </a:rPr>
              <a:t>t</a:t>
            </a:r>
            <a:endParaRPr lang="en-US" dirty="0">
              <a:solidFill>
                <a:srgbClr val="FF33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10800000">
                                      <p:cBhvr>
                                        <p:cTn id="33" dur="2000" fill="hold"/>
                                        <p:tgtEl>
                                          <p:spTgt spid="2"/>
                                        </p:tgtEl>
                                        <p:attrNameLst>
                                          <p:attrName>r</p:attrName>
                                        </p:attrNameLst>
                                      </p:cBhvr>
                                    </p:animRot>
                                  </p:childTnLst>
                                </p:cTn>
                              </p:par>
                              <p:par>
                                <p:cTn id="34" presetID="63" presetClass="path" presetSubtype="0" fill="hold" nodeType="withEffect">
                                  <p:stCondLst>
                                    <p:cond delay="0"/>
                                  </p:stCondLst>
                                  <p:childTnLst>
                                    <p:animMotion origin="layout" path="M 3.33333E-6 -2.89017E-6 L 0.3658 -2.89017E-6 " pathEditMode="relative" rAng="0" ptsTypes="AA">
                                      <p:cBhvr>
                                        <p:cTn id="35" dur="2000" fill="hold"/>
                                        <p:tgtEl>
                                          <p:spTgt spid="2"/>
                                        </p:tgtEl>
                                        <p:attrNameLst>
                                          <p:attrName>ppt_x</p:attrName>
                                          <p:attrName>ppt_y</p:attrName>
                                        </p:attrNameLst>
                                      </p:cBhvr>
                                      <p:rCtr x="183" y="0"/>
                                    </p:animMotion>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3187">
                                            <p:txEl>
                                              <p:pRg st="8" end="8"/>
                                            </p:txEl>
                                          </p:spTgt>
                                        </p:tgtEl>
                                        <p:attrNameLst>
                                          <p:attrName>style.visibility</p:attrName>
                                        </p:attrNameLst>
                                      </p:cBhvr>
                                      <p:to>
                                        <p:strVal val="visible"/>
                                      </p:to>
                                    </p:set>
                                    <p:anim calcmode="lin" valueType="num">
                                      <p:cBhvr additive="base">
                                        <p:cTn id="40"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300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30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par>
                                <p:cTn id="50" presetID="22" presetClass="entr" presetSubtype="8"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3000"/>
                                        <p:tgtEl>
                                          <p:spTgt spid="1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3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3187">
                                            <p:txEl>
                                              <p:pRg st="9" end="9"/>
                                            </p:txEl>
                                          </p:spTgt>
                                        </p:tgtEl>
                                        <p:attrNameLst>
                                          <p:attrName>style.visibility</p:attrName>
                                        </p:attrNameLst>
                                      </p:cBhvr>
                                      <p:to>
                                        <p:strVal val="visible"/>
                                      </p:to>
                                    </p:set>
                                    <p:anim calcmode="lin" valueType="num">
                                      <p:cBhvr additive="base">
                                        <p:cTn id="60"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64" presetClass="path" presetSubtype="0" accel="50000" decel="50000" fill="hold" grpId="1" nodeType="clickEffect">
                                  <p:stCondLst>
                                    <p:cond delay="0"/>
                                  </p:stCondLst>
                                  <p:childTnLst>
                                    <p:animMotion origin="layout" path="M 4.72222E-6 1.09827E-6 L 4.72222E-6 -0.10659 " pathEditMode="relative" rAng="0" ptsTypes="AA">
                                      <p:cBhvr>
                                        <p:cTn id="65" dur="2000" fill="hold"/>
                                        <p:tgtEl>
                                          <p:spTgt spid="15"/>
                                        </p:tgtEl>
                                        <p:attrNameLst>
                                          <p:attrName>ppt_x</p:attrName>
                                          <p:attrName>ppt_y</p:attrName>
                                        </p:attrNameLst>
                                      </p:cBhvr>
                                      <p:rCtr x="0" y="-53"/>
                                    </p:animMotion>
                                  </p:childTnLst>
                                  <p:subTnLst>
                                    <p:audio>
                                      <p:cMediaNode>
                                        <p:cTn display="0" masterRel="sameClick">
                                          <p:stCondLst>
                                            <p:cond evt="begin" delay="0">
                                              <p:tn val="64"/>
                                            </p:cond>
                                          </p:stCondLst>
                                          <p:endCondLst>
                                            <p:cond evt="onStopAudio" delay="0">
                                              <p:tgtEl>
                                                <p:sldTgt/>
                                              </p:tgtEl>
                                            </p:cond>
                                          </p:endCondLst>
                                        </p:cTn>
                                        <p:tgtEl>
                                          <p:sndTgt r:embed="rId6" name="whoosh.wav"/>
                                        </p:tgtEl>
                                      </p:cMediaNode>
                                    </p:audio>
                                  </p:sub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grpId="1" nodeType="clickEffect">
                                  <p:stCondLst>
                                    <p:cond delay="0"/>
                                  </p:stCondLst>
                                  <p:childTnLst>
                                    <p:animMotion origin="layout" path="M 3.05556E-6 -4.79769E-6 L 3.05556E-6 -0.05595 " pathEditMode="relative" rAng="0" ptsTypes="AA">
                                      <p:cBhvr>
                                        <p:cTn id="69" dur="2000" fill="hold"/>
                                        <p:tgtEl>
                                          <p:spTgt spid="17"/>
                                        </p:tgtEl>
                                        <p:attrNameLst>
                                          <p:attrName>ppt_x</p:attrName>
                                          <p:attrName>ppt_y</p:attrName>
                                        </p:attrNameLst>
                                      </p:cBhvr>
                                      <p:rCtr x="0" y="-28"/>
                                    </p:animMotion>
                                  </p:childTnLst>
                                  <p:subTnLst>
                                    <p:audio>
                                      <p:cMediaNode>
                                        <p:cTn display="0" masterRel="sameClick">
                                          <p:stCondLst>
                                            <p:cond evt="begin" delay="0">
                                              <p:tn val="68"/>
                                            </p:cond>
                                          </p:stCondLst>
                                          <p:endCondLst>
                                            <p:cond evt="onStopAudio" delay="0">
                                              <p:tgtEl>
                                                <p:sldTgt/>
                                              </p:tgtEl>
                                            </p:cond>
                                          </p:endCondLst>
                                        </p:cTn>
                                        <p:tgtEl>
                                          <p:sndTgt r:embed="rId5" name="voltage.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subTnLst>
                                    <p:audio>
                                      <p:cMediaNode>
                                        <p:cTn display="0" masterRel="sameClick">
                                          <p:stCondLst>
                                            <p:cond evt="begin" delay="0">
                                              <p:tn val="72"/>
                                            </p:cond>
                                          </p:stCondLst>
                                          <p:endCondLst>
                                            <p:cond evt="onStopAudio" delay="0">
                                              <p:tgtEl>
                                                <p:sldTgt/>
                                              </p:tgtEl>
                                            </p:cond>
                                          </p:endCondLst>
                                        </p:cTn>
                                        <p:tgtEl>
                                          <p:sndTgt r:embed="rId5" name="voltage.wav"/>
                                        </p:tgtEl>
                                      </p:cMediaNode>
                                    </p:audio>
                                  </p:subTnLst>
                                </p:cTn>
                              </p:par>
                              <p:par>
                                <p:cTn id="75" presetID="22" presetClass="entr" presetSubtype="8"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subTnLst>
                                    <p:audio>
                                      <p:cMediaNode>
                                        <p:cTn display="0" masterRel="sameClick">
                                          <p:stCondLst>
                                            <p:cond evt="begin" delay="0">
                                              <p:tn val="75"/>
                                            </p:cond>
                                          </p:stCondLst>
                                          <p:endCondLst>
                                            <p:cond evt="onStopAudio" delay="0">
                                              <p:tgtEl>
                                                <p:sldTgt/>
                                              </p:tgtEl>
                                            </p:cond>
                                          </p:endCondLst>
                                        </p:cTn>
                                        <p:tgtEl>
                                          <p:sndTgt r:embed="rId5" name="voltage.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3187">
                                            <p:txEl>
                                              <p:pRg st="10" end="10"/>
                                            </p:txEl>
                                          </p:spTgt>
                                        </p:tgtEl>
                                        <p:attrNameLst>
                                          <p:attrName>style.visibility</p:attrName>
                                        </p:attrNameLst>
                                      </p:cBhvr>
                                      <p:to>
                                        <p:strVal val="visible"/>
                                      </p:to>
                                    </p:set>
                                    <p:anim calcmode="lin" valueType="num">
                                      <p:cBhvr additive="base">
                                        <p:cTn id="82"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3000"/>
                                        <p:tgtEl>
                                          <p:spTgt spid="2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subTnLst>
                                    <p:audio>
                                      <p:cMediaNode>
                                        <p:cTn display="0" masterRel="sameClick">
                                          <p:stCondLst>
                                            <p:cond evt="begin" delay="0">
                                              <p:tn val="89"/>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5" grpId="1" animBg="1"/>
      <p:bldP spid="16" grpId="0"/>
      <p:bldP spid="17" grpId="0"/>
      <p:bldP spid="17" grpId="1"/>
      <p:bldP spid="18" grpId="0" animBg="1"/>
      <p:bldP spid="19" grpId="0"/>
      <p:bldP spid="20" grpId="0" animBg="1"/>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6"/>
          <p:cNvSpPr>
            <a:spLocks noChangeArrowheads="1"/>
          </p:cNvSpPr>
          <p:nvPr/>
        </p:nvSpPr>
        <p:spPr bwMode="auto">
          <a:xfrm>
            <a:off x="700088" y="5913438"/>
            <a:ext cx="7764462" cy="944562"/>
          </a:xfrm>
          <a:prstGeom prst="rect">
            <a:avLst/>
          </a:prstGeom>
          <a:solidFill>
            <a:srgbClr val="FFCCCC"/>
          </a:solidFill>
          <a:ln w="9525">
            <a:noFill/>
            <a:miter lim="800000"/>
            <a:headEnd/>
            <a:tailEnd/>
          </a:ln>
        </p:spPr>
        <p:txBody>
          <a:bodyPr/>
          <a:lstStyle/>
          <a:p>
            <a:pPr eaLnBrk="1" hangingPunct="1">
              <a:lnSpc>
                <a:spcPct val="90000"/>
              </a:lnSpc>
            </a:pPr>
            <a:r>
              <a:rPr lang="en-US" altLang="en-US" b="1" i="1"/>
              <a:t>FYI</a:t>
            </a:r>
          </a:p>
          <a:p>
            <a:pPr eaLnBrk="1" hangingPunct="1">
              <a:lnSpc>
                <a:spcPct val="90000"/>
              </a:lnSpc>
            </a:pPr>
            <a:r>
              <a:rPr lang="en-US" altLang="en-US">
                <a:sym typeface="Symbol" pitchFamily="18" charset="2"/>
              </a:rPr>
              <a:t>This only holds for rolling </a:t>
            </a:r>
            <a:r>
              <a:rPr lang="en-US" altLang="en-US" i="1">
                <a:sym typeface="Symbol" pitchFamily="18" charset="2"/>
              </a:rPr>
              <a:t>without slipping</a:t>
            </a:r>
            <a:r>
              <a:rPr lang="en-US" altLang="en-US">
                <a:sym typeface="Symbol" pitchFamily="18" charset="2"/>
              </a:rPr>
              <a:t>.</a:t>
            </a:r>
          </a:p>
        </p:txBody>
      </p:sp>
      <p:sp>
        <p:nvSpPr>
          <p:cNvPr id="93187" name="Rectangle 3"/>
          <p:cNvSpPr>
            <a:spLocks noChangeArrowheads="1"/>
          </p:cNvSpPr>
          <p:nvPr/>
        </p:nvSpPr>
        <p:spPr bwMode="auto">
          <a:xfrm>
            <a:off x="685800" y="1397000"/>
            <a:ext cx="7772400" cy="45323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a:p>
            <a:pPr>
              <a:spcAft>
                <a:spcPts val="200"/>
              </a:spcAft>
            </a:pPr>
            <a:r>
              <a:rPr lang="en-US" altLang="en-US">
                <a:sym typeface="Symbol" pitchFamily="18" charset="2"/>
              </a:rPr>
              <a:t></a:t>
            </a:r>
            <a:r>
              <a:rPr lang="en-US" altLang="en-US"/>
              <a:t>A special subset of dynamics is called </a:t>
            </a:r>
            <a:r>
              <a:rPr lang="en-US" altLang="en-US" b="1"/>
              <a:t>rolling motion</a:t>
            </a:r>
            <a:r>
              <a:rPr lang="en-US" altLang="en-US"/>
              <a:t>, where by “rolling” we mean “rolling </a:t>
            </a:r>
            <a:r>
              <a:rPr lang="en-US" altLang="en-US" i="1"/>
              <a:t>without slipping</a:t>
            </a:r>
            <a:r>
              <a:rPr lang="en-US" altLang="en-US"/>
              <a:t>.” </a:t>
            </a:r>
            <a:endParaRPr lang="en-US" altLang="en-US">
              <a:sym typeface="Symbol" pitchFamily="18" charset="2"/>
            </a:endParaRPr>
          </a:p>
          <a:p>
            <a:pPr>
              <a:spcAft>
                <a:spcPts val="200"/>
              </a:spcAft>
            </a:pPr>
            <a:r>
              <a:rPr lang="en-US" altLang="en-US">
                <a:sym typeface="Symbol" pitchFamily="18" charset="2"/>
              </a:rPr>
              <a:t>A rolling wheel is shown here:</a:t>
            </a: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r>
              <a:rPr lang="en-US" altLang="en-US">
                <a:sym typeface="Symbol" pitchFamily="18" charset="2"/>
              </a:rPr>
              <a:t>Since </a:t>
            </a:r>
            <a:r>
              <a:rPr lang="en-US" altLang="en-US" i="1">
                <a:sym typeface="Symbol" pitchFamily="18" charset="2"/>
              </a:rPr>
              <a:t>v</a:t>
            </a:r>
            <a:r>
              <a:rPr lang="en-US" altLang="en-US" baseline="-25000">
                <a:sym typeface="Symbol" pitchFamily="18" charset="2"/>
              </a:rPr>
              <a:t>t</a:t>
            </a:r>
            <a:r>
              <a:rPr lang="en-US" altLang="en-US">
                <a:sym typeface="Symbol" pitchFamily="18" charset="2"/>
              </a:rPr>
              <a:t> = </a:t>
            </a:r>
            <a:r>
              <a:rPr lang="en-US" altLang="en-US" i="1">
                <a:sym typeface="Symbol" pitchFamily="18" charset="2"/>
              </a:rPr>
              <a:t>R</a:t>
            </a:r>
            <a:r>
              <a:rPr lang="en-US" altLang="en-US">
                <a:sym typeface="Symbol" pitchFamily="18" charset="2"/>
              </a:rPr>
              <a:t> = </a:t>
            </a:r>
            <a:r>
              <a:rPr lang="en-US" altLang="en-US" i="1">
                <a:sym typeface="Symbol" pitchFamily="18" charset="2"/>
              </a:rPr>
              <a:t>v</a:t>
            </a:r>
            <a:r>
              <a:rPr lang="en-US" altLang="en-US" baseline="-25000">
                <a:sym typeface="Symbol" pitchFamily="18" charset="2"/>
              </a:rPr>
              <a:t>CM</a:t>
            </a:r>
            <a:r>
              <a:rPr lang="en-US" altLang="en-US">
                <a:sym typeface="Symbol" pitchFamily="18" charset="2"/>
              </a:rPr>
              <a:t>, we can write:</a:t>
            </a:r>
            <a:endParaRPr lang="en-US" altLang="en-US" i="1">
              <a:sym typeface="Symbol" pitchFamily="18" charset="2"/>
            </a:endParaRPr>
          </a:p>
        </p:txBody>
      </p:sp>
      <p:sp>
        <p:nvSpPr>
          <p:cNvPr id="59396"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59398" name="Group 28"/>
          <p:cNvGrpSpPr>
            <a:grpSpLocks/>
          </p:cNvGrpSpPr>
          <p:nvPr/>
        </p:nvGrpSpPr>
        <p:grpSpPr bwMode="auto">
          <a:xfrm>
            <a:off x="-11113" y="4606925"/>
            <a:ext cx="9144001" cy="176213"/>
            <a:chOff x="0" y="2485"/>
            <a:chExt cx="5760" cy="111"/>
          </a:xfrm>
        </p:grpSpPr>
        <p:sp>
          <p:nvSpPr>
            <p:cNvPr id="59410" name="Rectangle 29"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59411" name="Line 30"/>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grpSp>
        <p:nvGrpSpPr>
          <p:cNvPr id="4" name="Group 23"/>
          <p:cNvGrpSpPr>
            <a:grpSpLocks/>
          </p:cNvGrpSpPr>
          <p:nvPr/>
        </p:nvGrpSpPr>
        <p:grpSpPr bwMode="auto">
          <a:xfrm>
            <a:off x="889000" y="5367338"/>
            <a:ext cx="7380288" cy="703262"/>
            <a:chOff x="510" y="3951"/>
            <a:chExt cx="4649" cy="443"/>
          </a:xfrm>
        </p:grpSpPr>
        <p:sp>
          <p:nvSpPr>
            <p:cNvPr id="59407" name="Text Box 24"/>
            <p:cNvSpPr txBox="1">
              <a:spLocks noChangeArrowheads="1"/>
            </p:cNvSpPr>
            <p:nvPr/>
          </p:nvSpPr>
          <p:spPr bwMode="auto">
            <a:xfrm>
              <a:off x="2570" y="3951"/>
              <a:ext cx="2589"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condition for rolling motion</a:t>
              </a:r>
            </a:p>
          </p:txBody>
        </p:sp>
        <p:sp>
          <p:nvSpPr>
            <p:cNvPr id="59408" name="Rectangle 25"/>
            <p:cNvSpPr>
              <a:spLocks noChangeArrowheads="1"/>
            </p:cNvSpPr>
            <p:nvPr/>
          </p:nvSpPr>
          <p:spPr bwMode="auto">
            <a:xfrm>
              <a:off x="510" y="3953"/>
              <a:ext cx="4642" cy="289"/>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59409" name="Rectangle 26"/>
            <p:cNvSpPr>
              <a:spLocks noChangeArrowheads="1"/>
            </p:cNvSpPr>
            <p:nvPr/>
          </p:nvSpPr>
          <p:spPr bwMode="auto">
            <a:xfrm>
              <a:off x="679" y="3960"/>
              <a:ext cx="3189" cy="434"/>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v</a:t>
              </a:r>
              <a:r>
                <a:rPr lang="en-US" altLang="en-US" baseline="-25000">
                  <a:ea typeface="Times New Roman" pitchFamily="18" charset="0"/>
                  <a:cs typeface="Courier New" pitchFamily="49" charset="0"/>
                  <a:sym typeface="Symbol" pitchFamily="18" charset="2"/>
                </a:rPr>
                <a:t>CM</a:t>
              </a: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R</a:t>
              </a:r>
              <a:r>
                <a:rPr lang="en-US" altLang="en-US">
                  <a:ea typeface="Times New Roman" pitchFamily="18" charset="0"/>
                  <a:cs typeface="Courier New" pitchFamily="49" charset="0"/>
                  <a:sym typeface="Symbol" pitchFamily="18" charset="2"/>
                </a:rPr>
                <a:t></a:t>
              </a:r>
              <a:endParaRPr lang="en-US" altLang="en-US" sz="2000" i="1">
                <a:solidFill>
                  <a:srgbClr val="0070C0"/>
                </a:solidFill>
                <a:ea typeface="Times New Roman" pitchFamily="18" charset="0"/>
                <a:cs typeface="Courier New" pitchFamily="49" charset="0"/>
                <a:sym typeface="Symbol" pitchFamily="18" charset="2"/>
              </a:endParaRPr>
            </a:p>
          </p:txBody>
        </p:sp>
      </p:grpSp>
      <p:grpSp>
        <p:nvGrpSpPr>
          <p:cNvPr id="25" name="Group 23"/>
          <p:cNvGrpSpPr>
            <a:grpSpLocks/>
          </p:cNvGrpSpPr>
          <p:nvPr/>
        </p:nvGrpSpPr>
        <p:grpSpPr bwMode="auto">
          <a:xfrm>
            <a:off x="1479550" y="3054350"/>
            <a:ext cx="1552575" cy="1552575"/>
            <a:chOff x="939" y="1507"/>
            <a:chExt cx="978" cy="978"/>
          </a:xfrm>
        </p:grpSpPr>
        <p:sp>
          <p:nvSpPr>
            <p:cNvPr id="26" name="Oval 24"/>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 name="Line 25"/>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28" name="Line 26"/>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29" name="Arc 27"/>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sp>
        <p:nvSpPr>
          <p:cNvPr id="30" name="Line 31"/>
          <p:cNvSpPr>
            <a:spLocks noChangeShapeType="1"/>
          </p:cNvSpPr>
          <p:nvPr/>
        </p:nvSpPr>
        <p:spPr bwMode="auto">
          <a:xfrm>
            <a:off x="2255838" y="4606925"/>
            <a:ext cx="0" cy="414338"/>
          </a:xfrm>
          <a:prstGeom prst="line">
            <a:avLst/>
          </a:prstGeom>
          <a:noFill/>
          <a:ln w="28575">
            <a:solidFill>
              <a:schemeClr val="accent2"/>
            </a:solidFill>
            <a:round/>
            <a:headEnd type="arrow" w="med" len="med"/>
            <a:tailEnd/>
          </a:ln>
        </p:spPr>
        <p:txBody>
          <a:bodyPr/>
          <a:lstStyle/>
          <a:p>
            <a:endParaRPr lang="en-US"/>
          </a:p>
        </p:txBody>
      </p:sp>
      <p:sp>
        <p:nvSpPr>
          <p:cNvPr id="31" name="Arc 32"/>
          <p:cNvSpPr>
            <a:spLocks/>
          </p:cNvSpPr>
          <p:nvPr/>
        </p:nvSpPr>
        <p:spPr bwMode="auto">
          <a:xfrm flipH="1">
            <a:off x="4795838" y="3043238"/>
            <a:ext cx="777875" cy="15557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57150">
            <a:solidFill>
              <a:schemeClr val="accent2"/>
            </a:solidFill>
            <a:round/>
            <a:headEnd/>
            <a:tailEnd/>
          </a:ln>
        </p:spPr>
        <p:txBody>
          <a:bodyPr wrap="none" anchor="ctr"/>
          <a:lstStyle/>
          <a:p>
            <a:endParaRPr lang="en-US"/>
          </a:p>
        </p:txBody>
      </p:sp>
      <p:sp>
        <p:nvSpPr>
          <p:cNvPr id="32" name="Line 33"/>
          <p:cNvSpPr>
            <a:spLocks noChangeShapeType="1"/>
          </p:cNvSpPr>
          <p:nvPr/>
        </p:nvSpPr>
        <p:spPr bwMode="auto">
          <a:xfrm>
            <a:off x="2238375" y="4610100"/>
            <a:ext cx="3295650" cy="0"/>
          </a:xfrm>
          <a:prstGeom prst="line">
            <a:avLst/>
          </a:prstGeom>
          <a:noFill/>
          <a:ln w="57150">
            <a:solidFill>
              <a:schemeClr val="accent2"/>
            </a:solidFill>
            <a:round/>
            <a:headEnd/>
            <a:tailEnd/>
          </a:ln>
        </p:spPr>
        <p:txBody>
          <a:bodyPr/>
          <a:lstStyle/>
          <a:p>
            <a:endParaRPr lang="en-US"/>
          </a:p>
        </p:txBody>
      </p:sp>
      <p:sp>
        <p:nvSpPr>
          <p:cNvPr id="33" name="Text Box 34"/>
          <p:cNvSpPr txBox="1">
            <a:spLocks noChangeArrowheads="1"/>
          </p:cNvSpPr>
          <p:nvPr/>
        </p:nvSpPr>
        <p:spPr bwMode="auto">
          <a:xfrm>
            <a:off x="4772025" y="2881313"/>
            <a:ext cx="338138" cy="461962"/>
          </a:xfrm>
          <a:prstGeom prst="rect">
            <a:avLst/>
          </a:prstGeom>
          <a:noFill/>
          <a:ln w="9525">
            <a:noFill/>
            <a:miter lim="800000"/>
            <a:headEnd/>
            <a:tailEnd/>
          </a:ln>
        </p:spPr>
        <p:txBody>
          <a:bodyPr wrap="none">
            <a:spAutoFit/>
          </a:bodyPr>
          <a:lstStyle/>
          <a:p>
            <a:r>
              <a:rPr lang="en-US" i="1">
                <a:solidFill>
                  <a:schemeClr val="accent2"/>
                </a:solidFill>
              </a:rPr>
              <a:t>s</a:t>
            </a:r>
          </a:p>
        </p:txBody>
      </p:sp>
      <p:sp>
        <p:nvSpPr>
          <p:cNvPr id="34" name="Text Box 35"/>
          <p:cNvSpPr txBox="1">
            <a:spLocks noChangeArrowheads="1"/>
          </p:cNvSpPr>
          <p:nvPr/>
        </p:nvSpPr>
        <p:spPr bwMode="auto">
          <a:xfrm>
            <a:off x="3605213" y="4232275"/>
            <a:ext cx="338137" cy="461963"/>
          </a:xfrm>
          <a:prstGeom prst="rect">
            <a:avLst/>
          </a:prstGeom>
          <a:noFill/>
          <a:ln w="9525">
            <a:noFill/>
            <a:miter lim="800000"/>
            <a:headEnd/>
            <a:tailEnd/>
          </a:ln>
        </p:spPr>
        <p:txBody>
          <a:bodyPr wrap="none">
            <a:spAutoFit/>
          </a:bodyPr>
          <a:lstStyle/>
          <a:p>
            <a:r>
              <a:rPr lang="en-US" i="1">
                <a:solidFill>
                  <a:schemeClr val="accent2"/>
                </a:solidFill>
              </a:rPr>
              <a:t>s</a:t>
            </a:r>
          </a:p>
        </p:txBody>
      </p:sp>
      <p:sp>
        <p:nvSpPr>
          <p:cNvPr id="35" name="Line 36"/>
          <p:cNvSpPr>
            <a:spLocks noChangeShapeType="1"/>
          </p:cNvSpPr>
          <p:nvPr/>
        </p:nvSpPr>
        <p:spPr bwMode="auto">
          <a:xfrm>
            <a:off x="2252663" y="3825875"/>
            <a:ext cx="3324225" cy="0"/>
          </a:xfrm>
          <a:prstGeom prst="line">
            <a:avLst/>
          </a:prstGeom>
          <a:noFill/>
          <a:ln w="76200">
            <a:solidFill>
              <a:srgbClr val="FF3300"/>
            </a:solidFill>
            <a:round/>
            <a:headEnd/>
            <a:tailEnd type="arrow" w="med" len="med"/>
          </a:ln>
        </p:spPr>
        <p:txBody>
          <a:bodyPr/>
          <a:lstStyle/>
          <a:p>
            <a:endParaRPr lang="en-US"/>
          </a:p>
        </p:txBody>
      </p:sp>
      <p:sp>
        <p:nvSpPr>
          <p:cNvPr id="36" name="Text Box 37"/>
          <p:cNvSpPr txBox="1">
            <a:spLocks noChangeArrowheads="1"/>
          </p:cNvSpPr>
          <p:nvPr/>
        </p:nvSpPr>
        <p:spPr bwMode="auto">
          <a:xfrm>
            <a:off x="3656013" y="3327400"/>
            <a:ext cx="674687" cy="461963"/>
          </a:xfrm>
          <a:prstGeom prst="rect">
            <a:avLst/>
          </a:prstGeom>
          <a:noFill/>
          <a:ln w="9525">
            <a:noFill/>
            <a:miter lim="800000"/>
            <a:headEnd/>
            <a:tailEnd/>
          </a:ln>
        </p:spPr>
        <p:txBody>
          <a:bodyPr wrap="none">
            <a:spAutoFit/>
          </a:bodyPr>
          <a:lstStyle/>
          <a:p>
            <a:r>
              <a:rPr lang="en-US" i="1" dirty="0" err="1">
                <a:solidFill>
                  <a:srgbClr val="FF3300"/>
                </a:solidFill>
              </a:rPr>
              <a:t>v</a:t>
            </a:r>
            <a:r>
              <a:rPr lang="en-US" baseline="-25000" dirty="0" err="1">
                <a:solidFill>
                  <a:srgbClr val="FF3300"/>
                </a:solidFill>
              </a:rPr>
              <a:t>CM</a:t>
            </a:r>
            <a:endParaRPr lang="en-US" dirty="0">
              <a:solidFill>
                <a:srgbClr val="FF3300"/>
              </a:solidFill>
            </a:endParaRPr>
          </a:p>
        </p:txBody>
      </p:sp>
      <p:sp>
        <p:nvSpPr>
          <p:cNvPr id="37" name="Arc 32"/>
          <p:cNvSpPr>
            <a:spLocks/>
          </p:cNvSpPr>
          <p:nvPr/>
        </p:nvSpPr>
        <p:spPr bwMode="auto">
          <a:xfrm flipH="1">
            <a:off x="4800754" y="3033406"/>
            <a:ext cx="777875" cy="155575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76200">
            <a:solidFill>
              <a:srgbClr val="FF0000"/>
            </a:solidFill>
            <a:round/>
            <a:headEnd type="arrow" w="med" len="med"/>
            <a:tailEnd type="none" w="med" len="med"/>
          </a:ln>
        </p:spPr>
        <p:txBody>
          <a:bodyPr wrap="none" anchor="ctr"/>
          <a:lstStyle/>
          <a:p>
            <a:endParaRPr lang="en-US"/>
          </a:p>
        </p:txBody>
      </p:sp>
      <p:sp>
        <p:nvSpPr>
          <p:cNvPr id="38" name="Text Box 37"/>
          <p:cNvSpPr txBox="1">
            <a:spLocks noChangeArrowheads="1"/>
          </p:cNvSpPr>
          <p:nvPr/>
        </p:nvSpPr>
        <p:spPr bwMode="auto">
          <a:xfrm>
            <a:off x="5356994" y="2565400"/>
            <a:ext cx="396262" cy="461665"/>
          </a:xfrm>
          <a:prstGeom prst="rect">
            <a:avLst/>
          </a:prstGeom>
          <a:noFill/>
          <a:ln w="9525">
            <a:noFill/>
            <a:miter lim="800000"/>
            <a:headEnd/>
            <a:tailEnd/>
          </a:ln>
        </p:spPr>
        <p:txBody>
          <a:bodyPr wrap="none">
            <a:spAutoFit/>
          </a:bodyPr>
          <a:lstStyle/>
          <a:p>
            <a:r>
              <a:rPr lang="en-US" i="1" dirty="0" err="1" smtClean="0">
                <a:solidFill>
                  <a:srgbClr val="FF3300"/>
                </a:solidFill>
              </a:rPr>
              <a:t>v</a:t>
            </a:r>
            <a:r>
              <a:rPr lang="en-US" baseline="-25000" dirty="0" err="1" smtClean="0">
                <a:solidFill>
                  <a:srgbClr val="FF3300"/>
                </a:solidFill>
              </a:rPr>
              <a:t>t</a:t>
            </a:r>
            <a:endParaRPr lang="en-US" dirty="0">
              <a:solidFill>
                <a:srgbClr val="FF33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0800000">
                                      <p:cBhvr>
                                        <p:cTn id="14" dur="2000" fill="hold"/>
                                        <p:tgtEl>
                                          <p:spTgt spid="25"/>
                                        </p:tgtEl>
                                        <p:attrNameLst>
                                          <p:attrName>r</p:attrName>
                                        </p:attrNameLst>
                                      </p:cBhvr>
                                    </p:animRot>
                                  </p:childTnLst>
                                </p:cTn>
                              </p:par>
                              <p:par>
                                <p:cTn id="15" presetID="63" presetClass="path" presetSubtype="0" fill="hold" nodeType="withEffect">
                                  <p:stCondLst>
                                    <p:cond delay="0"/>
                                  </p:stCondLst>
                                  <p:childTnLst>
                                    <p:animMotion origin="layout" path="M 3.33333E-6 -2.89017E-6 L 0.3658 -2.89017E-6 " pathEditMode="relative" rAng="0" ptsTypes="AA">
                                      <p:cBhvr>
                                        <p:cTn id="16" dur="2000" fill="hold"/>
                                        <p:tgtEl>
                                          <p:spTgt spid="25"/>
                                        </p:tgtEl>
                                        <p:attrNameLst>
                                          <p:attrName>ppt_x</p:attrName>
                                          <p:attrName>ppt_y</p:attrName>
                                        </p:attrNameLst>
                                      </p:cBhvr>
                                      <p:rCtr x="183" y="0"/>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3000"/>
                                        <p:tgtEl>
                                          <p:spTgt spid="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30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4" name="voltage.wav"/>
                                        </p:tgtEl>
                                      </p:cMediaNode>
                                    </p:audio>
                                  </p:sub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3000"/>
                                        <p:tgtEl>
                                          <p:spTgt spid="3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3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grpId="1" nodeType="clickEffect">
                                  <p:stCondLst>
                                    <p:cond delay="0"/>
                                  </p:stCondLst>
                                  <p:childTnLst>
                                    <p:animMotion origin="layout" path="M 4.72222E-6 1.09827E-6 L 4.72222E-6 -0.10659 " pathEditMode="relative" rAng="0" ptsTypes="AA">
                                      <p:cBhvr>
                                        <p:cTn id="34" dur="2000" fill="hold"/>
                                        <p:tgtEl>
                                          <p:spTgt spid="32"/>
                                        </p:tgtEl>
                                        <p:attrNameLst>
                                          <p:attrName>ppt_x</p:attrName>
                                          <p:attrName>ppt_y</p:attrName>
                                        </p:attrNameLst>
                                      </p:cBhvr>
                                      <p:rCtr x="0" y="-53"/>
                                    </p:animMotion>
                                  </p:childTnLst>
                                  <p:subTnLst>
                                    <p:audio>
                                      <p:cMediaNode>
                                        <p:cTn display="0" masterRel="sameClick">
                                          <p:stCondLst>
                                            <p:cond evt="begin" delay="0">
                                              <p:tn val="33"/>
                                            </p:cond>
                                          </p:stCondLst>
                                          <p:endCondLst>
                                            <p:cond evt="onStopAudio" delay="0">
                                              <p:tgtEl>
                                                <p:sldTgt/>
                                              </p:tgtEl>
                                            </p:cond>
                                          </p:endCondLst>
                                        </p:cTn>
                                        <p:tgtEl>
                                          <p:sndTgt r:embed="rId5" name="whoosh.wav"/>
                                        </p:tgtEl>
                                      </p:cMediaNode>
                                    </p:audio>
                                  </p:sub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grpId="1" nodeType="clickEffect">
                                  <p:stCondLst>
                                    <p:cond delay="0"/>
                                  </p:stCondLst>
                                  <p:childTnLst>
                                    <p:animMotion origin="layout" path="M 3.05556E-6 -4.79769E-6 L 3.05556E-6 -0.05595 " pathEditMode="relative" rAng="0" ptsTypes="AA">
                                      <p:cBhvr>
                                        <p:cTn id="38" dur="2000" fill="hold"/>
                                        <p:tgtEl>
                                          <p:spTgt spid="34"/>
                                        </p:tgtEl>
                                        <p:attrNameLst>
                                          <p:attrName>ppt_x</p:attrName>
                                          <p:attrName>ppt_y</p:attrName>
                                        </p:attrNameLst>
                                      </p:cBhvr>
                                      <p:rCtr x="0" y="-28"/>
                                    </p:animMotion>
                                  </p:childTnLst>
                                  <p:subTnLst>
                                    <p:audio>
                                      <p:cMediaNode>
                                        <p:cTn display="0" masterRel="sameClick">
                                          <p:stCondLst>
                                            <p:cond evt="begin" delay="0">
                                              <p:tn val="37"/>
                                            </p:cond>
                                          </p:stCondLst>
                                          <p:endCondLst>
                                            <p:cond evt="onStopAudio" delay="0">
                                              <p:tgtEl>
                                                <p:sldTgt/>
                                              </p:tgtEl>
                                            </p:cond>
                                          </p:endCondLst>
                                        </p:cTn>
                                        <p:tgtEl>
                                          <p:sndTgt r:embed="rId4" name="voltage.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subTnLst>
                                    <p:audio>
                                      <p:cMediaNode>
                                        <p:cTn display="0" masterRel="sameClick">
                                          <p:stCondLst>
                                            <p:cond evt="begin" delay="0">
                                              <p:tn val="41"/>
                                            </p:cond>
                                          </p:stCondLst>
                                          <p:endCondLst>
                                            <p:cond evt="onStopAudio" delay="0">
                                              <p:tgtEl>
                                                <p:sldTgt/>
                                              </p:tgtEl>
                                            </p:cond>
                                          </p:endCondLst>
                                        </p:cTn>
                                        <p:tgtEl>
                                          <p:sndTgt r:embed="rId4" name="voltage.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subTnLst>
                                    <p:audio>
                                      <p:cMediaNode>
                                        <p:cTn display="0" masterRel="sameClick">
                                          <p:stCondLst>
                                            <p:cond evt="begin" delay="0">
                                              <p:tn val="44"/>
                                            </p:cond>
                                          </p:stCondLst>
                                          <p:endCondLst>
                                            <p:cond evt="onStopAudio" delay="0">
                                              <p:tgtEl>
                                                <p:sldTgt/>
                                              </p:tgtEl>
                                            </p:cond>
                                          </p:endCondLst>
                                        </p:cTn>
                                        <p:tgtEl>
                                          <p:sndTgt r:embed="rId4" name="voltage.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down)">
                                      <p:cBhvr>
                                        <p:cTn id="51" dur="3000"/>
                                        <p:tgtEl>
                                          <p:spTgt spid="3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subTnLst>
                                    <p:audio>
                                      <p:cMediaNode>
                                        <p:cTn display="0" masterRel="sameClick">
                                          <p:stCondLst>
                                            <p:cond evt="begin" delay="0">
                                              <p:tn val="52"/>
                                            </p:cond>
                                          </p:stCondLst>
                                          <p:endCondLst>
                                            <p:cond evt="onStopAudio" delay="0">
                                              <p:tgtEl>
                                                <p:sldTgt/>
                                              </p:tgtEl>
                                            </p:cond>
                                          </p:endCondLst>
                                        </p:cTn>
                                        <p:tgtEl>
                                          <p:sndTgt r:embed="rId4"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3187">
                                            <p:txEl>
                                              <p:pRg st="8" end="8"/>
                                            </p:txEl>
                                          </p:spTgt>
                                        </p:tgtEl>
                                        <p:attrNameLst>
                                          <p:attrName>style.visibility</p:attrName>
                                        </p:attrNameLst>
                                      </p:cBhvr>
                                      <p:to>
                                        <p:strVal val="visible"/>
                                      </p:to>
                                    </p:set>
                                    <p:anim calcmode="lin" valueType="num">
                                      <p:cBhvr additive="base">
                                        <p:cTn id="59"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arrow.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6"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4">
                                            <p:txEl>
                                              <p:pRg st="1" end="1"/>
                                            </p:txEl>
                                          </p:spTgt>
                                        </p:tgtEl>
                                        <p:attrNameLst>
                                          <p:attrName>style.visibility</p:attrName>
                                        </p:attrNameLst>
                                      </p:cBhvr>
                                      <p:to>
                                        <p:strVal val="visible"/>
                                      </p:to>
                                    </p:set>
                                    <p:anim calcmode="lin" valueType="num">
                                      <p:cBhvr additive="base">
                                        <p:cTn id="72"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4" grpId="0"/>
      <p:bldP spid="34" grpId="1"/>
      <p:bldP spid="35" grpId="0" animBg="1"/>
      <p:bldP spid="36" grpId="0"/>
      <p:bldP spid="37" grpId="0" animBg="1"/>
      <p:bldP spid="3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endParaRPr lang="en-US" altLang="en-US">
              <a:sym typeface="Symbol" pitchFamily="18" charset="2"/>
            </a:endParaRPr>
          </a:p>
          <a:p>
            <a:pPr>
              <a:spcAft>
                <a:spcPts val="200"/>
              </a:spcAft>
            </a:pPr>
            <a:r>
              <a:rPr lang="en-US" altLang="en-US">
                <a:sym typeface="Symbol" pitchFamily="18" charset="2"/>
              </a:rPr>
              <a:t></a:t>
            </a:r>
            <a:r>
              <a:rPr lang="en-US" altLang="en-US"/>
              <a:t>Consider the following three scenarios:</a:t>
            </a:r>
          </a:p>
          <a:p>
            <a:pPr>
              <a:spcAft>
                <a:spcPts val="200"/>
              </a:spcAft>
            </a:pPr>
            <a:r>
              <a:rPr lang="en-US" altLang="en-US">
                <a:sym typeface="Symbol" pitchFamily="18" charset="2"/>
              </a:rPr>
              <a:t></a:t>
            </a:r>
            <a:r>
              <a:rPr lang="en-US" altLang="en-US"/>
              <a:t>In pure translation, </a:t>
            </a:r>
            <a:r>
              <a:rPr lang="en-US" altLang="en-US" i="1"/>
              <a:t>all points</a:t>
            </a:r>
            <a:r>
              <a:rPr lang="en-US" altLang="en-US"/>
              <a:t> move at </a:t>
            </a:r>
            <a:r>
              <a:rPr lang="en-US" altLang="en-US" i="1"/>
              <a:t>v</a:t>
            </a:r>
            <a:r>
              <a:rPr lang="en-US" altLang="en-US" baseline="-25000"/>
              <a:t>CM</a:t>
            </a:r>
            <a:r>
              <a:rPr lang="en-US" altLang="en-US"/>
              <a:t>.</a:t>
            </a:r>
          </a:p>
          <a:p>
            <a:pPr>
              <a:spcAft>
                <a:spcPts val="200"/>
              </a:spcAft>
            </a:pPr>
            <a:r>
              <a:rPr lang="en-US" altLang="en-US">
                <a:sym typeface="Symbol" pitchFamily="18" charset="2"/>
              </a:rPr>
              <a:t></a:t>
            </a:r>
            <a:r>
              <a:rPr lang="en-US" altLang="en-US"/>
              <a:t>In pure rotation, all points move at </a:t>
            </a:r>
            <a:r>
              <a:rPr lang="en-US" altLang="en-US" i="1"/>
              <a:t>v</a:t>
            </a:r>
            <a:r>
              <a:rPr lang="en-US" altLang="en-US"/>
              <a:t> = </a:t>
            </a:r>
            <a:r>
              <a:rPr lang="en-US" altLang="en-US" i="1"/>
              <a:t>r</a:t>
            </a:r>
            <a:r>
              <a:rPr lang="en-US" altLang="en-US">
                <a:sym typeface="Symbol" pitchFamily="18" charset="2"/>
              </a:rPr>
              <a:t>. Note the velocities of top and bottom </a:t>
            </a:r>
            <a:r>
              <a:rPr lang="en-US" altLang="en-US" i="1">
                <a:sym typeface="Symbol" pitchFamily="18" charset="2"/>
              </a:rPr>
              <a:t>(r </a:t>
            </a:r>
            <a:r>
              <a:rPr lang="en-US" altLang="en-US">
                <a:sym typeface="Symbol" pitchFamily="18" charset="2"/>
              </a:rPr>
              <a:t>= </a:t>
            </a:r>
            <a:r>
              <a:rPr lang="en-US" altLang="en-US" i="1">
                <a:sym typeface="Symbol" pitchFamily="18" charset="2"/>
              </a:rPr>
              <a:t>R</a:t>
            </a:r>
            <a:r>
              <a:rPr lang="en-US" altLang="en-US">
                <a:sym typeface="Symbol" pitchFamily="18" charset="2"/>
              </a:rPr>
              <a:t>)</a:t>
            </a:r>
            <a:r>
              <a:rPr lang="en-US" altLang="en-US" i="1">
                <a:sym typeface="Symbol" pitchFamily="18" charset="2"/>
              </a:rPr>
              <a:t>,</a:t>
            </a:r>
            <a:r>
              <a:rPr lang="en-US" altLang="en-US">
                <a:sym typeface="Symbol" pitchFamily="18" charset="2"/>
              </a:rPr>
              <a:t> in particular.</a:t>
            </a:r>
          </a:p>
          <a:p>
            <a:pPr>
              <a:spcAft>
                <a:spcPts val="200"/>
              </a:spcAft>
            </a:pPr>
            <a:r>
              <a:rPr lang="en-US" altLang="en-US">
                <a:sym typeface="Symbol" pitchFamily="18" charset="2"/>
              </a:rPr>
              <a:t></a:t>
            </a:r>
            <a:r>
              <a:rPr lang="en-US" altLang="en-US"/>
              <a:t>In rolling motion, the two pure aspects are summed.</a:t>
            </a:r>
            <a:endParaRPr lang="en-US" altLang="en-US" i="1">
              <a:sym typeface="Symbol" pitchFamily="18" charset="2"/>
            </a:endParaRPr>
          </a:p>
        </p:txBody>
      </p:sp>
      <p:sp>
        <p:nvSpPr>
          <p:cNvPr id="6041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10"/>
          <p:cNvGrpSpPr>
            <a:grpSpLocks/>
          </p:cNvGrpSpPr>
          <p:nvPr/>
        </p:nvGrpSpPr>
        <p:grpSpPr bwMode="auto">
          <a:xfrm>
            <a:off x="881063" y="3689350"/>
            <a:ext cx="1973262" cy="760413"/>
            <a:chOff x="0" y="2485"/>
            <a:chExt cx="5760" cy="111"/>
          </a:xfrm>
        </p:grpSpPr>
        <p:sp>
          <p:nvSpPr>
            <p:cNvPr id="60472" name="Rectangle 11"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60473" name="Line 12"/>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grpSp>
        <p:nvGrpSpPr>
          <p:cNvPr id="3" name="Group 34"/>
          <p:cNvGrpSpPr>
            <a:grpSpLocks/>
          </p:cNvGrpSpPr>
          <p:nvPr/>
        </p:nvGrpSpPr>
        <p:grpSpPr bwMode="auto">
          <a:xfrm>
            <a:off x="1087438" y="2133600"/>
            <a:ext cx="1552575" cy="1552575"/>
            <a:chOff x="939" y="1507"/>
            <a:chExt cx="978" cy="978"/>
          </a:xfrm>
        </p:grpSpPr>
        <p:sp>
          <p:nvSpPr>
            <p:cNvPr id="60468" name="Oval 35"/>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69" name="Line 36"/>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60470" name="Line 37"/>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60471" name="Arc 38"/>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sp>
        <p:nvSpPr>
          <p:cNvPr id="33" name="Text Box 39"/>
          <p:cNvSpPr txBox="1">
            <a:spLocks noChangeArrowheads="1"/>
          </p:cNvSpPr>
          <p:nvPr/>
        </p:nvSpPr>
        <p:spPr bwMode="auto">
          <a:xfrm>
            <a:off x="1514475" y="3694113"/>
            <a:ext cx="1228725" cy="461962"/>
          </a:xfrm>
          <a:prstGeom prst="rect">
            <a:avLst/>
          </a:prstGeom>
          <a:noFill/>
          <a:ln w="9525">
            <a:noFill/>
            <a:miter lim="800000"/>
            <a:headEnd/>
            <a:tailEnd/>
          </a:ln>
        </p:spPr>
        <p:txBody>
          <a:bodyPr>
            <a:spAutoFit/>
          </a:bodyPr>
          <a:lstStyle/>
          <a:p>
            <a:r>
              <a:rPr lang="en-US" i="1"/>
              <a:t>v</a:t>
            </a:r>
            <a:r>
              <a:rPr lang="en-US"/>
              <a:t> = </a:t>
            </a:r>
            <a:r>
              <a:rPr lang="en-US" i="1"/>
              <a:t>v</a:t>
            </a:r>
            <a:r>
              <a:rPr lang="en-US" baseline="-25000"/>
              <a:t>CM</a:t>
            </a:r>
          </a:p>
        </p:txBody>
      </p:sp>
      <p:sp>
        <p:nvSpPr>
          <p:cNvPr id="34" name="Text Box 40"/>
          <p:cNvSpPr txBox="1">
            <a:spLocks noChangeArrowheads="1"/>
          </p:cNvSpPr>
          <p:nvPr/>
        </p:nvSpPr>
        <p:spPr bwMode="auto">
          <a:xfrm>
            <a:off x="1577975" y="1717675"/>
            <a:ext cx="1165225" cy="461963"/>
          </a:xfrm>
          <a:prstGeom prst="rect">
            <a:avLst/>
          </a:prstGeom>
          <a:noFill/>
          <a:ln w="9525">
            <a:noFill/>
            <a:miter lim="800000"/>
            <a:headEnd/>
            <a:tailEnd/>
          </a:ln>
        </p:spPr>
        <p:txBody>
          <a:bodyPr>
            <a:spAutoFit/>
          </a:bodyPr>
          <a:lstStyle/>
          <a:p>
            <a:r>
              <a:rPr lang="en-US" i="1"/>
              <a:t>v</a:t>
            </a:r>
            <a:r>
              <a:rPr lang="en-US"/>
              <a:t> = </a:t>
            </a:r>
            <a:r>
              <a:rPr lang="en-US" i="1"/>
              <a:t>v</a:t>
            </a:r>
            <a:r>
              <a:rPr lang="en-US" baseline="-25000"/>
              <a:t>CM</a:t>
            </a:r>
            <a:endParaRPr lang="en-US">
              <a:sym typeface="Symbol" pitchFamily="18" charset="2"/>
            </a:endParaRPr>
          </a:p>
        </p:txBody>
      </p:sp>
      <p:sp>
        <p:nvSpPr>
          <p:cNvPr id="35" name="Oval 41"/>
          <p:cNvSpPr>
            <a:spLocks noChangeArrowheads="1"/>
          </p:cNvSpPr>
          <p:nvPr/>
        </p:nvSpPr>
        <p:spPr bwMode="auto">
          <a:xfrm>
            <a:off x="1819275" y="3627438"/>
            <a:ext cx="100013"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36" name="Oval 42"/>
          <p:cNvSpPr>
            <a:spLocks noChangeArrowheads="1"/>
          </p:cNvSpPr>
          <p:nvPr/>
        </p:nvSpPr>
        <p:spPr bwMode="auto">
          <a:xfrm>
            <a:off x="1803400" y="2085975"/>
            <a:ext cx="100013" cy="100013"/>
          </a:xfrm>
          <a:prstGeom prst="ellipse">
            <a:avLst/>
          </a:prstGeom>
          <a:solidFill>
            <a:schemeClr val="tx1"/>
          </a:solidFill>
          <a:ln w="9525">
            <a:solidFill>
              <a:schemeClr val="tx1"/>
            </a:solidFill>
            <a:round/>
            <a:headEnd/>
            <a:tailEnd/>
          </a:ln>
        </p:spPr>
        <p:txBody>
          <a:bodyPr wrap="none" anchor="ctr"/>
          <a:lstStyle/>
          <a:p>
            <a:endParaRPr lang="en-US"/>
          </a:p>
        </p:txBody>
      </p:sp>
      <p:sp>
        <p:nvSpPr>
          <p:cNvPr id="37" name="Line 43"/>
          <p:cNvSpPr>
            <a:spLocks noChangeShapeType="1"/>
          </p:cNvSpPr>
          <p:nvPr/>
        </p:nvSpPr>
        <p:spPr bwMode="auto">
          <a:xfrm>
            <a:off x="1851025" y="2133600"/>
            <a:ext cx="379413" cy="0"/>
          </a:xfrm>
          <a:prstGeom prst="line">
            <a:avLst/>
          </a:prstGeom>
          <a:noFill/>
          <a:ln w="38100">
            <a:solidFill>
              <a:srgbClr val="D60093"/>
            </a:solidFill>
            <a:round/>
            <a:headEnd/>
            <a:tailEnd type="triangle" w="med" len="med"/>
          </a:ln>
        </p:spPr>
        <p:txBody>
          <a:bodyPr/>
          <a:lstStyle/>
          <a:p>
            <a:endParaRPr lang="en-US"/>
          </a:p>
        </p:txBody>
      </p:sp>
      <p:sp>
        <p:nvSpPr>
          <p:cNvPr id="38" name="Rectangle 3"/>
          <p:cNvSpPr>
            <a:spLocks noChangeArrowheads="1"/>
          </p:cNvSpPr>
          <p:nvPr/>
        </p:nvSpPr>
        <p:spPr bwMode="auto">
          <a:xfrm>
            <a:off x="547688" y="4395788"/>
            <a:ext cx="2652712" cy="706437"/>
          </a:xfrm>
          <a:prstGeom prst="rect">
            <a:avLst/>
          </a:prstGeom>
          <a:noFill/>
          <a:ln w="9525">
            <a:noFill/>
            <a:miter lim="800000"/>
            <a:headEnd/>
            <a:tailEnd/>
          </a:ln>
        </p:spPr>
        <p:txBody>
          <a:bodyPr/>
          <a:lstStyle/>
          <a:p>
            <a:pPr algn="ctr">
              <a:lnSpc>
                <a:spcPct val="90000"/>
              </a:lnSpc>
              <a:spcBef>
                <a:spcPct val="20000"/>
              </a:spcBef>
            </a:pPr>
            <a:r>
              <a:rPr lang="en-US" sz="2000" b="1">
                <a:latin typeface="Courier New" pitchFamily="49" charset="0"/>
              </a:rPr>
              <a:t>TRANSLATIONAL MOTION</a:t>
            </a:r>
          </a:p>
        </p:txBody>
      </p:sp>
      <p:grpSp>
        <p:nvGrpSpPr>
          <p:cNvPr id="4" name="Group 44"/>
          <p:cNvGrpSpPr>
            <a:grpSpLocks/>
          </p:cNvGrpSpPr>
          <p:nvPr/>
        </p:nvGrpSpPr>
        <p:grpSpPr bwMode="auto">
          <a:xfrm>
            <a:off x="3611563" y="3697288"/>
            <a:ext cx="1906587" cy="760412"/>
            <a:chOff x="0" y="2485"/>
            <a:chExt cx="5760" cy="111"/>
          </a:xfrm>
        </p:grpSpPr>
        <p:sp>
          <p:nvSpPr>
            <p:cNvPr id="60466" name="Rectangle 45"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60467" name="Line 46"/>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grpSp>
        <p:nvGrpSpPr>
          <p:cNvPr id="5" name="Group 47"/>
          <p:cNvGrpSpPr>
            <a:grpSpLocks/>
          </p:cNvGrpSpPr>
          <p:nvPr/>
        </p:nvGrpSpPr>
        <p:grpSpPr bwMode="auto">
          <a:xfrm>
            <a:off x="3817938" y="2141538"/>
            <a:ext cx="1552575" cy="1552575"/>
            <a:chOff x="939" y="1507"/>
            <a:chExt cx="978" cy="978"/>
          </a:xfrm>
        </p:grpSpPr>
        <p:sp>
          <p:nvSpPr>
            <p:cNvPr id="60462" name="Oval 48"/>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63" name="Line 49"/>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60464" name="Line 50"/>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60465" name="Arc 51"/>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sp>
        <p:nvSpPr>
          <p:cNvPr id="47" name="Text Box 52"/>
          <p:cNvSpPr txBox="1">
            <a:spLocks noChangeArrowheads="1"/>
          </p:cNvSpPr>
          <p:nvPr/>
        </p:nvSpPr>
        <p:spPr bwMode="auto">
          <a:xfrm>
            <a:off x="4244975" y="3698875"/>
            <a:ext cx="1255713" cy="461963"/>
          </a:xfrm>
          <a:prstGeom prst="rect">
            <a:avLst/>
          </a:prstGeom>
          <a:noFill/>
          <a:ln w="9525">
            <a:noFill/>
            <a:miter lim="800000"/>
            <a:headEnd/>
            <a:tailEnd/>
          </a:ln>
        </p:spPr>
        <p:txBody>
          <a:bodyPr>
            <a:spAutoFit/>
          </a:bodyPr>
          <a:lstStyle/>
          <a:p>
            <a:r>
              <a:rPr lang="en-US" i="1"/>
              <a:t>v</a:t>
            </a:r>
            <a:r>
              <a:rPr lang="en-US"/>
              <a:t> = </a:t>
            </a:r>
            <a:r>
              <a:rPr lang="en-US" i="1"/>
              <a:t>R</a:t>
            </a:r>
            <a:r>
              <a:rPr lang="en-US">
                <a:sym typeface="Symbol" pitchFamily="18" charset="2"/>
              </a:rPr>
              <a:t></a:t>
            </a:r>
          </a:p>
        </p:txBody>
      </p:sp>
      <p:sp>
        <p:nvSpPr>
          <p:cNvPr id="48" name="Text Box 53"/>
          <p:cNvSpPr txBox="1">
            <a:spLocks noChangeArrowheads="1"/>
          </p:cNvSpPr>
          <p:nvPr/>
        </p:nvSpPr>
        <p:spPr bwMode="auto">
          <a:xfrm>
            <a:off x="4308475" y="1725613"/>
            <a:ext cx="1165225" cy="461962"/>
          </a:xfrm>
          <a:prstGeom prst="rect">
            <a:avLst/>
          </a:prstGeom>
          <a:noFill/>
          <a:ln w="9525">
            <a:noFill/>
            <a:miter lim="800000"/>
            <a:headEnd/>
            <a:tailEnd/>
          </a:ln>
        </p:spPr>
        <p:txBody>
          <a:bodyPr>
            <a:spAutoFit/>
          </a:bodyPr>
          <a:lstStyle/>
          <a:p>
            <a:r>
              <a:rPr lang="en-US" i="1"/>
              <a:t>v</a:t>
            </a:r>
            <a:r>
              <a:rPr lang="en-US"/>
              <a:t> = </a:t>
            </a:r>
            <a:r>
              <a:rPr lang="en-US" i="1"/>
              <a:t>R</a:t>
            </a:r>
            <a:r>
              <a:rPr lang="en-US">
                <a:sym typeface="Symbol" pitchFamily="18" charset="2"/>
              </a:rPr>
              <a:t></a:t>
            </a:r>
          </a:p>
        </p:txBody>
      </p:sp>
      <p:sp>
        <p:nvSpPr>
          <p:cNvPr id="49" name="Oval 54"/>
          <p:cNvSpPr>
            <a:spLocks noChangeArrowheads="1"/>
          </p:cNvSpPr>
          <p:nvPr/>
        </p:nvSpPr>
        <p:spPr bwMode="auto">
          <a:xfrm>
            <a:off x="4549775" y="3635375"/>
            <a:ext cx="100013" cy="100013"/>
          </a:xfrm>
          <a:prstGeom prst="ellipse">
            <a:avLst/>
          </a:prstGeom>
          <a:solidFill>
            <a:schemeClr val="tx1"/>
          </a:solidFill>
          <a:ln w="9525">
            <a:solidFill>
              <a:schemeClr val="tx1"/>
            </a:solidFill>
            <a:round/>
            <a:headEnd/>
            <a:tailEnd/>
          </a:ln>
        </p:spPr>
        <p:txBody>
          <a:bodyPr wrap="none" anchor="ctr"/>
          <a:lstStyle/>
          <a:p>
            <a:endParaRPr lang="en-US"/>
          </a:p>
        </p:txBody>
      </p:sp>
      <p:sp>
        <p:nvSpPr>
          <p:cNvPr id="50" name="Oval 55"/>
          <p:cNvSpPr>
            <a:spLocks noChangeArrowheads="1"/>
          </p:cNvSpPr>
          <p:nvPr/>
        </p:nvSpPr>
        <p:spPr bwMode="auto">
          <a:xfrm>
            <a:off x="4533900" y="2093913"/>
            <a:ext cx="100013"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51" name="Line 56"/>
          <p:cNvSpPr>
            <a:spLocks noChangeShapeType="1"/>
          </p:cNvSpPr>
          <p:nvPr/>
        </p:nvSpPr>
        <p:spPr bwMode="auto">
          <a:xfrm>
            <a:off x="4581525" y="2141538"/>
            <a:ext cx="368300" cy="0"/>
          </a:xfrm>
          <a:prstGeom prst="line">
            <a:avLst/>
          </a:prstGeom>
          <a:noFill/>
          <a:ln w="38100">
            <a:solidFill>
              <a:srgbClr val="D60093"/>
            </a:solidFill>
            <a:round/>
            <a:headEnd/>
            <a:tailEnd type="triangle" w="med" len="med"/>
          </a:ln>
        </p:spPr>
        <p:txBody>
          <a:bodyPr/>
          <a:lstStyle/>
          <a:p>
            <a:endParaRPr lang="en-US"/>
          </a:p>
        </p:txBody>
      </p:sp>
      <p:sp>
        <p:nvSpPr>
          <p:cNvPr id="52" name="Rectangle 57"/>
          <p:cNvSpPr>
            <a:spLocks noChangeArrowheads="1"/>
          </p:cNvSpPr>
          <p:nvPr/>
        </p:nvSpPr>
        <p:spPr bwMode="auto">
          <a:xfrm>
            <a:off x="3529013" y="4403725"/>
            <a:ext cx="2190750" cy="742950"/>
          </a:xfrm>
          <a:prstGeom prst="rect">
            <a:avLst/>
          </a:prstGeom>
          <a:noFill/>
          <a:ln w="9525">
            <a:noFill/>
            <a:miter lim="800000"/>
            <a:headEnd/>
            <a:tailEnd/>
          </a:ln>
        </p:spPr>
        <p:txBody>
          <a:bodyPr/>
          <a:lstStyle/>
          <a:p>
            <a:pPr algn="ctr">
              <a:lnSpc>
                <a:spcPct val="90000"/>
              </a:lnSpc>
              <a:spcBef>
                <a:spcPct val="20000"/>
              </a:spcBef>
            </a:pPr>
            <a:r>
              <a:rPr lang="en-US" sz="2000" b="1">
                <a:latin typeface="Courier New" pitchFamily="49" charset="0"/>
              </a:rPr>
              <a:t>ROTATIONAL MOTION</a:t>
            </a:r>
          </a:p>
        </p:txBody>
      </p:sp>
      <p:grpSp>
        <p:nvGrpSpPr>
          <p:cNvPr id="6" name="Group 58"/>
          <p:cNvGrpSpPr>
            <a:grpSpLocks/>
          </p:cNvGrpSpPr>
          <p:nvPr/>
        </p:nvGrpSpPr>
        <p:grpSpPr bwMode="auto">
          <a:xfrm>
            <a:off x="6305550" y="3694113"/>
            <a:ext cx="1906588" cy="760412"/>
            <a:chOff x="0" y="2485"/>
            <a:chExt cx="5760" cy="111"/>
          </a:xfrm>
        </p:grpSpPr>
        <p:sp>
          <p:nvSpPr>
            <p:cNvPr id="60460" name="Rectangle 59" descr="Light upward diagonal"/>
            <p:cNvSpPr>
              <a:spLocks noChangeArrowheads="1"/>
            </p:cNvSpPr>
            <p:nvPr/>
          </p:nvSpPr>
          <p:spPr bwMode="auto">
            <a:xfrm>
              <a:off x="0" y="2485"/>
              <a:ext cx="5760" cy="111"/>
            </a:xfrm>
            <a:prstGeom prst="rect">
              <a:avLst/>
            </a:prstGeom>
            <a:pattFill prst="ltUpDiag">
              <a:fgClr>
                <a:schemeClr val="tx2"/>
              </a:fgClr>
              <a:bgClr>
                <a:schemeClr val="bg1"/>
              </a:bgClr>
            </a:pattFill>
            <a:ln w="9525">
              <a:noFill/>
              <a:miter lim="800000"/>
              <a:headEnd/>
              <a:tailEnd/>
            </a:ln>
          </p:spPr>
          <p:txBody>
            <a:bodyPr wrap="none" anchor="ctr"/>
            <a:lstStyle/>
            <a:p>
              <a:endParaRPr lang="en-US"/>
            </a:p>
          </p:txBody>
        </p:sp>
        <p:sp>
          <p:nvSpPr>
            <p:cNvPr id="60461" name="Line 60"/>
            <p:cNvSpPr>
              <a:spLocks noChangeShapeType="1"/>
            </p:cNvSpPr>
            <p:nvPr/>
          </p:nvSpPr>
          <p:spPr bwMode="auto">
            <a:xfrm>
              <a:off x="0" y="2485"/>
              <a:ext cx="5760" cy="0"/>
            </a:xfrm>
            <a:prstGeom prst="line">
              <a:avLst/>
            </a:prstGeom>
            <a:noFill/>
            <a:ln w="9525">
              <a:solidFill>
                <a:schemeClr val="tx1"/>
              </a:solidFill>
              <a:round/>
              <a:headEnd/>
              <a:tailEnd/>
            </a:ln>
          </p:spPr>
          <p:txBody>
            <a:bodyPr/>
            <a:lstStyle/>
            <a:p>
              <a:endParaRPr lang="en-US"/>
            </a:p>
          </p:txBody>
        </p:sp>
      </p:grpSp>
      <p:grpSp>
        <p:nvGrpSpPr>
          <p:cNvPr id="7" name="Group 61"/>
          <p:cNvGrpSpPr>
            <a:grpSpLocks/>
          </p:cNvGrpSpPr>
          <p:nvPr/>
        </p:nvGrpSpPr>
        <p:grpSpPr bwMode="auto">
          <a:xfrm>
            <a:off x="6511925" y="2138363"/>
            <a:ext cx="1552575" cy="1552575"/>
            <a:chOff x="939" y="1507"/>
            <a:chExt cx="978" cy="978"/>
          </a:xfrm>
        </p:grpSpPr>
        <p:sp>
          <p:nvSpPr>
            <p:cNvPr id="60456" name="Oval 62"/>
            <p:cNvSpPr>
              <a:spLocks noChangeArrowheads="1"/>
            </p:cNvSpPr>
            <p:nvPr/>
          </p:nvSpPr>
          <p:spPr bwMode="auto">
            <a:xfrm>
              <a:off x="939" y="1507"/>
              <a:ext cx="978" cy="97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57" name="Line 63"/>
            <p:cNvSpPr>
              <a:spLocks noChangeShapeType="1"/>
            </p:cNvSpPr>
            <p:nvPr/>
          </p:nvSpPr>
          <p:spPr bwMode="auto">
            <a:xfrm>
              <a:off x="1349" y="1996"/>
              <a:ext cx="150" cy="0"/>
            </a:xfrm>
            <a:prstGeom prst="line">
              <a:avLst/>
            </a:prstGeom>
            <a:noFill/>
            <a:ln w="9525">
              <a:solidFill>
                <a:schemeClr val="tx1"/>
              </a:solidFill>
              <a:round/>
              <a:headEnd/>
              <a:tailEnd/>
            </a:ln>
          </p:spPr>
          <p:txBody>
            <a:bodyPr/>
            <a:lstStyle/>
            <a:p>
              <a:endParaRPr lang="en-US"/>
            </a:p>
          </p:txBody>
        </p:sp>
        <p:sp>
          <p:nvSpPr>
            <p:cNvPr id="60458" name="Line 64"/>
            <p:cNvSpPr>
              <a:spLocks noChangeShapeType="1"/>
            </p:cNvSpPr>
            <p:nvPr/>
          </p:nvSpPr>
          <p:spPr bwMode="auto">
            <a:xfrm>
              <a:off x="1428" y="1917"/>
              <a:ext cx="0" cy="568"/>
            </a:xfrm>
            <a:prstGeom prst="line">
              <a:avLst/>
            </a:prstGeom>
            <a:noFill/>
            <a:ln w="9525">
              <a:solidFill>
                <a:schemeClr val="tx1"/>
              </a:solidFill>
              <a:round/>
              <a:headEnd/>
              <a:tailEnd/>
            </a:ln>
          </p:spPr>
          <p:txBody>
            <a:bodyPr/>
            <a:lstStyle/>
            <a:p>
              <a:endParaRPr lang="en-US"/>
            </a:p>
          </p:txBody>
        </p:sp>
        <p:sp>
          <p:nvSpPr>
            <p:cNvPr id="60459" name="Arc 65"/>
            <p:cNvSpPr>
              <a:spLocks/>
            </p:cNvSpPr>
            <p:nvPr/>
          </p:nvSpPr>
          <p:spPr bwMode="auto">
            <a:xfrm>
              <a:off x="1421" y="1736"/>
              <a:ext cx="252" cy="2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arrow" w="med" len="med"/>
            </a:ln>
          </p:spPr>
          <p:txBody>
            <a:bodyPr wrap="none" anchor="ctr"/>
            <a:lstStyle/>
            <a:p>
              <a:endParaRPr lang="en-US"/>
            </a:p>
          </p:txBody>
        </p:sp>
      </p:grpSp>
      <p:sp>
        <p:nvSpPr>
          <p:cNvPr id="61" name="Text Box 66"/>
          <p:cNvSpPr txBox="1">
            <a:spLocks noChangeArrowheads="1"/>
          </p:cNvSpPr>
          <p:nvPr/>
        </p:nvSpPr>
        <p:spPr bwMode="auto">
          <a:xfrm>
            <a:off x="6938963" y="3698875"/>
            <a:ext cx="685800" cy="366713"/>
          </a:xfrm>
          <a:prstGeom prst="rect">
            <a:avLst/>
          </a:prstGeom>
          <a:noFill/>
          <a:ln w="9525">
            <a:noFill/>
            <a:miter lim="800000"/>
            <a:headEnd/>
            <a:tailEnd/>
          </a:ln>
        </p:spPr>
        <p:txBody>
          <a:bodyPr wrap="none">
            <a:spAutoFit/>
          </a:bodyPr>
          <a:lstStyle/>
          <a:p>
            <a:r>
              <a:rPr lang="en-US" i="1"/>
              <a:t>v</a:t>
            </a:r>
            <a:r>
              <a:rPr lang="en-US"/>
              <a:t> = 0</a:t>
            </a:r>
            <a:endParaRPr lang="en-US" i="1"/>
          </a:p>
        </p:txBody>
      </p:sp>
      <p:sp>
        <p:nvSpPr>
          <p:cNvPr id="62" name="Text Box 67"/>
          <p:cNvSpPr txBox="1">
            <a:spLocks noChangeArrowheads="1"/>
          </p:cNvSpPr>
          <p:nvPr/>
        </p:nvSpPr>
        <p:spPr bwMode="auto">
          <a:xfrm>
            <a:off x="7002463" y="1708150"/>
            <a:ext cx="1389062" cy="461963"/>
          </a:xfrm>
          <a:prstGeom prst="rect">
            <a:avLst/>
          </a:prstGeom>
          <a:noFill/>
          <a:ln w="9525">
            <a:noFill/>
            <a:miter lim="800000"/>
            <a:headEnd/>
            <a:tailEnd/>
          </a:ln>
        </p:spPr>
        <p:txBody>
          <a:bodyPr>
            <a:spAutoFit/>
          </a:bodyPr>
          <a:lstStyle/>
          <a:p>
            <a:r>
              <a:rPr lang="en-US" i="1"/>
              <a:t>v</a:t>
            </a:r>
            <a:r>
              <a:rPr lang="en-US"/>
              <a:t> = 2</a:t>
            </a:r>
            <a:r>
              <a:rPr lang="en-US" i="1"/>
              <a:t>R</a:t>
            </a:r>
            <a:r>
              <a:rPr lang="en-US">
                <a:sym typeface="Symbol" pitchFamily="18" charset="2"/>
              </a:rPr>
              <a:t></a:t>
            </a:r>
          </a:p>
        </p:txBody>
      </p:sp>
      <p:sp>
        <p:nvSpPr>
          <p:cNvPr id="63" name="Oval 68"/>
          <p:cNvSpPr>
            <a:spLocks noChangeArrowheads="1"/>
          </p:cNvSpPr>
          <p:nvPr/>
        </p:nvSpPr>
        <p:spPr bwMode="auto">
          <a:xfrm>
            <a:off x="7243763" y="3632200"/>
            <a:ext cx="100012" cy="100013"/>
          </a:xfrm>
          <a:prstGeom prst="ellipse">
            <a:avLst/>
          </a:prstGeom>
          <a:solidFill>
            <a:schemeClr val="tx1"/>
          </a:solidFill>
          <a:ln w="9525">
            <a:solidFill>
              <a:schemeClr val="tx1"/>
            </a:solidFill>
            <a:round/>
            <a:headEnd/>
            <a:tailEnd/>
          </a:ln>
        </p:spPr>
        <p:txBody>
          <a:bodyPr wrap="none" anchor="ctr"/>
          <a:lstStyle/>
          <a:p>
            <a:endParaRPr lang="en-US"/>
          </a:p>
        </p:txBody>
      </p:sp>
      <p:sp>
        <p:nvSpPr>
          <p:cNvPr id="64" name="Oval 69"/>
          <p:cNvSpPr>
            <a:spLocks noChangeArrowheads="1"/>
          </p:cNvSpPr>
          <p:nvPr/>
        </p:nvSpPr>
        <p:spPr bwMode="auto">
          <a:xfrm>
            <a:off x="7227888" y="2090738"/>
            <a:ext cx="100012"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65" name="Line 70"/>
          <p:cNvSpPr>
            <a:spLocks noChangeShapeType="1"/>
          </p:cNvSpPr>
          <p:nvPr/>
        </p:nvSpPr>
        <p:spPr bwMode="auto">
          <a:xfrm>
            <a:off x="7275513" y="2138363"/>
            <a:ext cx="814387" cy="0"/>
          </a:xfrm>
          <a:prstGeom prst="line">
            <a:avLst/>
          </a:prstGeom>
          <a:noFill/>
          <a:ln w="38100">
            <a:solidFill>
              <a:srgbClr val="D60093"/>
            </a:solidFill>
            <a:round/>
            <a:headEnd/>
            <a:tailEnd type="triangle" w="med" len="med"/>
          </a:ln>
        </p:spPr>
        <p:txBody>
          <a:bodyPr/>
          <a:lstStyle/>
          <a:p>
            <a:endParaRPr lang="en-US"/>
          </a:p>
        </p:txBody>
      </p:sp>
      <p:sp>
        <p:nvSpPr>
          <p:cNvPr id="66" name="Rectangle 71"/>
          <p:cNvSpPr>
            <a:spLocks noChangeArrowheads="1"/>
          </p:cNvSpPr>
          <p:nvPr/>
        </p:nvSpPr>
        <p:spPr bwMode="auto">
          <a:xfrm>
            <a:off x="6223000" y="4400550"/>
            <a:ext cx="2190750" cy="790575"/>
          </a:xfrm>
          <a:prstGeom prst="rect">
            <a:avLst/>
          </a:prstGeom>
          <a:noFill/>
          <a:ln w="9525">
            <a:noFill/>
            <a:miter lim="800000"/>
            <a:headEnd/>
            <a:tailEnd/>
          </a:ln>
        </p:spPr>
        <p:txBody>
          <a:bodyPr/>
          <a:lstStyle/>
          <a:p>
            <a:pPr algn="ctr">
              <a:lnSpc>
                <a:spcPct val="90000"/>
              </a:lnSpc>
              <a:spcBef>
                <a:spcPct val="20000"/>
              </a:spcBef>
            </a:pPr>
            <a:r>
              <a:rPr lang="en-US" sz="2000" b="1">
                <a:latin typeface="Courier New" pitchFamily="49" charset="0"/>
              </a:rPr>
              <a:t>ROLLING MOTION</a:t>
            </a:r>
          </a:p>
        </p:txBody>
      </p:sp>
      <p:sp>
        <p:nvSpPr>
          <p:cNvPr id="67" name="Rectangle 72"/>
          <p:cNvSpPr>
            <a:spLocks noChangeArrowheads="1"/>
          </p:cNvSpPr>
          <p:nvPr/>
        </p:nvSpPr>
        <p:spPr bwMode="auto">
          <a:xfrm>
            <a:off x="1784350" y="2422525"/>
            <a:ext cx="446088" cy="257175"/>
          </a:xfrm>
          <a:prstGeom prst="rect">
            <a:avLst/>
          </a:prstGeom>
          <a:solidFill>
            <a:schemeClr val="accent1"/>
          </a:solidFill>
          <a:ln w="9525">
            <a:noFill/>
            <a:miter lim="800000"/>
            <a:headEnd/>
            <a:tailEnd/>
          </a:ln>
        </p:spPr>
        <p:txBody>
          <a:bodyPr wrap="none" anchor="ctr"/>
          <a:lstStyle/>
          <a:p>
            <a:endParaRPr lang="en-US"/>
          </a:p>
        </p:txBody>
      </p:sp>
      <p:sp>
        <p:nvSpPr>
          <p:cNvPr id="68" name="Rectangle 73"/>
          <p:cNvSpPr>
            <a:spLocks noChangeArrowheads="1"/>
          </p:cNvSpPr>
          <p:nvPr/>
        </p:nvSpPr>
        <p:spPr bwMode="auto">
          <a:xfrm>
            <a:off x="1992313" y="2652713"/>
            <a:ext cx="446087" cy="257175"/>
          </a:xfrm>
          <a:prstGeom prst="rect">
            <a:avLst/>
          </a:prstGeom>
          <a:solidFill>
            <a:schemeClr val="accent1"/>
          </a:solidFill>
          <a:ln w="9525">
            <a:noFill/>
            <a:miter lim="800000"/>
            <a:headEnd/>
            <a:tailEnd/>
          </a:ln>
        </p:spPr>
        <p:txBody>
          <a:bodyPr wrap="none" anchor="ctr"/>
          <a:lstStyle/>
          <a:p>
            <a:endParaRPr lang="en-US"/>
          </a:p>
        </p:txBody>
      </p:sp>
      <p:sp>
        <p:nvSpPr>
          <p:cNvPr id="69" name="Text Box 74"/>
          <p:cNvSpPr txBox="1">
            <a:spLocks noChangeArrowheads="1"/>
          </p:cNvSpPr>
          <p:nvPr/>
        </p:nvSpPr>
        <p:spPr bwMode="auto">
          <a:xfrm>
            <a:off x="1589088" y="2497138"/>
            <a:ext cx="1165225" cy="460375"/>
          </a:xfrm>
          <a:prstGeom prst="rect">
            <a:avLst/>
          </a:prstGeom>
          <a:noFill/>
          <a:ln w="9525">
            <a:noFill/>
            <a:miter lim="800000"/>
            <a:headEnd/>
            <a:tailEnd/>
          </a:ln>
        </p:spPr>
        <p:txBody>
          <a:bodyPr>
            <a:spAutoFit/>
          </a:bodyPr>
          <a:lstStyle/>
          <a:p>
            <a:r>
              <a:rPr lang="en-US" i="1"/>
              <a:t>v</a:t>
            </a:r>
            <a:r>
              <a:rPr lang="en-US"/>
              <a:t> = </a:t>
            </a:r>
            <a:r>
              <a:rPr lang="en-US" i="1"/>
              <a:t>v</a:t>
            </a:r>
            <a:r>
              <a:rPr lang="en-US" baseline="-25000"/>
              <a:t>CM</a:t>
            </a:r>
            <a:endParaRPr lang="en-US">
              <a:sym typeface="Symbol" pitchFamily="18" charset="2"/>
            </a:endParaRPr>
          </a:p>
        </p:txBody>
      </p:sp>
      <p:sp>
        <p:nvSpPr>
          <p:cNvPr id="70" name="Oval 75"/>
          <p:cNvSpPr>
            <a:spLocks noChangeArrowheads="1"/>
          </p:cNvSpPr>
          <p:nvPr/>
        </p:nvSpPr>
        <p:spPr bwMode="auto">
          <a:xfrm>
            <a:off x="1814513" y="2849563"/>
            <a:ext cx="100012"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71" name="Line 76"/>
          <p:cNvSpPr>
            <a:spLocks noChangeShapeType="1"/>
          </p:cNvSpPr>
          <p:nvPr/>
        </p:nvSpPr>
        <p:spPr bwMode="auto">
          <a:xfrm>
            <a:off x="1862138" y="2897188"/>
            <a:ext cx="379412" cy="0"/>
          </a:xfrm>
          <a:prstGeom prst="line">
            <a:avLst/>
          </a:prstGeom>
          <a:noFill/>
          <a:ln w="38100">
            <a:solidFill>
              <a:srgbClr val="D60093"/>
            </a:solidFill>
            <a:round/>
            <a:headEnd/>
            <a:tailEnd type="triangle" w="med" len="med"/>
          </a:ln>
        </p:spPr>
        <p:txBody>
          <a:bodyPr/>
          <a:lstStyle/>
          <a:p>
            <a:endParaRPr lang="en-US"/>
          </a:p>
        </p:txBody>
      </p:sp>
      <p:sp>
        <p:nvSpPr>
          <p:cNvPr id="72" name="Line 77"/>
          <p:cNvSpPr>
            <a:spLocks noChangeShapeType="1"/>
          </p:cNvSpPr>
          <p:nvPr/>
        </p:nvSpPr>
        <p:spPr bwMode="auto">
          <a:xfrm>
            <a:off x="1858963" y="3673475"/>
            <a:ext cx="379412" cy="0"/>
          </a:xfrm>
          <a:prstGeom prst="line">
            <a:avLst/>
          </a:prstGeom>
          <a:noFill/>
          <a:ln w="38100">
            <a:solidFill>
              <a:srgbClr val="D60093"/>
            </a:solidFill>
            <a:round/>
            <a:headEnd/>
            <a:tailEnd type="triangle" w="med" len="med"/>
          </a:ln>
        </p:spPr>
        <p:txBody>
          <a:bodyPr/>
          <a:lstStyle/>
          <a:p>
            <a:endParaRPr lang="en-US"/>
          </a:p>
        </p:txBody>
      </p:sp>
      <p:sp>
        <p:nvSpPr>
          <p:cNvPr id="73" name="Line 78"/>
          <p:cNvSpPr>
            <a:spLocks noChangeShapeType="1"/>
          </p:cNvSpPr>
          <p:nvPr/>
        </p:nvSpPr>
        <p:spPr bwMode="auto">
          <a:xfrm>
            <a:off x="4198938" y="3687763"/>
            <a:ext cx="368300" cy="0"/>
          </a:xfrm>
          <a:prstGeom prst="line">
            <a:avLst/>
          </a:prstGeom>
          <a:noFill/>
          <a:ln w="38100">
            <a:solidFill>
              <a:srgbClr val="D60093"/>
            </a:solidFill>
            <a:round/>
            <a:headEnd type="triangle" w="med" len="med"/>
            <a:tailEnd/>
          </a:ln>
        </p:spPr>
        <p:txBody>
          <a:bodyPr/>
          <a:lstStyle/>
          <a:p>
            <a:endParaRPr lang="en-US"/>
          </a:p>
        </p:txBody>
      </p:sp>
      <p:sp>
        <p:nvSpPr>
          <p:cNvPr id="74" name="Oval 80"/>
          <p:cNvSpPr>
            <a:spLocks noChangeArrowheads="1"/>
          </p:cNvSpPr>
          <p:nvPr/>
        </p:nvSpPr>
        <p:spPr bwMode="auto">
          <a:xfrm>
            <a:off x="4535488" y="2862263"/>
            <a:ext cx="100012" cy="100012"/>
          </a:xfrm>
          <a:prstGeom prst="ellipse">
            <a:avLst/>
          </a:prstGeom>
          <a:solidFill>
            <a:schemeClr val="tx1"/>
          </a:solidFill>
          <a:ln w="9525">
            <a:solidFill>
              <a:schemeClr val="tx1"/>
            </a:solidFill>
            <a:round/>
            <a:headEnd/>
            <a:tailEnd/>
          </a:ln>
        </p:spPr>
        <p:txBody>
          <a:bodyPr wrap="none" anchor="ctr"/>
          <a:lstStyle/>
          <a:p>
            <a:endParaRPr lang="en-US"/>
          </a:p>
        </p:txBody>
      </p:sp>
      <p:sp>
        <p:nvSpPr>
          <p:cNvPr id="75" name="Text Box 79"/>
          <p:cNvSpPr txBox="1">
            <a:spLocks noChangeArrowheads="1"/>
          </p:cNvSpPr>
          <p:nvPr/>
        </p:nvSpPr>
        <p:spPr bwMode="auto">
          <a:xfrm>
            <a:off x="4395788" y="2479675"/>
            <a:ext cx="1149350" cy="460375"/>
          </a:xfrm>
          <a:prstGeom prst="rect">
            <a:avLst/>
          </a:prstGeom>
          <a:noFill/>
          <a:ln w="9525">
            <a:noFill/>
            <a:miter lim="800000"/>
            <a:headEnd/>
            <a:tailEnd/>
          </a:ln>
        </p:spPr>
        <p:txBody>
          <a:bodyPr>
            <a:spAutoFit/>
          </a:bodyPr>
          <a:lstStyle/>
          <a:p>
            <a:r>
              <a:rPr lang="en-US" i="1"/>
              <a:t>v</a:t>
            </a:r>
            <a:r>
              <a:rPr lang="en-US"/>
              <a:t> = 0</a:t>
            </a:r>
            <a:endParaRPr lang="en-US">
              <a:sym typeface="Symbol" pitchFamily="18" charset="2"/>
            </a:endParaRPr>
          </a:p>
        </p:txBody>
      </p:sp>
      <p:sp>
        <p:nvSpPr>
          <p:cNvPr id="76" name="Text Box 81"/>
          <p:cNvSpPr txBox="1">
            <a:spLocks noChangeArrowheads="1"/>
          </p:cNvSpPr>
          <p:nvPr/>
        </p:nvSpPr>
        <p:spPr bwMode="auto">
          <a:xfrm>
            <a:off x="7078663" y="2484438"/>
            <a:ext cx="1165225" cy="461962"/>
          </a:xfrm>
          <a:prstGeom prst="rect">
            <a:avLst/>
          </a:prstGeom>
          <a:noFill/>
          <a:ln w="9525">
            <a:noFill/>
            <a:miter lim="800000"/>
            <a:headEnd/>
            <a:tailEnd/>
          </a:ln>
        </p:spPr>
        <p:txBody>
          <a:bodyPr>
            <a:spAutoFit/>
          </a:bodyPr>
          <a:lstStyle/>
          <a:p>
            <a:r>
              <a:rPr lang="en-US" i="1"/>
              <a:t>v</a:t>
            </a:r>
            <a:r>
              <a:rPr lang="en-US"/>
              <a:t> = </a:t>
            </a:r>
            <a:r>
              <a:rPr lang="en-US" i="1"/>
              <a:t>R</a:t>
            </a:r>
            <a:r>
              <a:rPr lang="en-US">
                <a:sym typeface="Symbol" pitchFamily="18" charset="2"/>
              </a:rPr>
              <a:t></a:t>
            </a:r>
          </a:p>
        </p:txBody>
      </p:sp>
      <p:sp>
        <p:nvSpPr>
          <p:cNvPr id="77" name="Oval 82"/>
          <p:cNvSpPr>
            <a:spLocks noChangeArrowheads="1"/>
          </p:cNvSpPr>
          <p:nvPr/>
        </p:nvSpPr>
        <p:spPr bwMode="auto">
          <a:xfrm>
            <a:off x="7245350" y="2867025"/>
            <a:ext cx="100013" cy="100013"/>
          </a:xfrm>
          <a:prstGeom prst="ellipse">
            <a:avLst/>
          </a:prstGeom>
          <a:solidFill>
            <a:schemeClr val="tx1"/>
          </a:solidFill>
          <a:ln w="9525">
            <a:solidFill>
              <a:schemeClr val="tx1"/>
            </a:solidFill>
            <a:round/>
            <a:headEnd/>
            <a:tailEnd/>
          </a:ln>
        </p:spPr>
        <p:txBody>
          <a:bodyPr wrap="none" anchor="ctr"/>
          <a:lstStyle/>
          <a:p>
            <a:endParaRPr lang="en-US"/>
          </a:p>
        </p:txBody>
      </p:sp>
      <p:sp>
        <p:nvSpPr>
          <p:cNvPr id="78" name="Line 83"/>
          <p:cNvSpPr>
            <a:spLocks noChangeShapeType="1"/>
          </p:cNvSpPr>
          <p:nvPr/>
        </p:nvSpPr>
        <p:spPr bwMode="auto">
          <a:xfrm>
            <a:off x="7292975" y="2914650"/>
            <a:ext cx="368300" cy="0"/>
          </a:xfrm>
          <a:prstGeom prst="line">
            <a:avLst/>
          </a:prstGeom>
          <a:noFill/>
          <a:ln w="38100">
            <a:solidFill>
              <a:srgbClr val="D60093"/>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9" end="9"/>
                                            </p:txEl>
                                          </p:spTgt>
                                        </p:tgtEl>
                                        <p:attrNameLst>
                                          <p:attrName>style.visibility</p:attrName>
                                        </p:attrNameLst>
                                      </p:cBhvr>
                                      <p:to>
                                        <p:strVal val="visible"/>
                                      </p:to>
                                    </p:set>
                                    <p:anim calcmode="lin" valueType="num">
                                      <p:cBhvr additive="base">
                                        <p:cTn id="7"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0" end="10"/>
                                            </p:txEl>
                                          </p:spTgt>
                                        </p:tgtEl>
                                        <p:attrNameLst>
                                          <p:attrName>style.visibility</p:attrName>
                                        </p:attrNameLst>
                                      </p:cBhvr>
                                      <p:to>
                                        <p:strVal val="visible"/>
                                      </p:to>
                                    </p:set>
                                    <p:anim calcmode="lin" valueType="num">
                                      <p:cBhvr additive="base">
                                        <p:cTn id="13" dur="5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par>
                                <p:cTn id="39" presetID="2" presetClass="entr" presetSubtype="9"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500"/>
                                        <p:tgtEl>
                                          <p:spTgt spid="72"/>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suction.wav"/>
                                        </p:tgtEl>
                                      </p:cMediaNode>
                                    </p:audio>
                                  </p:subTnLst>
                                </p:cTn>
                              </p:par>
                              <p:par>
                                <p:cTn id="54" presetID="2" presetClass="entr" presetSubtype="9"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0-#ppt_w/2"/>
                                          </p:val>
                                        </p:tav>
                                        <p:tav tm="100000">
                                          <p:val>
                                            <p:strVal val="#ppt_x"/>
                                          </p:val>
                                        </p:tav>
                                      </p:tavLst>
                                    </p:anim>
                                    <p:anim calcmode="lin" valueType="num">
                                      <p:cBhvr additive="base">
                                        <p:cTn id="57"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subTnLst>
                                    <p:audio>
                                      <p:cMediaNode>
                                        <p:cTn display="0" masterRel="sameClick">
                                          <p:stCondLst>
                                            <p:cond evt="begin" delay="0">
                                              <p:tn val="60"/>
                                            </p:cond>
                                          </p:stCondLst>
                                          <p:endCondLst>
                                            <p:cond evt="onStopAudio" delay="0">
                                              <p:tgtEl>
                                                <p:sldTgt/>
                                              </p:tgtEl>
                                            </p:cond>
                                          </p:endCondLst>
                                        </p:cTn>
                                        <p:tgtEl>
                                          <p:sndTgt r:embed="rId6" name="voltag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ppt_x"/>
                                          </p:val>
                                        </p:tav>
                                        <p:tav tm="100000">
                                          <p:val>
                                            <p:strVal val="#ppt_x"/>
                                          </p:val>
                                        </p:tav>
                                      </p:tavLst>
                                    </p:anim>
                                    <p:anim calcmode="lin" valueType="num">
                                      <p:cBhvr additive="base">
                                        <p:cTn id="68" dur="500" fill="hold"/>
                                        <p:tgtEl>
                                          <p:spTgt spid="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suction.wav"/>
                                        </p:tgtEl>
                                      </p:cMediaNode>
                                    </p:audio>
                                  </p:subTnLst>
                                </p:cTn>
                              </p:par>
                              <p:par>
                                <p:cTn id="69" presetID="2" presetClass="entr" presetSubtype="9"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additive="base">
                                        <p:cTn id="71" dur="500" fill="hold"/>
                                        <p:tgtEl>
                                          <p:spTgt spid="70"/>
                                        </p:tgtEl>
                                        <p:attrNameLst>
                                          <p:attrName>ppt_x</p:attrName>
                                        </p:attrNameLst>
                                      </p:cBhvr>
                                      <p:tavLst>
                                        <p:tav tm="0">
                                          <p:val>
                                            <p:strVal val="0-#ppt_w/2"/>
                                          </p:val>
                                        </p:tav>
                                        <p:tav tm="100000">
                                          <p:val>
                                            <p:strVal val="#ppt_x"/>
                                          </p:val>
                                        </p:tav>
                                      </p:tavLst>
                                    </p:anim>
                                    <p:anim calcmode="lin" valueType="num">
                                      <p:cBhvr additive="base">
                                        <p:cTn id="7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wipe(left)">
                                      <p:cBhvr>
                                        <p:cTn id="77" dur="500"/>
                                        <p:tgtEl>
                                          <p:spTgt spid="71"/>
                                        </p:tgtEl>
                                      </p:cBhvr>
                                    </p:animEffect>
                                  </p:childTnLst>
                                  <p:subTnLst>
                                    <p:audio>
                                      <p:cMediaNode>
                                        <p:cTn display="0" masterRel="sameClick">
                                          <p:stCondLst>
                                            <p:cond evt="begin" delay="0">
                                              <p:tn val="75"/>
                                            </p:cond>
                                          </p:stCondLst>
                                          <p:endCondLst>
                                            <p:cond evt="onStopAudio" delay="0">
                                              <p:tgtEl>
                                                <p:sldTgt/>
                                              </p:tgtEl>
                                            </p:cond>
                                          </p:endCondLst>
                                        </p:cTn>
                                        <p:tgtEl>
                                          <p:sndTgt r:embed="rId6" name="voltage.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3187">
                                            <p:txEl>
                                              <p:pRg st="11" end="11"/>
                                            </p:txEl>
                                          </p:spTgt>
                                        </p:tgtEl>
                                        <p:attrNameLst>
                                          <p:attrName>style.visibility</p:attrName>
                                        </p:attrNameLst>
                                      </p:cBhvr>
                                      <p:to>
                                        <p:strVal val="visible"/>
                                      </p:to>
                                    </p:set>
                                    <p:anim calcmode="lin" valueType="num">
                                      <p:cBhvr additive="base">
                                        <p:cTn id="82" dur="5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93187">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2000"/>
                                        <p:tgtEl>
                                          <p:spTgt spid="5"/>
                                        </p:tgtEl>
                                      </p:cBhvr>
                                    </p:animEffect>
                                  </p:childTnLst>
                                </p:cTn>
                              </p:par>
                              <p:par>
                                <p:cTn id="89" presetID="2" presetClass="entr" presetSubtype="4"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ppt_x"/>
                                          </p:val>
                                        </p:tav>
                                        <p:tav tm="100000">
                                          <p:val>
                                            <p:strVal val="#ppt_x"/>
                                          </p:val>
                                        </p:tav>
                                      </p:tavLst>
                                    </p:anim>
                                    <p:anim calcmode="lin" valueType="num">
                                      <p:cBhvr additive="base">
                                        <p:cTn id="92" dur="500" fill="hold"/>
                                        <p:tgtEl>
                                          <p:spTgt spid="52"/>
                                        </p:tgtEl>
                                        <p:attrNameLst>
                                          <p:attrName>ppt_y</p:attrName>
                                        </p:attrNameLst>
                                      </p:cBhvr>
                                      <p:tavLst>
                                        <p:tav tm="0">
                                          <p:val>
                                            <p:strVal val="1+#ppt_h/2"/>
                                          </p:val>
                                        </p:tav>
                                        <p:tav tm="100000">
                                          <p:val>
                                            <p:strVal val="#ppt_y"/>
                                          </p:val>
                                        </p:tav>
                                      </p:tavLst>
                                    </p:anim>
                                  </p:childTnLst>
                                </p:cTn>
                              </p:par>
                              <p:par>
                                <p:cTn id="93" presetID="10" presetClass="entr" presetSubtype="0" fill="hold" nodeType="with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2000"/>
                                        <p:tgtEl>
                                          <p:spTgt spid="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ppt_x"/>
                                          </p:val>
                                        </p:tav>
                                        <p:tav tm="100000">
                                          <p:val>
                                            <p:strVal val="#ppt_x"/>
                                          </p:val>
                                        </p:tav>
                                      </p:tavLst>
                                    </p:anim>
                                    <p:anim calcmode="lin" valueType="num">
                                      <p:cBhvr additive="base">
                                        <p:cTn id="101"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5" name="suction.wav"/>
                                        </p:tgtEl>
                                      </p:cMediaNode>
                                    </p:audio>
                                  </p:subTnLst>
                                </p:cTn>
                              </p:par>
                              <p:par>
                                <p:cTn id="102" presetID="2" presetClass="entr" presetSubtype="9"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0-#ppt_w/2"/>
                                          </p:val>
                                        </p:tav>
                                        <p:tav tm="100000">
                                          <p:val>
                                            <p:strVal val="#ppt_x"/>
                                          </p:val>
                                        </p:tav>
                                      </p:tavLst>
                                    </p:anim>
                                    <p:anim calcmode="lin" valueType="num">
                                      <p:cBhvr additive="base">
                                        <p:cTn id="105"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wipe(left)">
                                      <p:cBhvr>
                                        <p:cTn id="110" dur="500"/>
                                        <p:tgtEl>
                                          <p:spTgt spid="73"/>
                                        </p:tgtEl>
                                      </p:cBhvr>
                                    </p:animEffect>
                                  </p:childTnLst>
                                  <p:subTnLst>
                                    <p:audio>
                                      <p:cMediaNode>
                                        <p:cTn display="0" masterRel="sameClick">
                                          <p:stCondLst>
                                            <p:cond evt="begin" delay="0">
                                              <p:tn val="108"/>
                                            </p:cond>
                                          </p:stCondLst>
                                          <p:endCondLst>
                                            <p:cond evt="onStopAudio" delay="0">
                                              <p:tgtEl>
                                                <p:sldTgt/>
                                              </p:tgtEl>
                                            </p:cond>
                                          </p:endCondLst>
                                        </p:cTn>
                                        <p:tgtEl>
                                          <p:sndTgt r:embed="rId6" name="voltage.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additive="base">
                                        <p:cTn id="115" dur="500" fill="hold"/>
                                        <p:tgtEl>
                                          <p:spTgt spid="48"/>
                                        </p:tgtEl>
                                        <p:attrNameLst>
                                          <p:attrName>ppt_x</p:attrName>
                                        </p:attrNameLst>
                                      </p:cBhvr>
                                      <p:tavLst>
                                        <p:tav tm="0">
                                          <p:val>
                                            <p:strVal val="#ppt_x"/>
                                          </p:val>
                                        </p:tav>
                                        <p:tav tm="100000">
                                          <p:val>
                                            <p:strVal val="#ppt_x"/>
                                          </p:val>
                                        </p:tav>
                                      </p:tavLst>
                                    </p:anim>
                                    <p:anim calcmode="lin" valueType="num">
                                      <p:cBhvr additive="base">
                                        <p:cTn id="116" dur="500" fill="hold"/>
                                        <p:tgtEl>
                                          <p:spTgt spid="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5" name="suction.wav"/>
                                        </p:tgtEl>
                                      </p:cMediaNode>
                                    </p:audio>
                                  </p:subTnLst>
                                </p:cTn>
                              </p:par>
                              <p:par>
                                <p:cTn id="117" presetID="2" presetClass="entr" presetSubtype="9" fill="hold" grpId="0" nodeType="withEffect">
                                  <p:stCondLst>
                                    <p:cond delay="0"/>
                                  </p:stCondLst>
                                  <p:childTnLst>
                                    <p:set>
                                      <p:cBhvr>
                                        <p:cTn id="118" dur="1" fill="hold">
                                          <p:stCondLst>
                                            <p:cond delay="0"/>
                                          </p:stCondLst>
                                        </p:cTn>
                                        <p:tgtEl>
                                          <p:spTgt spid="50"/>
                                        </p:tgtEl>
                                        <p:attrNameLst>
                                          <p:attrName>style.visibility</p:attrName>
                                        </p:attrNameLst>
                                      </p:cBhvr>
                                      <p:to>
                                        <p:strVal val="visible"/>
                                      </p:to>
                                    </p:set>
                                    <p:anim calcmode="lin" valueType="num">
                                      <p:cBhvr additive="base">
                                        <p:cTn id="119" dur="500" fill="hold"/>
                                        <p:tgtEl>
                                          <p:spTgt spid="50"/>
                                        </p:tgtEl>
                                        <p:attrNameLst>
                                          <p:attrName>ppt_x</p:attrName>
                                        </p:attrNameLst>
                                      </p:cBhvr>
                                      <p:tavLst>
                                        <p:tav tm="0">
                                          <p:val>
                                            <p:strVal val="0-#ppt_w/2"/>
                                          </p:val>
                                        </p:tav>
                                        <p:tav tm="100000">
                                          <p:val>
                                            <p:strVal val="#ppt_x"/>
                                          </p:val>
                                        </p:tav>
                                      </p:tavLst>
                                    </p:anim>
                                    <p:anim calcmode="lin" valueType="num">
                                      <p:cBhvr additive="base">
                                        <p:cTn id="120"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subTnLst>
                                    <p:audio>
                                      <p:cMediaNode>
                                        <p:cTn display="0" masterRel="sameClick">
                                          <p:stCondLst>
                                            <p:cond evt="begin" delay="0">
                                              <p:tn val="123"/>
                                            </p:cond>
                                          </p:stCondLst>
                                          <p:endCondLst>
                                            <p:cond evt="onStopAudio" delay="0">
                                              <p:tgtEl>
                                                <p:sldTgt/>
                                              </p:tgtEl>
                                            </p:cond>
                                          </p:endCondLst>
                                        </p:cTn>
                                        <p:tgtEl>
                                          <p:sndTgt r:embed="rId6" name="voltage.wav"/>
                                        </p:tgtEl>
                                      </p:cMediaNode>
                                    </p:audio>
                                  </p:sub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75"/>
                                        </p:tgtEl>
                                        <p:attrNameLst>
                                          <p:attrName>style.visibility</p:attrName>
                                        </p:attrNameLst>
                                      </p:cBhvr>
                                      <p:to>
                                        <p:strVal val="visible"/>
                                      </p:to>
                                    </p:set>
                                    <p:anim calcmode="lin" valueType="num">
                                      <p:cBhvr additive="base">
                                        <p:cTn id="130" dur="500" fill="hold"/>
                                        <p:tgtEl>
                                          <p:spTgt spid="75"/>
                                        </p:tgtEl>
                                        <p:attrNameLst>
                                          <p:attrName>ppt_x</p:attrName>
                                        </p:attrNameLst>
                                      </p:cBhvr>
                                      <p:tavLst>
                                        <p:tav tm="0">
                                          <p:val>
                                            <p:strVal val="#ppt_x"/>
                                          </p:val>
                                        </p:tav>
                                        <p:tav tm="100000">
                                          <p:val>
                                            <p:strVal val="#ppt_x"/>
                                          </p:val>
                                        </p:tav>
                                      </p:tavLst>
                                    </p:anim>
                                    <p:anim calcmode="lin" valueType="num">
                                      <p:cBhvr additive="base">
                                        <p:cTn id="131" dur="500" fill="hold"/>
                                        <p:tgtEl>
                                          <p:spTgt spid="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5" name="suction.wav"/>
                                        </p:tgtEl>
                                      </p:cMediaNode>
                                    </p:audio>
                                  </p:subTnLst>
                                </p:cTn>
                              </p:par>
                              <p:par>
                                <p:cTn id="132" presetID="2" presetClass="entr" presetSubtype="9" fill="hold" grpId="0" nodeType="withEffect">
                                  <p:stCondLst>
                                    <p:cond delay="0"/>
                                  </p:stCondLst>
                                  <p:childTnLst>
                                    <p:set>
                                      <p:cBhvr>
                                        <p:cTn id="133" dur="1" fill="hold">
                                          <p:stCondLst>
                                            <p:cond delay="0"/>
                                          </p:stCondLst>
                                        </p:cTn>
                                        <p:tgtEl>
                                          <p:spTgt spid="74"/>
                                        </p:tgtEl>
                                        <p:attrNameLst>
                                          <p:attrName>style.visibility</p:attrName>
                                        </p:attrNameLst>
                                      </p:cBhvr>
                                      <p:to>
                                        <p:strVal val="visible"/>
                                      </p:to>
                                    </p:set>
                                    <p:anim calcmode="lin" valueType="num">
                                      <p:cBhvr additive="base">
                                        <p:cTn id="134" dur="500" fill="hold"/>
                                        <p:tgtEl>
                                          <p:spTgt spid="74"/>
                                        </p:tgtEl>
                                        <p:attrNameLst>
                                          <p:attrName>ppt_x</p:attrName>
                                        </p:attrNameLst>
                                      </p:cBhvr>
                                      <p:tavLst>
                                        <p:tav tm="0">
                                          <p:val>
                                            <p:strVal val="0-#ppt_w/2"/>
                                          </p:val>
                                        </p:tav>
                                        <p:tav tm="100000">
                                          <p:val>
                                            <p:strVal val="#ppt_x"/>
                                          </p:val>
                                        </p:tav>
                                      </p:tavLst>
                                    </p:anim>
                                    <p:anim calcmode="lin" valueType="num">
                                      <p:cBhvr additive="base">
                                        <p:cTn id="135"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93187">
                                            <p:txEl>
                                              <p:pRg st="12" end="12"/>
                                            </p:txEl>
                                          </p:spTgt>
                                        </p:tgtEl>
                                        <p:attrNameLst>
                                          <p:attrName>style.visibility</p:attrName>
                                        </p:attrNameLst>
                                      </p:cBhvr>
                                      <p:to>
                                        <p:strVal val="visible"/>
                                      </p:to>
                                    </p:set>
                                    <p:anim calcmode="lin" valueType="num">
                                      <p:cBhvr additive="base">
                                        <p:cTn id="140" dur="500" fill="hold"/>
                                        <p:tgtEl>
                                          <p:spTgt spid="93187">
                                            <p:txEl>
                                              <p:pRg st="12" end="12"/>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93187">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fade">
                                      <p:cBhvr>
                                        <p:cTn id="146" dur="2000"/>
                                        <p:tgtEl>
                                          <p:spTgt spid="7"/>
                                        </p:tgtEl>
                                      </p:cBhvr>
                                    </p:animEffect>
                                  </p:childTnLst>
                                </p:cTn>
                              </p:par>
                              <p:par>
                                <p:cTn id="147" presetID="2" presetClass="entr" presetSubtype="4" fill="hold" grpId="0" nodeType="withEffect">
                                  <p:stCondLst>
                                    <p:cond delay="0"/>
                                  </p:stCondLst>
                                  <p:childTnLst>
                                    <p:set>
                                      <p:cBhvr>
                                        <p:cTn id="148" dur="1" fill="hold">
                                          <p:stCondLst>
                                            <p:cond delay="0"/>
                                          </p:stCondLst>
                                        </p:cTn>
                                        <p:tgtEl>
                                          <p:spTgt spid="66"/>
                                        </p:tgtEl>
                                        <p:attrNameLst>
                                          <p:attrName>style.visibility</p:attrName>
                                        </p:attrNameLst>
                                      </p:cBhvr>
                                      <p:to>
                                        <p:strVal val="visible"/>
                                      </p:to>
                                    </p:set>
                                    <p:anim calcmode="lin" valueType="num">
                                      <p:cBhvr additive="base">
                                        <p:cTn id="149" dur="500" fill="hold"/>
                                        <p:tgtEl>
                                          <p:spTgt spid="66"/>
                                        </p:tgtEl>
                                        <p:attrNameLst>
                                          <p:attrName>ppt_x</p:attrName>
                                        </p:attrNameLst>
                                      </p:cBhvr>
                                      <p:tavLst>
                                        <p:tav tm="0">
                                          <p:val>
                                            <p:strVal val="#ppt_x"/>
                                          </p:val>
                                        </p:tav>
                                        <p:tav tm="100000">
                                          <p:val>
                                            <p:strVal val="#ppt_x"/>
                                          </p:val>
                                        </p:tav>
                                      </p:tavLst>
                                    </p:anim>
                                    <p:anim calcmode="lin" valueType="num">
                                      <p:cBhvr additive="base">
                                        <p:cTn id="150" dur="500" fill="hold"/>
                                        <p:tgtEl>
                                          <p:spTgt spid="66"/>
                                        </p:tgtEl>
                                        <p:attrNameLst>
                                          <p:attrName>ppt_y</p:attrName>
                                        </p:attrNameLst>
                                      </p:cBhvr>
                                      <p:tavLst>
                                        <p:tav tm="0">
                                          <p:val>
                                            <p:strVal val="1+#ppt_h/2"/>
                                          </p:val>
                                        </p:tav>
                                        <p:tav tm="100000">
                                          <p:val>
                                            <p:strVal val="#ppt_y"/>
                                          </p:val>
                                        </p:tav>
                                      </p:tavLst>
                                    </p:anim>
                                  </p:childTnLst>
                                </p:cTn>
                              </p:par>
                              <p:par>
                                <p:cTn id="151" presetID="10" presetClass="entr" presetSubtype="0" fill="hold" nodeType="withEffect">
                                  <p:stCondLst>
                                    <p:cond delay="0"/>
                                  </p:stCondLst>
                                  <p:childTnLst>
                                    <p:set>
                                      <p:cBhvr>
                                        <p:cTn id="152" dur="1" fill="hold">
                                          <p:stCondLst>
                                            <p:cond delay="0"/>
                                          </p:stCondLst>
                                        </p:cTn>
                                        <p:tgtEl>
                                          <p:spTgt spid="6"/>
                                        </p:tgtEl>
                                        <p:attrNameLst>
                                          <p:attrName>style.visibility</p:attrName>
                                        </p:attrNameLst>
                                      </p:cBhvr>
                                      <p:to>
                                        <p:strVal val="visible"/>
                                      </p:to>
                                    </p:set>
                                    <p:animEffect transition="in" filter="fade">
                                      <p:cBhvr>
                                        <p:cTn id="153" dur="2000"/>
                                        <p:tgtEl>
                                          <p:spTgt spid="6"/>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61"/>
                                        </p:tgtEl>
                                        <p:attrNameLst>
                                          <p:attrName>style.visibility</p:attrName>
                                        </p:attrNameLst>
                                      </p:cBhvr>
                                      <p:to>
                                        <p:strVal val="visible"/>
                                      </p:to>
                                    </p:set>
                                    <p:anim calcmode="lin" valueType="num">
                                      <p:cBhvr additive="base">
                                        <p:cTn id="158" dur="500" fill="hold"/>
                                        <p:tgtEl>
                                          <p:spTgt spid="61"/>
                                        </p:tgtEl>
                                        <p:attrNameLst>
                                          <p:attrName>ppt_x</p:attrName>
                                        </p:attrNameLst>
                                      </p:cBhvr>
                                      <p:tavLst>
                                        <p:tav tm="0">
                                          <p:val>
                                            <p:strVal val="#ppt_x"/>
                                          </p:val>
                                        </p:tav>
                                        <p:tav tm="100000">
                                          <p:val>
                                            <p:strVal val="#ppt_x"/>
                                          </p:val>
                                        </p:tav>
                                      </p:tavLst>
                                    </p:anim>
                                    <p:anim calcmode="lin" valueType="num">
                                      <p:cBhvr additive="base">
                                        <p:cTn id="159" dur="500" fill="hold"/>
                                        <p:tgtEl>
                                          <p:spTgt spid="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5" name="suction.wav"/>
                                        </p:tgtEl>
                                      </p:cMediaNode>
                                    </p:audio>
                                  </p:subTnLst>
                                </p:cTn>
                              </p:par>
                              <p:par>
                                <p:cTn id="160" presetID="2" presetClass="entr" presetSubtype="9" fill="hold" grpId="0" nodeType="withEffect">
                                  <p:stCondLst>
                                    <p:cond delay="0"/>
                                  </p:stCondLst>
                                  <p:childTnLst>
                                    <p:set>
                                      <p:cBhvr>
                                        <p:cTn id="161" dur="1" fill="hold">
                                          <p:stCondLst>
                                            <p:cond delay="0"/>
                                          </p:stCondLst>
                                        </p:cTn>
                                        <p:tgtEl>
                                          <p:spTgt spid="63"/>
                                        </p:tgtEl>
                                        <p:attrNameLst>
                                          <p:attrName>style.visibility</p:attrName>
                                        </p:attrNameLst>
                                      </p:cBhvr>
                                      <p:to>
                                        <p:strVal val="visible"/>
                                      </p:to>
                                    </p:set>
                                    <p:anim calcmode="lin" valueType="num">
                                      <p:cBhvr additive="base">
                                        <p:cTn id="162" dur="500" fill="hold"/>
                                        <p:tgtEl>
                                          <p:spTgt spid="63"/>
                                        </p:tgtEl>
                                        <p:attrNameLst>
                                          <p:attrName>ppt_x</p:attrName>
                                        </p:attrNameLst>
                                      </p:cBhvr>
                                      <p:tavLst>
                                        <p:tav tm="0">
                                          <p:val>
                                            <p:strVal val="0-#ppt_w/2"/>
                                          </p:val>
                                        </p:tav>
                                        <p:tav tm="100000">
                                          <p:val>
                                            <p:strVal val="#ppt_x"/>
                                          </p:val>
                                        </p:tav>
                                      </p:tavLst>
                                    </p:anim>
                                    <p:anim calcmode="lin" valueType="num">
                                      <p:cBhvr additive="base">
                                        <p:cTn id="163"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62"/>
                                        </p:tgtEl>
                                        <p:attrNameLst>
                                          <p:attrName>style.visibility</p:attrName>
                                        </p:attrNameLst>
                                      </p:cBhvr>
                                      <p:to>
                                        <p:strVal val="visible"/>
                                      </p:to>
                                    </p:set>
                                    <p:anim calcmode="lin" valueType="num">
                                      <p:cBhvr additive="base">
                                        <p:cTn id="168" dur="500" fill="hold"/>
                                        <p:tgtEl>
                                          <p:spTgt spid="62"/>
                                        </p:tgtEl>
                                        <p:attrNameLst>
                                          <p:attrName>ppt_x</p:attrName>
                                        </p:attrNameLst>
                                      </p:cBhvr>
                                      <p:tavLst>
                                        <p:tav tm="0">
                                          <p:val>
                                            <p:strVal val="#ppt_x"/>
                                          </p:val>
                                        </p:tav>
                                        <p:tav tm="100000">
                                          <p:val>
                                            <p:strVal val="#ppt_x"/>
                                          </p:val>
                                        </p:tav>
                                      </p:tavLst>
                                    </p:anim>
                                    <p:anim calcmode="lin" valueType="num">
                                      <p:cBhvr additive="base">
                                        <p:cTn id="169" dur="50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6"/>
                                            </p:cond>
                                          </p:stCondLst>
                                          <p:endCondLst>
                                            <p:cond evt="onStopAudio" delay="0">
                                              <p:tgtEl>
                                                <p:sldTgt/>
                                              </p:tgtEl>
                                            </p:cond>
                                          </p:endCondLst>
                                        </p:cTn>
                                        <p:tgtEl>
                                          <p:sndTgt r:embed="rId5" name="suction.wav"/>
                                        </p:tgtEl>
                                      </p:cMediaNode>
                                    </p:audio>
                                  </p:subTnLst>
                                </p:cTn>
                              </p:par>
                              <p:par>
                                <p:cTn id="170" presetID="2" presetClass="entr" presetSubtype="9"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 calcmode="lin" valueType="num">
                                      <p:cBhvr additive="base">
                                        <p:cTn id="172" dur="500" fill="hold"/>
                                        <p:tgtEl>
                                          <p:spTgt spid="64"/>
                                        </p:tgtEl>
                                        <p:attrNameLst>
                                          <p:attrName>ppt_x</p:attrName>
                                        </p:attrNameLst>
                                      </p:cBhvr>
                                      <p:tavLst>
                                        <p:tav tm="0">
                                          <p:val>
                                            <p:strVal val="0-#ppt_w/2"/>
                                          </p:val>
                                        </p:tav>
                                        <p:tav tm="100000">
                                          <p:val>
                                            <p:strVal val="#ppt_x"/>
                                          </p:val>
                                        </p:tav>
                                      </p:tavLst>
                                    </p:anim>
                                    <p:anim calcmode="lin" valueType="num">
                                      <p:cBhvr additive="base">
                                        <p:cTn id="173"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left)">
                                      <p:cBhvr>
                                        <p:cTn id="178" dur="500"/>
                                        <p:tgtEl>
                                          <p:spTgt spid="65"/>
                                        </p:tgtEl>
                                      </p:cBhvr>
                                    </p:animEffect>
                                  </p:childTnLst>
                                  <p:subTnLst>
                                    <p:audio>
                                      <p:cMediaNode>
                                        <p:cTn display="0" masterRel="sameClick">
                                          <p:stCondLst>
                                            <p:cond evt="begin" delay="0">
                                              <p:tn val="176"/>
                                            </p:cond>
                                          </p:stCondLst>
                                          <p:endCondLst>
                                            <p:cond evt="onStopAudio" delay="0">
                                              <p:tgtEl>
                                                <p:sldTgt/>
                                              </p:tgtEl>
                                            </p:cond>
                                          </p:endCondLst>
                                        </p:cTn>
                                        <p:tgtEl>
                                          <p:sndTgt r:embed="rId6" name="voltage.wav"/>
                                        </p:tgtEl>
                                      </p:cMediaNode>
                                    </p:audio>
                                  </p:sub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76"/>
                                        </p:tgtEl>
                                        <p:attrNameLst>
                                          <p:attrName>style.visibility</p:attrName>
                                        </p:attrNameLst>
                                      </p:cBhvr>
                                      <p:to>
                                        <p:strVal val="visible"/>
                                      </p:to>
                                    </p:set>
                                    <p:anim calcmode="lin" valueType="num">
                                      <p:cBhvr additive="base">
                                        <p:cTn id="183" dur="500" fill="hold"/>
                                        <p:tgtEl>
                                          <p:spTgt spid="76"/>
                                        </p:tgtEl>
                                        <p:attrNameLst>
                                          <p:attrName>ppt_x</p:attrName>
                                        </p:attrNameLst>
                                      </p:cBhvr>
                                      <p:tavLst>
                                        <p:tav tm="0">
                                          <p:val>
                                            <p:strVal val="#ppt_x"/>
                                          </p:val>
                                        </p:tav>
                                        <p:tav tm="100000">
                                          <p:val>
                                            <p:strVal val="#ppt_x"/>
                                          </p:val>
                                        </p:tav>
                                      </p:tavLst>
                                    </p:anim>
                                    <p:anim calcmode="lin" valueType="num">
                                      <p:cBhvr additive="base">
                                        <p:cTn id="184" dur="500" fill="hold"/>
                                        <p:tgtEl>
                                          <p:spTgt spid="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5" name="suction.wav"/>
                                        </p:tgtEl>
                                      </p:cMediaNode>
                                    </p:audio>
                                  </p:subTnLst>
                                </p:cTn>
                              </p:par>
                              <p:par>
                                <p:cTn id="185" presetID="2" presetClass="entr" presetSubtype="9" fill="hold" grpId="0" nodeType="withEffect">
                                  <p:stCondLst>
                                    <p:cond delay="0"/>
                                  </p:stCondLst>
                                  <p:childTnLst>
                                    <p:set>
                                      <p:cBhvr>
                                        <p:cTn id="186" dur="1" fill="hold">
                                          <p:stCondLst>
                                            <p:cond delay="0"/>
                                          </p:stCondLst>
                                        </p:cTn>
                                        <p:tgtEl>
                                          <p:spTgt spid="77"/>
                                        </p:tgtEl>
                                        <p:attrNameLst>
                                          <p:attrName>style.visibility</p:attrName>
                                        </p:attrNameLst>
                                      </p:cBhvr>
                                      <p:to>
                                        <p:strVal val="visible"/>
                                      </p:to>
                                    </p:set>
                                    <p:anim calcmode="lin" valueType="num">
                                      <p:cBhvr additive="base">
                                        <p:cTn id="187" dur="500" fill="hold"/>
                                        <p:tgtEl>
                                          <p:spTgt spid="77"/>
                                        </p:tgtEl>
                                        <p:attrNameLst>
                                          <p:attrName>ppt_x</p:attrName>
                                        </p:attrNameLst>
                                      </p:cBhvr>
                                      <p:tavLst>
                                        <p:tav tm="0">
                                          <p:val>
                                            <p:strVal val="0-#ppt_w/2"/>
                                          </p:val>
                                        </p:tav>
                                        <p:tav tm="100000">
                                          <p:val>
                                            <p:strVal val="#ppt_x"/>
                                          </p:val>
                                        </p:tav>
                                      </p:tavLst>
                                    </p:anim>
                                    <p:anim calcmode="lin" valueType="num">
                                      <p:cBhvr additive="base">
                                        <p:cTn id="188" dur="500" fill="hold"/>
                                        <p:tgtEl>
                                          <p:spTgt spid="77"/>
                                        </p:tgtEl>
                                        <p:attrNameLst>
                                          <p:attrName>ppt_y</p:attrName>
                                        </p:attrNameLst>
                                      </p:cBhvr>
                                      <p:tavLst>
                                        <p:tav tm="0">
                                          <p:val>
                                            <p:strVal val="0-#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78"/>
                                        </p:tgtEl>
                                        <p:attrNameLst>
                                          <p:attrName>style.visibility</p:attrName>
                                        </p:attrNameLst>
                                      </p:cBhvr>
                                      <p:to>
                                        <p:strVal val="visible"/>
                                      </p:to>
                                    </p:set>
                                    <p:animEffect transition="in" filter="wipe(left)">
                                      <p:cBhvr>
                                        <p:cTn id="193" dur="500"/>
                                        <p:tgtEl>
                                          <p:spTgt spid="78"/>
                                        </p:tgtEl>
                                      </p:cBhvr>
                                    </p:animEffect>
                                  </p:childTnLst>
                                  <p:subTnLst>
                                    <p:audio>
                                      <p:cMediaNode>
                                        <p:cTn display="0" masterRel="sameClick">
                                          <p:stCondLst>
                                            <p:cond evt="begin" delay="0">
                                              <p:tn val="191"/>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animBg="1"/>
      <p:bldP spid="36" grpId="0" animBg="1"/>
      <p:bldP spid="37" grpId="0" animBg="1"/>
      <p:bldP spid="38" grpId="0"/>
      <p:bldP spid="47" grpId="0"/>
      <p:bldP spid="48" grpId="0"/>
      <p:bldP spid="49" grpId="0" animBg="1"/>
      <p:bldP spid="50" grpId="0" animBg="1"/>
      <p:bldP spid="51" grpId="0" animBg="1"/>
      <p:bldP spid="52" grpId="0"/>
      <p:bldP spid="61" grpId="0"/>
      <p:bldP spid="62" grpId="0"/>
      <p:bldP spid="63" grpId="0" animBg="1"/>
      <p:bldP spid="64" grpId="0" animBg="1"/>
      <p:bldP spid="65" grpId="0" animBg="1"/>
      <p:bldP spid="66" grpId="0"/>
      <p:bldP spid="67" grpId="0" animBg="1"/>
      <p:bldP spid="68" grpId="0" animBg="1"/>
      <p:bldP spid="69" grpId="0"/>
      <p:bldP spid="70" grpId="0" animBg="1"/>
      <p:bldP spid="71" grpId="0" animBg="1"/>
      <p:bldP spid="72" grpId="0" animBg="1"/>
      <p:bldP spid="73" grpId="0" animBg="1"/>
      <p:bldP spid="74" grpId="0" animBg="1"/>
      <p:bldP spid="75" grpId="0"/>
      <p:bldP spid="76" grpId="0"/>
      <p:bldP spid="77" grpId="0" animBg="1"/>
      <p:bldP spid="7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685800" y="1397000"/>
            <a:ext cx="7772400" cy="5207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p:txBody>
      </p:sp>
      <p:sp>
        <p:nvSpPr>
          <p:cNvPr id="61443"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58" name="Rectangle 2"/>
          <p:cNvSpPr>
            <a:spLocks noChangeArrowheads="1"/>
          </p:cNvSpPr>
          <p:nvPr/>
        </p:nvSpPr>
        <p:spPr bwMode="auto">
          <a:xfrm>
            <a:off x="688975" y="1901825"/>
            <a:ext cx="7772400" cy="4956175"/>
          </a:xfrm>
          <a:prstGeom prst="rect">
            <a:avLst/>
          </a:prstGeom>
          <a:solidFill>
            <a:srgbClr val="FFFFCC"/>
          </a:solidFill>
          <a:ln w="9525">
            <a:noFill/>
            <a:miter lim="800000"/>
            <a:headEnd/>
            <a:tailEnd/>
          </a:ln>
        </p:spPr>
        <p:txBody>
          <a:bodyPr/>
          <a:lstStyle/>
          <a:p>
            <a:pPr>
              <a:lnSpc>
                <a:spcPct val="90000"/>
              </a:lnSpc>
              <a:spcBef>
                <a:spcPct val="20000"/>
              </a:spcBef>
              <a:defRPr/>
            </a:pPr>
            <a:r>
              <a:rPr lang="en-US" altLang="en-US" dirty="0">
                <a:sym typeface="Symbol" pitchFamily="18" charset="2"/>
              </a:rPr>
              <a:t>EXAMPLE</a:t>
            </a:r>
            <a:r>
              <a:rPr lang="en-US" altLang="en-US" dirty="0">
                <a:latin typeface="+mn-lt"/>
                <a:sym typeface="Symbol" pitchFamily="18" charset="2"/>
              </a:rPr>
              <a:t>: </a:t>
            </a:r>
            <a:r>
              <a:rPr lang="en-US" dirty="0">
                <a:latin typeface="+mn-lt"/>
              </a:rPr>
              <a:t>A 13-cm </a:t>
            </a:r>
            <a:r>
              <a:rPr lang="en-US" dirty="0" smtClean="0">
                <a:latin typeface="+mn-lt"/>
              </a:rPr>
              <a:t>radius </a:t>
            </a:r>
            <a:r>
              <a:rPr lang="en-US" dirty="0">
                <a:latin typeface="+mn-lt"/>
              </a:rPr>
              <a:t>hoop is rolling without slipping at a speed of 25 ms</a:t>
            </a:r>
            <a:r>
              <a:rPr lang="en-US" baseline="30000" dirty="0">
                <a:latin typeface="+mn-lt"/>
              </a:rPr>
              <a:t>-1</a:t>
            </a:r>
            <a:r>
              <a:rPr lang="en-US" dirty="0">
                <a:latin typeface="+mn-lt"/>
              </a:rPr>
              <a:t>. </a:t>
            </a:r>
            <a:r>
              <a:rPr lang="en-US" dirty="0">
                <a:latin typeface="+mn-lt"/>
              </a:rPr>
              <a:t>What are the linear speeds of the top of the wheel, the middle of the wheel, and the bottom of the wheel? If the hoop fails because of centripetal accelerations, where will it be most likely to fail first?</a:t>
            </a:r>
          </a:p>
          <a:p>
            <a:pPr>
              <a:lnSpc>
                <a:spcPct val="90000"/>
              </a:lnSpc>
              <a:spcBef>
                <a:spcPct val="20000"/>
              </a:spcBef>
              <a:defRPr/>
            </a:pPr>
            <a:r>
              <a:rPr lang="en-US" dirty="0">
                <a:latin typeface="+mn-lt"/>
              </a:rPr>
              <a:t>SOLUTION:</a:t>
            </a:r>
          </a:p>
          <a:p>
            <a:pPr>
              <a:lnSpc>
                <a:spcPct val="90000"/>
              </a:lnSpc>
              <a:spcBef>
                <a:spcPct val="20000"/>
              </a:spcBef>
              <a:defRPr/>
            </a:pPr>
            <a:r>
              <a:rPr lang="en-US" altLang="en-US" dirty="0">
                <a:sym typeface="Symbol" pitchFamily="18" charset="2"/>
              </a:rPr>
              <a:t></a:t>
            </a:r>
            <a:r>
              <a:rPr lang="en-US" altLang="en-US" dirty="0"/>
              <a:t>The top is traveling at 2</a:t>
            </a:r>
            <a:r>
              <a:rPr lang="en-US" altLang="en-US" i="1" dirty="0"/>
              <a:t>v</a:t>
            </a:r>
            <a:r>
              <a:rPr lang="en-US" altLang="en-US" baseline="-25000" dirty="0"/>
              <a:t>CM</a:t>
            </a:r>
            <a:r>
              <a:rPr lang="en-US" altLang="en-US" dirty="0"/>
              <a:t> = 50 ms</a:t>
            </a:r>
            <a:r>
              <a:rPr lang="en-US" altLang="en-US" baseline="30000" dirty="0"/>
              <a:t>-1</a:t>
            </a:r>
            <a:r>
              <a:rPr lang="en-US" altLang="en-US" dirty="0"/>
              <a:t>.</a:t>
            </a:r>
            <a:endParaRPr lang="en-US" altLang="en-US" dirty="0">
              <a:sym typeface="Symbol"/>
            </a:endParaRPr>
          </a:p>
          <a:p>
            <a:pPr>
              <a:lnSpc>
                <a:spcPct val="90000"/>
              </a:lnSpc>
              <a:spcBef>
                <a:spcPct val="20000"/>
              </a:spcBef>
              <a:defRPr/>
            </a:pPr>
            <a:r>
              <a:rPr lang="en-US" altLang="en-US" dirty="0">
                <a:sym typeface="Symbol" pitchFamily="18" charset="2"/>
              </a:rPr>
              <a:t></a:t>
            </a:r>
            <a:r>
              <a:rPr lang="en-US" altLang="en-US" dirty="0"/>
              <a:t>The middle is traveling at </a:t>
            </a:r>
            <a:r>
              <a:rPr lang="en-US" altLang="en-US" i="1" dirty="0" err="1"/>
              <a:t>v</a:t>
            </a:r>
            <a:r>
              <a:rPr lang="en-US" altLang="en-US" baseline="-25000" dirty="0" err="1"/>
              <a:t>CM</a:t>
            </a:r>
            <a:r>
              <a:rPr lang="en-US" altLang="en-US" dirty="0"/>
              <a:t> = 25 ms</a:t>
            </a:r>
            <a:r>
              <a:rPr lang="en-US" altLang="en-US" baseline="30000" dirty="0"/>
              <a:t>-1</a:t>
            </a:r>
            <a:r>
              <a:rPr lang="en-US" altLang="en-US" dirty="0"/>
              <a:t>.</a:t>
            </a:r>
            <a:endParaRPr lang="en-US" altLang="en-US" dirty="0">
              <a:sym typeface="Symbol"/>
            </a:endParaRPr>
          </a:p>
          <a:p>
            <a:pPr>
              <a:lnSpc>
                <a:spcPct val="90000"/>
              </a:lnSpc>
              <a:spcBef>
                <a:spcPct val="20000"/>
              </a:spcBef>
              <a:defRPr/>
            </a:pPr>
            <a:r>
              <a:rPr lang="en-US" altLang="en-US" dirty="0">
                <a:sym typeface="Symbol" pitchFamily="18" charset="2"/>
              </a:rPr>
              <a:t></a:t>
            </a:r>
            <a:r>
              <a:rPr lang="en-US" altLang="en-US" dirty="0"/>
              <a:t>The bottom is traveling at 0 ms</a:t>
            </a:r>
            <a:r>
              <a:rPr lang="en-US" altLang="en-US" baseline="30000" dirty="0"/>
              <a:t>-1</a:t>
            </a:r>
            <a:r>
              <a:rPr lang="en-US" altLang="en-US" dirty="0"/>
              <a:t>.</a:t>
            </a:r>
          </a:p>
          <a:p>
            <a:pPr>
              <a:lnSpc>
                <a:spcPct val="90000"/>
              </a:lnSpc>
              <a:spcBef>
                <a:spcPct val="20000"/>
              </a:spcBef>
              <a:defRPr/>
            </a:pPr>
            <a:r>
              <a:rPr lang="en-US" dirty="0"/>
              <a:t>Because </a:t>
            </a:r>
            <a:r>
              <a:rPr lang="en-US" i="1" dirty="0" err="1"/>
              <a:t>a</a:t>
            </a:r>
            <a:r>
              <a:rPr lang="en-US" baseline="-25000" dirty="0" err="1"/>
              <a:t>C</a:t>
            </a:r>
            <a:r>
              <a:rPr lang="en-US" dirty="0"/>
              <a:t> = </a:t>
            </a:r>
            <a:r>
              <a:rPr lang="en-US" i="1" dirty="0"/>
              <a:t>v</a:t>
            </a:r>
            <a:r>
              <a:rPr lang="en-US" baseline="30000" dirty="0"/>
              <a:t>2</a:t>
            </a:r>
            <a:r>
              <a:rPr lang="en-US" i="1" dirty="0"/>
              <a:t> / r</a:t>
            </a:r>
            <a:r>
              <a:rPr lang="en-US" dirty="0"/>
              <a:t>, clearly it will fail at                                  the top first. In fact, at the top,</a:t>
            </a:r>
          </a:p>
          <a:p>
            <a:pPr>
              <a:lnSpc>
                <a:spcPct val="90000"/>
              </a:lnSpc>
              <a:spcBef>
                <a:spcPct val="20000"/>
              </a:spcBef>
              <a:defRPr/>
            </a:pPr>
            <a:r>
              <a:rPr lang="en-US" i="1" dirty="0"/>
              <a:t>      </a:t>
            </a:r>
            <a:r>
              <a:rPr lang="en-US" i="1" dirty="0" err="1"/>
              <a:t>a</a:t>
            </a:r>
            <a:r>
              <a:rPr lang="en-US" baseline="-25000" dirty="0" err="1"/>
              <a:t>C</a:t>
            </a:r>
            <a:r>
              <a:rPr lang="en-US" dirty="0"/>
              <a:t> 	= </a:t>
            </a:r>
            <a:r>
              <a:rPr lang="en-US" i="1" dirty="0"/>
              <a:t>v</a:t>
            </a:r>
            <a:r>
              <a:rPr lang="en-US" baseline="30000" dirty="0"/>
              <a:t>2</a:t>
            </a:r>
            <a:r>
              <a:rPr lang="en-US" i="1" dirty="0"/>
              <a:t> / r</a:t>
            </a:r>
            <a:r>
              <a:rPr lang="en-US" dirty="0"/>
              <a:t> = 50</a:t>
            </a:r>
            <a:r>
              <a:rPr lang="en-US" baseline="30000" dirty="0"/>
              <a:t>2</a:t>
            </a:r>
            <a:r>
              <a:rPr lang="en-US" dirty="0"/>
              <a:t> </a:t>
            </a:r>
            <a:r>
              <a:rPr lang="en-US" i="1" dirty="0"/>
              <a:t>/</a:t>
            </a:r>
            <a:r>
              <a:rPr lang="en-US" dirty="0"/>
              <a:t> 0.26 = 9600 ms</a:t>
            </a:r>
            <a:r>
              <a:rPr lang="en-US" baseline="30000" dirty="0"/>
              <a:t>-2</a:t>
            </a:r>
            <a:r>
              <a:rPr lang="en-US" dirty="0"/>
              <a:t> = 960 G!</a:t>
            </a:r>
          </a:p>
          <a:p>
            <a:pPr>
              <a:lnSpc>
                <a:spcPct val="90000"/>
              </a:lnSpc>
              <a:spcBef>
                <a:spcPct val="20000"/>
              </a:spcBef>
              <a:defRPr/>
            </a:pPr>
            <a:endParaRPr lang="en-US" dirty="0">
              <a:latin typeface="+mn-lt"/>
            </a:endParaRPr>
          </a:p>
          <a:p>
            <a:pPr>
              <a:lnSpc>
                <a:spcPct val="90000"/>
              </a:lnSpc>
              <a:spcBef>
                <a:spcPct val="20000"/>
              </a:spcBef>
              <a:defRPr/>
            </a:pPr>
            <a:endParaRPr lang="en-US" dirty="0">
              <a:latin typeface="+mn-lt"/>
            </a:endParaRPr>
          </a:p>
          <a:p>
            <a:pPr>
              <a:lnSpc>
                <a:spcPct val="90000"/>
              </a:lnSpc>
              <a:spcBef>
                <a:spcPct val="20000"/>
              </a:spcBef>
              <a:defRPr/>
            </a:pPr>
            <a:endParaRPr lang="en-US" sz="1600" b="1" dirty="0">
              <a:latin typeface="+mn-lt"/>
            </a:endParaRPr>
          </a:p>
        </p:txBody>
      </p:sp>
      <p:pic>
        <p:nvPicPr>
          <p:cNvPr id="13414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97700" y="4722813"/>
            <a:ext cx="2147888" cy="2135187"/>
          </a:xfrm>
          <a:prstGeom prst="rect">
            <a:avLst/>
          </a:prstGeom>
          <a:noFill/>
          <a:ln w="9525">
            <a:noFill/>
            <a:miter lim="800000"/>
            <a:headEnd/>
            <a:tailEnd/>
          </a:ln>
        </p:spPr>
      </p:pic>
      <p:pic>
        <p:nvPicPr>
          <p:cNvPr id="6144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33188" y="35032"/>
            <a:ext cx="1637072" cy="26249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repeatCount="indefinite" fill="hold" nodeType="clickEffect">
                                  <p:stCondLst>
                                    <p:cond delay="0"/>
                                  </p:stCondLst>
                                  <p:childTnLst>
                                    <p:set>
                                      <p:cBhvr>
                                        <p:cTn id="12" dur="1" fill="hold">
                                          <p:stCondLst>
                                            <p:cond delay="0"/>
                                          </p:stCondLst>
                                        </p:cTn>
                                        <p:tgtEl>
                                          <p:spTgt spid="134145"/>
                                        </p:tgtEl>
                                        <p:attrNameLst>
                                          <p:attrName>style.visibility</p:attrName>
                                        </p:attrNameLst>
                                      </p:cBhvr>
                                      <p:to>
                                        <p:strVal val="visible"/>
                                      </p:to>
                                    </p:set>
                                    <p:anim calcmode="lin" valueType="num">
                                      <p:cBhvr additive="base">
                                        <p:cTn id="13" dur="2000" fill="hold"/>
                                        <p:tgtEl>
                                          <p:spTgt spid="134145"/>
                                        </p:tgtEl>
                                        <p:attrNameLst>
                                          <p:attrName>ppt_x</p:attrName>
                                        </p:attrNameLst>
                                      </p:cBhvr>
                                      <p:tavLst>
                                        <p:tav tm="0">
                                          <p:val>
                                            <p:strVal val="0-#ppt_w/2"/>
                                          </p:val>
                                        </p:tav>
                                        <p:tav tm="100000">
                                          <p:val>
                                            <p:strVal val="#ppt_x"/>
                                          </p:val>
                                        </p:tav>
                                      </p:tavLst>
                                    </p:anim>
                                    <p:anim calcmode="lin" valueType="num">
                                      <p:cBhvr additive="base">
                                        <p:cTn id="14" dur="2000" fill="hold"/>
                                        <p:tgtEl>
                                          <p:spTgt spid="134145"/>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nodeType="withEffect">
                                  <p:stCondLst>
                                    <p:cond delay="0"/>
                                  </p:stCondLst>
                                  <p:childTnLst>
                                    <p:animRot by="21600000">
                                      <p:cBhvr>
                                        <p:cTn id="16" dur="2000" fill="hold"/>
                                        <p:tgtEl>
                                          <p:spTgt spid="13414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 calcmode="lin" valueType="num">
                                      <p:cBhvr additive="base">
                                        <p:cTn id="21"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3" presetID="10" presetClass="entr" presetSubtype="0" fill="hold" nodeType="with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fade">
                                      <p:cBhvr>
                                        <p:cTn id="25" dur="2000"/>
                                        <p:tgtEl>
                                          <p:spTgt spid="6144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8">
                                            <p:txEl>
                                              <p:pRg st="2" end="2"/>
                                            </p:txEl>
                                          </p:spTgt>
                                        </p:tgtEl>
                                        <p:attrNameLst>
                                          <p:attrName>style.visibility</p:attrName>
                                        </p:attrNameLst>
                                      </p:cBhvr>
                                      <p:to>
                                        <p:strVal val="visible"/>
                                      </p:to>
                                    </p:set>
                                    <p:anim calcmode="lin" valueType="num">
                                      <p:cBhvr additive="base">
                                        <p:cTn id="30"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8">
                                            <p:txEl>
                                              <p:pRg st="3" end="3"/>
                                            </p:txEl>
                                          </p:spTgt>
                                        </p:tgtEl>
                                        <p:attrNameLst>
                                          <p:attrName>style.visibility</p:attrName>
                                        </p:attrNameLst>
                                      </p:cBhvr>
                                      <p:to>
                                        <p:strVal val="visible"/>
                                      </p:to>
                                    </p:set>
                                    <p:anim calcmode="lin" valueType="num">
                                      <p:cBhvr additive="base">
                                        <p:cTn id="36"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8">
                                            <p:txEl>
                                              <p:pRg st="4" end="4"/>
                                            </p:txEl>
                                          </p:spTgt>
                                        </p:tgtEl>
                                        <p:attrNameLst>
                                          <p:attrName>style.visibility</p:attrName>
                                        </p:attrNameLst>
                                      </p:cBhvr>
                                      <p:to>
                                        <p:strVal val="visible"/>
                                      </p:to>
                                    </p:set>
                                    <p:anim calcmode="lin" valueType="num">
                                      <p:cBhvr additive="base">
                                        <p:cTn id="42"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8">
                                            <p:txEl>
                                              <p:pRg st="5" end="5"/>
                                            </p:txEl>
                                          </p:spTgt>
                                        </p:tgtEl>
                                        <p:attrNameLst>
                                          <p:attrName>style.visibility</p:attrName>
                                        </p:attrNameLst>
                                      </p:cBhvr>
                                      <p:to>
                                        <p:strVal val="visible"/>
                                      </p:to>
                                    </p:set>
                                    <p:anim calcmode="lin" valueType="num">
                                      <p:cBhvr additive="base">
                                        <p:cTn id="48" dur="500" fill="hold"/>
                                        <p:tgtEl>
                                          <p:spTgt spid="58">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8">
                                            <p:txEl>
                                              <p:pRg st="6" end="6"/>
                                            </p:txEl>
                                          </p:spTgt>
                                        </p:tgtEl>
                                        <p:attrNameLst>
                                          <p:attrName>style.visibility</p:attrName>
                                        </p:attrNameLst>
                                      </p:cBhvr>
                                      <p:to>
                                        <p:strVal val="visible"/>
                                      </p:to>
                                    </p:set>
                                    <p:anim calcmode="lin" valueType="num">
                                      <p:cBhvr additive="base">
                                        <p:cTn id="54" dur="500" fill="hold"/>
                                        <p:tgtEl>
                                          <p:spTgt spid="58">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3586163"/>
          </a:xfrm>
          <a:prstGeom prst="rect">
            <a:avLst/>
          </a:prstGeom>
          <a:solidFill>
            <a:srgbClr val="EAEAEA"/>
          </a:solidFill>
          <a:ln w="9525">
            <a:noFill/>
            <a:miter lim="800000"/>
            <a:headEnd/>
            <a:tailEnd/>
          </a:ln>
        </p:spPr>
        <p:txBody>
          <a:bodyPr/>
          <a:lstStyle/>
          <a:p>
            <a:pPr marL="625475" indent="-625475" eaLnBrk="1" hangingPunct="1">
              <a:lnSpc>
                <a:spcPct val="95000"/>
              </a:lnSpc>
            </a:pPr>
            <a:r>
              <a:rPr lang="en-US" altLang="en-US" b="1">
                <a:solidFill>
                  <a:srgbClr val="FF0000"/>
                </a:solidFill>
              </a:rPr>
              <a:t>Data booklet reference: </a:t>
            </a:r>
            <a:endParaRPr lang="en-US" altLang="en-US">
              <a:solidFill>
                <a:srgbClr val="FF0000"/>
              </a:solidFill>
            </a:endParaRPr>
          </a:p>
          <a:p>
            <a:pPr marL="625475" indent="-625475" eaLnBrk="1" hangingPunct="1">
              <a:lnSpc>
                <a:spcPct val="95000"/>
              </a:lnSpc>
            </a:pPr>
            <a:r>
              <a:rPr lang="en-US" altLang="en-US">
                <a:solidFill>
                  <a:srgbClr val="FF0000"/>
                </a:solidFill>
              </a:rPr>
              <a:t>• </a:t>
            </a:r>
            <a:r>
              <a:rPr lang="en-US" altLang="en-US" i="1">
                <a:solidFill>
                  <a:srgbClr val="FF0000"/>
                </a:solidFill>
                <a:sym typeface="Symbol" pitchFamily="18" charset="2"/>
              </a:rPr>
              <a:t></a:t>
            </a:r>
            <a:r>
              <a:rPr lang="en-US" altLang="en-US">
                <a:solidFill>
                  <a:srgbClr val="FF0000"/>
                </a:solidFill>
              </a:rPr>
              <a:t> = </a:t>
            </a:r>
            <a:r>
              <a:rPr lang="en-US" altLang="en-US" i="1">
                <a:solidFill>
                  <a:srgbClr val="FF0000"/>
                </a:solidFill>
                <a:sym typeface="Symbol" pitchFamily="18" charset="2"/>
              </a:rPr>
              <a:t>Fr</a:t>
            </a:r>
            <a:r>
              <a:rPr lang="en-US" altLang="en-US" i="1" baseline="-25000">
                <a:solidFill>
                  <a:srgbClr val="FF0000"/>
                </a:solidFill>
                <a:sym typeface="Symbol" pitchFamily="18" charset="2"/>
              </a:rPr>
              <a:t> </a:t>
            </a:r>
            <a:r>
              <a:rPr lang="en-US" altLang="en-US">
                <a:solidFill>
                  <a:srgbClr val="FF0000"/>
                </a:solidFill>
                <a:sym typeface="Symbol" pitchFamily="18" charset="2"/>
              </a:rPr>
              <a:t>sin</a:t>
            </a:r>
            <a:r>
              <a:rPr lang="en-US" altLang="en-US" baseline="-25000">
                <a:solidFill>
                  <a:srgbClr val="FF0000"/>
                </a:solidFill>
                <a:sym typeface="Symbol" pitchFamily="18" charset="2"/>
              </a:rPr>
              <a:t> </a:t>
            </a:r>
            <a:r>
              <a:rPr lang="en-US" altLang="en-US">
                <a:solidFill>
                  <a:srgbClr val="FF0000"/>
                </a:solidFill>
                <a:sym typeface="Symbol" pitchFamily="18" charset="2"/>
              </a:rPr>
              <a:t></a:t>
            </a:r>
            <a:endParaRPr lang="en-US" altLang="en-US"/>
          </a:p>
          <a:p>
            <a:pPr marL="625475" indent="-625475" eaLnBrk="1" hangingPunct="1">
              <a:lnSpc>
                <a:spcPct val="95000"/>
              </a:lnSpc>
            </a:pPr>
            <a:r>
              <a:rPr lang="en-US" altLang="en-US">
                <a:solidFill>
                  <a:srgbClr val="FF0000"/>
                </a:solidFill>
              </a:rPr>
              <a:t>• </a:t>
            </a:r>
            <a:r>
              <a:rPr lang="en-US" altLang="en-US" i="1">
                <a:solidFill>
                  <a:srgbClr val="FF0000"/>
                </a:solidFill>
              </a:rPr>
              <a:t>I</a:t>
            </a:r>
            <a:r>
              <a:rPr lang="en-US" altLang="en-US">
                <a:solidFill>
                  <a:srgbClr val="FF0000"/>
                </a:solidFill>
              </a:rPr>
              <a:t> = </a:t>
            </a:r>
            <a:r>
              <a:rPr lang="en-US" altLang="en-US">
                <a:solidFill>
                  <a:srgbClr val="FF0000"/>
                </a:solidFill>
                <a:sym typeface="Symbol" pitchFamily="18" charset="2"/>
              </a:rPr>
              <a:t> </a:t>
            </a:r>
            <a:r>
              <a:rPr lang="en-US" altLang="en-US" i="1">
                <a:solidFill>
                  <a:srgbClr val="FF0000"/>
                </a:solidFill>
                <a:sym typeface="Symbol" pitchFamily="18" charset="2"/>
              </a:rPr>
              <a:t>mr</a:t>
            </a:r>
            <a:r>
              <a:rPr lang="en-US" altLang="en-US" i="1" baseline="-25000">
                <a:solidFill>
                  <a:srgbClr val="FF0000"/>
                </a:solidFill>
                <a:sym typeface="Symbol" pitchFamily="18" charset="2"/>
              </a:rPr>
              <a:t> </a:t>
            </a:r>
            <a:r>
              <a:rPr lang="en-US" altLang="en-US" baseline="30000">
                <a:solidFill>
                  <a:srgbClr val="FF0000"/>
                </a:solidFill>
                <a:sym typeface="Symbol" pitchFamily="18" charset="2"/>
              </a:rPr>
              <a:t>2</a:t>
            </a:r>
          </a:p>
          <a:p>
            <a:pPr marL="625475" indent="-625475" eaLnBrk="1" hangingPunct="1">
              <a:lnSpc>
                <a:spcPct val="95000"/>
              </a:lnSpc>
            </a:pPr>
            <a:r>
              <a:rPr lang="en-US" altLang="en-US">
                <a:solidFill>
                  <a:srgbClr val="FF0000"/>
                </a:solidFill>
              </a:rPr>
              <a:t>• </a:t>
            </a:r>
            <a:r>
              <a:rPr lang="en-US" altLang="en-US" i="1">
                <a:solidFill>
                  <a:srgbClr val="FF0000"/>
                </a:solidFill>
                <a:sym typeface="Symbol" pitchFamily="18" charset="2"/>
              </a:rPr>
              <a:t></a:t>
            </a:r>
            <a:r>
              <a:rPr lang="en-US" altLang="en-US">
                <a:solidFill>
                  <a:srgbClr val="FF0000"/>
                </a:solidFill>
              </a:rPr>
              <a:t> = </a:t>
            </a:r>
            <a:r>
              <a:rPr lang="en-US" altLang="en-US" i="1">
                <a:solidFill>
                  <a:srgbClr val="FF0000"/>
                </a:solidFill>
                <a:sym typeface="Symbol" pitchFamily="18" charset="2"/>
              </a:rPr>
              <a:t>I</a:t>
            </a:r>
          </a:p>
          <a:p>
            <a:pPr marL="625475" indent="-625475" eaLnBrk="1" hangingPunct="1">
              <a:lnSpc>
                <a:spcPct val="95000"/>
              </a:lnSpc>
            </a:pP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 </a:t>
            </a:r>
            <a:r>
              <a:rPr lang="en-US" altLang="en-US">
                <a:solidFill>
                  <a:srgbClr val="FF0000"/>
                </a:solidFill>
                <a:sym typeface="Symbol" pitchFamily="18" charset="2"/>
              </a:rPr>
              <a:t>2</a:t>
            </a:r>
            <a:r>
              <a:rPr lang="en-US" altLang="en-US" i="1">
                <a:solidFill>
                  <a:srgbClr val="FF0000"/>
                </a:solidFill>
                <a:sym typeface="Symbol" pitchFamily="18" charset="2"/>
              </a:rPr>
              <a:t>f</a:t>
            </a:r>
          </a:p>
          <a:p>
            <a:pPr marL="625475" indent="-625475" eaLnBrk="1" hangingPunct="1">
              <a:lnSpc>
                <a:spcPct val="95000"/>
              </a:lnSpc>
            </a:pPr>
            <a:r>
              <a:rPr lang="en-US" altLang="en-US">
                <a:solidFill>
                  <a:srgbClr val="FF0000"/>
                </a:solidFill>
              </a:rPr>
              <a:t>• </a:t>
            </a:r>
            <a:r>
              <a:rPr lang="en-US" altLang="en-US">
                <a:solidFill>
                  <a:srgbClr val="FF0000"/>
                </a:solidFill>
                <a:sym typeface="Symbol" pitchFamily="18" charset="2"/>
              </a:rPr>
              <a:t></a:t>
            </a:r>
            <a:r>
              <a:rPr lang="en-US" altLang="en-US" baseline="-25000">
                <a:solidFill>
                  <a:srgbClr val="FF0000"/>
                </a:solidFill>
                <a:sym typeface="Symbol" pitchFamily="18" charset="2"/>
              </a:rPr>
              <a:t>f</a:t>
            </a:r>
            <a:r>
              <a:rPr lang="en-US" altLang="en-US">
                <a:solidFill>
                  <a:srgbClr val="FF0000"/>
                </a:solidFill>
              </a:rPr>
              <a:t> = </a:t>
            </a:r>
            <a:r>
              <a:rPr lang="en-US" altLang="en-US">
                <a:solidFill>
                  <a:srgbClr val="FF0000"/>
                </a:solidFill>
                <a:sym typeface="Symbol" pitchFamily="18" charset="2"/>
              </a:rPr>
              <a:t></a:t>
            </a:r>
            <a:r>
              <a:rPr lang="en-US" altLang="en-US" baseline="-25000">
                <a:solidFill>
                  <a:srgbClr val="FF0000"/>
                </a:solidFill>
                <a:sym typeface="Symbol" pitchFamily="18" charset="2"/>
              </a:rPr>
              <a:t>i</a:t>
            </a:r>
            <a:r>
              <a:rPr lang="en-US" altLang="en-US">
                <a:solidFill>
                  <a:srgbClr val="FF0000"/>
                </a:solidFill>
              </a:rPr>
              <a:t> + </a:t>
            </a:r>
            <a:r>
              <a:rPr lang="en-US" altLang="en-US" i="1">
                <a:solidFill>
                  <a:srgbClr val="FF0000"/>
                </a:solidFill>
                <a:sym typeface="Symbol" pitchFamily="18" charset="2"/>
              </a:rPr>
              <a:t></a:t>
            </a:r>
            <a:r>
              <a:rPr lang="en-US" altLang="en-US" baseline="-25000">
                <a:solidFill>
                  <a:srgbClr val="FF0000"/>
                </a:solidFill>
                <a:sym typeface="Symbol" pitchFamily="18" charset="2"/>
              </a:rPr>
              <a:t> </a:t>
            </a:r>
            <a:r>
              <a:rPr lang="en-US" altLang="en-US" i="1">
                <a:solidFill>
                  <a:srgbClr val="FF0000"/>
                </a:solidFill>
                <a:sym typeface="Symbol" pitchFamily="18" charset="2"/>
              </a:rPr>
              <a:t>t</a:t>
            </a:r>
          </a:p>
          <a:p>
            <a:pPr marL="625475" indent="-625475" eaLnBrk="1" hangingPunct="1">
              <a:lnSpc>
                <a:spcPct val="95000"/>
              </a:lnSpc>
            </a:pPr>
            <a:r>
              <a:rPr lang="en-US" altLang="en-US">
                <a:solidFill>
                  <a:srgbClr val="FF0000"/>
                </a:solidFill>
              </a:rPr>
              <a:t>• </a:t>
            </a:r>
            <a:r>
              <a:rPr lang="en-US" altLang="en-US">
                <a:solidFill>
                  <a:srgbClr val="FF0000"/>
                </a:solidFill>
                <a:sym typeface="Symbol" pitchFamily="18" charset="2"/>
              </a:rPr>
              <a:t></a:t>
            </a:r>
            <a:r>
              <a:rPr lang="en-US" altLang="en-US" baseline="-25000">
                <a:solidFill>
                  <a:srgbClr val="FF0000"/>
                </a:solidFill>
                <a:sym typeface="Symbol" pitchFamily="18" charset="2"/>
              </a:rPr>
              <a:t>f </a:t>
            </a:r>
            <a:r>
              <a:rPr lang="en-US" altLang="en-US" baseline="30000">
                <a:solidFill>
                  <a:srgbClr val="FF0000"/>
                </a:solidFill>
              </a:rPr>
              <a:t>2</a:t>
            </a:r>
            <a:r>
              <a:rPr lang="en-US" altLang="en-US">
                <a:solidFill>
                  <a:srgbClr val="FF0000"/>
                </a:solidFill>
              </a:rPr>
              <a:t> = </a:t>
            </a:r>
            <a:r>
              <a:rPr lang="en-US" altLang="en-US">
                <a:solidFill>
                  <a:srgbClr val="FF0000"/>
                </a:solidFill>
                <a:sym typeface="Symbol" pitchFamily="18" charset="2"/>
              </a:rPr>
              <a:t></a:t>
            </a:r>
            <a:r>
              <a:rPr lang="en-US" altLang="en-US" baseline="-25000">
                <a:solidFill>
                  <a:srgbClr val="FF0000"/>
                </a:solidFill>
                <a:sym typeface="Symbol" pitchFamily="18" charset="2"/>
              </a:rPr>
              <a:t>i</a:t>
            </a:r>
            <a:r>
              <a:rPr lang="en-US" altLang="en-US" baseline="30000">
                <a:solidFill>
                  <a:srgbClr val="FF0000"/>
                </a:solidFill>
              </a:rPr>
              <a:t>2</a:t>
            </a:r>
            <a:r>
              <a:rPr lang="en-US" altLang="en-US">
                <a:solidFill>
                  <a:srgbClr val="FF0000"/>
                </a:solidFill>
              </a:rPr>
              <a:t> + 2</a:t>
            </a:r>
            <a:r>
              <a:rPr lang="en-US" altLang="en-US" i="1">
                <a:solidFill>
                  <a:srgbClr val="FF0000"/>
                </a:solidFill>
                <a:sym typeface="Symbol" pitchFamily="18" charset="2"/>
              </a:rPr>
              <a:t></a:t>
            </a:r>
            <a:r>
              <a:rPr lang="en-US" altLang="en-US" baseline="-25000">
                <a:solidFill>
                  <a:srgbClr val="FF0000"/>
                </a:solidFill>
                <a:sym typeface="Symbol" pitchFamily="18" charset="2"/>
              </a:rPr>
              <a:t> </a:t>
            </a:r>
            <a:r>
              <a:rPr lang="en-US" altLang="en-US">
                <a:solidFill>
                  <a:srgbClr val="FF0000"/>
                </a:solidFill>
                <a:sym typeface="Symbol" pitchFamily="18" charset="2"/>
              </a:rPr>
              <a:t></a:t>
            </a:r>
          </a:p>
          <a:p>
            <a:pPr marL="625475" indent="-625475" eaLnBrk="1" hangingPunct="1">
              <a:lnSpc>
                <a:spcPct val="95000"/>
              </a:lnSpc>
            </a:pP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 </a:t>
            </a:r>
            <a:r>
              <a:rPr lang="en-US" altLang="en-US">
                <a:solidFill>
                  <a:srgbClr val="FF0000"/>
                </a:solidFill>
                <a:sym typeface="Symbol" pitchFamily="18" charset="2"/>
              </a:rPr>
              <a:t></a:t>
            </a:r>
            <a:r>
              <a:rPr lang="en-US" altLang="en-US" baseline="-25000">
                <a:solidFill>
                  <a:srgbClr val="FF0000"/>
                </a:solidFill>
                <a:sym typeface="Symbol" pitchFamily="18" charset="2"/>
              </a:rPr>
              <a:t>i</a:t>
            </a:r>
            <a:r>
              <a:rPr lang="en-US" altLang="en-US" i="1">
                <a:solidFill>
                  <a:srgbClr val="FF0000"/>
                </a:solidFill>
              </a:rPr>
              <a:t>t </a:t>
            </a:r>
            <a:r>
              <a:rPr lang="en-US" altLang="en-US">
                <a:solidFill>
                  <a:srgbClr val="FF0000"/>
                </a:solidFill>
              </a:rPr>
              <a:t>+ (1/2)</a:t>
            </a:r>
            <a:r>
              <a:rPr lang="en-US" altLang="en-US" i="1">
                <a:solidFill>
                  <a:srgbClr val="FF0000"/>
                </a:solidFill>
                <a:sym typeface="Symbol" pitchFamily="18" charset="2"/>
              </a:rPr>
              <a:t></a:t>
            </a:r>
            <a:r>
              <a:rPr lang="en-US" altLang="en-US" baseline="-25000">
                <a:solidFill>
                  <a:srgbClr val="FF0000"/>
                </a:solidFill>
                <a:sym typeface="Symbol" pitchFamily="18" charset="2"/>
              </a:rPr>
              <a:t> </a:t>
            </a:r>
            <a:r>
              <a:rPr lang="en-US" altLang="en-US" i="1">
                <a:solidFill>
                  <a:srgbClr val="FF0000"/>
                </a:solidFill>
                <a:sym typeface="Symbol" pitchFamily="18" charset="2"/>
              </a:rPr>
              <a:t>t</a:t>
            </a:r>
            <a:r>
              <a:rPr lang="en-US" altLang="en-US" i="1" baseline="-25000">
                <a:solidFill>
                  <a:srgbClr val="FF0000"/>
                </a:solidFill>
                <a:sym typeface="Symbol" pitchFamily="18" charset="2"/>
              </a:rPr>
              <a:t> </a:t>
            </a:r>
            <a:r>
              <a:rPr lang="en-US" altLang="en-US" baseline="30000">
                <a:solidFill>
                  <a:srgbClr val="FF0000"/>
                </a:solidFill>
                <a:sym typeface="Symbol" pitchFamily="18" charset="2"/>
              </a:rPr>
              <a:t>2</a:t>
            </a:r>
            <a:endParaRPr lang="en-US" altLang="en-US" i="1" baseline="30000">
              <a:solidFill>
                <a:srgbClr val="FF0000"/>
              </a:solidFill>
              <a:sym typeface="Symbol" pitchFamily="18" charset="2"/>
            </a:endParaRPr>
          </a:p>
          <a:p>
            <a:pPr marL="625475" indent="-625475" eaLnBrk="1" hangingPunct="1">
              <a:lnSpc>
                <a:spcPct val="95000"/>
              </a:lnSpc>
            </a:pPr>
            <a:r>
              <a:rPr lang="en-US" altLang="en-US">
                <a:solidFill>
                  <a:srgbClr val="FF0000"/>
                </a:solidFill>
              </a:rPr>
              <a:t>• </a:t>
            </a:r>
            <a:r>
              <a:rPr lang="en-US" altLang="en-US" i="1">
                <a:solidFill>
                  <a:srgbClr val="FF0000"/>
                </a:solidFill>
                <a:sym typeface="Symbol" pitchFamily="18" charset="2"/>
              </a:rPr>
              <a:t>L</a:t>
            </a:r>
            <a:r>
              <a:rPr lang="en-US" altLang="en-US">
                <a:solidFill>
                  <a:srgbClr val="FF0000"/>
                </a:solidFill>
              </a:rPr>
              <a:t> = </a:t>
            </a:r>
            <a:r>
              <a:rPr lang="en-US" altLang="en-US" i="1">
                <a:solidFill>
                  <a:srgbClr val="FF0000"/>
                </a:solidFill>
              </a:rPr>
              <a:t>I</a:t>
            </a:r>
            <a:r>
              <a:rPr lang="en-US" altLang="en-US">
                <a:solidFill>
                  <a:srgbClr val="FF0000"/>
                </a:solidFill>
                <a:sym typeface="Symbol" pitchFamily="18" charset="2"/>
              </a:rPr>
              <a:t></a:t>
            </a:r>
            <a:endParaRPr lang="en-US" altLang="en-US" baseline="-25000">
              <a:solidFill>
                <a:srgbClr val="FF0000"/>
              </a:solidFill>
              <a:sym typeface="Symbol" pitchFamily="18" charset="2"/>
            </a:endParaRPr>
          </a:p>
          <a:p>
            <a:pPr marL="625475" indent="-625475" eaLnBrk="1" hangingPunct="1">
              <a:lnSpc>
                <a:spcPct val="95000"/>
              </a:lnSpc>
            </a:pPr>
            <a:r>
              <a:rPr lang="en-US" altLang="en-US">
                <a:solidFill>
                  <a:srgbClr val="FF0000"/>
                </a:solidFill>
              </a:rPr>
              <a:t>• </a:t>
            </a:r>
            <a:r>
              <a:rPr lang="en-US" altLang="en-US" i="1">
                <a:solidFill>
                  <a:srgbClr val="FF0000"/>
                </a:solidFill>
                <a:sym typeface="Symbol" pitchFamily="18" charset="2"/>
              </a:rPr>
              <a:t>E</a:t>
            </a:r>
            <a:r>
              <a:rPr lang="en-US" altLang="en-US" baseline="-25000">
                <a:solidFill>
                  <a:srgbClr val="FF0000"/>
                </a:solidFill>
                <a:sym typeface="Symbol" pitchFamily="18" charset="2"/>
              </a:rPr>
              <a:t>K rot</a:t>
            </a:r>
            <a:r>
              <a:rPr lang="en-US" altLang="en-US">
                <a:solidFill>
                  <a:srgbClr val="FF0000"/>
                </a:solidFill>
                <a:sym typeface="Symbol" pitchFamily="18" charset="2"/>
              </a:rPr>
              <a:t> </a:t>
            </a:r>
            <a:r>
              <a:rPr lang="en-US" altLang="en-US">
                <a:solidFill>
                  <a:srgbClr val="FF0000"/>
                </a:solidFill>
              </a:rPr>
              <a:t>= (1/2) </a:t>
            </a:r>
            <a:r>
              <a:rPr lang="en-US" altLang="en-US" i="1">
                <a:solidFill>
                  <a:srgbClr val="FF0000"/>
                </a:solidFill>
              </a:rPr>
              <a:t>I</a:t>
            </a:r>
            <a:r>
              <a:rPr lang="en-US" altLang="en-US">
                <a:solidFill>
                  <a:srgbClr val="FF0000"/>
                </a:solidFill>
                <a:sym typeface="Symbol" pitchFamily="18" charset="2"/>
              </a:rPr>
              <a:t></a:t>
            </a:r>
            <a:r>
              <a:rPr lang="en-US" altLang="en-US" baseline="30000">
                <a:solidFill>
                  <a:srgbClr val="FF0000"/>
                </a:solidFill>
              </a:rPr>
              <a:t>2</a:t>
            </a:r>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a:p>
            <a:pPr marL="625475" indent="-625475" eaLnBrk="1" hangingPunct="1"/>
            <a:endParaRPr lang="en-US" altLang="en-US">
              <a:solidFill>
                <a:srgbClr val="FF0000"/>
              </a:solidFill>
              <a:sym typeface="Symbol" pitchFamily="18" charset="2"/>
            </a:endParaRPr>
          </a:p>
        </p:txBody>
      </p:sp>
      <p:sp>
        <p:nvSpPr>
          <p:cNvPr id="7171"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685800" y="1397000"/>
            <a:ext cx="7772400" cy="5207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Rolling motion</a:t>
            </a:r>
            <a:endParaRPr lang="en-US" altLang="en-US">
              <a:solidFill>
                <a:schemeClr val="accent2"/>
              </a:solidFill>
            </a:endParaRPr>
          </a:p>
        </p:txBody>
      </p:sp>
      <p:sp>
        <p:nvSpPr>
          <p:cNvPr id="62467"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
        <p:nvSpPr>
          <p:cNvPr id="58" name="Rectangle 2"/>
          <p:cNvSpPr>
            <a:spLocks noChangeArrowheads="1"/>
          </p:cNvSpPr>
          <p:nvPr/>
        </p:nvSpPr>
        <p:spPr bwMode="auto">
          <a:xfrm>
            <a:off x="688975" y="1901825"/>
            <a:ext cx="7772400" cy="4956175"/>
          </a:xfrm>
          <a:prstGeom prst="rect">
            <a:avLst/>
          </a:prstGeom>
          <a:solidFill>
            <a:srgbClr val="FFFFCC"/>
          </a:solidFill>
          <a:ln w="9525">
            <a:noFill/>
            <a:miter lim="800000"/>
            <a:headEnd/>
            <a:tailEnd/>
          </a:ln>
        </p:spPr>
        <p:txBody>
          <a:bodyPr/>
          <a:lstStyle/>
          <a:p>
            <a:pPr>
              <a:lnSpc>
                <a:spcPct val="90000"/>
              </a:lnSpc>
              <a:spcBef>
                <a:spcPct val="20000"/>
              </a:spcBef>
              <a:defRPr/>
            </a:pPr>
            <a:r>
              <a:rPr lang="en-US" altLang="en-US" dirty="0">
                <a:sym typeface="Symbol" pitchFamily="18" charset="2"/>
              </a:rPr>
              <a:t>EXAMPLE</a:t>
            </a:r>
            <a:r>
              <a:rPr lang="en-US" altLang="en-US" dirty="0">
                <a:latin typeface="+mn-lt"/>
                <a:sym typeface="Symbol" pitchFamily="18" charset="2"/>
              </a:rPr>
              <a:t>: </a:t>
            </a:r>
            <a:r>
              <a:rPr lang="en-US" dirty="0">
                <a:latin typeface="+mn-lt"/>
              </a:rPr>
              <a:t>A solid sphere having a mass of 0.125 kg and a radius of 1.5 cm rolls without slipping down a 30</a:t>
            </a:r>
            <a:r>
              <a:rPr lang="en-US" dirty="0">
                <a:latin typeface="+mn-lt"/>
                <a:sym typeface="Symbol"/>
              </a:rPr>
              <a:t> </a:t>
            </a:r>
            <a:r>
              <a:rPr lang="en-US" dirty="0">
                <a:latin typeface="+mn-lt"/>
              </a:rPr>
              <a:t>ramp having a length of </a:t>
            </a:r>
            <a:r>
              <a:rPr lang="en-US" dirty="0" smtClean="0">
                <a:latin typeface="+mn-lt"/>
              </a:rPr>
              <a:t>1.00 </a:t>
            </a:r>
            <a:r>
              <a:rPr lang="en-US" dirty="0">
                <a:latin typeface="+mn-lt"/>
              </a:rPr>
              <a:t>m. </a:t>
            </a:r>
            <a:r>
              <a:rPr lang="en-US" dirty="0">
                <a:latin typeface="+mn-lt"/>
              </a:rPr>
              <a:t>What is its speed when it reaches the bottom? How does this compare to its speed if the ramp were frictionless?</a:t>
            </a:r>
          </a:p>
          <a:p>
            <a:pPr>
              <a:lnSpc>
                <a:spcPct val="90000"/>
              </a:lnSpc>
              <a:spcBef>
                <a:spcPct val="20000"/>
              </a:spcBef>
              <a:defRPr/>
            </a:pPr>
            <a:r>
              <a:rPr lang="en-US" dirty="0">
                <a:latin typeface="+mn-lt"/>
              </a:rPr>
              <a:t>SOLUTION: The change in potential energy must be shared between </a:t>
            </a:r>
            <a:r>
              <a:rPr lang="en-US" i="1" dirty="0">
                <a:latin typeface="+mn-lt"/>
              </a:rPr>
              <a:t>K</a:t>
            </a:r>
            <a:r>
              <a:rPr lang="en-US" baseline="-25000" dirty="0">
                <a:latin typeface="+mn-lt"/>
              </a:rPr>
              <a:t>ROT</a:t>
            </a:r>
            <a:r>
              <a:rPr lang="en-US" dirty="0">
                <a:latin typeface="+mn-lt"/>
              </a:rPr>
              <a:t> and </a:t>
            </a:r>
            <a:r>
              <a:rPr lang="en-US" i="1" dirty="0">
                <a:latin typeface="+mn-lt"/>
              </a:rPr>
              <a:t>K</a:t>
            </a:r>
            <a:r>
              <a:rPr lang="en-US" baseline="-25000" dirty="0">
                <a:latin typeface="+mn-lt"/>
              </a:rPr>
              <a:t>TRAN</a:t>
            </a:r>
            <a:r>
              <a:rPr lang="en-US" dirty="0">
                <a:latin typeface="+mn-lt"/>
              </a:rPr>
              <a:t>, thus the answer to the second question is “slower.”</a:t>
            </a:r>
          </a:p>
          <a:p>
            <a:pPr>
              <a:lnSpc>
                <a:spcPct val="90000"/>
              </a:lnSpc>
              <a:spcBef>
                <a:spcPct val="20000"/>
              </a:spcBef>
              <a:defRPr/>
            </a:pPr>
            <a:r>
              <a:rPr lang="en-US" altLang="en-US" dirty="0">
                <a:sym typeface="Symbol" pitchFamily="18" charset="2"/>
              </a:rPr>
              <a:t></a:t>
            </a:r>
            <a:r>
              <a:rPr lang="en-US" altLang="en-US" i="1" dirty="0"/>
              <a:t>I</a:t>
            </a:r>
            <a:r>
              <a:rPr lang="en-US" altLang="en-US" baseline="-25000" dirty="0"/>
              <a:t>SPH</a:t>
            </a:r>
            <a:r>
              <a:rPr lang="en-US" altLang="en-US" dirty="0"/>
              <a:t> = (2/5)</a:t>
            </a:r>
            <a:r>
              <a:rPr lang="en-US" altLang="en-US" i="1" dirty="0"/>
              <a:t>mR</a:t>
            </a:r>
            <a:r>
              <a:rPr lang="en-US" altLang="en-US" baseline="30000" dirty="0"/>
              <a:t>2</a:t>
            </a:r>
            <a:r>
              <a:rPr lang="en-US" altLang="en-US" dirty="0"/>
              <a:t> = (2/5)</a:t>
            </a:r>
            <a:r>
              <a:rPr lang="en-US" altLang="en-US" dirty="0">
                <a:sym typeface="Symbol" pitchFamily="18" charset="2"/>
              </a:rPr>
              <a:t></a:t>
            </a:r>
            <a:r>
              <a:rPr lang="en-US" altLang="en-US" dirty="0"/>
              <a:t>0.125</a:t>
            </a:r>
            <a:r>
              <a:rPr lang="en-US" altLang="en-US" dirty="0">
                <a:sym typeface="Symbol" pitchFamily="18" charset="2"/>
              </a:rPr>
              <a:t></a:t>
            </a:r>
            <a:r>
              <a:rPr lang="en-US" altLang="en-US" dirty="0"/>
              <a:t>0.015</a:t>
            </a:r>
            <a:r>
              <a:rPr lang="en-US" altLang="en-US" baseline="30000" dirty="0"/>
              <a:t>2</a:t>
            </a:r>
            <a:r>
              <a:rPr lang="en-US" altLang="en-US" dirty="0"/>
              <a:t> = 1.125</a:t>
            </a:r>
            <a:r>
              <a:rPr lang="en-US" altLang="en-US" dirty="0">
                <a:sym typeface="Symbol" pitchFamily="18" charset="2"/>
              </a:rPr>
              <a:t>10</a:t>
            </a:r>
            <a:r>
              <a:rPr lang="en-US" altLang="en-US" baseline="30000" dirty="0">
                <a:sym typeface="Symbol" pitchFamily="18" charset="2"/>
              </a:rPr>
              <a:t>-5</a:t>
            </a:r>
            <a:r>
              <a:rPr lang="en-US" altLang="en-US" dirty="0">
                <a:sym typeface="Symbol" pitchFamily="18" charset="2"/>
              </a:rPr>
              <a:t>. </a:t>
            </a:r>
            <a:endParaRPr lang="en-US" altLang="en-US" i="1" dirty="0">
              <a:sym typeface="Symbol"/>
            </a:endParaRPr>
          </a:p>
          <a:p>
            <a:pPr>
              <a:lnSpc>
                <a:spcPct val="90000"/>
              </a:lnSpc>
              <a:spcBef>
                <a:spcPct val="20000"/>
              </a:spcBef>
              <a:defRPr/>
            </a:pPr>
            <a:r>
              <a:rPr lang="en-US" altLang="en-US" dirty="0">
                <a:sym typeface="Symbol" pitchFamily="18" charset="2"/>
              </a:rPr>
              <a:t></a:t>
            </a:r>
            <a:r>
              <a:rPr lang="en-US" altLang="en-US" i="1" dirty="0"/>
              <a:t>K</a:t>
            </a:r>
            <a:r>
              <a:rPr lang="en-US" altLang="en-US" baseline="-25000" dirty="0"/>
              <a:t>TRAN</a:t>
            </a:r>
            <a:r>
              <a:rPr lang="en-US" altLang="en-US" dirty="0"/>
              <a:t> + </a:t>
            </a:r>
            <a:r>
              <a:rPr lang="en-US" altLang="en-US" i="1" dirty="0"/>
              <a:t>K</a:t>
            </a:r>
            <a:r>
              <a:rPr lang="en-US" altLang="en-US" baseline="-25000" dirty="0"/>
              <a:t>ROT</a:t>
            </a:r>
            <a:r>
              <a:rPr lang="en-US" altLang="en-US" dirty="0"/>
              <a:t> = </a:t>
            </a:r>
            <a:r>
              <a:rPr lang="en-US" altLang="en-US" i="1" dirty="0" err="1"/>
              <a:t>mgh</a:t>
            </a:r>
            <a:r>
              <a:rPr lang="en-US" altLang="en-US" dirty="0"/>
              <a:t> = 0.125</a:t>
            </a:r>
            <a:r>
              <a:rPr lang="en-US" altLang="en-US" dirty="0">
                <a:sym typeface="Symbol" pitchFamily="18" charset="2"/>
              </a:rPr>
              <a:t>10</a:t>
            </a:r>
            <a:r>
              <a:rPr lang="en-US" altLang="en-US" dirty="0" smtClean="0">
                <a:sym typeface="Symbol" pitchFamily="18" charset="2"/>
              </a:rPr>
              <a:t>1.00 sin 30</a:t>
            </a:r>
            <a:r>
              <a:rPr lang="en-US" altLang="en-US" dirty="0" smtClean="0">
                <a:sym typeface="Symbol"/>
              </a:rPr>
              <a:t> </a:t>
            </a:r>
            <a:r>
              <a:rPr lang="en-US" altLang="en-US" dirty="0" smtClean="0">
                <a:sym typeface="Symbol" pitchFamily="18" charset="2"/>
              </a:rPr>
              <a:t>= </a:t>
            </a:r>
            <a:r>
              <a:rPr lang="en-US" altLang="en-US" dirty="0">
                <a:sym typeface="Symbol" pitchFamily="18" charset="2"/>
              </a:rPr>
              <a:t>0.625 J</a:t>
            </a:r>
            <a:endParaRPr lang="en-US" altLang="en-US" i="1" dirty="0">
              <a:sym typeface="Symbol"/>
            </a:endParaRPr>
          </a:p>
          <a:p>
            <a:pPr>
              <a:lnSpc>
                <a:spcPct val="90000"/>
              </a:lnSpc>
              <a:spcBef>
                <a:spcPct val="20000"/>
              </a:spcBef>
              <a:defRPr/>
            </a:pPr>
            <a:r>
              <a:rPr lang="en-US" altLang="en-US" dirty="0">
                <a:sym typeface="Symbol" pitchFamily="18" charset="2"/>
              </a:rPr>
              <a:t></a:t>
            </a:r>
            <a:r>
              <a:rPr lang="en-US" altLang="en-US" dirty="0"/>
              <a:t>(1/2)</a:t>
            </a:r>
            <a:r>
              <a:rPr lang="en-US" altLang="en-US" i="1" dirty="0"/>
              <a:t>m</a:t>
            </a:r>
            <a:r>
              <a:rPr lang="en-US" altLang="en-US" dirty="0"/>
              <a:t>v</a:t>
            </a:r>
            <a:r>
              <a:rPr lang="en-US" altLang="en-US" baseline="-25000" dirty="0"/>
              <a:t>CM</a:t>
            </a:r>
            <a:r>
              <a:rPr lang="en-US" altLang="en-US" baseline="30000" dirty="0"/>
              <a:t>2</a:t>
            </a:r>
            <a:r>
              <a:rPr lang="en-US" altLang="en-US" dirty="0"/>
              <a:t> + (1/2)</a:t>
            </a:r>
            <a:r>
              <a:rPr lang="en-US" altLang="en-US" i="1" dirty="0"/>
              <a:t>I</a:t>
            </a:r>
            <a:r>
              <a:rPr lang="en-US" altLang="en-US" dirty="0">
                <a:sym typeface="Symbol"/>
              </a:rPr>
              <a:t></a:t>
            </a:r>
            <a:r>
              <a:rPr lang="en-US" altLang="en-US" baseline="30000" dirty="0">
                <a:sym typeface="Symbol"/>
              </a:rPr>
              <a:t>2</a:t>
            </a:r>
            <a:r>
              <a:rPr lang="en-US" altLang="en-US" dirty="0">
                <a:sym typeface="Symbol"/>
              </a:rPr>
              <a:t> = </a:t>
            </a:r>
            <a:r>
              <a:rPr lang="en-US" altLang="en-US" dirty="0"/>
              <a:t>(1/2)</a:t>
            </a:r>
            <a:r>
              <a:rPr lang="en-US" altLang="en-US" i="1" dirty="0"/>
              <a:t>m</a:t>
            </a:r>
            <a:r>
              <a:rPr lang="en-US" altLang="en-US" dirty="0"/>
              <a:t>v</a:t>
            </a:r>
            <a:r>
              <a:rPr lang="en-US" altLang="en-US" baseline="-25000" dirty="0"/>
              <a:t>CM</a:t>
            </a:r>
            <a:r>
              <a:rPr lang="en-US" altLang="en-US" baseline="30000" dirty="0"/>
              <a:t>2</a:t>
            </a:r>
            <a:r>
              <a:rPr lang="en-US" altLang="en-US" dirty="0"/>
              <a:t> + (1/2)</a:t>
            </a:r>
            <a:r>
              <a:rPr lang="en-US" altLang="en-US" i="1" dirty="0"/>
              <a:t>I</a:t>
            </a:r>
            <a:r>
              <a:rPr lang="en-US" altLang="en-US" dirty="0">
                <a:sym typeface="Symbol"/>
              </a:rPr>
              <a:t>(</a:t>
            </a:r>
            <a:r>
              <a:rPr lang="en-US" altLang="en-US" dirty="0" err="1">
                <a:sym typeface="Symbol"/>
              </a:rPr>
              <a:t>v</a:t>
            </a:r>
            <a:r>
              <a:rPr lang="en-US" altLang="en-US" baseline="-25000" dirty="0" err="1">
                <a:sym typeface="Symbol"/>
              </a:rPr>
              <a:t>CM</a:t>
            </a:r>
            <a:r>
              <a:rPr lang="en-US" altLang="en-US" dirty="0">
                <a:sym typeface="Symbol"/>
              </a:rPr>
              <a:t>/</a:t>
            </a:r>
            <a:r>
              <a:rPr lang="en-US" altLang="en-US" i="1" dirty="0">
                <a:sym typeface="Symbol"/>
              </a:rPr>
              <a:t>R</a:t>
            </a:r>
            <a:r>
              <a:rPr lang="en-US" altLang="en-US" dirty="0">
                <a:sym typeface="Symbol"/>
              </a:rPr>
              <a:t>)</a:t>
            </a:r>
            <a:r>
              <a:rPr lang="en-US" altLang="en-US" baseline="30000" dirty="0">
                <a:sym typeface="Symbol"/>
              </a:rPr>
              <a:t>2</a:t>
            </a:r>
            <a:r>
              <a:rPr lang="en-US" altLang="en-US" dirty="0">
                <a:sym typeface="Symbol"/>
              </a:rPr>
              <a:t> </a:t>
            </a:r>
          </a:p>
          <a:p>
            <a:pPr>
              <a:lnSpc>
                <a:spcPct val="90000"/>
              </a:lnSpc>
              <a:spcBef>
                <a:spcPct val="20000"/>
              </a:spcBef>
              <a:defRPr/>
            </a:pPr>
            <a:r>
              <a:rPr lang="en-US" altLang="en-US" dirty="0">
                <a:sym typeface="Symbol"/>
              </a:rPr>
              <a:t>       = (1/2)</a:t>
            </a:r>
            <a:r>
              <a:rPr lang="en-US" altLang="en-US" dirty="0">
                <a:sym typeface="Symbol" pitchFamily="18" charset="2"/>
              </a:rPr>
              <a:t>0.125 </a:t>
            </a:r>
            <a:r>
              <a:rPr lang="en-US" altLang="en-US" i="1" dirty="0">
                <a:sym typeface="Symbol" pitchFamily="18" charset="2"/>
              </a:rPr>
              <a:t>v</a:t>
            </a:r>
            <a:r>
              <a:rPr lang="en-US" altLang="en-US" baseline="-25000" dirty="0">
                <a:sym typeface="Symbol" pitchFamily="18" charset="2"/>
              </a:rPr>
              <a:t>CM</a:t>
            </a:r>
            <a:r>
              <a:rPr lang="en-US" altLang="en-US" baseline="30000" dirty="0">
                <a:sym typeface="Symbol" pitchFamily="18" charset="2"/>
              </a:rPr>
              <a:t>2</a:t>
            </a:r>
            <a:r>
              <a:rPr lang="en-US" altLang="en-US" dirty="0">
                <a:sym typeface="Symbol" pitchFamily="18" charset="2"/>
              </a:rPr>
              <a:t> + (1/2)</a:t>
            </a:r>
            <a:r>
              <a:rPr lang="en-US" altLang="en-US" dirty="0"/>
              <a:t>1.125</a:t>
            </a:r>
            <a:r>
              <a:rPr lang="en-US" altLang="en-US" dirty="0">
                <a:sym typeface="Symbol" pitchFamily="18" charset="2"/>
              </a:rPr>
              <a:t>10</a:t>
            </a:r>
            <a:r>
              <a:rPr lang="en-US" altLang="en-US" baseline="30000" dirty="0">
                <a:sym typeface="Symbol" pitchFamily="18" charset="2"/>
              </a:rPr>
              <a:t>-5</a:t>
            </a:r>
            <a:r>
              <a:rPr lang="en-US" altLang="en-US" dirty="0">
                <a:sym typeface="Symbol" pitchFamily="18" charset="2"/>
              </a:rPr>
              <a:t></a:t>
            </a:r>
            <a:r>
              <a:rPr lang="en-US" altLang="en-US" i="1" dirty="0">
                <a:sym typeface="Symbol" pitchFamily="18" charset="2"/>
              </a:rPr>
              <a:t>v</a:t>
            </a:r>
            <a:r>
              <a:rPr lang="en-US" altLang="en-US" baseline="-25000" dirty="0">
                <a:sym typeface="Symbol" pitchFamily="18" charset="2"/>
              </a:rPr>
              <a:t>CM</a:t>
            </a:r>
            <a:r>
              <a:rPr lang="en-US" altLang="en-US" baseline="30000" dirty="0">
                <a:sym typeface="Symbol" pitchFamily="18" charset="2"/>
              </a:rPr>
              <a:t>2</a:t>
            </a:r>
            <a:r>
              <a:rPr lang="en-US" altLang="en-US" i="1" dirty="0">
                <a:sym typeface="Symbol" pitchFamily="18" charset="2"/>
              </a:rPr>
              <a:t>/ </a:t>
            </a:r>
            <a:r>
              <a:rPr lang="en-US" altLang="en-US" dirty="0">
                <a:sym typeface="Symbol" pitchFamily="18" charset="2"/>
              </a:rPr>
              <a:t>0.015</a:t>
            </a:r>
            <a:r>
              <a:rPr lang="en-US" altLang="en-US" baseline="30000" dirty="0">
                <a:sym typeface="Symbol" pitchFamily="18" charset="2"/>
              </a:rPr>
              <a:t>2</a:t>
            </a:r>
            <a:r>
              <a:rPr lang="en-US" altLang="en-US" dirty="0">
                <a:sym typeface="Symbol" pitchFamily="18" charset="2"/>
              </a:rPr>
              <a:t> </a:t>
            </a:r>
          </a:p>
          <a:p>
            <a:pPr>
              <a:lnSpc>
                <a:spcPct val="90000"/>
              </a:lnSpc>
              <a:spcBef>
                <a:spcPct val="20000"/>
              </a:spcBef>
              <a:defRPr/>
            </a:pPr>
            <a:r>
              <a:rPr lang="en-US" altLang="en-US" dirty="0">
                <a:sym typeface="Symbol" pitchFamily="18" charset="2"/>
              </a:rPr>
              <a:t>       = 0.0875</a:t>
            </a:r>
            <a:r>
              <a:rPr lang="en-US" altLang="en-US" i="1" dirty="0">
                <a:sym typeface="Symbol" pitchFamily="18" charset="2"/>
              </a:rPr>
              <a:t>v</a:t>
            </a:r>
            <a:r>
              <a:rPr lang="en-US" altLang="en-US" baseline="-25000" dirty="0">
                <a:sym typeface="Symbol" pitchFamily="18" charset="2"/>
              </a:rPr>
              <a:t>CM</a:t>
            </a:r>
            <a:r>
              <a:rPr lang="en-US" altLang="en-US" baseline="30000" dirty="0">
                <a:sym typeface="Symbol" pitchFamily="18" charset="2"/>
              </a:rPr>
              <a:t>2</a:t>
            </a:r>
            <a:r>
              <a:rPr lang="en-US" altLang="en-US" dirty="0">
                <a:sym typeface="Symbol" pitchFamily="18" charset="2"/>
              </a:rPr>
              <a:t> = 0.625 </a:t>
            </a:r>
            <a:r>
              <a:rPr lang="en-US" altLang="en-US" dirty="0">
                <a:sym typeface="Symbol"/>
              </a:rPr>
              <a:t> </a:t>
            </a:r>
            <a:r>
              <a:rPr lang="en-US" altLang="en-US" i="1" dirty="0" err="1">
                <a:sym typeface="Symbol"/>
              </a:rPr>
              <a:t>v</a:t>
            </a:r>
            <a:r>
              <a:rPr lang="en-US" altLang="en-US" baseline="-25000" dirty="0" err="1">
                <a:sym typeface="Symbol"/>
              </a:rPr>
              <a:t>CM</a:t>
            </a:r>
            <a:r>
              <a:rPr lang="en-US" altLang="en-US" dirty="0">
                <a:sym typeface="Symbol"/>
              </a:rPr>
              <a:t> = </a:t>
            </a:r>
            <a:r>
              <a:rPr lang="en-US" altLang="en-US" dirty="0" smtClean="0">
                <a:sym typeface="Symbol"/>
              </a:rPr>
              <a:t>2.7 </a:t>
            </a:r>
            <a:r>
              <a:rPr lang="en-US" altLang="en-US" dirty="0">
                <a:sym typeface="Symbol"/>
              </a:rPr>
              <a:t>ms</a:t>
            </a:r>
            <a:r>
              <a:rPr lang="en-US" altLang="en-US" baseline="30000" dirty="0">
                <a:sym typeface="Symbol"/>
              </a:rPr>
              <a:t>-1</a:t>
            </a:r>
            <a:r>
              <a:rPr lang="en-US" altLang="en-US" dirty="0">
                <a:sym typeface="Symbol"/>
              </a:rPr>
              <a:t>.</a:t>
            </a:r>
            <a:endParaRPr lang="en-US" alt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xEl>
                                              <p:pRg st="1" end="1"/>
                                            </p:txEl>
                                          </p:spTgt>
                                        </p:tgtEl>
                                        <p:attrNameLst>
                                          <p:attrName>style.visibility</p:attrName>
                                        </p:attrNameLst>
                                      </p:cBhvr>
                                      <p:to>
                                        <p:strVal val="visible"/>
                                      </p:to>
                                    </p:set>
                                    <p:anim calcmode="lin" valueType="num">
                                      <p:cBhvr additive="base">
                                        <p:cTn id="13"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
                                            <p:txEl>
                                              <p:pRg st="2" end="2"/>
                                            </p:txEl>
                                          </p:spTgt>
                                        </p:tgtEl>
                                        <p:attrNameLst>
                                          <p:attrName>style.visibility</p:attrName>
                                        </p:attrNameLst>
                                      </p:cBhvr>
                                      <p:to>
                                        <p:strVal val="visible"/>
                                      </p:to>
                                    </p:set>
                                    <p:anim calcmode="lin" valueType="num">
                                      <p:cBhvr additive="base">
                                        <p:cTn id="19"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
                                            <p:txEl>
                                              <p:pRg st="3" end="3"/>
                                            </p:txEl>
                                          </p:spTgt>
                                        </p:tgtEl>
                                        <p:attrNameLst>
                                          <p:attrName>style.visibility</p:attrName>
                                        </p:attrNameLst>
                                      </p:cBhvr>
                                      <p:to>
                                        <p:strVal val="visible"/>
                                      </p:to>
                                    </p:set>
                                    <p:anim calcmode="lin" valueType="num">
                                      <p:cBhvr additive="base">
                                        <p:cTn id="25"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xEl>
                                              <p:pRg st="4" end="4"/>
                                            </p:txEl>
                                          </p:spTgt>
                                        </p:tgtEl>
                                        <p:attrNameLst>
                                          <p:attrName>style.visibility</p:attrName>
                                        </p:attrNameLst>
                                      </p:cBhvr>
                                      <p:to>
                                        <p:strVal val="visible"/>
                                      </p:to>
                                    </p:set>
                                    <p:anim calcmode="lin" valueType="num">
                                      <p:cBhvr additive="base">
                                        <p:cTn id="31"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
                                            <p:txEl>
                                              <p:pRg st="5" end="5"/>
                                            </p:txEl>
                                          </p:spTgt>
                                        </p:tgtEl>
                                        <p:attrNameLst>
                                          <p:attrName>style.visibility</p:attrName>
                                        </p:attrNameLst>
                                      </p:cBhvr>
                                      <p:to>
                                        <p:strVal val="visible"/>
                                      </p:to>
                                    </p:set>
                                    <p:anim calcmode="lin" valueType="num">
                                      <p:cBhvr additive="base">
                                        <p:cTn id="37" dur="500" fill="hold"/>
                                        <p:tgtEl>
                                          <p:spTgt spid="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8">
                                            <p:txEl>
                                              <p:pRg st="6" end="6"/>
                                            </p:txEl>
                                          </p:spTgt>
                                        </p:tgtEl>
                                        <p:attrNameLst>
                                          <p:attrName>style.visibility</p:attrName>
                                        </p:attrNameLst>
                                      </p:cBhvr>
                                      <p:to>
                                        <p:strVal val="visible"/>
                                      </p:to>
                                    </p:set>
                                    <p:anim calcmode="lin" valueType="num">
                                      <p:cBhvr additive="base">
                                        <p:cTn id="43" dur="500" fill="hold"/>
                                        <p:tgtEl>
                                          <p:spTgt spid="5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172075"/>
          </a:xfrm>
          <a:prstGeom prst="rect">
            <a:avLst/>
          </a:prstGeom>
          <a:solidFill>
            <a:srgbClr val="EAEAEA"/>
          </a:solidFill>
          <a:ln w="9525">
            <a:noFill/>
            <a:miter lim="800000"/>
            <a:headEnd/>
            <a:tailEnd/>
          </a:ln>
        </p:spPr>
        <p:txBody>
          <a:bodyPr/>
          <a:lstStyle/>
          <a:p>
            <a:pPr marL="625475" indent="-625475"/>
            <a:r>
              <a:rPr lang="en-US" altLang="en-US" b="1"/>
              <a:t>Theory of knowledge: </a:t>
            </a:r>
            <a:endParaRPr lang="en-US" altLang="en-US"/>
          </a:p>
          <a:p>
            <a:pPr marL="625475" indent="-625475"/>
            <a:r>
              <a:rPr lang="en-US" altLang="en-US"/>
              <a:t>• Models are always valid within a context and they are modified, expanded or replaced when that context is altered or considered differently. Are there examples of unchanging models in the natural sciences or in any other areas of knowledge? </a:t>
            </a:r>
          </a:p>
          <a:p>
            <a:pPr marL="625475" indent="-625475"/>
            <a:r>
              <a:rPr lang="en-US" altLang="en-US" b="1"/>
              <a:t>Utilization: </a:t>
            </a:r>
            <a:endParaRPr lang="en-US" altLang="en-US"/>
          </a:p>
          <a:p>
            <a:pPr marL="625475" indent="-625475"/>
            <a:r>
              <a:rPr lang="en-US" altLang="en-US"/>
              <a:t>• Structural design and civil engineering relies on the knowledge of how objects can move in all situations </a:t>
            </a:r>
          </a:p>
          <a:p>
            <a:pPr marL="625475" indent="-625475"/>
            <a:r>
              <a:rPr lang="en-US" altLang="en-US" b="1"/>
              <a:t>Aims: </a:t>
            </a:r>
            <a:endParaRPr lang="en-US" altLang="en-US"/>
          </a:p>
          <a:p>
            <a:pPr marL="625475" indent="-625475"/>
            <a:r>
              <a:rPr lang="en-US" altLang="en-US"/>
              <a:t>• </a:t>
            </a:r>
            <a:r>
              <a:rPr lang="en-US" altLang="en-US" b="1"/>
              <a:t>Aim 7: </a:t>
            </a:r>
            <a:r>
              <a:rPr lang="en-US" altLang="en-US"/>
              <a:t>technology has allowed for computer simulations that accurately model the complicated outcome of actions on bodies </a:t>
            </a:r>
          </a:p>
        </p:txBody>
      </p:sp>
      <p:sp>
        <p:nvSpPr>
          <p:cNvPr id="8195"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97000"/>
            <a:ext cx="7772400" cy="5461000"/>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Torque</a:t>
            </a:r>
            <a:r>
              <a:rPr lang="en-US" altLang="en-US">
                <a:solidFill>
                  <a:schemeClr val="accent2"/>
                </a:solidFill>
              </a:rPr>
              <a:t> </a:t>
            </a:r>
          </a:p>
          <a:p>
            <a:pPr>
              <a:spcAft>
                <a:spcPts val="200"/>
              </a:spcAft>
            </a:pPr>
            <a:r>
              <a:rPr lang="en-US" altLang="en-US">
                <a:sym typeface="Symbol" pitchFamily="18" charset="2"/>
              </a:rPr>
              <a:t></a:t>
            </a:r>
            <a:r>
              <a:rPr lang="en-US" altLang="en-US"/>
              <a:t>A </a:t>
            </a:r>
            <a:r>
              <a:rPr lang="en-US" altLang="en-US" b="1"/>
              <a:t>torque</a:t>
            </a:r>
            <a:r>
              <a:rPr lang="en-US" altLang="en-US"/>
              <a:t> </a:t>
            </a:r>
            <a:r>
              <a:rPr lang="en-US" altLang="en-US" i="1">
                <a:sym typeface="Symbol" pitchFamily="18" charset="2"/>
              </a:rPr>
              <a:t></a:t>
            </a:r>
            <a:r>
              <a:rPr lang="en-US" altLang="en-US">
                <a:sym typeface="Symbol" pitchFamily="18" charset="2"/>
              </a:rPr>
              <a:t> </a:t>
            </a:r>
            <a:r>
              <a:rPr lang="en-US" altLang="en-US"/>
              <a:t>is just a force that can cause a rotation about a pivot point.</a:t>
            </a:r>
          </a:p>
          <a:p>
            <a:pPr>
              <a:spcAft>
                <a:spcPts val="200"/>
              </a:spcAft>
            </a:pPr>
            <a:r>
              <a:rPr lang="en-US" altLang="en-US">
                <a:sym typeface="Symbol" pitchFamily="18" charset="2"/>
              </a:rPr>
              <a:t></a:t>
            </a:r>
            <a:r>
              <a:rPr lang="en-US" altLang="en-US"/>
              <a:t>Consider a door as viewed from above:</a:t>
            </a:r>
          </a:p>
          <a:p>
            <a:pPr>
              <a:spcAft>
                <a:spcPts val="200"/>
              </a:spcAft>
            </a:pPr>
            <a:endParaRPr lang="en-US" altLang="en-US"/>
          </a:p>
          <a:p>
            <a:pPr>
              <a:spcAft>
                <a:spcPts val="200"/>
              </a:spcAft>
            </a:pPr>
            <a:endParaRPr lang="en-US" altLang="en-US"/>
          </a:p>
          <a:p>
            <a:pPr>
              <a:spcAft>
                <a:spcPts val="200"/>
              </a:spcAft>
            </a:pPr>
            <a:endParaRPr lang="en-US" altLang="en-US"/>
          </a:p>
          <a:p>
            <a:pPr>
              <a:spcAft>
                <a:spcPts val="200"/>
              </a:spcAft>
            </a:pPr>
            <a:r>
              <a:rPr lang="en-US" altLang="en-US">
                <a:sym typeface="Symbol" pitchFamily="18" charset="2"/>
              </a:rPr>
              <a:t></a:t>
            </a:r>
            <a:r>
              <a:rPr lang="en-US" altLang="en-US"/>
              <a:t>The location of the force and its size will determine the ease with which the door opens.</a:t>
            </a:r>
          </a:p>
          <a:p>
            <a:pPr>
              <a:spcAft>
                <a:spcPts val="200"/>
              </a:spcAft>
            </a:pPr>
            <a:r>
              <a:rPr lang="en-US" altLang="en-US">
                <a:sym typeface="Symbol" pitchFamily="18" charset="2"/>
              </a:rPr>
              <a:t></a:t>
            </a:r>
            <a:r>
              <a:rPr lang="en-US" altLang="en-US"/>
              <a:t>The torque is proportional to both the force </a:t>
            </a:r>
            <a:r>
              <a:rPr lang="en-US" altLang="en-US" b="1"/>
              <a:t>F </a:t>
            </a:r>
            <a:r>
              <a:rPr lang="en-US" altLang="en-US"/>
              <a:t>and the moment arm </a:t>
            </a:r>
            <a:r>
              <a:rPr lang="en-US" altLang="en-US" b="1"/>
              <a:t>r</a:t>
            </a:r>
            <a:r>
              <a:rPr lang="en-US" altLang="en-US"/>
              <a:t>. Thus </a:t>
            </a:r>
            <a:r>
              <a:rPr lang="en-US" altLang="en-US" i="1">
                <a:sym typeface="Symbol" pitchFamily="18" charset="2"/>
              </a:rPr>
              <a:t></a:t>
            </a:r>
            <a:r>
              <a:rPr lang="en-US" altLang="en-US">
                <a:sym typeface="Symbol" pitchFamily="18" charset="2"/>
              </a:rPr>
              <a:t> = </a:t>
            </a:r>
            <a:r>
              <a:rPr lang="en-US" altLang="en-US" i="1">
                <a:sym typeface="Symbol" pitchFamily="18" charset="2"/>
              </a:rPr>
              <a:t>Fr</a:t>
            </a:r>
            <a:r>
              <a:rPr lang="en-US" altLang="en-US">
                <a:sym typeface="Symbol" pitchFamily="18" charset="2"/>
              </a:rPr>
              <a:t>.</a:t>
            </a:r>
          </a:p>
          <a:p>
            <a:pPr>
              <a:spcAft>
                <a:spcPts val="200"/>
              </a:spcAft>
            </a:pPr>
            <a:r>
              <a:rPr lang="en-US" altLang="en-US">
                <a:sym typeface="Symbol" pitchFamily="18" charset="2"/>
              </a:rPr>
              <a:t></a:t>
            </a:r>
            <a:r>
              <a:rPr lang="en-US" altLang="en-US"/>
              <a:t>But we note that the angle </a:t>
            </a:r>
            <a:r>
              <a:rPr lang="en-US" altLang="en-US">
                <a:sym typeface="Symbol" pitchFamily="18" charset="2"/>
              </a:rPr>
              <a:t> between </a:t>
            </a:r>
            <a:r>
              <a:rPr lang="en-US" altLang="en-US" b="1">
                <a:sym typeface="Symbol" pitchFamily="18" charset="2"/>
              </a:rPr>
              <a:t>F</a:t>
            </a:r>
            <a:r>
              <a:rPr lang="en-US" altLang="en-US">
                <a:sym typeface="Symbol" pitchFamily="18" charset="2"/>
              </a:rPr>
              <a:t> and </a:t>
            </a:r>
            <a:r>
              <a:rPr lang="en-US" altLang="en-US" b="1">
                <a:sym typeface="Symbol" pitchFamily="18" charset="2"/>
              </a:rPr>
              <a:t>r</a:t>
            </a:r>
            <a:r>
              <a:rPr lang="en-US" altLang="en-US">
                <a:sym typeface="Symbol" pitchFamily="18" charset="2"/>
              </a:rPr>
              <a:t> also plays a role. The closer to 90 the angle is, the more efficiently the door is opened (or closed).</a:t>
            </a:r>
            <a:endParaRPr lang="en-US" altLang="en-US"/>
          </a:p>
        </p:txBody>
      </p:sp>
      <p:sp>
        <p:nvSpPr>
          <p:cNvPr id="9219"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190"/>
          <p:cNvGrpSpPr>
            <a:grpSpLocks/>
          </p:cNvGrpSpPr>
          <p:nvPr/>
        </p:nvGrpSpPr>
        <p:grpSpPr bwMode="auto">
          <a:xfrm>
            <a:off x="-647700" y="2932113"/>
            <a:ext cx="6927850" cy="1096962"/>
            <a:chOff x="-408" y="2047"/>
            <a:chExt cx="4364" cy="691"/>
          </a:xfrm>
        </p:grpSpPr>
        <p:sp>
          <p:nvSpPr>
            <p:cNvPr id="9257" name="Rectangle 191"/>
            <p:cNvSpPr>
              <a:spLocks noChangeArrowheads="1"/>
            </p:cNvSpPr>
            <p:nvPr/>
          </p:nvSpPr>
          <p:spPr bwMode="auto">
            <a:xfrm>
              <a:off x="-408" y="2047"/>
              <a:ext cx="4360" cy="691"/>
            </a:xfrm>
            <a:prstGeom prst="rect">
              <a:avLst/>
            </a:prstGeom>
            <a:noFill/>
            <a:ln w="9525">
              <a:noFill/>
              <a:miter lim="800000"/>
              <a:headEnd/>
              <a:tailEnd/>
            </a:ln>
          </p:spPr>
          <p:txBody>
            <a:bodyPr wrap="none" anchor="ctr"/>
            <a:lstStyle/>
            <a:p>
              <a:endParaRPr lang="en-US" altLang="en-US"/>
            </a:p>
          </p:txBody>
        </p:sp>
        <p:grpSp>
          <p:nvGrpSpPr>
            <p:cNvPr id="9258" name="Group 192"/>
            <p:cNvGrpSpPr>
              <a:grpSpLocks/>
            </p:cNvGrpSpPr>
            <p:nvPr/>
          </p:nvGrpSpPr>
          <p:grpSpPr bwMode="auto">
            <a:xfrm>
              <a:off x="1776" y="2047"/>
              <a:ext cx="2180" cy="454"/>
              <a:chOff x="2237" y="2330"/>
              <a:chExt cx="2180" cy="454"/>
            </a:xfrm>
          </p:grpSpPr>
          <p:sp>
            <p:nvSpPr>
              <p:cNvPr id="9259" name="Rectangle 193"/>
              <p:cNvSpPr>
                <a:spLocks noChangeArrowheads="1"/>
              </p:cNvSpPr>
              <p:nvPr/>
            </p:nvSpPr>
            <p:spPr bwMode="auto">
              <a:xfrm>
                <a:off x="2237" y="2472"/>
                <a:ext cx="2180" cy="168"/>
              </a:xfrm>
              <a:prstGeom prst="rect">
                <a:avLst/>
              </a:prstGeom>
              <a:solidFill>
                <a:srgbClr val="DDDDDD"/>
              </a:solidFill>
              <a:ln w="9525">
                <a:solidFill>
                  <a:schemeClr val="tx1"/>
                </a:solidFill>
                <a:miter lim="800000"/>
                <a:headEnd/>
                <a:tailEnd/>
              </a:ln>
            </p:spPr>
            <p:txBody>
              <a:bodyPr wrap="none" anchor="ctr"/>
              <a:lstStyle/>
              <a:p>
                <a:endParaRPr lang="en-US" altLang="en-US"/>
              </a:p>
            </p:txBody>
          </p:sp>
          <p:grpSp>
            <p:nvGrpSpPr>
              <p:cNvPr id="9260" name="Group 194"/>
              <p:cNvGrpSpPr>
                <a:grpSpLocks/>
              </p:cNvGrpSpPr>
              <p:nvPr/>
            </p:nvGrpSpPr>
            <p:grpSpPr bwMode="auto">
              <a:xfrm>
                <a:off x="4023" y="2330"/>
                <a:ext cx="274" cy="144"/>
                <a:chOff x="2464" y="3040"/>
                <a:chExt cx="274" cy="144"/>
              </a:xfrm>
            </p:grpSpPr>
            <p:sp>
              <p:nvSpPr>
                <p:cNvPr id="9265" name="Rectangle 195"/>
                <p:cNvSpPr>
                  <a:spLocks noChangeArrowheads="1"/>
                </p:cNvSpPr>
                <p:nvPr/>
              </p:nvSpPr>
              <p:spPr bwMode="auto">
                <a:xfrm>
                  <a:off x="2561" y="3128"/>
                  <a:ext cx="89" cy="56"/>
                </a:xfrm>
                <a:prstGeom prst="rect">
                  <a:avLst/>
                </a:prstGeom>
                <a:solidFill>
                  <a:schemeClr val="bg2"/>
                </a:solidFill>
                <a:ln w="9525">
                  <a:solidFill>
                    <a:schemeClr val="tx1"/>
                  </a:solidFill>
                  <a:miter lim="800000"/>
                  <a:headEnd/>
                  <a:tailEnd/>
                </a:ln>
              </p:spPr>
              <p:txBody>
                <a:bodyPr wrap="none" anchor="ctr"/>
                <a:lstStyle/>
                <a:p>
                  <a:endParaRPr lang="en-US" altLang="en-US"/>
                </a:p>
              </p:txBody>
            </p:sp>
            <p:sp>
              <p:nvSpPr>
                <p:cNvPr id="9266" name="Oval 196"/>
                <p:cNvSpPr>
                  <a:spLocks noChangeArrowheads="1"/>
                </p:cNvSpPr>
                <p:nvPr/>
              </p:nvSpPr>
              <p:spPr bwMode="auto">
                <a:xfrm>
                  <a:off x="2464" y="3040"/>
                  <a:ext cx="274" cy="97"/>
                </a:xfrm>
                <a:prstGeom prst="ellipse">
                  <a:avLst/>
                </a:prstGeom>
                <a:solidFill>
                  <a:schemeClr val="bg2"/>
                </a:solidFill>
                <a:ln w="9525">
                  <a:solidFill>
                    <a:schemeClr val="tx1"/>
                  </a:solidFill>
                  <a:round/>
                  <a:headEnd/>
                  <a:tailEnd/>
                </a:ln>
              </p:spPr>
              <p:txBody>
                <a:bodyPr wrap="none" anchor="ctr"/>
                <a:lstStyle/>
                <a:p>
                  <a:endParaRPr lang="en-US" altLang="en-US"/>
                </a:p>
              </p:txBody>
            </p:sp>
          </p:grpSp>
          <p:grpSp>
            <p:nvGrpSpPr>
              <p:cNvPr id="9261" name="Group 197"/>
              <p:cNvGrpSpPr>
                <a:grpSpLocks/>
              </p:cNvGrpSpPr>
              <p:nvPr/>
            </p:nvGrpSpPr>
            <p:grpSpPr bwMode="auto">
              <a:xfrm flipV="1">
                <a:off x="4028" y="2640"/>
                <a:ext cx="274" cy="144"/>
                <a:chOff x="2464" y="3040"/>
                <a:chExt cx="274" cy="144"/>
              </a:xfrm>
            </p:grpSpPr>
            <p:sp>
              <p:nvSpPr>
                <p:cNvPr id="9263" name="Rectangle 198"/>
                <p:cNvSpPr>
                  <a:spLocks noChangeArrowheads="1"/>
                </p:cNvSpPr>
                <p:nvPr/>
              </p:nvSpPr>
              <p:spPr bwMode="auto">
                <a:xfrm>
                  <a:off x="2561" y="3128"/>
                  <a:ext cx="89" cy="56"/>
                </a:xfrm>
                <a:prstGeom prst="rect">
                  <a:avLst/>
                </a:prstGeom>
                <a:solidFill>
                  <a:schemeClr val="bg2"/>
                </a:solidFill>
                <a:ln w="9525">
                  <a:solidFill>
                    <a:schemeClr val="tx1"/>
                  </a:solidFill>
                  <a:miter lim="800000"/>
                  <a:headEnd/>
                  <a:tailEnd/>
                </a:ln>
              </p:spPr>
              <p:txBody>
                <a:bodyPr wrap="none" anchor="ctr"/>
                <a:lstStyle/>
                <a:p>
                  <a:endParaRPr lang="en-US" altLang="en-US"/>
                </a:p>
              </p:txBody>
            </p:sp>
            <p:sp>
              <p:nvSpPr>
                <p:cNvPr id="9264" name="Oval 199"/>
                <p:cNvSpPr>
                  <a:spLocks noChangeArrowheads="1"/>
                </p:cNvSpPr>
                <p:nvPr/>
              </p:nvSpPr>
              <p:spPr bwMode="auto">
                <a:xfrm>
                  <a:off x="2464" y="3040"/>
                  <a:ext cx="274" cy="97"/>
                </a:xfrm>
                <a:prstGeom prst="ellipse">
                  <a:avLst/>
                </a:prstGeom>
                <a:solidFill>
                  <a:schemeClr val="bg2"/>
                </a:solidFill>
                <a:ln w="9525">
                  <a:solidFill>
                    <a:schemeClr val="tx1"/>
                  </a:solidFill>
                  <a:round/>
                  <a:headEnd/>
                  <a:tailEnd/>
                </a:ln>
              </p:spPr>
              <p:txBody>
                <a:bodyPr wrap="none" anchor="ctr"/>
                <a:lstStyle/>
                <a:p>
                  <a:endParaRPr lang="en-US" altLang="en-US"/>
                </a:p>
              </p:txBody>
            </p:sp>
          </p:grpSp>
          <p:sp>
            <p:nvSpPr>
              <p:cNvPr id="9262" name="Rectangle 200"/>
              <p:cNvSpPr>
                <a:spLocks noChangeArrowheads="1"/>
              </p:cNvSpPr>
              <p:nvPr/>
            </p:nvSpPr>
            <p:spPr bwMode="auto">
              <a:xfrm>
                <a:off x="2241" y="2634"/>
                <a:ext cx="222" cy="3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grpSp>
        <p:nvGrpSpPr>
          <p:cNvPr id="6" name="Group 203"/>
          <p:cNvGrpSpPr>
            <a:grpSpLocks/>
          </p:cNvGrpSpPr>
          <p:nvPr/>
        </p:nvGrpSpPr>
        <p:grpSpPr bwMode="auto">
          <a:xfrm>
            <a:off x="514350" y="2984500"/>
            <a:ext cx="8072438" cy="593725"/>
            <a:chOff x="324" y="2072"/>
            <a:chExt cx="5085" cy="374"/>
          </a:xfrm>
        </p:grpSpPr>
        <p:grpSp>
          <p:nvGrpSpPr>
            <p:cNvPr id="9247" name="Group 204"/>
            <p:cNvGrpSpPr>
              <a:grpSpLocks/>
            </p:cNvGrpSpPr>
            <p:nvPr/>
          </p:nvGrpSpPr>
          <p:grpSpPr bwMode="auto">
            <a:xfrm>
              <a:off x="324" y="2072"/>
              <a:ext cx="5085" cy="304"/>
              <a:chOff x="324" y="2072"/>
              <a:chExt cx="5085" cy="304"/>
            </a:xfrm>
          </p:grpSpPr>
          <p:grpSp>
            <p:nvGrpSpPr>
              <p:cNvPr id="9251" name="Group 205"/>
              <p:cNvGrpSpPr>
                <a:grpSpLocks/>
              </p:cNvGrpSpPr>
              <p:nvPr/>
            </p:nvGrpSpPr>
            <p:grpSpPr bwMode="auto">
              <a:xfrm>
                <a:off x="324" y="2072"/>
                <a:ext cx="5085" cy="267"/>
                <a:chOff x="324" y="2072"/>
                <a:chExt cx="5085" cy="267"/>
              </a:xfrm>
            </p:grpSpPr>
            <p:sp>
              <p:nvSpPr>
                <p:cNvPr id="9253" name="Freeform 206"/>
                <p:cNvSpPr>
                  <a:spLocks/>
                </p:cNvSpPr>
                <p:nvPr/>
              </p:nvSpPr>
              <p:spPr bwMode="auto">
                <a:xfrm>
                  <a:off x="324" y="2074"/>
                  <a:ext cx="1506" cy="265"/>
                </a:xfrm>
                <a:custGeom>
                  <a:avLst/>
                  <a:gdLst>
                    <a:gd name="T0" fmla="*/ 0 w 1506"/>
                    <a:gd name="T1" fmla="*/ 0 h 265"/>
                    <a:gd name="T2" fmla="*/ 1506 w 1506"/>
                    <a:gd name="T3" fmla="*/ 0 h 265"/>
                    <a:gd name="T4" fmla="*/ 1506 w 1506"/>
                    <a:gd name="T5" fmla="*/ 97 h 265"/>
                    <a:gd name="T6" fmla="*/ 1436 w 1506"/>
                    <a:gd name="T7" fmla="*/ 97 h 265"/>
                    <a:gd name="T8" fmla="*/ 1436 w 1506"/>
                    <a:gd name="T9" fmla="*/ 265 h 265"/>
                    <a:gd name="T10" fmla="*/ 1 w 1506"/>
                    <a:gd name="T11" fmla="*/ 265 h 265"/>
                    <a:gd name="T12" fmla="*/ 0 w 1506"/>
                    <a:gd name="T13" fmla="*/ 0 h 265"/>
                    <a:gd name="T14" fmla="*/ 0 60000 65536"/>
                    <a:gd name="T15" fmla="*/ 0 60000 65536"/>
                    <a:gd name="T16" fmla="*/ 0 60000 65536"/>
                    <a:gd name="T17" fmla="*/ 0 60000 65536"/>
                    <a:gd name="T18" fmla="*/ 0 60000 65536"/>
                    <a:gd name="T19" fmla="*/ 0 60000 65536"/>
                    <a:gd name="T20" fmla="*/ 0 60000 65536"/>
                    <a:gd name="T21" fmla="*/ 0 w 1506"/>
                    <a:gd name="T22" fmla="*/ 0 h 265"/>
                    <a:gd name="T23" fmla="*/ 1506 w 1506"/>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6" h="265">
                      <a:moveTo>
                        <a:pt x="0" y="0"/>
                      </a:moveTo>
                      <a:lnTo>
                        <a:pt x="1506" y="0"/>
                      </a:lnTo>
                      <a:lnTo>
                        <a:pt x="1506" y="97"/>
                      </a:lnTo>
                      <a:lnTo>
                        <a:pt x="1436" y="97"/>
                      </a:lnTo>
                      <a:lnTo>
                        <a:pt x="1436" y="265"/>
                      </a:lnTo>
                      <a:lnTo>
                        <a:pt x="1" y="265"/>
                      </a:lnTo>
                      <a:lnTo>
                        <a:pt x="0" y="0"/>
                      </a:lnTo>
                      <a:close/>
                    </a:path>
                  </a:pathLst>
                </a:custGeom>
                <a:solidFill>
                  <a:schemeClr val="accent1"/>
                </a:solidFill>
                <a:ln w="6350" cmpd="sng">
                  <a:solidFill>
                    <a:schemeClr val="tx1"/>
                  </a:solidFill>
                  <a:round/>
                  <a:headEnd/>
                  <a:tailEnd/>
                </a:ln>
              </p:spPr>
              <p:txBody>
                <a:bodyPr/>
                <a:lstStyle/>
                <a:p>
                  <a:endParaRPr lang="en-US"/>
                </a:p>
              </p:txBody>
            </p:sp>
            <p:sp>
              <p:nvSpPr>
                <p:cNvPr id="9254" name="Freeform 207"/>
                <p:cNvSpPr>
                  <a:spLocks/>
                </p:cNvSpPr>
                <p:nvPr/>
              </p:nvSpPr>
              <p:spPr bwMode="auto">
                <a:xfrm flipH="1">
                  <a:off x="3903" y="2072"/>
                  <a:ext cx="1506" cy="265"/>
                </a:xfrm>
                <a:custGeom>
                  <a:avLst/>
                  <a:gdLst>
                    <a:gd name="T0" fmla="*/ 0 w 1506"/>
                    <a:gd name="T1" fmla="*/ 0 h 265"/>
                    <a:gd name="T2" fmla="*/ 1506 w 1506"/>
                    <a:gd name="T3" fmla="*/ 0 h 265"/>
                    <a:gd name="T4" fmla="*/ 1506 w 1506"/>
                    <a:gd name="T5" fmla="*/ 97 h 265"/>
                    <a:gd name="T6" fmla="*/ 1436 w 1506"/>
                    <a:gd name="T7" fmla="*/ 97 h 265"/>
                    <a:gd name="T8" fmla="*/ 1436 w 1506"/>
                    <a:gd name="T9" fmla="*/ 265 h 265"/>
                    <a:gd name="T10" fmla="*/ 1 w 1506"/>
                    <a:gd name="T11" fmla="*/ 265 h 265"/>
                    <a:gd name="T12" fmla="*/ 0 w 1506"/>
                    <a:gd name="T13" fmla="*/ 0 h 265"/>
                    <a:gd name="T14" fmla="*/ 0 60000 65536"/>
                    <a:gd name="T15" fmla="*/ 0 60000 65536"/>
                    <a:gd name="T16" fmla="*/ 0 60000 65536"/>
                    <a:gd name="T17" fmla="*/ 0 60000 65536"/>
                    <a:gd name="T18" fmla="*/ 0 60000 65536"/>
                    <a:gd name="T19" fmla="*/ 0 60000 65536"/>
                    <a:gd name="T20" fmla="*/ 0 60000 65536"/>
                    <a:gd name="T21" fmla="*/ 0 w 1506"/>
                    <a:gd name="T22" fmla="*/ 0 h 265"/>
                    <a:gd name="T23" fmla="*/ 1506 w 1506"/>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6" h="265">
                      <a:moveTo>
                        <a:pt x="0" y="0"/>
                      </a:moveTo>
                      <a:lnTo>
                        <a:pt x="1506" y="0"/>
                      </a:lnTo>
                      <a:lnTo>
                        <a:pt x="1506" y="97"/>
                      </a:lnTo>
                      <a:lnTo>
                        <a:pt x="1436" y="97"/>
                      </a:lnTo>
                      <a:lnTo>
                        <a:pt x="1436" y="265"/>
                      </a:lnTo>
                      <a:lnTo>
                        <a:pt x="1" y="265"/>
                      </a:lnTo>
                      <a:lnTo>
                        <a:pt x="0" y="0"/>
                      </a:lnTo>
                      <a:close/>
                    </a:path>
                  </a:pathLst>
                </a:custGeom>
                <a:solidFill>
                  <a:schemeClr val="accent1"/>
                </a:solidFill>
                <a:ln w="6350" cmpd="sng">
                  <a:solidFill>
                    <a:schemeClr val="tx1"/>
                  </a:solidFill>
                  <a:round/>
                  <a:headEnd/>
                  <a:tailEnd/>
                </a:ln>
              </p:spPr>
              <p:txBody>
                <a:bodyPr/>
                <a:lstStyle/>
                <a:p>
                  <a:endParaRPr lang="en-US"/>
                </a:p>
              </p:txBody>
            </p:sp>
            <p:sp>
              <p:nvSpPr>
                <p:cNvPr id="9255" name="Text Box 208"/>
                <p:cNvSpPr txBox="1">
                  <a:spLocks noChangeArrowheads="1"/>
                </p:cNvSpPr>
                <p:nvPr/>
              </p:nvSpPr>
              <p:spPr bwMode="auto">
                <a:xfrm>
                  <a:off x="810" y="2090"/>
                  <a:ext cx="508" cy="231"/>
                </a:xfrm>
                <a:prstGeom prst="rect">
                  <a:avLst/>
                </a:prstGeom>
                <a:noFill/>
                <a:ln w="9525">
                  <a:noFill/>
                  <a:miter lim="800000"/>
                  <a:headEnd/>
                  <a:tailEnd/>
                </a:ln>
              </p:spPr>
              <p:txBody>
                <a:bodyPr wrap="none">
                  <a:spAutoFit/>
                </a:bodyPr>
                <a:lstStyle/>
                <a:p>
                  <a:r>
                    <a:rPr lang="en-US" altLang="en-US"/>
                    <a:t>WALL</a:t>
                  </a:r>
                </a:p>
              </p:txBody>
            </p:sp>
            <p:sp>
              <p:nvSpPr>
                <p:cNvPr id="9256" name="Text Box 209"/>
                <p:cNvSpPr txBox="1">
                  <a:spLocks noChangeArrowheads="1"/>
                </p:cNvSpPr>
                <p:nvPr/>
              </p:nvSpPr>
              <p:spPr bwMode="auto">
                <a:xfrm>
                  <a:off x="4441" y="2080"/>
                  <a:ext cx="508" cy="231"/>
                </a:xfrm>
                <a:prstGeom prst="rect">
                  <a:avLst/>
                </a:prstGeom>
                <a:noFill/>
                <a:ln w="9525">
                  <a:noFill/>
                  <a:miter lim="800000"/>
                  <a:headEnd/>
                  <a:tailEnd/>
                </a:ln>
              </p:spPr>
              <p:txBody>
                <a:bodyPr wrap="none">
                  <a:spAutoFit/>
                </a:bodyPr>
                <a:lstStyle/>
                <a:p>
                  <a:r>
                    <a:rPr lang="en-US" altLang="en-US"/>
                    <a:t>WALL</a:t>
                  </a:r>
                </a:p>
              </p:txBody>
            </p:sp>
          </p:grpSp>
          <p:sp>
            <p:nvSpPr>
              <p:cNvPr id="9252" name="Rectangle 210"/>
              <p:cNvSpPr>
                <a:spLocks noChangeArrowheads="1"/>
              </p:cNvSpPr>
              <p:nvPr/>
            </p:nvSpPr>
            <p:spPr bwMode="auto">
              <a:xfrm>
                <a:off x="1522" y="2347"/>
                <a:ext cx="222" cy="29"/>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9248" name="Group 211"/>
            <p:cNvGrpSpPr>
              <a:grpSpLocks/>
            </p:cNvGrpSpPr>
            <p:nvPr/>
          </p:nvGrpSpPr>
          <p:grpSpPr bwMode="auto">
            <a:xfrm>
              <a:off x="1710" y="2348"/>
              <a:ext cx="98" cy="98"/>
              <a:chOff x="1719" y="2357"/>
              <a:chExt cx="98" cy="98"/>
            </a:xfrm>
          </p:grpSpPr>
          <p:sp>
            <p:nvSpPr>
              <p:cNvPr id="9249" name="Oval 212"/>
              <p:cNvSpPr>
                <a:spLocks noChangeArrowheads="1"/>
              </p:cNvSpPr>
              <p:nvPr/>
            </p:nvSpPr>
            <p:spPr bwMode="auto">
              <a:xfrm>
                <a:off x="1719" y="2357"/>
                <a:ext cx="98" cy="98"/>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9250" name="Oval 213"/>
              <p:cNvSpPr>
                <a:spLocks noChangeArrowheads="1"/>
              </p:cNvSpPr>
              <p:nvPr/>
            </p:nvSpPr>
            <p:spPr bwMode="auto">
              <a:xfrm>
                <a:off x="1744" y="2373"/>
                <a:ext cx="54" cy="54"/>
              </a:xfrm>
              <a:prstGeom prst="ellipse">
                <a:avLst/>
              </a:prstGeom>
              <a:solidFill>
                <a:schemeClr val="bg2"/>
              </a:solidFill>
              <a:ln w="9525">
                <a:solidFill>
                  <a:schemeClr val="tx1"/>
                </a:solidFill>
                <a:round/>
                <a:headEnd/>
                <a:tailEnd/>
              </a:ln>
            </p:spPr>
            <p:txBody>
              <a:bodyPr wrap="none" anchor="ctr"/>
              <a:lstStyle/>
              <a:p>
                <a:endParaRPr lang="en-US" altLang="en-US"/>
              </a:p>
            </p:txBody>
          </p:sp>
        </p:grpSp>
      </p:grpSp>
      <p:grpSp>
        <p:nvGrpSpPr>
          <p:cNvPr id="10" name="Group 215"/>
          <p:cNvGrpSpPr>
            <a:grpSpLocks/>
          </p:cNvGrpSpPr>
          <p:nvPr/>
        </p:nvGrpSpPr>
        <p:grpSpPr bwMode="auto">
          <a:xfrm>
            <a:off x="2622550" y="3411538"/>
            <a:ext cx="407988" cy="725487"/>
            <a:chOff x="1830" y="1746"/>
            <a:chExt cx="257" cy="457"/>
          </a:xfrm>
        </p:grpSpPr>
        <p:sp>
          <p:nvSpPr>
            <p:cNvPr id="9245" name="Line 216"/>
            <p:cNvSpPr>
              <a:spLocks noChangeShapeType="1"/>
            </p:cNvSpPr>
            <p:nvPr/>
          </p:nvSpPr>
          <p:spPr bwMode="auto">
            <a:xfrm>
              <a:off x="1950" y="1746"/>
              <a:ext cx="0" cy="265"/>
            </a:xfrm>
            <a:prstGeom prst="line">
              <a:avLst/>
            </a:prstGeom>
            <a:noFill/>
            <a:ln w="38100">
              <a:solidFill>
                <a:srgbClr val="33CC33"/>
              </a:solidFill>
              <a:round/>
              <a:headEnd/>
              <a:tailEnd type="arrow" w="med" len="med"/>
            </a:ln>
          </p:spPr>
          <p:txBody>
            <a:bodyPr/>
            <a:lstStyle/>
            <a:p>
              <a:endParaRPr lang="en-US"/>
            </a:p>
          </p:txBody>
        </p:sp>
        <p:sp>
          <p:nvSpPr>
            <p:cNvPr id="9246" name="Text Box 217"/>
            <p:cNvSpPr txBox="1">
              <a:spLocks noChangeArrowheads="1"/>
            </p:cNvSpPr>
            <p:nvPr/>
          </p:nvSpPr>
          <p:spPr bwMode="auto">
            <a:xfrm>
              <a:off x="1830" y="1972"/>
              <a:ext cx="257" cy="231"/>
            </a:xfrm>
            <a:prstGeom prst="rect">
              <a:avLst/>
            </a:prstGeom>
            <a:noFill/>
            <a:ln w="9525">
              <a:noFill/>
              <a:miter lim="800000"/>
              <a:headEnd/>
              <a:tailEnd/>
            </a:ln>
          </p:spPr>
          <p:txBody>
            <a:bodyPr wrap="none">
              <a:spAutoFit/>
            </a:bodyPr>
            <a:lstStyle/>
            <a:p>
              <a:r>
                <a:rPr lang="en-US" altLang="en-US" b="1" i="1">
                  <a:solidFill>
                    <a:srgbClr val="33CC33"/>
                  </a:solidFill>
                </a:rPr>
                <a:t>F</a:t>
              </a:r>
              <a:r>
                <a:rPr lang="en-US" altLang="en-US" b="1" baseline="-25000">
                  <a:solidFill>
                    <a:srgbClr val="33CC33"/>
                  </a:solidFill>
                </a:rPr>
                <a:t>0</a:t>
              </a:r>
            </a:p>
          </p:txBody>
        </p:sp>
      </p:grpSp>
      <p:grpSp>
        <p:nvGrpSpPr>
          <p:cNvPr id="11" name="Group 218"/>
          <p:cNvGrpSpPr>
            <a:grpSpLocks/>
          </p:cNvGrpSpPr>
          <p:nvPr/>
        </p:nvGrpSpPr>
        <p:grpSpPr bwMode="auto">
          <a:xfrm>
            <a:off x="4210050" y="3408363"/>
            <a:ext cx="407988" cy="752475"/>
            <a:chOff x="2830" y="1744"/>
            <a:chExt cx="257" cy="474"/>
          </a:xfrm>
        </p:grpSpPr>
        <p:sp>
          <p:nvSpPr>
            <p:cNvPr id="9243" name="Line 219"/>
            <p:cNvSpPr>
              <a:spLocks noChangeShapeType="1"/>
            </p:cNvSpPr>
            <p:nvPr/>
          </p:nvSpPr>
          <p:spPr bwMode="auto">
            <a:xfrm>
              <a:off x="2959" y="1744"/>
              <a:ext cx="0" cy="265"/>
            </a:xfrm>
            <a:prstGeom prst="line">
              <a:avLst/>
            </a:prstGeom>
            <a:noFill/>
            <a:ln w="38100">
              <a:solidFill>
                <a:srgbClr val="33CC33"/>
              </a:solidFill>
              <a:round/>
              <a:headEnd/>
              <a:tailEnd type="arrow" w="med" len="med"/>
            </a:ln>
          </p:spPr>
          <p:txBody>
            <a:bodyPr/>
            <a:lstStyle/>
            <a:p>
              <a:endParaRPr lang="en-US"/>
            </a:p>
          </p:txBody>
        </p:sp>
        <p:sp>
          <p:nvSpPr>
            <p:cNvPr id="9244" name="Text Box 220"/>
            <p:cNvSpPr txBox="1">
              <a:spLocks noChangeArrowheads="1"/>
            </p:cNvSpPr>
            <p:nvPr/>
          </p:nvSpPr>
          <p:spPr bwMode="auto">
            <a:xfrm>
              <a:off x="2830" y="1987"/>
              <a:ext cx="257" cy="231"/>
            </a:xfrm>
            <a:prstGeom prst="rect">
              <a:avLst/>
            </a:prstGeom>
            <a:noFill/>
            <a:ln w="9525">
              <a:noFill/>
              <a:miter lim="800000"/>
              <a:headEnd/>
              <a:tailEnd/>
            </a:ln>
          </p:spPr>
          <p:txBody>
            <a:bodyPr wrap="none">
              <a:spAutoFit/>
            </a:bodyPr>
            <a:lstStyle/>
            <a:p>
              <a:r>
                <a:rPr lang="en-US" altLang="en-US" b="1" i="1">
                  <a:solidFill>
                    <a:srgbClr val="33CC33"/>
                  </a:solidFill>
                </a:rPr>
                <a:t>F</a:t>
              </a:r>
              <a:r>
                <a:rPr lang="en-US" altLang="en-US" b="1" baseline="-25000">
                  <a:solidFill>
                    <a:srgbClr val="33CC33"/>
                  </a:solidFill>
                </a:rPr>
                <a:t>1</a:t>
              </a:r>
            </a:p>
          </p:txBody>
        </p:sp>
      </p:grpSp>
      <p:grpSp>
        <p:nvGrpSpPr>
          <p:cNvPr id="12" name="Group 221"/>
          <p:cNvGrpSpPr>
            <a:grpSpLocks/>
          </p:cNvGrpSpPr>
          <p:nvPr/>
        </p:nvGrpSpPr>
        <p:grpSpPr bwMode="auto">
          <a:xfrm>
            <a:off x="5657850" y="3406775"/>
            <a:ext cx="407988" cy="736600"/>
            <a:chOff x="3742" y="1743"/>
            <a:chExt cx="257" cy="464"/>
          </a:xfrm>
        </p:grpSpPr>
        <p:sp>
          <p:nvSpPr>
            <p:cNvPr id="9241" name="Line 222"/>
            <p:cNvSpPr>
              <a:spLocks noChangeShapeType="1"/>
            </p:cNvSpPr>
            <p:nvPr/>
          </p:nvSpPr>
          <p:spPr bwMode="auto">
            <a:xfrm>
              <a:off x="3879" y="1743"/>
              <a:ext cx="0" cy="265"/>
            </a:xfrm>
            <a:prstGeom prst="line">
              <a:avLst/>
            </a:prstGeom>
            <a:noFill/>
            <a:ln w="38100">
              <a:solidFill>
                <a:srgbClr val="33CC33"/>
              </a:solidFill>
              <a:round/>
              <a:headEnd/>
              <a:tailEnd type="arrow" w="med" len="med"/>
            </a:ln>
          </p:spPr>
          <p:txBody>
            <a:bodyPr/>
            <a:lstStyle/>
            <a:p>
              <a:endParaRPr lang="en-US"/>
            </a:p>
          </p:txBody>
        </p:sp>
        <p:sp>
          <p:nvSpPr>
            <p:cNvPr id="9242" name="Text Box 223"/>
            <p:cNvSpPr txBox="1">
              <a:spLocks noChangeArrowheads="1"/>
            </p:cNvSpPr>
            <p:nvPr/>
          </p:nvSpPr>
          <p:spPr bwMode="auto">
            <a:xfrm>
              <a:off x="3742" y="1976"/>
              <a:ext cx="257" cy="231"/>
            </a:xfrm>
            <a:prstGeom prst="rect">
              <a:avLst/>
            </a:prstGeom>
            <a:noFill/>
            <a:ln w="9525">
              <a:noFill/>
              <a:miter lim="800000"/>
              <a:headEnd/>
              <a:tailEnd/>
            </a:ln>
          </p:spPr>
          <p:txBody>
            <a:bodyPr wrap="none">
              <a:spAutoFit/>
            </a:bodyPr>
            <a:lstStyle/>
            <a:p>
              <a:r>
                <a:rPr lang="en-US" altLang="en-US" b="1" i="1">
                  <a:solidFill>
                    <a:srgbClr val="33CC33"/>
                  </a:solidFill>
                </a:rPr>
                <a:t>F</a:t>
              </a:r>
              <a:r>
                <a:rPr lang="en-US" altLang="en-US" b="1" baseline="-25000">
                  <a:solidFill>
                    <a:srgbClr val="33CC33"/>
                  </a:solidFill>
                </a:rPr>
                <a:t>2</a:t>
              </a:r>
            </a:p>
          </p:txBody>
        </p:sp>
      </p:grpSp>
      <p:grpSp>
        <p:nvGrpSpPr>
          <p:cNvPr id="13" name="Group 224"/>
          <p:cNvGrpSpPr>
            <a:grpSpLocks/>
          </p:cNvGrpSpPr>
          <p:nvPr/>
        </p:nvGrpSpPr>
        <p:grpSpPr bwMode="auto">
          <a:xfrm>
            <a:off x="2798763" y="3414713"/>
            <a:ext cx="1631950" cy="366712"/>
            <a:chOff x="1941" y="1748"/>
            <a:chExt cx="1028" cy="231"/>
          </a:xfrm>
        </p:grpSpPr>
        <p:sp>
          <p:nvSpPr>
            <p:cNvPr id="9239" name="Line 225"/>
            <p:cNvSpPr>
              <a:spLocks noChangeShapeType="1"/>
            </p:cNvSpPr>
            <p:nvPr/>
          </p:nvSpPr>
          <p:spPr bwMode="auto">
            <a:xfrm>
              <a:off x="1941" y="1788"/>
              <a:ext cx="1028" cy="0"/>
            </a:xfrm>
            <a:prstGeom prst="line">
              <a:avLst/>
            </a:prstGeom>
            <a:noFill/>
            <a:ln w="28575">
              <a:solidFill>
                <a:schemeClr val="accent2"/>
              </a:solidFill>
              <a:round/>
              <a:headEnd/>
              <a:tailEnd type="triangle" w="med" len="med"/>
            </a:ln>
          </p:spPr>
          <p:txBody>
            <a:bodyPr/>
            <a:lstStyle/>
            <a:p>
              <a:endParaRPr lang="en-US"/>
            </a:p>
          </p:txBody>
        </p:sp>
        <p:sp>
          <p:nvSpPr>
            <p:cNvPr id="9240" name="Text Box 226"/>
            <p:cNvSpPr txBox="1">
              <a:spLocks noChangeArrowheads="1"/>
            </p:cNvSpPr>
            <p:nvPr/>
          </p:nvSpPr>
          <p:spPr bwMode="auto">
            <a:xfrm>
              <a:off x="2332" y="1748"/>
              <a:ext cx="270" cy="231"/>
            </a:xfrm>
            <a:prstGeom prst="rect">
              <a:avLst/>
            </a:prstGeom>
            <a:noFill/>
            <a:ln w="9525">
              <a:noFill/>
              <a:miter lim="800000"/>
              <a:headEnd/>
              <a:tailEnd/>
            </a:ln>
          </p:spPr>
          <p:txBody>
            <a:bodyPr>
              <a:spAutoFit/>
            </a:bodyPr>
            <a:lstStyle/>
            <a:p>
              <a:r>
                <a:rPr lang="en-US" altLang="en-US" b="1" i="1">
                  <a:solidFill>
                    <a:schemeClr val="accent2"/>
                  </a:solidFill>
                </a:rPr>
                <a:t>r</a:t>
              </a:r>
              <a:r>
                <a:rPr lang="en-US" altLang="en-US" b="1" baseline="-25000">
                  <a:solidFill>
                    <a:schemeClr val="accent2"/>
                  </a:solidFill>
                </a:rPr>
                <a:t>1</a:t>
              </a:r>
            </a:p>
          </p:txBody>
        </p:sp>
      </p:grpSp>
      <p:grpSp>
        <p:nvGrpSpPr>
          <p:cNvPr id="14" name="Group 227"/>
          <p:cNvGrpSpPr>
            <a:grpSpLocks/>
          </p:cNvGrpSpPr>
          <p:nvPr/>
        </p:nvGrpSpPr>
        <p:grpSpPr bwMode="auto">
          <a:xfrm>
            <a:off x="2809875" y="3354388"/>
            <a:ext cx="3067050" cy="366712"/>
            <a:chOff x="1948" y="1710"/>
            <a:chExt cx="1932" cy="231"/>
          </a:xfrm>
        </p:grpSpPr>
        <p:sp>
          <p:nvSpPr>
            <p:cNvPr id="9237" name="Line 228"/>
            <p:cNvSpPr>
              <a:spLocks noChangeShapeType="1"/>
            </p:cNvSpPr>
            <p:nvPr/>
          </p:nvSpPr>
          <p:spPr bwMode="auto">
            <a:xfrm>
              <a:off x="1948" y="1751"/>
              <a:ext cx="1932" cy="0"/>
            </a:xfrm>
            <a:prstGeom prst="line">
              <a:avLst/>
            </a:prstGeom>
            <a:noFill/>
            <a:ln w="28575">
              <a:solidFill>
                <a:schemeClr val="accent2"/>
              </a:solidFill>
              <a:round/>
              <a:headEnd/>
              <a:tailEnd type="triangle" w="med" len="med"/>
            </a:ln>
          </p:spPr>
          <p:txBody>
            <a:bodyPr/>
            <a:lstStyle/>
            <a:p>
              <a:endParaRPr lang="en-US"/>
            </a:p>
          </p:txBody>
        </p:sp>
        <p:sp>
          <p:nvSpPr>
            <p:cNvPr id="9238" name="Text Box 229"/>
            <p:cNvSpPr txBox="1">
              <a:spLocks noChangeArrowheads="1"/>
            </p:cNvSpPr>
            <p:nvPr/>
          </p:nvSpPr>
          <p:spPr bwMode="auto">
            <a:xfrm>
              <a:off x="3128" y="1710"/>
              <a:ext cx="270" cy="231"/>
            </a:xfrm>
            <a:prstGeom prst="rect">
              <a:avLst/>
            </a:prstGeom>
            <a:noFill/>
            <a:ln w="9525">
              <a:noFill/>
              <a:miter lim="800000"/>
              <a:headEnd/>
              <a:tailEnd/>
            </a:ln>
          </p:spPr>
          <p:txBody>
            <a:bodyPr>
              <a:spAutoFit/>
            </a:bodyPr>
            <a:lstStyle/>
            <a:p>
              <a:r>
                <a:rPr lang="en-US" altLang="en-US" b="1" i="1">
                  <a:solidFill>
                    <a:schemeClr val="accent2"/>
                  </a:solidFill>
                </a:rPr>
                <a:t>r</a:t>
              </a:r>
              <a:r>
                <a:rPr lang="en-US" altLang="en-US" b="1" baseline="-25000">
                  <a:solidFill>
                    <a:schemeClr val="accent2"/>
                  </a:solidFill>
                </a:rPr>
                <a:t>2</a:t>
              </a:r>
            </a:p>
          </p:txBody>
        </p:sp>
      </p:grpSp>
      <p:sp>
        <p:nvSpPr>
          <p:cNvPr id="56" name="Line 243"/>
          <p:cNvSpPr>
            <a:spLocks noChangeShapeType="1"/>
          </p:cNvSpPr>
          <p:nvPr/>
        </p:nvSpPr>
        <p:spPr bwMode="auto">
          <a:xfrm>
            <a:off x="6272213" y="3409950"/>
            <a:ext cx="0" cy="633413"/>
          </a:xfrm>
          <a:prstGeom prst="line">
            <a:avLst/>
          </a:prstGeom>
          <a:noFill/>
          <a:ln w="38100">
            <a:solidFill>
              <a:srgbClr val="33CC33"/>
            </a:solidFill>
            <a:round/>
            <a:headEnd/>
            <a:tailEnd type="arrow" w="med" len="med"/>
          </a:ln>
        </p:spPr>
        <p:txBody>
          <a:bodyPr/>
          <a:lstStyle/>
          <a:p>
            <a:endParaRPr lang="en-US"/>
          </a:p>
        </p:txBody>
      </p:sp>
      <p:sp>
        <p:nvSpPr>
          <p:cNvPr id="57" name="Text Box 244"/>
          <p:cNvSpPr txBox="1">
            <a:spLocks noChangeArrowheads="1"/>
          </p:cNvSpPr>
          <p:nvPr/>
        </p:nvSpPr>
        <p:spPr bwMode="auto">
          <a:xfrm>
            <a:off x="6292850" y="3438525"/>
            <a:ext cx="392113" cy="366713"/>
          </a:xfrm>
          <a:prstGeom prst="rect">
            <a:avLst/>
          </a:prstGeom>
          <a:noFill/>
          <a:ln w="9525">
            <a:noFill/>
            <a:miter lim="800000"/>
            <a:headEnd/>
            <a:tailEnd/>
          </a:ln>
        </p:spPr>
        <p:txBody>
          <a:bodyPr wrap="none">
            <a:spAutoFit/>
          </a:bodyPr>
          <a:lstStyle/>
          <a:p>
            <a:r>
              <a:rPr lang="el-GR" altLang="en-US" i="1">
                <a:solidFill>
                  <a:srgbClr val="FF3300"/>
                </a:solidFill>
              </a:rPr>
              <a:t>θ</a:t>
            </a:r>
            <a:r>
              <a:rPr lang="en-US" altLang="en-US" baseline="-25000">
                <a:solidFill>
                  <a:srgbClr val="FF3300"/>
                </a:solidFill>
              </a:rPr>
              <a:t>1</a:t>
            </a:r>
            <a:endParaRPr lang="el-GR" altLang="en-US" i="1">
              <a:solidFill>
                <a:srgbClr val="FF3300"/>
              </a:solidFill>
            </a:endParaRPr>
          </a:p>
        </p:txBody>
      </p:sp>
      <p:sp>
        <p:nvSpPr>
          <p:cNvPr id="58" name="Text Box 245"/>
          <p:cNvSpPr txBox="1">
            <a:spLocks noChangeArrowheads="1"/>
          </p:cNvSpPr>
          <p:nvPr/>
        </p:nvSpPr>
        <p:spPr bwMode="auto">
          <a:xfrm>
            <a:off x="6416675" y="3352800"/>
            <a:ext cx="392113" cy="366713"/>
          </a:xfrm>
          <a:prstGeom prst="rect">
            <a:avLst/>
          </a:prstGeom>
          <a:noFill/>
          <a:ln w="9525">
            <a:noFill/>
            <a:miter lim="800000"/>
            <a:headEnd/>
            <a:tailEnd/>
          </a:ln>
        </p:spPr>
        <p:txBody>
          <a:bodyPr wrap="none">
            <a:spAutoFit/>
          </a:bodyPr>
          <a:lstStyle/>
          <a:p>
            <a:r>
              <a:rPr lang="el-GR" altLang="en-US" i="1">
                <a:solidFill>
                  <a:srgbClr val="FF3300"/>
                </a:solidFill>
              </a:rPr>
              <a:t>θ</a:t>
            </a:r>
            <a:r>
              <a:rPr lang="en-US" altLang="en-US" baseline="-25000">
                <a:solidFill>
                  <a:srgbClr val="FF3300"/>
                </a:solidFill>
              </a:rPr>
              <a:t>2</a:t>
            </a:r>
            <a:endParaRPr lang="el-GR" altLang="en-US" i="1">
              <a:solidFill>
                <a:srgbClr val="FF3300"/>
              </a:solidFill>
            </a:endParaRPr>
          </a:p>
        </p:txBody>
      </p:sp>
      <p:sp>
        <p:nvSpPr>
          <p:cNvPr id="59" name="Text Box 246"/>
          <p:cNvSpPr txBox="1">
            <a:spLocks noChangeArrowheads="1"/>
          </p:cNvSpPr>
          <p:nvPr/>
        </p:nvSpPr>
        <p:spPr bwMode="auto">
          <a:xfrm>
            <a:off x="6724650" y="3351213"/>
            <a:ext cx="392113" cy="366712"/>
          </a:xfrm>
          <a:prstGeom prst="rect">
            <a:avLst/>
          </a:prstGeom>
          <a:noFill/>
          <a:ln w="9525">
            <a:noFill/>
            <a:miter lim="800000"/>
            <a:headEnd/>
            <a:tailEnd/>
          </a:ln>
        </p:spPr>
        <p:txBody>
          <a:bodyPr wrap="none">
            <a:spAutoFit/>
          </a:bodyPr>
          <a:lstStyle/>
          <a:p>
            <a:r>
              <a:rPr lang="el-GR" altLang="en-US" i="1">
                <a:solidFill>
                  <a:srgbClr val="FF3300"/>
                </a:solidFill>
              </a:rPr>
              <a:t>θ</a:t>
            </a:r>
            <a:r>
              <a:rPr lang="en-US" altLang="en-US" baseline="-25000">
                <a:solidFill>
                  <a:srgbClr val="FF3300"/>
                </a:solidFill>
              </a:rPr>
              <a:t>3</a:t>
            </a:r>
            <a:endParaRPr lang="el-GR" altLang="en-US" i="1">
              <a:solidFill>
                <a:srgbClr val="FF3300"/>
              </a:solidFill>
            </a:endParaRPr>
          </a:p>
        </p:txBody>
      </p:sp>
      <p:sp>
        <p:nvSpPr>
          <p:cNvPr id="60" name="Line 247"/>
          <p:cNvSpPr>
            <a:spLocks noChangeShapeType="1"/>
          </p:cNvSpPr>
          <p:nvPr/>
        </p:nvSpPr>
        <p:spPr bwMode="auto">
          <a:xfrm>
            <a:off x="6269038" y="3422650"/>
            <a:ext cx="422275" cy="463550"/>
          </a:xfrm>
          <a:prstGeom prst="line">
            <a:avLst/>
          </a:prstGeom>
          <a:noFill/>
          <a:ln w="38100">
            <a:solidFill>
              <a:srgbClr val="33CC33"/>
            </a:solidFill>
            <a:round/>
            <a:headEnd/>
            <a:tailEnd type="arrow" w="med" len="med"/>
          </a:ln>
        </p:spPr>
        <p:txBody>
          <a:bodyPr/>
          <a:lstStyle/>
          <a:p>
            <a:endParaRPr lang="en-US"/>
          </a:p>
        </p:txBody>
      </p:sp>
      <p:sp>
        <p:nvSpPr>
          <p:cNvPr id="61" name="Line 248"/>
          <p:cNvSpPr>
            <a:spLocks noChangeShapeType="1"/>
          </p:cNvSpPr>
          <p:nvPr/>
        </p:nvSpPr>
        <p:spPr bwMode="auto">
          <a:xfrm>
            <a:off x="6251575" y="3432175"/>
            <a:ext cx="561975" cy="238125"/>
          </a:xfrm>
          <a:prstGeom prst="line">
            <a:avLst/>
          </a:prstGeom>
          <a:noFill/>
          <a:ln w="38100">
            <a:solidFill>
              <a:srgbClr val="33CC33"/>
            </a:solidFill>
            <a:round/>
            <a:headEnd/>
            <a:tailEnd type="arrow" w="med" len="med"/>
          </a:ln>
        </p:spPr>
        <p:txBody>
          <a:bodyPr/>
          <a:lstStyle/>
          <a:p>
            <a:endParaRPr lang="en-US"/>
          </a:p>
        </p:txBody>
      </p:sp>
      <p:sp>
        <p:nvSpPr>
          <p:cNvPr id="62" name="Line 249"/>
          <p:cNvSpPr>
            <a:spLocks noChangeShapeType="1"/>
          </p:cNvSpPr>
          <p:nvPr/>
        </p:nvSpPr>
        <p:spPr bwMode="auto">
          <a:xfrm>
            <a:off x="6175375" y="3411538"/>
            <a:ext cx="984250" cy="0"/>
          </a:xfrm>
          <a:prstGeom prst="line">
            <a:avLst/>
          </a:prstGeom>
          <a:noFill/>
          <a:ln w="38100">
            <a:solidFill>
              <a:srgbClr val="FF3300"/>
            </a:solidFill>
            <a:prstDash val="dash"/>
            <a:round/>
            <a:headEnd/>
            <a:tailEnd/>
          </a:ln>
        </p:spPr>
        <p:txBody>
          <a:bodyPr/>
          <a:lstStyle/>
          <a:p>
            <a:endParaRPr lang="en-US"/>
          </a:p>
        </p:txBody>
      </p:sp>
      <p:grpSp>
        <p:nvGrpSpPr>
          <p:cNvPr id="15" name="Group 227"/>
          <p:cNvGrpSpPr>
            <a:grpSpLocks/>
          </p:cNvGrpSpPr>
          <p:nvPr/>
        </p:nvGrpSpPr>
        <p:grpSpPr bwMode="auto">
          <a:xfrm>
            <a:off x="2816225" y="3036888"/>
            <a:ext cx="3452813" cy="461962"/>
            <a:chOff x="1948" y="1505"/>
            <a:chExt cx="1932" cy="291"/>
          </a:xfrm>
        </p:grpSpPr>
        <p:sp>
          <p:nvSpPr>
            <p:cNvPr id="9235" name="Line 228"/>
            <p:cNvSpPr>
              <a:spLocks noChangeShapeType="1"/>
            </p:cNvSpPr>
            <p:nvPr/>
          </p:nvSpPr>
          <p:spPr bwMode="auto">
            <a:xfrm>
              <a:off x="1948" y="1751"/>
              <a:ext cx="1932" cy="0"/>
            </a:xfrm>
            <a:prstGeom prst="line">
              <a:avLst/>
            </a:prstGeom>
            <a:noFill/>
            <a:ln w="38100">
              <a:solidFill>
                <a:schemeClr val="accent2"/>
              </a:solidFill>
              <a:round/>
              <a:headEnd/>
              <a:tailEnd type="triangle" w="med" len="med"/>
            </a:ln>
          </p:spPr>
          <p:txBody>
            <a:bodyPr/>
            <a:lstStyle/>
            <a:p>
              <a:endParaRPr lang="en-US"/>
            </a:p>
          </p:txBody>
        </p:sp>
        <p:sp>
          <p:nvSpPr>
            <p:cNvPr id="9236" name="Text Box 229"/>
            <p:cNvSpPr txBox="1">
              <a:spLocks noChangeArrowheads="1"/>
            </p:cNvSpPr>
            <p:nvPr/>
          </p:nvSpPr>
          <p:spPr bwMode="auto">
            <a:xfrm>
              <a:off x="3178" y="1505"/>
              <a:ext cx="270" cy="291"/>
            </a:xfrm>
            <a:prstGeom prst="rect">
              <a:avLst/>
            </a:prstGeom>
            <a:noFill/>
            <a:ln w="9525">
              <a:noFill/>
              <a:miter lim="800000"/>
              <a:headEnd/>
              <a:tailEnd/>
            </a:ln>
          </p:spPr>
          <p:txBody>
            <a:bodyPr>
              <a:spAutoFit/>
            </a:bodyPr>
            <a:lstStyle/>
            <a:p>
              <a:r>
                <a:rPr lang="en-US" altLang="en-US" b="1" i="1">
                  <a:solidFill>
                    <a:schemeClr val="accent2"/>
                  </a:solidFill>
                </a:rPr>
                <a:t>r</a:t>
              </a:r>
              <a:endParaRPr lang="en-US" altLang="en-US" b="1" baseline="-25000">
                <a:solidFill>
                  <a:schemeClr val="accent2"/>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nodeType="clickEffect">
                                  <p:stCondLst>
                                    <p:cond delay="0"/>
                                  </p:stCondLst>
                                  <p:childTnLst>
                                    <p:animRot by="5400000">
                                      <p:cBhvr>
                                        <p:cTn id="31" dur="2000" fill="hold"/>
                                        <p:tgtEl>
                                          <p:spTgt spid="2"/>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5" name="Creaky door.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fill="hold" nodeType="clickEffect">
                                  <p:stCondLst>
                                    <p:cond delay="0"/>
                                  </p:stCondLst>
                                  <p:childTnLst>
                                    <p:animRot by="-5400000">
                                      <p:cBhvr>
                                        <p:cTn id="35" dur="2000" fill="hold"/>
                                        <p:tgtEl>
                                          <p:spTgt spid="2"/>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5" name="Creaky door.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93187">
                                            <p:txEl>
                                              <p:pRg st="6" end="6"/>
                                            </p:txEl>
                                          </p:spTgt>
                                        </p:tgtEl>
                                        <p:attrNameLst>
                                          <p:attrName>style.visibility</p:attrName>
                                        </p:attrNameLst>
                                      </p:cBhvr>
                                      <p:to>
                                        <p:strVal val="visible"/>
                                      </p:to>
                                    </p:set>
                                    <p:anim calcmode="lin" valueType="num">
                                      <p:cBhvr additive="base">
                                        <p:cTn id="40"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up)">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7"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subTnLst>
                                    <p:audio>
                                      <p:cMediaNode>
                                        <p:cTn display="0" masterRel="sameClick">
                                          <p:stCondLst>
                                            <p:cond evt="begin" delay="0">
                                              <p:tn val="64"/>
                                            </p:cond>
                                          </p:stCondLst>
                                          <p:endCondLst>
                                            <p:cond evt="onStopAudio" delay="0">
                                              <p:tgtEl>
                                                <p:sldTgt/>
                                              </p:tgtEl>
                                            </p:cond>
                                          </p:endCondLst>
                                        </p:cTn>
                                        <p:tgtEl>
                                          <p:sndTgt r:embed="rId7" name="camera.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93187">
                                            <p:txEl>
                                              <p:pRg st="7" end="7"/>
                                            </p:txEl>
                                          </p:spTgt>
                                        </p:tgtEl>
                                        <p:attrNameLst>
                                          <p:attrName>style.visibility</p:attrName>
                                        </p:attrNameLst>
                                      </p:cBhvr>
                                      <p:to>
                                        <p:strVal val="visible"/>
                                      </p:to>
                                    </p:set>
                                    <p:anim calcmode="lin" valueType="num">
                                      <p:cBhvr additive="base">
                                        <p:cTn id="71"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xit" presetSubtype="0" fill="hold" nodeType="click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93187">
                                            <p:txEl>
                                              <p:pRg st="8" end="8"/>
                                            </p:txEl>
                                          </p:spTgt>
                                        </p:tgtEl>
                                        <p:attrNameLst>
                                          <p:attrName>style.visibility</p:attrName>
                                        </p:attrNameLst>
                                      </p:cBhvr>
                                      <p:to>
                                        <p:strVal val="visible"/>
                                      </p:to>
                                    </p:set>
                                    <p:anim calcmode="lin" valueType="num">
                                      <p:cBhvr additive="base">
                                        <p:cTn id="94"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subTnLst>
                                    <p:audio>
                                      <p:cMediaNode>
                                        <p:cTn display="0" masterRel="sameClick">
                                          <p:stCondLst>
                                            <p:cond evt="begin" delay="0">
                                              <p:tn val="98"/>
                                            </p:cond>
                                          </p:stCondLst>
                                          <p:endCondLst>
                                            <p:cond evt="onStopAudio" delay="0">
                                              <p:tgtEl>
                                                <p:sldTgt/>
                                              </p:tgtEl>
                                            </p:cond>
                                          </p:endCondLst>
                                        </p:cTn>
                                        <p:tgtEl>
                                          <p:sndTgt r:embed="rId7"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down)">
                                      <p:cBhvr>
                                        <p:cTn id="105" dur="500"/>
                                        <p:tgtEl>
                                          <p:spTgt spid="62"/>
                                        </p:tgtEl>
                                      </p:cBhvr>
                                    </p:animEffect>
                                  </p:childTnLst>
                                  <p:subTnLst>
                                    <p:audio>
                                      <p:cMediaNode>
                                        <p:cTn display="0" masterRel="sameClick">
                                          <p:stCondLst>
                                            <p:cond evt="begin" delay="0">
                                              <p:tn val="103"/>
                                            </p:cond>
                                          </p:stCondLst>
                                          <p:endCondLst>
                                            <p:cond evt="onStopAudio" delay="0">
                                              <p:tgtEl>
                                                <p:sldTgt/>
                                              </p:tgtEl>
                                            </p:cond>
                                          </p:endCondLst>
                                        </p:cTn>
                                        <p:tgtEl>
                                          <p:sndTgt r:embed="rId8" name="click.wav"/>
                                        </p:tgtEl>
                                      </p:cMediaNode>
                                    </p:audio>
                                  </p:subTnLst>
                                </p:cTn>
                              </p:par>
                              <p:par>
                                <p:cTn id="106" presetID="22" presetClass="entr" presetSubtype="4"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down)">
                                      <p:cBhvr>
                                        <p:cTn id="108" dur="500"/>
                                        <p:tgtEl>
                                          <p:spTgt spid="56"/>
                                        </p:tgtEl>
                                      </p:cBhvr>
                                    </p:animEffect>
                                  </p:childTnLst>
                                  <p:subTnLst>
                                    <p:audio>
                                      <p:cMediaNode>
                                        <p:cTn display="0" masterRel="sameClick">
                                          <p:stCondLst>
                                            <p:cond evt="begin" delay="0">
                                              <p:tn val="106"/>
                                            </p:cond>
                                          </p:stCondLst>
                                          <p:endCondLst>
                                            <p:cond evt="onStopAudio" delay="0">
                                              <p:tgtEl>
                                                <p:sldTgt/>
                                              </p:tgtEl>
                                            </p:cond>
                                          </p:endCondLst>
                                        </p:cTn>
                                        <p:tgtEl>
                                          <p:sndTgt r:embed="rId8" name="click.wav"/>
                                        </p:tgtEl>
                                      </p:cMediaNode>
                                    </p:audio>
                                  </p:subTnLst>
                                </p:cTn>
                              </p:par>
                              <p:par>
                                <p:cTn id="109" presetID="22" presetClass="entr" presetSubtype="4"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wipe(down)">
                                      <p:cBhvr>
                                        <p:cTn id="111" dur="500"/>
                                        <p:tgtEl>
                                          <p:spTgt spid="57"/>
                                        </p:tgtEl>
                                      </p:cBhvr>
                                    </p:animEffect>
                                  </p:childTnLst>
                                  <p:subTnLst>
                                    <p:audio>
                                      <p:cMediaNode>
                                        <p:cTn display="0" masterRel="sameClick">
                                          <p:stCondLst>
                                            <p:cond evt="begin" delay="0">
                                              <p:tn val="109"/>
                                            </p:cond>
                                          </p:stCondLst>
                                          <p:endCondLst>
                                            <p:cond evt="onStopAudio" delay="0">
                                              <p:tgtEl>
                                                <p:sldTgt/>
                                              </p:tgtEl>
                                            </p:cond>
                                          </p:endCondLst>
                                        </p:cTn>
                                        <p:tgtEl>
                                          <p:sndTgt r:embed="rId8" name="click.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xit" presetSubtype="0" fill="hold" grpId="1" nodeType="clickEffect">
                                  <p:stCondLst>
                                    <p:cond delay="0"/>
                                  </p:stCondLst>
                                  <p:childTnLst>
                                    <p:animEffect transition="out" filter="fade">
                                      <p:cBhvr>
                                        <p:cTn id="115" dur="500"/>
                                        <p:tgtEl>
                                          <p:spTgt spid="56"/>
                                        </p:tgtEl>
                                      </p:cBhvr>
                                    </p:animEffect>
                                    <p:set>
                                      <p:cBhvr>
                                        <p:cTn id="116"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8" name="click.wav"/>
                                        </p:tgtEl>
                                      </p:cMediaNode>
                                    </p:audio>
                                  </p:subTnLst>
                                </p:cTn>
                              </p:par>
                              <p:par>
                                <p:cTn id="117" presetID="10" presetClass="exit" presetSubtype="0" fill="hold" grpId="1" nodeType="withEffect">
                                  <p:stCondLst>
                                    <p:cond delay="0"/>
                                  </p:stCondLst>
                                  <p:childTnLst>
                                    <p:animEffect transition="out" filter="fade">
                                      <p:cBhvr>
                                        <p:cTn id="118" dur="500"/>
                                        <p:tgtEl>
                                          <p:spTgt spid="57"/>
                                        </p:tgtEl>
                                      </p:cBhvr>
                                    </p:animEffect>
                                    <p:set>
                                      <p:cBhvr>
                                        <p:cTn id="119" dur="1" fill="hold">
                                          <p:stCondLst>
                                            <p:cond delay="499"/>
                                          </p:stCondLst>
                                        </p:cTn>
                                        <p:tgtEl>
                                          <p:spTgt spid="57"/>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8" name="click.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500"/>
                                        <p:tgtEl>
                                          <p:spTgt spid="60"/>
                                        </p:tgtEl>
                                      </p:cBhvr>
                                    </p:animEffect>
                                  </p:childTnLst>
                                  <p:subTnLst>
                                    <p:audio>
                                      <p:cMediaNode>
                                        <p:cTn display="0" masterRel="sameClick">
                                          <p:stCondLst>
                                            <p:cond evt="begin" delay="0">
                                              <p:tn val="122"/>
                                            </p:cond>
                                          </p:stCondLst>
                                          <p:endCondLst>
                                            <p:cond evt="onStopAudio" delay="0">
                                              <p:tgtEl>
                                                <p:sldTgt/>
                                              </p:tgtEl>
                                            </p:cond>
                                          </p:endCondLst>
                                        </p:cTn>
                                        <p:tgtEl>
                                          <p:sndTgt r:embed="rId8" name="click.wav"/>
                                        </p:tgtEl>
                                      </p:cMediaNode>
                                    </p:audio>
                                  </p:subTnLst>
                                </p:cTn>
                              </p:par>
                              <p:par>
                                <p:cTn id="125" presetID="10"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500"/>
                                        <p:tgtEl>
                                          <p:spTgt spid="58"/>
                                        </p:tgtEl>
                                      </p:cBhvr>
                                    </p:animEffect>
                                  </p:childTnLst>
                                  <p:subTnLst>
                                    <p:audio>
                                      <p:cMediaNode>
                                        <p:cTn display="0" masterRel="sameClick">
                                          <p:stCondLst>
                                            <p:cond evt="begin" delay="0">
                                              <p:tn val="125"/>
                                            </p:cond>
                                          </p:stCondLst>
                                          <p:endCondLst>
                                            <p:cond evt="onStopAudio" delay="0">
                                              <p:tgtEl>
                                                <p:sldTgt/>
                                              </p:tgtEl>
                                            </p:cond>
                                          </p:endCondLst>
                                        </p:cTn>
                                        <p:tgtEl>
                                          <p:sndTgt r:embed="rId8" name="click.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xit" presetSubtype="0" fill="hold" grpId="1" nodeType="clickEffect">
                                  <p:stCondLst>
                                    <p:cond delay="0"/>
                                  </p:stCondLst>
                                  <p:childTnLst>
                                    <p:animEffect transition="out" filter="fade">
                                      <p:cBhvr>
                                        <p:cTn id="131" dur="500"/>
                                        <p:tgtEl>
                                          <p:spTgt spid="60"/>
                                        </p:tgtEl>
                                      </p:cBhvr>
                                    </p:animEffect>
                                    <p:set>
                                      <p:cBhvr>
                                        <p:cTn id="132" dur="1" fill="hold">
                                          <p:stCondLst>
                                            <p:cond delay="499"/>
                                          </p:stCondLst>
                                        </p:cTn>
                                        <p:tgtEl>
                                          <p:spTgt spid="60"/>
                                        </p:tgtEl>
                                        <p:attrNameLst>
                                          <p:attrName>style.visibility</p:attrName>
                                        </p:attrNameLst>
                                      </p:cBhvr>
                                      <p:to>
                                        <p:strVal val="hidden"/>
                                      </p:to>
                                    </p:set>
                                  </p:childTnLst>
                                  <p:subTnLst>
                                    <p:audio>
                                      <p:cMediaNode>
                                        <p:cTn display="0" masterRel="sameClick">
                                          <p:stCondLst>
                                            <p:cond evt="begin" delay="0">
                                              <p:tn val="130"/>
                                            </p:cond>
                                          </p:stCondLst>
                                          <p:endCondLst>
                                            <p:cond evt="onStopAudio" delay="0">
                                              <p:tgtEl>
                                                <p:sldTgt/>
                                              </p:tgtEl>
                                            </p:cond>
                                          </p:endCondLst>
                                        </p:cTn>
                                        <p:tgtEl>
                                          <p:sndTgt r:embed="rId8" name="click.wav"/>
                                        </p:tgtEl>
                                      </p:cMediaNode>
                                    </p:audio>
                                  </p:subTnLst>
                                </p:cTn>
                              </p:par>
                              <p:par>
                                <p:cTn id="133" presetID="10" presetClass="exit" presetSubtype="0" fill="hold" grpId="1" nodeType="withEffect">
                                  <p:stCondLst>
                                    <p:cond delay="0"/>
                                  </p:stCondLst>
                                  <p:childTnLst>
                                    <p:animEffect transition="out" filter="fade">
                                      <p:cBhvr>
                                        <p:cTn id="134" dur="500"/>
                                        <p:tgtEl>
                                          <p:spTgt spid="58"/>
                                        </p:tgtEl>
                                      </p:cBhvr>
                                    </p:animEffect>
                                    <p:set>
                                      <p:cBhvr>
                                        <p:cTn id="135" dur="1" fill="hold">
                                          <p:stCondLst>
                                            <p:cond delay="499"/>
                                          </p:stCondLst>
                                        </p:cTn>
                                        <p:tgtEl>
                                          <p:spTgt spid="5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8" name="click.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fade">
                                      <p:cBhvr>
                                        <p:cTn id="140" dur="500"/>
                                        <p:tgtEl>
                                          <p:spTgt spid="61"/>
                                        </p:tgtEl>
                                      </p:cBhvr>
                                    </p:animEffect>
                                  </p:childTnLst>
                                  <p:subTnLst>
                                    <p:audio>
                                      <p:cMediaNode>
                                        <p:cTn display="0" masterRel="sameClick">
                                          <p:stCondLst>
                                            <p:cond evt="begin" delay="0">
                                              <p:tn val="138"/>
                                            </p:cond>
                                          </p:stCondLst>
                                          <p:endCondLst>
                                            <p:cond evt="onStopAudio" delay="0">
                                              <p:tgtEl>
                                                <p:sldTgt/>
                                              </p:tgtEl>
                                            </p:cond>
                                          </p:endCondLst>
                                        </p:cTn>
                                        <p:tgtEl>
                                          <p:sndTgt r:embed="rId8" name="click.wav"/>
                                        </p:tgtEl>
                                      </p:cMediaNode>
                                    </p:audio>
                                  </p:subTnLst>
                                </p:cTn>
                              </p:par>
                              <p:par>
                                <p:cTn id="141" presetID="10"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fade">
                                      <p:cBhvr>
                                        <p:cTn id="143" dur="500"/>
                                        <p:tgtEl>
                                          <p:spTgt spid="59"/>
                                        </p:tgtEl>
                                      </p:cBhvr>
                                    </p:animEffect>
                                  </p:childTnLst>
                                  <p:subTnLst>
                                    <p:audio>
                                      <p:cMediaNode>
                                        <p:cTn display="0" masterRel="sameClick">
                                          <p:stCondLst>
                                            <p:cond evt="begin" delay="0">
                                              <p:tn val="141"/>
                                            </p:cond>
                                          </p:stCondLst>
                                          <p:endCondLst>
                                            <p:cond evt="onStopAudio" delay="0">
                                              <p:tgtEl>
                                                <p:sldTgt/>
                                              </p:tgtEl>
                                            </p:cond>
                                          </p:endCondLst>
                                        </p:cTn>
                                        <p:tgtEl>
                                          <p:sndTgt r:embed="rId8"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p:bldP spid="57" grpId="1"/>
      <p:bldP spid="58" grpId="0"/>
      <p:bldP spid="58" grpId="1"/>
      <p:bldP spid="59" grpId="0"/>
      <p:bldP spid="60" grpId="0" animBg="1"/>
      <p:bldP spid="60" grpId="1" animBg="1"/>
      <p:bldP spid="61"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36"/>
          <p:cNvSpPr>
            <a:spLocks noChangeArrowheads="1"/>
          </p:cNvSpPr>
          <p:nvPr/>
        </p:nvSpPr>
        <p:spPr bwMode="auto">
          <a:xfrm>
            <a:off x="682625" y="4989513"/>
            <a:ext cx="7764463" cy="1868487"/>
          </a:xfrm>
          <a:prstGeom prst="rect">
            <a:avLst/>
          </a:prstGeom>
          <a:solidFill>
            <a:srgbClr val="FFCCCC"/>
          </a:solidFill>
          <a:ln w="9525">
            <a:noFill/>
            <a:miter lim="800000"/>
            <a:headEnd/>
            <a:tailEnd/>
          </a:ln>
        </p:spPr>
        <p:txBody>
          <a:bodyPr/>
          <a:lstStyle/>
          <a:p>
            <a:pPr eaLnBrk="1" hangingPunct="1">
              <a:lnSpc>
                <a:spcPct val="95000"/>
              </a:lnSpc>
            </a:pPr>
            <a:r>
              <a:rPr lang="en-US" altLang="en-US" b="1" i="1"/>
              <a:t>FYI</a:t>
            </a:r>
          </a:p>
          <a:p>
            <a:pPr eaLnBrk="1" hangingPunct="1">
              <a:lnSpc>
                <a:spcPct val="95000"/>
              </a:lnSpc>
            </a:pPr>
            <a:r>
              <a:rPr lang="en-US" altLang="en-US">
                <a:sym typeface="Symbol" pitchFamily="18" charset="2"/>
              </a:rPr>
              <a:t>Note that torque has the units of a force (N) times a distance (m) and is thus measured in Nm.</a:t>
            </a:r>
          </a:p>
          <a:p>
            <a:pPr eaLnBrk="1" hangingPunct="1">
              <a:lnSpc>
                <a:spcPct val="95000"/>
              </a:lnSpc>
            </a:pPr>
            <a:r>
              <a:rPr lang="en-US" altLang="en-US">
                <a:sym typeface="Symbol" pitchFamily="18" charset="2"/>
              </a:rPr>
              <a:t>Recall the work was also measured in Nm, which we called Joules (J). </a:t>
            </a:r>
            <a:r>
              <a:rPr lang="en-US" altLang="en-US" u="sng">
                <a:sym typeface="Symbol" pitchFamily="18" charset="2"/>
              </a:rPr>
              <a:t>Never</a:t>
            </a:r>
            <a:r>
              <a:rPr lang="en-US" altLang="en-US">
                <a:sym typeface="Symbol" pitchFamily="18" charset="2"/>
              </a:rPr>
              <a:t> express torque as a Joule.</a:t>
            </a:r>
          </a:p>
        </p:txBody>
      </p:sp>
      <p:sp>
        <p:nvSpPr>
          <p:cNvPr id="93187" name="Rectangle 3"/>
          <p:cNvSpPr>
            <a:spLocks noChangeArrowheads="1"/>
          </p:cNvSpPr>
          <p:nvPr/>
        </p:nvSpPr>
        <p:spPr bwMode="auto">
          <a:xfrm>
            <a:off x="685800" y="1397000"/>
            <a:ext cx="7772400" cy="3592513"/>
          </a:xfrm>
          <a:prstGeom prst="rect">
            <a:avLst/>
          </a:prstGeom>
          <a:solidFill>
            <a:srgbClr val="EAEAEA"/>
          </a:solidFill>
          <a:ln w="9525">
            <a:noFill/>
            <a:miter lim="800000"/>
            <a:headEnd/>
            <a:tailEnd/>
          </a:ln>
        </p:spPr>
        <p:txBody>
          <a:bodyPr/>
          <a:lstStyle/>
          <a:p>
            <a:pPr>
              <a:spcAft>
                <a:spcPts val="200"/>
              </a:spcAft>
            </a:pPr>
            <a:r>
              <a:rPr lang="en-US" altLang="en-US" i="1">
                <a:solidFill>
                  <a:schemeClr val="accent2"/>
                </a:solidFill>
              </a:rPr>
              <a:t>Torque</a:t>
            </a:r>
            <a:r>
              <a:rPr lang="en-US" altLang="en-US">
                <a:solidFill>
                  <a:schemeClr val="accent2"/>
                </a:solidFill>
              </a:rPr>
              <a:t> </a:t>
            </a:r>
          </a:p>
          <a:p>
            <a:pPr>
              <a:spcAft>
                <a:spcPts val="200"/>
              </a:spcAft>
            </a:pPr>
            <a:r>
              <a:rPr lang="en-US" altLang="en-US">
                <a:sym typeface="Symbol" pitchFamily="18" charset="2"/>
              </a:rPr>
              <a:t></a:t>
            </a:r>
            <a:r>
              <a:rPr lang="en-US" altLang="en-US"/>
              <a:t>In fact, the following equation describes the torque completely.</a:t>
            </a:r>
          </a:p>
          <a:p>
            <a:pPr>
              <a:spcAft>
                <a:spcPts val="200"/>
              </a:spcAft>
            </a:pPr>
            <a:endParaRPr lang="en-US" altLang="en-US"/>
          </a:p>
          <a:p>
            <a:pPr>
              <a:spcAft>
                <a:spcPts val="200"/>
              </a:spcAft>
            </a:pPr>
            <a:endParaRPr lang="en-US" altLang="en-US"/>
          </a:p>
          <a:p>
            <a:pPr>
              <a:spcBef>
                <a:spcPts val="600"/>
              </a:spcBef>
              <a:spcAft>
                <a:spcPts val="200"/>
              </a:spcAft>
            </a:pPr>
            <a:r>
              <a:rPr lang="en-US" altLang="en-US">
                <a:sym typeface="Symbol" pitchFamily="18" charset="2"/>
              </a:rPr>
              <a:t></a:t>
            </a:r>
            <a:r>
              <a:rPr lang="en-US" altLang="en-US"/>
              <a:t>Torque is a vector since it has a direction. For now we can say clockwise (cw) or counterclockwise (ccw).</a:t>
            </a:r>
          </a:p>
          <a:p>
            <a:pPr>
              <a:spcAft>
                <a:spcPts val="200"/>
              </a:spcAft>
            </a:pPr>
            <a:r>
              <a:rPr lang="en-US" altLang="en-US">
                <a:sym typeface="Symbol" pitchFamily="18" charset="2"/>
              </a:rPr>
              <a:t></a:t>
            </a:r>
            <a:r>
              <a:rPr lang="en-US" altLang="en-US"/>
              <a:t>The </a:t>
            </a:r>
            <a:r>
              <a:rPr lang="en-US" altLang="en-US" i="1"/>
              <a:t>r</a:t>
            </a:r>
            <a:r>
              <a:rPr lang="en-US" altLang="en-US"/>
              <a:t> is just the distance that the force is from the pivot point.</a:t>
            </a:r>
          </a:p>
        </p:txBody>
      </p:sp>
      <p:sp>
        <p:nvSpPr>
          <p:cNvPr id="10244" name="Rectangle 118"/>
          <p:cNvSpPr>
            <a:spLocks noGrp="1" noChangeArrowheads="1"/>
          </p:cNvSpPr>
          <p:nvPr>
            <p:ph type="ctrTitle"/>
          </p:nvPr>
        </p:nvSpPr>
        <p:spPr>
          <a:xfrm>
            <a:off x="685800" y="457200"/>
            <a:ext cx="7772400" cy="896938"/>
          </a:xfrm>
        </p:spPr>
        <p:txBody>
          <a:bodyPr/>
          <a:lstStyle/>
          <a:p>
            <a:pPr algn="l" eaLnBrk="1" hangingPunct="1"/>
            <a:r>
              <a:rPr lang="en-US" altLang="en-US" sz="2800" b="1" smtClean="0"/>
              <a:t>Option B: Engineering physics</a:t>
            </a:r>
            <a:br>
              <a:rPr lang="en-US" altLang="en-US" sz="2800" b="1" smtClean="0"/>
            </a:br>
            <a:r>
              <a:rPr lang="en-US" altLang="en-US" sz="2800" smtClean="0">
                <a:solidFill>
                  <a:schemeClr val="tx1"/>
                </a:solidFill>
              </a:rPr>
              <a:t>B.1 – Rigid bodies and rotational dynamics</a:t>
            </a:r>
          </a:p>
        </p:txBody>
      </p:sp>
      <p:grpSp>
        <p:nvGrpSpPr>
          <p:cNvPr id="2" name="Group 23"/>
          <p:cNvGrpSpPr>
            <a:grpSpLocks/>
          </p:cNvGrpSpPr>
          <p:nvPr/>
        </p:nvGrpSpPr>
        <p:grpSpPr bwMode="auto">
          <a:xfrm>
            <a:off x="873125" y="2568575"/>
            <a:ext cx="7369175" cy="830263"/>
            <a:chOff x="510" y="3951"/>
            <a:chExt cx="4642" cy="523"/>
          </a:xfrm>
        </p:grpSpPr>
        <p:sp>
          <p:nvSpPr>
            <p:cNvPr id="10246" name="Text Box 24"/>
            <p:cNvSpPr txBox="1">
              <a:spLocks noChangeArrowheads="1"/>
            </p:cNvSpPr>
            <p:nvPr/>
          </p:nvSpPr>
          <p:spPr bwMode="auto">
            <a:xfrm>
              <a:off x="4111" y="3951"/>
              <a:ext cx="1039"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definition of torque</a:t>
              </a:r>
            </a:p>
          </p:txBody>
        </p:sp>
        <p:sp>
          <p:nvSpPr>
            <p:cNvPr id="10247" name="Rectangle 25"/>
            <p:cNvSpPr>
              <a:spLocks noChangeArrowheads="1"/>
            </p:cNvSpPr>
            <p:nvPr/>
          </p:nvSpPr>
          <p:spPr bwMode="auto">
            <a:xfrm>
              <a:off x="510" y="3953"/>
              <a:ext cx="4642" cy="521"/>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0248" name="Rectangle 26"/>
            <p:cNvSpPr>
              <a:spLocks noChangeArrowheads="1"/>
            </p:cNvSpPr>
            <p:nvPr/>
          </p:nvSpPr>
          <p:spPr bwMode="auto">
            <a:xfrm>
              <a:off x="679" y="3960"/>
              <a:ext cx="3623" cy="278"/>
            </a:xfrm>
            <a:prstGeom prst="rect">
              <a:avLst/>
            </a:prstGeom>
            <a:noFill/>
            <a:ln w="9525">
              <a:noFill/>
              <a:miter lim="800000"/>
              <a:headEnd/>
              <a:tailEnd/>
            </a:ln>
          </p:spPr>
          <p:txBody>
            <a:bodyPr/>
            <a:lstStyle/>
            <a:p>
              <a:pPr>
                <a:lnSpc>
                  <a:spcPct val="90000"/>
                </a:lnSpc>
                <a:spcBef>
                  <a:spcPts val="200"/>
                </a:spcBef>
              </a:pPr>
              <a:r>
                <a:rPr lang="en-US" altLang="en-US" i="1">
                  <a:solidFill>
                    <a:srgbClr val="000000"/>
                  </a:solidFill>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r>
                <a:rPr lang="en-US" altLang="en-US" i="1">
                  <a:ea typeface="Times New Roman" pitchFamily="18" charset="0"/>
                  <a:cs typeface="Courier New" pitchFamily="49" charset="0"/>
                  <a:sym typeface="Symbol" pitchFamily="18" charset="2"/>
                </a:rPr>
                <a:t>Fr</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sin</a:t>
              </a:r>
              <a:r>
                <a:rPr lang="en-US" altLang="en-US" baseline="-25000">
                  <a:ea typeface="Times New Roman" pitchFamily="18" charset="0"/>
                  <a:cs typeface="Courier New" pitchFamily="49" charset="0"/>
                  <a:sym typeface="Symbol" pitchFamily="18" charset="2"/>
                </a:rPr>
                <a:t> </a:t>
              </a:r>
              <a:r>
                <a:rPr lang="en-US" altLang="en-US">
                  <a:ea typeface="Times New Roman" pitchFamily="18" charset="0"/>
                  <a:cs typeface="Courier New" pitchFamily="49" charset="0"/>
                  <a:sym typeface="Symbol" pitchFamily="18" charset="2"/>
                </a:rPr>
                <a:t> </a:t>
              </a:r>
            </a:p>
            <a:p>
              <a:pPr>
                <a:lnSpc>
                  <a:spcPct val="90000"/>
                </a:lnSpc>
                <a:spcBef>
                  <a:spcPts val="200"/>
                </a:spcBef>
              </a:pPr>
              <a:r>
                <a:rPr lang="en-US" altLang="en-US">
                  <a:ea typeface="Times New Roman" pitchFamily="18" charset="0"/>
                  <a:cs typeface="Courier New" pitchFamily="49" charset="0"/>
                  <a:sym typeface="Symbol" pitchFamily="18" charset="2"/>
                </a:rPr>
                <a:t>           </a:t>
              </a:r>
              <a:r>
                <a:rPr lang="en-US" altLang="en-US" sz="2000">
                  <a:solidFill>
                    <a:srgbClr val="00B0F0"/>
                  </a:solidFill>
                  <a:ea typeface="Times New Roman" pitchFamily="18" charset="0"/>
                  <a:cs typeface="Courier New" pitchFamily="49" charset="0"/>
                  <a:sym typeface="Symbol" pitchFamily="18" charset="2"/>
                </a:rPr>
                <a:t>where  is the angle between </a:t>
              </a:r>
              <a:r>
                <a:rPr lang="en-US" altLang="en-US" sz="2000" b="1">
                  <a:solidFill>
                    <a:srgbClr val="00B0F0"/>
                  </a:solidFill>
                  <a:ea typeface="Times New Roman" pitchFamily="18" charset="0"/>
                  <a:cs typeface="Courier New" pitchFamily="49" charset="0"/>
                  <a:sym typeface="Symbol" pitchFamily="18" charset="2"/>
                </a:rPr>
                <a:t>F</a:t>
              </a:r>
              <a:r>
                <a:rPr lang="en-US" altLang="en-US" sz="2000">
                  <a:solidFill>
                    <a:srgbClr val="00B0F0"/>
                  </a:solidFill>
                  <a:ea typeface="Times New Roman" pitchFamily="18" charset="0"/>
                  <a:cs typeface="Courier New" pitchFamily="49" charset="0"/>
                  <a:sym typeface="Symbol" pitchFamily="18" charset="2"/>
                </a:rPr>
                <a:t> and </a:t>
              </a:r>
              <a:r>
                <a:rPr lang="en-US" altLang="en-US" sz="2000" b="1">
                  <a:solidFill>
                    <a:srgbClr val="00B0F0"/>
                  </a:solidFill>
                  <a:ea typeface="Times New Roman" pitchFamily="18" charset="0"/>
                  <a:cs typeface="Courier New" pitchFamily="49" charset="0"/>
                  <a:sym typeface="Symbol" pitchFamily="18" charset="2"/>
                </a:rPr>
                <a:t>r</a:t>
              </a:r>
              <a:endParaRPr lang="en-US" altLang="en-US" sz="2000" i="1" baseline="30000">
                <a:solidFill>
                  <a:srgbClr val="00B0F0"/>
                </a:solidFill>
                <a:ea typeface="Times New Roman" pitchFamily="18" charset="0"/>
                <a:cs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3187">
                                            <p:txEl>
                                              <p:pRg st="4" end="4"/>
                                            </p:txEl>
                                          </p:spTgt>
                                        </p:tgtEl>
                                        <p:attrNameLst>
                                          <p:attrName>style.visibility</p:attrName>
                                        </p:attrNameLst>
                                      </p:cBhvr>
                                      <p:to>
                                        <p:strVal val="visible"/>
                                      </p:to>
                                    </p:set>
                                    <p:anim calcmode="lin" valueType="num">
                                      <p:cBhvr additive="base">
                                        <p:cTn id="20"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3187">
                                            <p:txEl>
                                              <p:pRg st="5" end="5"/>
                                            </p:txEl>
                                          </p:spTgt>
                                        </p:tgtEl>
                                        <p:attrNameLst>
                                          <p:attrName>style.visibility</p:attrName>
                                        </p:attrNameLst>
                                      </p:cBhvr>
                                      <p:to>
                                        <p:strVal val="visible"/>
                                      </p:to>
                                    </p:set>
                                    <p:anim calcmode="lin" valueType="num">
                                      <p:cBhvr additive="base">
                                        <p:cTn id="26"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0">
                                            <p:txEl>
                                              <p:pRg st="1" end="1"/>
                                            </p:txEl>
                                          </p:spTgt>
                                        </p:tgtEl>
                                        <p:attrNameLst>
                                          <p:attrName>style.visibility</p:attrName>
                                        </p:attrNameLst>
                                      </p:cBhvr>
                                      <p:to>
                                        <p:strVal val="visible"/>
                                      </p:to>
                                    </p:set>
                                    <p:anim calcmode="lin" valueType="num">
                                      <p:cBhvr additive="base">
                                        <p:cTn id="32" dur="500" fill="hold"/>
                                        <p:tgtEl>
                                          <p:spTgt spid="70">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0">
                                            <p:txEl>
                                              <p:pRg st="2" end="2"/>
                                            </p:txEl>
                                          </p:spTgt>
                                        </p:tgtEl>
                                        <p:attrNameLst>
                                          <p:attrName>style.visibility</p:attrName>
                                        </p:attrNameLst>
                                      </p:cBhvr>
                                      <p:to>
                                        <p:strVal val="visible"/>
                                      </p:to>
                                    </p:set>
                                    <p:anim calcmode="lin" valueType="num">
                                      <p:cBhvr additive="base">
                                        <p:cTn id="3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7155</TotalTime>
  <Words>5938</Words>
  <Application>Microsoft Office PowerPoint</Application>
  <PresentationFormat>On-screen Show (4:3)</PresentationFormat>
  <Paragraphs>861</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Symbol</vt:lpstr>
      <vt:lpstr>Times New Roman</vt:lpstr>
      <vt:lpstr>Courier New</vt:lpstr>
      <vt:lpstr>Blackadder ITC</vt:lpstr>
      <vt:lpstr>Default Design</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lpstr>Option B: Engineering physics B.1 – Rigid bodies and rotational dynamics</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682</cp:revision>
  <dcterms:created xsi:type="dcterms:W3CDTF">2006-01-31T23:43:34Z</dcterms:created>
  <dcterms:modified xsi:type="dcterms:W3CDTF">2016-06-20T16:34:27Z</dcterms:modified>
</cp:coreProperties>
</file>