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5" r:id="rId2"/>
    <p:sldId id="389" r:id="rId3"/>
    <p:sldId id="390" r:id="rId4"/>
    <p:sldId id="391" r:id="rId5"/>
    <p:sldId id="392" r:id="rId6"/>
    <p:sldId id="393" r:id="rId7"/>
    <p:sldId id="394" r:id="rId8"/>
    <p:sldId id="395" r:id="rId9"/>
    <p:sldId id="397" r:id="rId10"/>
    <p:sldId id="398" r:id="rId11"/>
    <p:sldId id="437" r:id="rId12"/>
    <p:sldId id="400" r:id="rId13"/>
    <p:sldId id="401" r:id="rId14"/>
    <p:sldId id="402" r:id="rId15"/>
    <p:sldId id="438" r:id="rId16"/>
    <p:sldId id="439" r:id="rId17"/>
    <p:sldId id="440" r:id="rId18"/>
    <p:sldId id="441" r:id="rId19"/>
    <p:sldId id="442" r:id="rId20"/>
    <p:sldId id="445" r:id="rId21"/>
    <p:sldId id="408" r:id="rId22"/>
    <p:sldId id="409" r:id="rId23"/>
    <p:sldId id="410" r:id="rId24"/>
    <p:sldId id="411" r:id="rId25"/>
    <p:sldId id="412" r:id="rId26"/>
    <p:sldId id="413" r:id="rId27"/>
    <p:sldId id="424" r:id="rId28"/>
    <p:sldId id="425" r:id="rId29"/>
    <p:sldId id="426" r:id="rId30"/>
    <p:sldId id="427" r:id="rId31"/>
    <p:sldId id="428" r:id="rId32"/>
    <p:sldId id="455" r:id="rId33"/>
    <p:sldId id="446" r:id="rId34"/>
    <p:sldId id="447" r:id="rId35"/>
    <p:sldId id="448" r:id="rId36"/>
    <p:sldId id="449" r:id="rId37"/>
    <p:sldId id="450" r:id="rId38"/>
    <p:sldId id="451" r:id="rId39"/>
    <p:sldId id="452" r:id="rId40"/>
    <p:sldId id="453" r:id="rId41"/>
    <p:sldId id="454" r:id="rId42"/>
    <p:sldId id="456" r:id="rId43"/>
    <p:sldId id="459" r:id="rId44"/>
    <p:sldId id="457" r:id="rId45"/>
    <p:sldId id="458"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00"/>
    <a:srgbClr val="006600"/>
    <a:srgbClr val="0066FF"/>
    <a:srgbClr val="FFFF00"/>
    <a:srgbClr val="FF0000"/>
    <a:srgbClr val="99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9D91756-3F76-4D8F-814A-777C6588615B}" type="slidenum">
              <a:rPr lang="en-US" altLang="en-US"/>
              <a:pPr>
                <a:defRPr/>
              </a:pPr>
              <a:t>‹#›</a:t>
            </a:fld>
            <a:endParaRPr lang="en-US" altLang="en-US"/>
          </a:p>
        </p:txBody>
      </p:sp>
    </p:spTree>
    <p:extLst>
      <p:ext uri="{BB962C8B-B14F-4D97-AF65-F5344CB8AC3E}">
        <p14:creationId xmlns:p14="http://schemas.microsoft.com/office/powerpoint/2010/main" val="3717496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EDA8BAC6-E781-44FE-993D-A3CFDEBBC2B8}" type="slidenum">
              <a:rPr lang="en-US" altLang="en-US" smtClean="0"/>
              <a:pPr>
                <a:defRPr/>
              </a:pPr>
              <a:t>1</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B0E491-75F1-4A15-B421-D09A66816007}" type="slidenum">
              <a:rPr lang="en-US"/>
              <a:pPr>
                <a:defRPr/>
              </a:pPr>
              <a:t>10</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B1F895-EC34-47FC-8CFB-02E818359608}" type="slidenum">
              <a:rPr lang="en-US"/>
              <a:pPr>
                <a:defRPr/>
              </a:pPr>
              <a:t>11</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F59EFA-7B71-4409-8EE2-D96FB08C2245}" type="slidenum">
              <a:rPr lang="en-US"/>
              <a:pPr>
                <a:defRPr/>
              </a:pPr>
              <a:t>12</a:t>
            </a:fld>
            <a:endParaRPr 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639D9E-D4CF-401A-B85B-AC23ECB5935B}" type="slidenum">
              <a:rPr lang="en-US"/>
              <a:pPr>
                <a:defRPr/>
              </a:pPr>
              <a:t>13</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096FF7-C2EF-43D6-9762-EFA8420D676D}" type="slidenum">
              <a:rPr lang="en-US"/>
              <a:pPr>
                <a:defRPr/>
              </a:pPr>
              <a:t>14</a:t>
            </a:fld>
            <a:endParaRPr 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7775D4-09A4-4394-A91C-3793A652A1E0}" type="slidenum">
              <a:rPr lang="en-US"/>
              <a:pPr>
                <a:defRPr/>
              </a:pPr>
              <a:t>15</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44428-73B9-45A1-8461-04FD1EDC46EB}" type="slidenum">
              <a:rPr lang="en-US"/>
              <a:pPr>
                <a:defRPr/>
              </a:pPr>
              <a:t>16</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ABB541-B09C-4F0E-BB8D-DA07C8966C52}" type="slidenum">
              <a:rPr lang="en-US"/>
              <a:pPr>
                <a:defRPr/>
              </a:pPr>
              <a:t>17</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70C30B-7D3A-4F29-A91F-CE986B5279C2}" type="slidenum">
              <a:rPr lang="en-US"/>
              <a:pPr>
                <a:defRPr/>
              </a:pPr>
              <a:t>18</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3DB93E-8506-428F-847E-BC7DF6E5523C}" type="slidenum">
              <a:rPr lang="en-US"/>
              <a:pPr>
                <a:defRPr/>
              </a:pPr>
              <a:t>19</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40E07ED8-CA63-4239-8C58-3C29A5E22F4B}" type="slidenum">
              <a:rPr lang="en-US" altLang="en-US" smtClean="0"/>
              <a:pPr>
                <a:defRPr/>
              </a:pPr>
              <a:t>2</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09B620-1098-4482-B1AB-C80FE7428595}" type="slidenum">
              <a:rPr lang="en-US"/>
              <a:pPr>
                <a:defRPr/>
              </a:pPr>
              <a:t>20</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24C4E-15CF-46E0-BCFD-AD3D47AA5EE2}" type="slidenum">
              <a:rPr lang="en-US"/>
              <a:pPr>
                <a:defRPr/>
              </a:pPr>
              <a:t>21</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E12FB1-84E6-4D90-BC5F-FC7A367BB1A4}" type="slidenum">
              <a:rPr lang="en-US"/>
              <a:pPr>
                <a:defRPr/>
              </a:pPr>
              <a:t>22</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50A41A-F39B-4435-A208-6BB2B801FDD4}" type="slidenum">
              <a:rPr lang="en-US"/>
              <a:pPr>
                <a:defRPr/>
              </a:pPr>
              <a:t>23</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FD498C-4216-46C6-9AEA-AAE240CA1650}" type="slidenum">
              <a:rPr lang="en-US"/>
              <a:pPr>
                <a:defRPr/>
              </a:pPr>
              <a:t>24</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B25604-4E04-431A-8B52-E8936A543197}" type="slidenum">
              <a:rPr lang="en-US"/>
              <a:pPr>
                <a:defRPr/>
              </a:pPr>
              <a:t>25</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1EC446-0FAC-409E-BCA0-841AD6F4B564}" type="slidenum">
              <a:rPr lang="en-US"/>
              <a:pPr>
                <a:defRPr/>
              </a:pPr>
              <a:t>26</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A394E5-03A7-4068-A0EB-0F8D630ADD25}" type="slidenum">
              <a:rPr lang="en-US"/>
              <a:pPr>
                <a:defRPr/>
              </a:pPr>
              <a:t>27</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6D8D35-94B0-4353-93F3-86869F59FAFD}" type="slidenum">
              <a:rPr lang="en-US"/>
              <a:pPr>
                <a:defRPr/>
              </a:pPr>
              <a:t>28</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AB2A41-F881-434F-8E3E-1EFC11D3A791}" type="slidenum">
              <a:rPr lang="en-US"/>
              <a:pPr>
                <a:defRPr/>
              </a:pPr>
              <a:t>29</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C34F485-2A25-4267-A734-8C310471C026}" type="slidenum">
              <a:rPr lang="en-US" altLang="en-US" smtClean="0"/>
              <a:pPr>
                <a:defRPr/>
              </a:pPr>
              <a:t>3</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5B7F07-9935-4A06-9153-FEB3702FDEB5}" type="slidenum">
              <a:rPr lang="en-US"/>
              <a:pPr>
                <a:defRPr/>
              </a:pPr>
              <a:t>30</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9C5737-0ACD-482B-B941-C8F1B29D6707}" type="slidenum">
              <a:rPr lang="en-US"/>
              <a:pPr>
                <a:defRPr/>
              </a:pPr>
              <a:t>31</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7EC7A2-2D9F-4D5F-95DB-E18C6DDBD856}" type="slidenum">
              <a:rPr lang="en-US"/>
              <a:pPr>
                <a:defRPr/>
              </a:pPr>
              <a:t>32</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6899DB-48D9-4F8B-BB4C-B5A732FD7985}" type="slidenum">
              <a:rPr lang="en-US"/>
              <a:pPr>
                <a:defRPr/>
              </a:pPr>
              <a:t>33</a:t>
            </a:fld>
            <a:endParaRPr 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1B42E9-EE88-495F-83E0-3281DE5A46FD}" type="slidenum">
              <a:rPr lang="en-US"/>
              <a:pPr>
                <a:defRPr/>
              </a:pPr>
              <a:t>34</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E032BB-DBAF-42C9-B3C1-6D5236A3DA56}" type="slidenum">
              <a:rPr lang="en-US"/>
              <a:pPr>
                <a:defRPr/>
              </a:pPr>
              <a:t>35</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1BB92C-9993-4435-B4AF-DF43777B0108}" type="slidenum">
              <a:rPr lang="en-US"/>
              <a:pPr>
                <a:defRPr/>
              </a:pPr>
              <a:t>36</a:t>
            </a:fld>
            <a:endParaRPr lang="en-U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5411D7-45BA-4D87-A43E-80A3F6507BA5}" type="slidenum">
              <a:rPr lang="en-US"/>
              <a:pPr>
                <a:defRPr/>
              </a:pPr>
              <a:t>37</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BDD614-D4BF-424D-8B02-AB12189F7ECB}" type="slidenum">
              <a:rPr lang="en-US"/>
              <a:pPr>
                <a:defRPr/>
              </a:pPr>
              <a:t>38</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9C3309-D75B-420F-BA28-4ED887309FBD}" type="slidenum">
              <a:rPr lang="en-US"/>
              <a:pPr>
                <a:defRPr/>
              </a:pPr>
              <a:t>39</a:t>
            </a:fld>
            <a:endParaRPr 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BED2078-506A-4543-A136-125D44FD792C}" type="slidenum">
              <a:rPr lang="en-US" altLang="en-US" smtClean="0"/>
              <a:pPr>
                <a:defRPr/>
              </a:pPr>
              <a:t>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7E0507-3BA3-447B-9F8C-F4F49085B4D8}" type="slidenum">
              <a:rPr lang="en-US"/>
              <a:pPr>
                <a:defRPr/>
              </a:pPr>
              <a:t>40</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D646A5-54B7-4B20-B015-447D3E5B9DE8}" type="slidenum">
              <a:rPr lang="en-US"/>
              <a:pPr>
                <a:defRPr/>
              </a:pPr>
              <a:t>41</a:t>
            </a:fld>
            <a:endParaRPr 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3F4AFD-C5B9-4106-A9FB-8CD25F5FCE68}" type="slidenum">
              <a:rPr lang="en-US"/>
              <a:pPr>
                <a:defRPr/>
              </a:pPr>
              <a:t>42</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18532F-AB5E-4596-9476-542AA0F6BD8B}" type="slidenum">
              <a:rPr lang="en-US"/>
              <a:pPr>
                <a:defRPr/>
              </a:pPr>
              <a:t>43</a:t>
            </a:fld>
            <a:endParaRPr 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D18C2B-B576-4C3C-B0B7-869EA46B7242}" type="slidenum">
              <a:rPr lang="en-US"/>
              <a:pPr>
                <a:defRPr/>
              </a:pPr>
              <a:t>44</a:t>
            </a:fld>
            <a:endParaRPr lang="en-US"/>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D3B1E-89CE-4ABA-ADB2-0D4F7133A382}" type="slidenum">
              <a:rPr lang="en-US"/>
              <a:pPr>
                <a:defRPr/>
              </a:pPr>
              <a:t>45</a:t>
            </a:fld>
            <a:endParaRPr lang="en-US"/>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BF0A768-CBB7-4494-A8FB-2E31422B6AFF}" type="slidenum">
              <a:rPr lang="en-US" altLang="en-US" smtClean="0"/>
              <a:pPr>
                <a:defRPr/>
              </a:pPr>
              <a:t>5</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10532701-3E22-482A-8BA2-5F4B3E2B2A84}" type="slidenum">
              <a:rPr lang="en-US" altLang="en-US" smtClean="0"/>
              <a:pPr>
                <a:defRPr/>
              </a:pPr>
              <a:t>6</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2B5B41B5-18A4-4D41-8A5F-07F4794AB1D5}" type="slidenum">
              <a:rPr lang="en-US" altLang="en-US" smtClean="0"/>
              <a:pPr>
                <a:defRPr/>
              </a:pPr>
              <a:t>7</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38B52F0-1B10-4E9C-A61F-6FE5AF29931D}" type="slidenum">
              <a:rPr lang="en-US" altLang="en-US" smtClean="0"/>
              <a:pPr>
                <a:defRPr/>
              </a:pPr>
              <a:t>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EE76DA-9E2F-408A-83D8-8E35FE8706B0}" type="slidenum">
              <a:rPr lang="en-US"/>
              <a:pPr>
                <a:defRPr/>
              </a:pPr>
              <a:t>9</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59FEAA-F355-4722-A991-67366098B7C9}" type="slidenum">
              <a:rPr lang="en-US" altLang="en-US"/>
              <a:pPr>
                <a:defRPr/>
              </a:pPr>
              <a:t>‹#›</a:t>
            </a:fld>
            <a:endParaRPr lang="en-US" altLang="en-US"/>
          </a:p>
        </p:txBody>
      </p:sp>
    </p:spTree>
    <p:extLst>
      <p:ext uri="{BB962C8B-B14F-4D97-AF65-F5344CB8AC3E}">
        <p14:creationId xmlns:p14="http://schemas.microsoft.com/office/powerpoint/2010/main" val="654387150"/>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FF9CFD-2858-45F1-A8CD-91E7DF46FF74}" type="slidenum">
              <a:rPr lang="en-US" altLang="en-US"/>
              <a:pPr>
                <a:defRPr/>
              </a:pPr>
              <a:t>‹#›</a:t>
            </a:fld>
            <a:endParaRPr lang="en-US" altLang="en-US"/>
          </a:p>
        </p:txBody>
      </p:sp>
    </p:spTree>
    <p:extLst>
      <p:ext uri="{BB962C8B-B14F-4D97-AF65-F5344CB8AC3E}">
        <p14:creationId xmlns:p14="http://schemas.microsoft.com/office/powerpoint/2010/main" val="1599370759"/>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F5BC0C-4575-4651-9333-6E2CDD2CE528}" type="slidenum">
              <a:rPr lang="en-US" altLang="en-US"/>
              <a:pPr>
                <a:defRPr/>
              </a:pPr>
              <a:t>‹#›</a:t>
            </a:fld>
            <a:endParaRPr lang="en-US" altLang="en-US"/>
          </a:p>
        </p:txBody>
      </p:sp>
    </p:spTree>
    <p:extLst>
      <p:ext uri="{BB962C8B-B14F-4D97-AF65-F5344CB8AC3E}">
        <p14:creationId xmlns:p14="http://schemas.microsoft.com/office/powerpoint/2010/main" val="140559053"/>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440606-2254-419B-899B-DDF902254FB4}" type="slidenum">
              <a:rPr lang="en-US" altLang="en-US"/>
              <a:pPr>
                <a:defRPr/>
              </a:pPr>
              <a:t>‹#›</a:t>
            </a:fld>
            <a:endParaRPr lang="en-US" altLang="en-US"/>
          </a:p>
        </p:txBody>
      </p:sp>
    </p:spTree>
    <p:extLst>
      <p:ext uri="{BB962C8B-B14F-4D97-AF65-F5344CB8AC3E}">
        <p14:creationId xmlns:p14="http://schemas.microsoft.com/office/powerpoint/2010/main" val="2749888036"/>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18205F-5E1D-4DC7-89E1-300C4FAF4686}" type="slidenum">
              <a:rPr lang="en-US" altLang="en-US"/>
              <a:pPr>
                <a:defRPr/>
              </a:pPr>
              <a:t>‹#›</a:t>
            </a:fld>
            <a:endParaRPr lang="en-US" altLang="en-US"/>
          </a:p>
        </p:txBody>
      </p:sp>
    </p:spTree>
    <p:extLst>
      <p:ext uri="{BB962C8B-B14F-4D97-AF65-F5344CB8AC3E}">
        <p14:creationId xmlns:p14="http://schemas.microsoft.com/office/powerpoint/2010/main" val="3611068538"/>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9DEE45-24CC-4EC6-AC71-F1B384358432}" type="slidenum">
              <a:rPr lang="en-US" altLang="en-US"/>
              <a:pPr>
                <a:defRPr/>
              </a:pPr>
              <a:t>‹#›</a:t>
            </a:fld>
            <a:endParaRPr lang="en-US" altLang="en-US"/>
          </a:p>
        </p:txBody>
      </p:sp>
    </p:spTree>
    <p:extLst>
      <p:ext uri="{BB962C8B-B14F-4D97-AF65-F5344CB8AC3E}">
        <p14:creationId xmlns:p14="http://schemas.microsoft.com/office/powerpoint/2010/main" val="533864636"/>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CB9EBC8-39C4-4908-9954-F7DDBA5AD6C8}" type="slidenum">
              <a:rPr lang="en-US" altLang="en-US"/>
              <a:pPr>
                <a:defRPr/>
              </a:pPr>
              <a:t>‹#›</a:t>
            </a:fld>
            <a:endParaRPr lang="en-US" altLang="en-US"/>
          </a:p>
        </p:txBody>
      </p:sp>
    </p:spTree>
    <p:extLst>
      <p:ext uri="{BB962C8B-B14F-4D97-AF65-F5344CB8AC3E}">
        <p14:creationId xmlns:p14="http://schemas.microsoft.com/office/powerpoint/2010/main" val="401247942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0CF5875-9170-4CC9-B0EA-34A24C5C5E66}" type="slidenum">
              <a:rPr lang="en-US" altLang="en-US"/>
              <a:pPr>
                <a:defRPr/>
              </a:pPr>
              <a:t>‹#›</a:t>
            </a:fld>
            <a:endParaRPr lang="en-US" altLang="en-US"/>
          </a:p>
        </p:txBody>
      </p:sp>
    </p:spTree>
    <p:extLst>
      <p:ext uri="{BB962C8B-B14F-4D97-AF65-F5344CB8AC3E}">
        <p14:creationId xmlns:p14="http://schemas.microsoft.com/office/powerpoint/2010/main" val="1671872897"/>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659D00A-0ADD-42B1-ADD9-BDC3F625A3A7}" type="slidenum">
              <a:rPr lang="en-US" altLang="en-US"/>
              <a:pPr>
                <a:defRPr/>
              </a:pPr>
              <a:t>‹#›</a:t>
            </a:fld>
            <a:endParaRPr lang="en-US" altLang="en-US"/>
          </a:p>
        </p:txBody>
      </p:sp>
    </p:spTree>
    <p:extLst>
      <p:ext uri="{BB962C8B-B14F-4D97-AF65-F5344CB8AC3E}">
        <p14:creationId xmlns:p14="http://schemas.microsoft.com/office/powerpoint/2010/main" val="378978993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A66E84-7F17-4C1A-BB3B-712C6E8E6EB7}" type="slidenum">
              <a:rPr lang="en-US" altLang="en-US"/>
              <a:pPr>
                <a:defRPr/>
              </a:pPr>
              <a:t>‹#›</a:t>
            </a:fld>
            <a:endParaRPr lang="en-US" altLang="en-US"/>
          </a:p>
        </p:txBody>
      </p:sp>
    </p:spTree>
    <p:extLst>
      <p:ext uri="{BB962C8B-B14F-4D97-AF65-F5344CB8AC3E}">
        <p14:creationId xmlns:p14="http://schemas.microsoft.com/office/powerpoint/2010/main" val="276056526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57A234C-F339-4706-B332-7CEFE6F278D3}" type="slidenum">
              <a:rPr lang="en-US" altLang="en-US"/>
              <a:pPr>
                <a:defRPr/>
              </a:pPr>
              <a:t>‹#›</a:t>
            </a:fld>
            <a:endParaRPr lang="en-US" altLang="en-US"/>
          </a:p>
        </p:txBody>
      </p:sp>
    </p:spTree>
    <p:extLst>
      <p:ext uri="{BB962C8B-B14F-4D97-AF65-F5344CB8AC3E}">
        <p14:creationId xmlns:p14="http://schemas.microsoft.com/office/powerpoint/2010/main" val="3590301310"/>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898220D8-9BE3-4425-8237-50AC4AB8D5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10" Type="http://schemas.openxmlformats.org/officeDocument/2006/relationships/image" Target="../media/image7.jpeg"/><Relationship Id="rId4" Type="http://schemas.openxmlformats.org/officeDocument/2006/relationships/audio" Target="../media/audio2.wav"/><Relationship Id="rId9" Type="http://schemas.openxmlformats.org/officeDocument/2006/relationships/audio" Target="../media/audio8.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hyperlink" Target="http://en.wikipedia.org/wiki/File:Black_hole_lensing_web.gif" TargetMode="Externa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18.png"/><Relationship Id="rId5" Type="http://schemas.openxmlformats.org/officeDocument/2006/relationships/audio" Target="../media/audio8.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1.wav"/><Relationship Id="rId10"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audio" Target="../media/audio10.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audio" Target="../media/audio15.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498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Essential idea: </a:t>
            </a:r>
            <a:r>
              <a:rPr lang="en-US" altLang="en-US" sz="2400">
                <a:solidFill>
                  <a:srgbClr val="000000"/>
                </a:solidFill>
                <a:cs typeface="Segoe UI" pitchFamily="34" charset="0"/>
              </a:rPr>
              <a:t>General relativity is applied to bring together fundamental concepts of mass, space and time in order to describe the fate of the universe.</a:t>
            </a:r>
          </a:p>
          <a:p>
            <a:pPr>
              <a:buFontTx/>
              <a:buNone/>
            </a:pPr>
            <a:r>
              <a:rPr lang="en-US" altLang="en-US" sz="2400" b="1">
                <a:solidFill>
                  <a:srgbClr val="000000"/>
                </a:solidFill>
                <a:cs typeface="Segoe UI" pitchFamily="34" charset="0"/>
              </a:rPr>
              <a:t>Nature of science: </a:t>
            </a:r>
            <a:r>
              <a:rPr lang="en-US" altLang="en-US" sz="2400">
                <a:solidFill>
                  <a:srgbClr val="000000"/>
                </a:solidFill>
                <a:cs typeface="Segoe UI" pitchFamily="34" charset="0"/>
              </a:rPr>
              <a:t>Creative and critical thinking: Einstein’s great achievement, the general theory of relativity, is based on intuition, creative thinking and imagination, namely to connect the geometry of spacetime (through its curvature) to the mass and energy content of the spacetime.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The equivalence principle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a:t>
            </a:r>
            <a:r>
              <a:rPr lang="en-US" altLang="en-US" sz="2400"/>
              <a:t>Whether in the spaceship, or on Earth, the trajectories                                                            are identical.</a:t>
            </a:r>
          </a:p>
          <a:p>
            <a:pPr eaLnBrk="1" hangingPunct="1">
              <a:buFontTx/>
              <a:buNone/>
            </a:pPr>
            <a:r>
              <a:rPr lang="en-US" altLang="en-US" sz="2400">
                <a:solidFill>
                  <a:srgbClr val="000000"/>
                </a:solidFill>
                <a:cs typeface="Times New Roman" pitchFamily="18" charset="0"/>
              </a:rPr>
              <a:t>●</a:t>
            </a:r>
            <a:r>
              <a:rPr lang="en-US" altLang="en-US" sz="2400"/>
              <a:t>On Earth, the net force is                                                     given by </a:t>
            </a:r>
            <a:r>
              <a:rPr lang="en-US" altLang="en-US" sz="2400" i="1"/>
              <a:t>F</a:t>
            </a:r>
            <a:r>
              <a:rPr lang="en-US" altLang="en-US" sz="2400"/>
              <a:t> = </a:t>
            </a:r>
            <a:r>
              <a:rPr lang="en-US" altLang="en-US" sz="2400" i="1"/>
              <a:t>GMm / r</a:t>
            </a:r>
            <a:r>
              <a:rPr lang="en-US" altLang="en-US" sz="2400" baseline="30000"/>
              <a:t>2</a:t>
            </a:r>
            <a:r>
              <a:rPr lang="en-US" altLang="en-US" sz="2400"/>
              <a:t>. </a:t>
            </a:r>
          </a:p>
          <a:p>
            <a:pPr eaLnBrk="1" hangingPunct="1">
              <a:buFontTx/>
              <a:buNone/>
            </a:pPr>
            <a:r>
              <a:rPr lang="en-US" altLang="en-US" sz="2400">
                <a:solidFill>
                  <a:srgbClr val="000000"/>
                </a:solidFill>
                <a:cs typeface="Times New Roman" pitchFamily="18" charset="0"/>
              </a:rPr>
              <a:t>●</a:t>
            </a:r>
            <a:r>
              <a:rPr lang="en-US" altLang="en-US" sz="2400"/>
              <a:t>In the spacecraft the                                                      apparent force is given by                                                          </a:t>
            </a:r>
            <a:r>
              <a:rPr lang="en-US" altLang="en-US" sz="2400" i="1"/>
              <a:t>F</a:t>
            </a:r>
            <a:r>
              <a:rPr lang="en-US" altLang="en-US" sz="2400"/>
              <a:t> = </a:t>
            </a:r>
            <a:r>
              <a:rPr lang="en-US" altLang="en-US" sz="2400" i="1"/>
              <a:t>ma</a:t>
            </a:r>
            <a:r>
              <a:rPr lang="en-US" altLang="en-US" sz="2400"/>
              <a:t>, where </a:t>
            </a:r>
            <a:r>
              <a:rPr lang="en-US" altLang="en-US" sz="2400" i="1"/>
              <a:t>a</a:t>
            </a:r>
            <a:r>
              <a:rPr lang="en-US" altLang="en-US" sz="2400"/>
              <a:t> = </a:t>
            </a:r>
            <a:r>
              <a:rPr lang="en-US" altLang="en-US" sz="2400" i="1"/>
              <a:t>g</a:t>
            </a:r>
            <a:r>
              <a:rPr lang="en-US" altLang="en-US" sz="2400"/>
              <a:t>.                                                               </a:t>
            </a:r>
          </a:p>
          <a:p>
            <a:pPr eaLnBrk="1" hangingPunct="1">
              <a:buFontTx/>
              <a:buNone/>
            </a:pPr>
            <a:r>
              <a:rPr lang="en-US" altLang="en-US" sz="2400">
                <a:solidFill>
                  <a:srgbClr val="000000"/>
                </a:solidFill>
                <a:cs typeface="Times New Roman" pitchFamily="18" charset="0"/>
              </a:rPr>
              <a:t>●</a:t>
            </a:r>
            <a:r>
              <a:rPr lang="en-US" altLang="en-US" sz="2400"/>
              <a:t>The </a:t>
            </a:r>
            <a:r>
              <a:rPr lang="en-US" altLang="en-US" sz="2400" i="1"/>
              <a:t>m</a:t>
            </a:r>
            <a:r>
              <a:rPr lang="en-US" altLang="en-US" sz="2400"/>
              <a:t> in </a:t>
            </a:r>
            <a:r>
              <a:rPr lang="en-US" altLang="en-US" sz="2400" i="1"/>
              <a:t>F</a:t>
            </a:r>
            <a:r>
              <a:rPr lang="en-US" altLang="en-US" sz="2400"/>
              <a:t> = </a:t>
            </a:r>
            <a:r>
              <a:rPr lang="en-US" altLang="en-US" sz="2400" i="1"/>
              <a:t>GMm / r</a:t>
            </a:r>
            <a:r>
              <a:rPr lang="en-US" altLang="en-US" sz="2400" baseline="30000"/>
              <a:t>2</a:t>
            </a:r>
            <a:r>
              <a:rPr lang="en-US" altLang="en-US" sz="2400" i="1" baseline="-25000"/>
              <a:t> </a:t>
            </a:r>
            <a:r>
              <a:rPr lang="en-US" altLang="en-US" sz="2400"/>
              <a:t>is called                                                                        the </a:t>
            </a:r>
            <a:r>
              <a:rPr lang="en-US" altLang="en-US" sz="2400" b="1"/>
              <a:t>gravitational mass</a:t>
            </a:r>
            <a:r>
              <a:rPr lang="en-US" altLang="en-US" sz="2400"/>
              <a:t>. In this                                                                   formula it represents the mutual                                            attraction between the mass of                                                Earth </a:t>
            </a:r>
            <a:r>
              <a:rPr lang="en-US" altLang="en-US" sz="2400" i="1"/>
              <a:t>M</a:t>
            </a:r>
            <a:r>
              <a:rPr lang="en-US" altLang="en-US" sz="2400"/>
              <a:t> and the object’s mass                                                  </a:t>
            </a:r>
            <a:r>
              <a:rPr lang="en-US" altLang="en-US" sz="2400" i="1"/>
              <a:t>m</a:t>
            </a:r>
            <a:r>
              <a:rPr lang="en-US" altLang="en-US" sz="2400"/>
              <a:t>.</a:t>
            </a:r>
          </a:p>
          <a:p>
            <a:pPr eaLnBrk="1" hangingPunct="1">
              <a:buFontTx/>
              <a:buNone/>
            </a:pPr>
            <a:endParaRPr lang="en-US" altLang="en-US" sz="2400"/>
          </a:p>
          <a:p>
            <a:pPr eaLnBrk="1" hangingPunct="1">
              <a:buFontTx/>
              <a:buNone/>
            </a:pPr>
            <a:r>
              <a:rPr lang="en-US" altLang="en-US" sz="2400"/>
              <a:t> </a:t>
            </a:r>
          </a:p>
        </p:txBody>
      </p:sp>
      <p:pic>
        <p:nvPicPr>
          <p:cNvPr id="52" name="Picture 2"/>
          <p:cNvPicPr>
            <a:picLocks noChangeAspect="1" noChangeArrowheads="1"/>
          </p:cNvPicPr>
          <p:nvPr/>
        </p:nvPicPr>
        <p:blipFill>
          <a:blip r:embed="rId5"/>
          <a:srcRect/>
          <a:stretch>
            <a:fillRect/>
          </a:stretch>
        </p:blipFill>
        <p:spPr bwMode="auto">
          <a:xfrm>
            <a:off x="4740275" y="2571750"/>
            <a:ext cx="3919538" cy="2017713"/>
          </a:xfrm>
          <a:prstGeom prst="rect">
            <a:avLst/>
          </a:prstGeom>
          <a:ln>
            <a:noFill/>
          </a:ln>
          <a:effectLst>
            <a:outerShdw blurRad="292100" dist="139700" dir="2700000" algn="tl" rotWithShape="0">
              <a:srgbClr val="333333">
                <a:alpha val="65000"/>
              </a:srgbClr>
            </a:outerShdw>
          </a:effectLst>
        </p:spPr>
      </p:pic>
      <p:sp>
        <p:nvSpPr>
          <p:cNvPr id="1126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91138"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8563" y="4616450"/>
            <a:ext cx="3924300" cy="2371725"/>
          </a:xfrm>
          <a:prstGeom prst="rect">
            <a:avLst/>
          </a:prstGeom>
          <a:ln>
            <a:noFill/>
          </a:ln>
          <a:effectLst>
            <a:outerShdw blurRad="292100" dist="139700" dir="2700000" algn="tl" rotWithShape="0">
              <a:srgbClr val="333333">
                <a:alpha val="65000"/>
              </a:srgbClr>
            </a:outerShdw>
          </a:effectLst>
        </p:spPr>
      </p:pic>
      <p:sp>
        <p:nvSpPr>
          <p:cNvPr id="53" name="Rectangle 85"/>
          <p:cNvSpPr>
            <a:spLocks noChangeArrowheads="1"/>
          </p:cNvSpPr>
          <p:nvPr/>
        </p:nvSpPr>
        <p:spPr bwMode="auto">
          <a:xfrm>
            <a:off x="6691313" y="4265613"/>
            <a:ext cx="2613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y</a:t>
            </a:r>
            <a:r>
              <a:rPr lang="en-US" altLang="en-US" sz="2000" b="1"/>
              <a:t> = </a:t>
            </a:r>
            <a:r>
              <a:rPr lang="en-US" altLang="en-US" sz="2000" b="1" i="1"/>
              <a:t>y</a:t>
            </a:r>
            <a:r>
              <a:rPr lang="en-US" altLang="en-US" sz="2000" b="1" baseline="-25000"/>
              <a:t>o</a:t>
            </a:r>
            <a:r>
              <a:rPr lang="en-US" altLang="en-US" sz="2000" b="1"/>
              <a:t> + </a:t>
            </a:r>
            <a:r>
              <a:rPr lang="en-US" altLang="en-US" sz="2000" b="1" i="1"/>
              <a:t>v</a:t>
            </a:r>
            <a:r>
              <a:rPr lang="en-US" altLang="en-US" sz="2000" b="1" baseline="-25000"/>
              <a:t>o</a:t>
            </a:r>
            <a:r>
              <a:rPr lang="en-US" altLang="en-US" sz="2000" b="1" i="1"/>
              <a:t>t</a:t>
            </a:r>
            <a:r>
              <a:rPr lang="en-US" altLang="en-US" sz="2000" b="1"/>
              <a:t> - 0.5</a:t>
            </a:r>
            <a:r>
              <a:rPr lang="en-US" altLang="en-US" sz="2000" b="1" i="1"/>
              <a:t>gt</a:t>
            </a:r>
            <a:r>
              <a:rPr lang="en-US" altLang="en-US" sz="2000" b="1" baseline="30000"/>
              <a:t>2</a:t>
            </a:r>
            <a:endParaRPr lang="en-US" altLang="en-US" sz="2000" b="1" i="1">
              <a:sym typeface="Symbol" pitchFamily="18" charset="2"/>
            </a:endParaRPr>
          </a:p>
        </p:txBody>
      </p:sp>
      <p:sp>
        <p:nvSpPr>
          <p:cNvPr id="54" name="Rectangle 85"/>
          <p:cNvSpPr>
            <a:spLocks noChangeArrowheads="1"/>
          </p:cNvSpPr>
          <p:nvPr/>
        </p:nvSpPr>
        <p:spPr bwMode="auto">
          <a:xfrm>
            <a:off x="6683375" y="4765675"/>
            <a:ext cx="2460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solidFill>
                  <a:schemeClr val="accent2"/>
                </a:solidFill>
              </a:rPr>
              <a:t>y</a:t>
            </a:r>
            <a:r>
              <a:rPr lang="en-US" altLang="en-US" sz="2000" b="1">
                <a:solidFill>
                  <a:schemeClr val="accent2"/>
                </a:solidFill>
              </a:rPr>
              <a:t> = </a:t>
            </a:r>
            <a:r>
              <a:rPr lang="en-US" altLang="en-US" sz="2000" b="1" i="1">
                <a:solidFill>
                  <a:schemeClr val="accent2"/>
                </a:solidFill>
              </a:rPr>
              <a:t>y</a:t>
            </a:r>
            <a:r>
              <a:rPr lang="en-US" altLang="en-US" sz="2000" b="1" baseline="-25000">
                <a:solidFill>
                  <a:schemeClr val="accent2"/>
                </a:solidFill>
              </a:rPr>
              <a:t>o</a:t>
            </a:r>
            <a:r>
              <a:rPr lang="en-US" altLang="en-US" sz="2000" b="1">
                <a:solidFill>
                  <a:schemeClr val="accent2"/>
                </a:solidFill>
              </a:rPr>
              <a:t> + </a:t>
            </a:r>
            <a:r>
              <a:rPr lang="en-US" altLang="en-US" sz="2000" b="1" i="1">
                <a:solidFill>
                  <a:schemeClr val="accent2"/>
                </a:solidFill>
              </a:rPr>
              <a:t>v</a:t>
            </a:r>
            <a:r>
              <a:rPr lang="en-US" altLang="en-US" sz="2000" b="1" baseline="-25000">
                <a:solidFill>
                  <a:schemeClr val="accent2"/>
                </a:solidFill>
              </a:rPr>
              <a:t>o</a:t>
            </a:r>
            <a:r>
              <a:rPr lang="en-US" altLang="en-US" sz="2000" b="1" i="1">
                <a:solidFill>
                  <a:schemeClr val="accent2"/>
                </a:solidFill>
              </a:rPr>
              <a:t>t</a:t>
            </a:r>
            <a:r>
              <a:rPr lang="en-US" altLang="en-US" sz="2000" b="1">
                <a:solidFill>
                  <a:schemeClr val="accent2"/>
                </a:solidFill>
              </a:rPr>
              <a:t> - 0.5</a:t>
            </a:r>
            <a:r>
              <a:rPr lang="en-US" altLang="en-US" sz="2000" b="1" i="1">
                <a:solidFill>
                  <a:schemeClr val="accent2"/>
                </a:solidFill>
              </a:rPr>
              <a:t>gt</a:t>
            </a:r>
            <a:r>
              <a:rPr lang="en-US" altLang="en-US" sz="2000" b="1" baseline="30000">
                <a:solidFill>
                  <a:schemeClr val="accent2"/>
                </a:solidFill>
              </a:rPr>
              <a:t>2</a:t>
            </a:r>
            <a:endParaRPr lang="en-US" altLang="en-US" sz="2000" b="1" i="1">
              <a:solidFill>
                <a:schemeClr val="accent2"/>
              </a:solidFill>
              <a:sym typeface="Symbol" pitchFamily="18" charset="2"/>
            </a:endParaRPr>
          </a:p>
        </p:txBody>
      </p:sp>
      <p:sp>
        <p:nvSpPr>
          <p:cNvPr id="55" name="Rectangle 85"/>
          <p:cNvSpPr>
            <a:spLocks noChangeArrowheads="1"/>
          </p:cNvSpPr>
          <p:nvPr/>
        </p:nvSpPr>
        <p:spPr bwMode="auto">
          <a:xfrm>
            <a:off x="5692775" y="2589213"/>
            <a:ext cx="29432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rgbClr val="00B050"/>
                </a:solidFill>
              </a:rPr>
              <a:t>gravitational mass</a:t>
            </a:r>
            <a:endParaRPr lang="en-US" altLang="en-US" sz="2400" i="1">
              <a:solidFill>
                <a:srgbClr val="00B050"/>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5778">
                                            <p:txEl>
                                              <p:pRg st="1" end="1"/>
                                            </p:txEl>
                                          </p:spTgt>
                                        </p:tgtEl>
                                        <p:attrNameLst>
                                          <p:attrName>style.visibility</p:attrName>
                                        </p:attrNameLst>
                                      </p:cBhvr>
                                      <p:to>
                                        <p:strVal val="visible"/>
                                      </p:to>
                                    </p:set>
                                    <p:anim calcmode="lin" valueType="num">
                                      <p:cBhvr additive="base">
                                        <p:cTn id="7" dur="500" fill="hold"/>
                                        <p:tgtEl>
                                          <p:spTgt spid="135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1+#ppt_w/2"/>
                                          </p:val>
                                        </p:tav>
                                        <p:tav tm="100000">
                                          <p:val>
                                            <p:strVal val="#ppt_x"/>
                                          </p:val>
                                        </p:tav>
                                      </p:tavLst>
                                    </p:anim>
                                    <p:anim calcmode="lin" valueType="num">
                                      <p:cBhvr additive="base">
                                        <p:cTn id="14" dur="500" fill="hold"/>
                                        <p:tgtEl>
                                          <p:spTgt spid="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5778">
                                            <p:txEl>
                                              <p:pRg st="2" end="2"/>
                                            </p:txEl>
                                          </p:spTgt>
                                        </p:tgtEl>
                                        <p:attrNameLst>
                                          <p:attrName>style.visibility</p:attrName>
                                        </p:attrNameLst>
                                      </p:cBhvr>
                                      <p:to>
                                        <p:strVal val="visible"/>
                                      </p:to>
                                    </p:set>
                                    <p:anim calcmode="lin" valueType="num">
                                      <p:cBhvr additive="base">
                                        <p:cTn id="25" dur="500" fill="hold"/>
                                        <p:tgtEl>
                                          <p:spTgt spid="13557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5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5778">
                                            <p:txEl>
                                              <p:pRg st="3" end="3"/>
                                            </p:txEl>
                                          </p:spTgt>
                                        </p:tgtEl>
                                        <p:attrNameLst>
                                          <p:attrName>style.visibility</p:attrName>
                                        </p:attrNameLst>
                                      </p:cBhvr>
                                      <p:to>
                                        <p:strVal val="visible"/>
                                      </p:to>
                                    </p:set>
                                    <p:anim calcmode="lin" valueType="num">
                                      <p:cBhvr additive="base">
                                        <p:cTn id="31" dur="500" fill="hold"/>
                                        <p:tgtEl>
                                          <p:spTgt spid="135577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5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55778">
                                            <p:txEl>
                                              <p:pRg st="4" end="4"/>
                                            </p:txEl>
                                          </p:spTgt>
                                        </p:tgtEl>
                                        <p:attrNameLst>
                                          <p:attrName>style.visibility</p:attrName>
                                        </p:attrNameLst>
                                      </p:cBhvr>
                                      <p:to>
                                        <p:strVal val="visible"/>
                                      </p:to>
                                    </p:set>
                                    <p:anim calcmode="lin" valueType="num">
                                      <p:cBhvr additive="base">
                                        <p:cTn id="37" dur="500" fill="hold"/>
                                        <p:tgtEl>
                                          <p:spTgt spid="135577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1+#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The equivalence principle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a:t>
            </a:r>
            <a:r>
              <a:rPr lang="en-US" altLang="en-US" sz="2400"/>
              <a:t>Whether in the spaceship, or on Earth, the trajectories                                                            are identical.</a:t>
            </a:r>
          </a:p>
          <a:p>
            <a:pPr eaLnBrk="1" hangingPunct="1">
              <a:buFontTx/>
              <a:buNone/>
            </a:pPr>
            <a:r>
              <a:rPr lang="en-US" altLang="en-US" sz="2400">
                <a:solidFill>
                  <a:srgbClr val="000000"/>
                </a:solidFill>
                <a:cs typeface="Times New Roman" pitchFamily="18" charset="0"/>
              </a:rPr>
              <a:t>●</a:t>
            </a:r>
            <a:r>
              <a:rPr lang="en-US" altLang="en-US" sz="2400"/>
              <a:t>On Earth, the net force is                                                     given by </a:t>
            </a:r>
            <a:r>
              <a:rPr lang="en-US" altLang="en-US" sz="2400" i="1"/>
              <a:t>F</a:t>
            </a:r>
            <a:r>
              <a:rPr lang="en-US" altLang="en-US" sz="2400"/>
              <a:t> = </a:t>
            </a:r>
            <a:r>
              <a:rPr lang="en-US" altLang="en-US" sz="2400" i="1"/>
              <a:t>GMm / r</a:t>
            </a:r>
            <a:r>
              <a:rPr lang="en-US" altLang="en-US" sz="2400" baseline="30000"/>
              <a:t>2</a:t>
            </a:r>
            <a:r>
              <a:rPr lang="en-US" altLang="en-US" sz="2400"/>
              <a:t>. </a:t>
            </a:r>
          </a:p>
          <a:p>
            <a:pPr eaLnBrk="1" hangingPunct="1">
              <a:buFontTx/>
              <a:buNone/>
            </a:pPr>
            <a:r>
              <a:rPr lang="en-US" altLang="en-US" sz="2400">
                <a:solidFill>
                  <a:srgbClr val="000000"/>
                </a:solidFill>
                <a:cs typeface="Times New Roman" pitchFamily="18" charset="0"/>
              </a:rPr>
              <a:t>●</a:t>
            </a:r>
            <a:r>
              <a:rPr lang="en-US" altLang="en-US" sz="2400"/>
              <a:t>In the spacecraft the                                                      apparent force is given by                                                          </a:t>
            </a:r>
            <a:r>
              <a:rPr lang="en-US" altLang="en-US" sz="2400" i="1"/>
              <a:t>F</a:t>
            </a:r>
            <a:r>
              <a:rPr lang="en-US" altLang="en-US" sz="2400"/>
              <a:t> = </a:t>
            </a:r>
            <a:r>
              <a:rPr lang="en-US" altLang="en-US" sz="2400" i="1"/>
              <a:t>ma</a:t>
            </a:r>
            <a:r>
              <a:rPr lang="en-US" altLang="en-US" sz="2400"/>
              <a:t>, where </a:t>
            </a:r>
            <a:r>
              <a:rPr lang="en-US" altLang="en-US" sz="2400" i="1"/>
              <a:t>a</a:t>
            </a:r>
            <a:r>
              <a:rPr lang="en-US" altLang="en-US" sz="2400"/>
              <a:t> = </a:t>
            </a:r>
            <a:r>
              <a:rPr lang="en-US" altLang="en-US" sz="2400" i="1"/>
              <a:t>g</a:t>
            </a:r>
            <a:r>
              <a:rPr lang="en-US" altLang="en-US" sz="2400"/>
              <a:t>.</a:t>
            </a:r>
          </a:p>
          <a:p>
            <a:pPr eaLnBrk="1" hangingPunct="1">
              <a:buFontTx/>
              <a:buNone/>
            </a:pPr>
            <a:r>
              <a:rPr lang="en-US" altLang="en-US" sz="2400">
                <a:solidFill>
                  <a:srgbClr val="000000"/>
                </a:solidFill>
                <a:cs typeface="Times New Roman" pitchFamily="18" charset="0"/>
              </a:rPr>
              <a:t>●</a:t>
            </a:r>
            <a:r>
              <a:rPr lang="en-US" altLang="en-US" sz="2400"/>
              <a:t>The </a:t>
            </a:r>
            <a:r>
              <a:rPr lang="en-US" altLang="en-US" sz="2400" i="1"/>
              <a:t>m</a:t>
            </a:r>
            <a:r>
              <a:rPr lang="en-US" altLang="en-US" sz="2400"/>
              <a:t> in </a:t>
            </a:r>
            <a:r>
              <a:rPr lang="en-US" altLang="en-US" sz="2400" i="1"/>
              <a:t>F</a:t>
            </a:r>
            <a:r>
              <a:rPr lang="en-US" altLang="en-US" sz="2400"/>
              <a:t> = </a:t>
            </a:r>
            <a:r>
              <a:rPr lang="en-US" altLang="en-US" sz="2400" i="1"/>
              <a:t>ma</a:t>
            </a:r>
            <a:r>
              <a:rPr lang="en-US" altLang="en-US" sz="2400" i="1" baseline="-25000"/>
              <a:t> </a:t>
            </a:r>
            <a:r>
              <a:rPr lang="en-US" altLang="en-US" sz="2400"/>
              <a:t>is called the                                            </a:t>
            </a:r>
            <a:r>
              <a:rPr lang="en-US" altLang="en-US" sz="2400" b="1"/>
              <a:t>inertial mass</a:t>
            </a:r>
            <a:r>
              <a:rPr lang="en-US" altLang="en-US" sz="2400"/>
              <a:t>. In this formula,                                                        it represents the  object’s                                                    “resistance” to acceleration                                                               (AKA inertia).</a:t>
            </a:r>
          </a:p>
          <a:p>
            <a:pPr eaLnBrk="1" hangingPunct="1">
              <a:buFontTx/>
              <a:buNone/>
            </a:pPr>
            <a:endParaRPr lang="en-US" altLang="en-US" sz="2400"/>
          </a:p>
          <a:p>
            <a:pPr eaLnBrk="1" hangingPunct="1">
              <a:buFontTx/>
              <a:buNone/>
            </a:pPr>
            <a:r>
              <a:rPr lang="en-US" altLang="en-US" sz="2400"/>
              <a:t> </a:t>
            </a:r>
          </a:p>
        </p:txBody>
      </p:sp>
      <p:pic>
        <p:nvPicPr>
          <p:cNvPr id="52" name="Picture 2"/>
          <p:cNvPicPr>
            <a:picLocks noChangeAspect="1" noChangeArrowheads="1"/>
          </p:cNvPicPr>
          <p:nvPr/>
        </p:nvPicPr>
        <p:blipFill>
          <a:blip r:embed="rId5"/>
          <a:srcRect/>
          <a:stretch>
            <a:fillRect/>
          </a:stretch>
        </p:blipFill>
        <p:spPr bwMode="auto">
          <a:xfrm>
            <a:off x="4740275" y="2571750"/>
            <a:ext cx="3919538" cy="2017713"/>
          </a:xfrm>
          <a:prstGeom prst="rect">
            <a:avLst/>
          </a:prstGeom>
          <a:ln>
            <a:noFill/>
          </a:ln>
          <a:effectLst>
            <a:outerShdw blurRad="292100" dist="139700" dir="2700000" algn="tl" rotWithShape="0">
              <a:srgbClr val="333333">
                <a:alpha val="65000"/>
              </a:srgbClr>
            </a:outerShdw>
          </a:effectLst>
        </p:spPr>
      </p:pic>
      <p:sp>
        <p:nvSpPr>
          <p:cNvPr id="1229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91138"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8563" y="4616450"/>
            <a:ext cx="3924300" cy="2371725"/>
          </a:xfrm>
          <a:prstGeom prst="rect">
            <a:avLst/>
          </a:prstGeom>
          <a:ln>
            <a:noFill/>
          </a:ln>
          <a:effectLst>
            <a:outerShdw blurRad="292100" dist="139700" dir="2700000" algn="tl" rotWithShape="0">
              <a:srgbClr val="333333">
                <a:alpha val="65000"/>
              </a:srgbClr>
            </a:outerShdw>
          </a:effectLst>
        </p:spPr>
      </p:pic>
      <p:sp>
        <p:nvSpPr>
          <p:cNvPr id="12294" name="Rectangle 85"/>
          <p:cNvSpPr>
            <a:spLocks noChangeArrowheads="1"/>
          </p:cNvSpPr>
          <p:nvPr/>
        </p:nvSpPr>
        <p:spPr bwMode="auto">
          <a:xfrm>
            <a:off x="6683375" y="4765675"/>
            <a:ext cx="2460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solidFill>
                  <a:schemeClr val="accent2"/>
                </a:solidFill>
              </a:rPr>
              <a:t>y</a:t>
            </a:r>
            <a:r>
              <a:rPr lang="en-US" altLang="en-US" sz="2000" b="1">
                <a:solidFill>
                  <a:schemeClr val="accent2"/>
                </a:solidFill>
              </a:rPr>
              <a:t> = </a:t>
            </a:r>
            <a:r>
              <a:rPr lang="en-US" altLang="en-US" sz="2000" b="1" i="1">
                <a:solidFill>
                  <a:schemeClr val="accent2"/>
                </a:solidFill>
              </a:rPr>
              <a:t>y</a:t>
            </a:r>
            <a:r>
              <a:rPr lang="en-US" altLang="en-US" sz="2000" b="1" baseline="-25000">
                <a:solidFill>
                  <a:schemeClr val="accent2"/>
                </a:solidFill>
              </a:rPr>
              <a:t>o</a:t>
            </a:r>
            <a:r>
              <a:rPr lang="en-US" altLang="en-US" sz="2000" b="1">
                <a:solidFill>
                  <a:schemeClr val="accent2"/>
                </a:solidFill>
              </a:rPr>
              <a:t> + </a:t>
            </a:r>
            <a:r>
              <a:rPr lang="en-US" altLang="en-US" sz="2000" b="1" i="1">
                <a:solidFill>
                  <a:schemeClr val="accent2"/>
                </a:solidFill>
              </a:rPr>
              <a:t>v</a:t>
            </a:r>
            <a:r>
              <a:rPr lang="en-US" altLang="en-US" sz="2000" b="1" baseline="-25000">
                <a:solidFill>
                  <a:schemeClr val="accent2"/>
                </a:solidFill>
              </a:rPr>
              <a:t>o</a:t>
            </a:r>
            <a:r>
              <a:rPr lang="en-US" altLang="en-US" sz="2000" b="1" i="1">
                <a:solidFill>
                  <a:schemeClr val="accent2"/>
                </a:solidFill>
              </a:rPr>
              <a:t>t</a:t>
            </a:r>
            <a:r>
              <a:rPr lang="en-US" altLang="en-US" sz="2000" b="1">
                <a:solidFill>
                  <a:schemeClr val="accent2"/>
                </a:solidFill>
              </a:rPr>
              <a:t> - 0.5</a:t>
            </a:r>
            <a:r>
              <a:rPr lang="en-US" altLang="en-US" sz="2000" b="1" i="1">
                <a:solidFill>
                  <a:schemeClr val="accent2"/>
                </a:solidFill>
              </a:rPr>
              <a:t>gt</a:t>
            </a:r>
            <a:r>
              <a:rPr lang="en-US" altLang="en-US" sz="2000" b="1" baseline="30000">
                <a:solidFill>
                  <a:schemeClr val="accent2"/>
                </a:solidFill>
              </a:rPr>
              <a:t>2</a:t>
            </a:r>
            <a:endParaRPr lang="en-US" altLang="en-US" sz="2000" b="1" i="1">
              <a:solidFill>
                <a:schemeClr val="accent2"/>
              </a:solidFill>
              <a:sym typeface="Symbol" pitchFamily="18" charset="2"/>
            </a:endParaRPr>
          </a:p>
        </p:txBody>
      </p:sp>
      <p:sp>
        <p:nvSpPr>
          <p:cNvPr id="12295" name="Rectangle 85"/>
          <p:cNvSpPr>
            <a:spLocks noChangeArrowheads="1"/>
          </p:cNvSpPr>
          <p:nvPr/>
        </p:nvSpPr>
        <p:spPr bwMode="auto">
          <a:xfrm>
            <a:off x="5692775" y="2589213"/>
            <a:ext cx="29432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rgbClr val="00B050"/>
                </a:solidFill>
              </a:rPr>
              <a:t>gravitational mass</a:t>
            </a:r>
            <a:endParaRPr lang="en-US" altLang="en-US" sz="2400" i="1">
              <a:solidFill>
                <a:srgbClr val="00B050"/>
              </a:solidFill>
              <a:sym typeface="Symbol" pitchFamily="18" charset="2"/>
            </a:endParaRPr>
          </a:p>
        </p:txBody>
      </p:sp>
      <p:sp>
        <p:nvSpPr>
          <p:cNvPr id="9" name="Rectangle 85"/>
          <p:cNvSpPr>
            <a:spLocks noChangeArrowheads="1"/>
          </p:cNvSpPr>
          <p:nvPr/>
        </p:nvSpPr>
        <p:spPr bwMode="auto">
          <a:xfrm>
            <a:off x="6410325" y="6480175"/>
            <a:ext cx="29448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rgbClr val="FF0000"/>
                </a:solidFill>
              </a:rPr>
              <a:t>inertial mass</a:t>
            </a:r>
            <a:endParaRPr lang="en-US" altLang="en-US" sz="2400" i="1">
              <a:solidFill>
                <a:srgbClr val="FF0000"/>
              </a:solidFill>
              <a:sym typeface="Symbol" pitchFamily="18" charset="2"/>
            </a:endParaRPr>
          </a:p>
        </p:txBody>
      </p:sp>
      <p:sp>
        <p:nvSpPr>
          <p:cNvPr id="12297" name="Rectangle 85"/>
          <p:cNvSpPr>
            <a:spLocks noChangeArrowheads="1"/>
          </p:cNvSpPr>
          <p:nvPr/>
        </p:nvSpPr>
        <p:spPr bwMode="auto">
          <a:xfrm>
            <a:off x="6691313" y="4265613"/>
            <a:ext cx="2613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y</a:t>
            </a:r>
            <a:r>
              <a:rPr lang="en-US" altLang="en-US" sz="2000" b="1"/>
              <a:t> = </a:t>
            </a:r>
            <a:r>
              <a:rPr lang="en-US" altLang="en-US" sz="2000" b="1" i="1"/>
              <a:t>y</a:t>
            </a:r>
            <a:r>
              <a:rPr lang="en-US" altLang="en-US" sz="2000" b="1" baseline="-25000"/>
              <a:t>o</a:t>
            </a:r>
            <a:r>
              <a:rPr lang="en-US" altLang="en-US" sz="2000" b="1"/>
              <a:t> + </a:t>
            </a:r>
            <a:r>
              <a:rPr lang="en-US" altLang="en-US" sz="2000" b="1" i="1"/>
              <a:t>v</a:t>
            </a:r>
            <a:r>
              <a:rPr lang="en-US" altLang="en-US" sz="2000" b="1" baseline="-25000"/>
              <a:t>o</a:t>
            </a:r>
            <a:r>
              <a:rPr lang="en-US" altLang="en-US" sz="2000" b="1" i="1"/>
              <a:t>t</a:t>
            </a:r>
            <a:r>
              <a:rPr lang="en-US" altLang="en-US" sz="2000" b="1"/>
              <a:t> - 0.5</a:t>
            </a:r>
            <a:r>
              <a:rPr lang="en-US" altLang="en-US" sz="2000" b="1" i="1"/>
              <a:t>gt</a:t>
            </a:r>
            <a:r>
              <a:rPr lang="en-US" altLang="en-US" sz="2000" b="1" baseline="30000"/>
              <a:t>2</a:t>
            </a:r>
            <a:endParaRPr lang="en-US" altLang="en-US" sz="2000" b="1" i="1">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5778">
                                            <p:txEl>
                                              <p:pRg st="4" end="4"/>
                                            </p:txEl>
                                          </p:spTgt>
                                        </p:tgtEl>
                                        <p:attrNameLst>
                                          <p:attrName>style.visibility</p:attrName>
                                        </p:attrNameLst>
                                      </p:cBhvr>
                                      <p:to>
                                        <p:strVal val="visible"/>
                                      </p:to>
                                    </p:set>
                                    <p:anim calcmode="lin" valueType="num">
                                      <p:cBhvr additive="base">
                                        <p:cTn id="7" dur="500" fill="hold"/>
                                        <p:tgtEl>
                                          <p:spTgt spid="135577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83" name="Rectangle 11"/>
          <p:cNvSpPr>
            <a:spLocks noChangeArrowheads="1"/>
          </p:cNvSpPr>
          <p:nvPr/>
        </p:nvSpPr>
        <p:spPr bwMode="auto">
          <a:xfrm>
            <a:off x="682625" y="5564188"/>
            <a:ext cx="7764463" cy="12938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sym typeface="Symbol" pitchFamily="18" charset="2"/>
              </a:rPr>
              <a:t>In the last step we assumed that the gravitational and inertial masses were the same, and cancelled them out.</a:t>
            </a:r>
          </a:p>
        </p:txBody>
      </p:sp>
      <p:sp>
        <p:nvSpPr>
          <p:cNvPr id="1359876" name="Rectangle 4"/>
          <p:cNvSpPr>
            <a:spLocks noChangeArrowheads="1"/>
          </p:cNvSpPr>
          <p:nvPr/>
        </p:nvSpPr>
        <p:spPr bwMode="auto">
          <a:xfrm>
            <a:off x="674688" y="2532063"/>
            <a:ext cx="7772400" cy="3038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rPr>
              <a:t>Show that the acceleration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of a freely-falling body a distance </a:t>
            </a:r>
            <a:r>
              <a:rPr lang="en-US" altLang="en-US" sz="2400" i="1">
                <a:solidFill>
                  <a:srgbClr val="000000"/>
                </a:solidFill>
                <a:cs typeface="Times New Roman" pitchFamily="18" charset="0"/>
              </a:rPr>
              <a:t>r</a:t>
            </a:r>
            <a:r>
              <a:rPr lang="en-US" altLang="en-US" sz="2400">
                <a:solidFill>
                  <a:srgbClr val="000000"/>
                </a:solidFill>
                <a:cs typeface="Times New Roman" pitchFamily="18" charset="0"/>
              </a:rPr>
              <a:t> from a planet of mass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 is given by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GM / r</a:t>
            </a:r>
            <a:r>
              <a:rPr lang="en-US" altLang="en-US" sz="2400" baseline="30000">
                <a:solidFill>
                  <a:srgbClr val="000000"/>
                </a:solidFill>
                <a:cs typeface="Times New Roman" pitchFamily="18" charset="0"/>
              </a:rPr>
              <a:t> 2</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SOLUTION: We use Newton’s laws for this:</a:t>
            </a:r>
          </a:p>
          <a:p>
            <a:pPr eaLnBrk="1" hangingPunct="1">
              <a:buFontTx/>
              <a:buNone/>
            </a:pPr>
            <a:r>
              <a:rPr lang="en-US" altLang="en-US" sz="2400" i="1">
                <a:solidFill>
                  <a:srgbClr val="000000"/>
                </a:solidFill>
                <a:cs typeface="Times New Roman" pitchFamily="18" charset="0"/>
              </a:rPr>
              <a:t>●</a:t>
            </a:r>
            <a:r>
              <a:rPr lang="en-US" altLang="en-US" sz="2400">
                <a:solidFill>
                  <a:srgbClr val="000000"/>
                </a:solidFill>
                <a:cs typeface="Times New Roman" pitchFamily="18" charset="0"/>
              </a:rPr>
              <a:t>From Newton’s law of gravity:</a:t>
            </a:r>
            <a:r>
              <a:rPr lang="en-US" altLang="en-US" sz="2400" i="1">
                <a:solidFill>
                  <a:srgbClr val="000000"/>
                </a:solidFill>
                <a:cs typeface="Times New Roman" pitchFamily="18" charset="0"/>
              </a:rPr>
              <a:t> F</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GMm / r</a:t>
            </a:r>
            <a:r>
              <a:rPr lang="en-US" altLang="en-US" sz="2400" baseline="30000">
                <a:solidFill>
                  <a:srgbClr val="000000"/>
                </a:solidFill>
                <a:cs typeface="Times New Roman" pitchFamily="18" charset="0"/>
              </a:rPr>
              <a:t> 2</a:t>
            </a:r>
            <a:r>
              <a:rPr lang="en-US" altLang="en-US" sz="2400">
                <a:solidFill>
                  <a:srgbClr val="000000"/>
                </a:solidFill>
                <a:cs typeface="Times New Roman" pitchFamily="18" charset="0"/>
              </a:rPr>
              <a:t>.</a:t>
            </a:r>
          </a:p>
          <a:p>
            <a:pPr eaLnBrk="1" hangingPunct="1">
              <a:buFontTx/>
              <a:buNone/>
            </a:pPr>
            <a:r>
              <a:rPr lang="en-US" altLang="en-US" sz="2400" i="1">
                <a:solidFill>
                  <a:srgbClr val="000000"/>
                </a:solidFill>
                <a:cs typeface="Times New Roman" pitchFamily="18" charset="0"/>
              </a:rPr>
              <a:t>●</a:t>
            </a:r>
            <a:r>
              <a:rPr lang="en-US" altLang="en-US" sz="2400">
                <a:solidFill>
                  <a:srgbClr val="000000"/>
                </a:solidFill>
                <a:cs typeface="Times New Roman" pitchFamily="18" charset="0"/>
              </a:rPr>
              <a:t>From Newton’s law of motion: </a:t>
            </a:r>
            <a:r>
              <a:rPr lang="en-US" altLang="en-US" sz="2400" i="1">
                <a:solidFill>
                  <a:srgbClr val="000000"/>
                </a:solidFill>
                <a:cs typeface="Times New Roman" pitchFamily="18" charset="0"/>
              </a:rPr>
              <a:t>F</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ma</a:t>
            </a:r>
            <a:r>
              <a:rPr lang="en-US" altLang="en-US" sz="2400">
                <a:solidFill>
                  <a:srgbClr val="000000"/>
                </a:solidFill>
                <a:cs typeface="Times New Roman" pitchFamily="18" charset="0"/>
              </a:rPr>
              <a:t>.</a:t>
            </a:r>
          </a:p>
          <a:p>
            <a:pPr eaLnBrk="1" hangingPunct="1">
              <a:buFontTx/>
              <a:buNone/>
            </a:pPr>
            <a:r>
              <a:rPr lang="en-US" altLang="en-US" sz="2400" i="1">
                <a:solidFill>
                  <a:srgbClr val="000000"/>
                </a:solidFill>
                <a:cs typeface="Times New Roman" pitchFamily="18" charset="0"/>
              </a:rPr>
              <a:t>●</a:t>
            </a:r>
            <a:r>
              <a:rPr lang="en-US" altLang="en-US" sz="2400">
                <a:solidFill>
                  <a:srgbClr val="000000"/>
                </a:solidFill>
                <a:cs typeface="Times New Roman" pitchFamily="18" charset="0"/>
              </a:rPr>
              <a:t>Equating the two: </a:t>
            </a:r>
            <a:r>
              <a:rPr lang="en-US" altLang="en-US" sz="2400" i="1">
                <a:solidFill>
                  <a:srgbClr val="000000"/>
                </a:solidFill>
                <a:cs typeface="Times New Roman" pitchFamily="18" charset="0"/>
              </a:rPr>
              <a:t>ma</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GMm / r</a:t>
            </a:r>
            <a:r>
              <a:rPr lang="en-US" altLang="en-US" sz="2400" baseline="30000">
                <a:solidFill>
                  <a:srgbClr val="000000"/>
                </a:solidFill>
                <a:cs typeface="Times New Roman" pitchFamily="18" charset="0"/>
              </a:rPr>
              <a:t> 2</a:t>
            </a:r>
            <a:r>
              <a:rPr lang="en-US" altLang="en-US" sz="2400">
                <a:solidFill>
                  <a:srgbClr val="000000"/>
                </a:solidFill>
                <a:cs typeface="Times New Roman" pitchFamily="18" charset="0"/>
              </a:rPr>
              <a:t> </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GM / r</a:t>
            </a:r>
            <a:r>
              <a:rPr lang="en-US" altLang="en-US" sz="2400" baseline="30000">
                <a:solidFill>
                  <a:srgbClr val="000000"/>
                </a:solidFill>
                <a:cs typeface="Times New Roman" pitchFamily="18" charset="0"/>
                <a:sym typeface="Symbol" pitchFamily="18" charset="2"/>
              </a:rPr>
              <a:t> 2</a:t>
            </a:r>
            <a:r>
              <a:rPr lang="en-US" altLang="en-US" sz="2400">
                <a:solidFill>
                  <a:srgbClr val="000000"/>
                </a:solidFill>
                <a:cs typeface="Times New Roman" pitchFamily="18" charset="0"/>
                <a:sym typeface="Symbol" pitchFamily="18" charset="2"/>
              </a:rPr>
              <a:t>.</a:t>
            </a:r>
          </a:p>
        </p:txBody>
      </p:sp>
      <p:sp>
        <p:nvSpPr>
          <p:cNvPr id="1359874" name="Rectangle 2"/>
          <p:cNvSpPr>
            <a:spLocks noChangeArrowheads="1"/>
          </p:cNvSpPr>
          <p:nvPr/>
        </p:nvSpPr>
        <p:spPr bwMode="auto">
          <a:xfrm>
            <a:off x="685800" y="1338263"/>
            <a:ext cx="7772400" cy="11938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The equivalence principle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●We have always assumed that the gravitational and inertial masses were identical.</a:t>
            </a:r>
          </a:p>
        </p:txBody>
      </p:sp>
      <p:sp>
        <p:nvSpPr>
          <p:cNvPr id="123989" name="Rectangle 85"/>
          <p:cNvSpPr>
            <a:spLocks noChangeArrowheads="1"/>
          </p:cNvSpPr>
          <p:nvPr/>
        </p:nvSpPr>
        <p:spPr bwMode="auto">
          <a:xfrm>
            <a:off x="6745288" y="3862388"/>
            <a:ext cx="20605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a:solidFill>
                  <a:srgbClr val="00B050"/>
                </a:solidFill>
              </a:rPr>
              <a:t>gravitational mass</a:t>
            </a:r>
            <a:endParaRPr lang="en-US" altLang="en-US" sz="2400">
              <a:solidFill>
                <a:srgbClr val="00B050"/>
              </a:solidFill>
              <a:sym typeface="Symbol" pitchFamily="18" charset="2"/>
            </a:endParaRPr>
          </a:p>
        </p:txBody>
      </p:sp>
      <p:sp>
        <p:nvSpPr>
          <p:cNvPr id="1359878" name="Rectangle 6"/>
          <p:cNvSpPr>
            <a:spLocks noChangeArrowheads="1"/>
          </p:cNvSpPr>
          <p:nvPr/>
        </p:nvSpPr>
        <p:spPr bwMode="auto">
          <a:xfrm>
            <a:off x="6043613" y="4241800"/>
            <a:ext cx="258762" cy="315913"/>
          </a:xfrm>
          <a:prstGeom prst="rect">
            <a:avLst/>
          </a:prstGeom>
          <a:solidFill>
            <a:srgbClr val="00800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 name="Rectangle 85"/>
          <p:cNvSpPr>
            <a:spLocks noChangeArrowheads="1"/>
          </p:cNvSpPr>
          <p:nvPr/>
        </p:nvSpPr>
        <p:spPr bwMode="auto">
          <a:xfrm>
            <a:off x="6946900" y="4638675"/>
            <a:ext cx="2028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FF0000"/>
                </a:solidFill>
              </a:rPr>
              <a:t>inertial mass</a:t>
            </a:r>
            <a:endParaRPr lang="en-US" altLang="en-US" sz="2400">
              <a:solidFill>
                <a:srgbClr val="FF0000"/>
              </a:solidFill>
              <a:sym typeface="Symbol" pitchFamily="18" charset="2"/>
            </a:endParaRPr>
          </a:p>
        </p:txBody>
      </p:sp>
      <p:sp>
        <p:nvSpPr>
          <p:cNvPr id="1359880" name="Rectangle 8"/>
          <p:cNvSpPr>
            <a:spLocks noChangeArrowheads="1"/>
          </p:cNvSpPr>
          <p:nvPr/>
        </p:nvSpPr>
        <p:spPr bwMode="auto">
          <a:xfrm>
            <a:off x="5535613" y="4699000"/>
            <a:ext cx="287337" cy="280988"/>
          </a:xfrm>
          <a:prstGeom prst="rect">
            <a:avLst/>
          </a:prstGeom>
          <a:solidFill>
            <a:srgbClr val="FF000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9881" name="Line 9"/>
          <p:cNvSpPr>
            <a:spLocks noChangeShapeType="1"/>
          </p:cNvSpPr>
          <p:nvPr/>
        </p:nvSpPr>
        <p:spPr bwMode="auto">
          <a:xfrm flipH="1">
            <a:off x="3438525" y="5121275"/>
            <a:ext cx="204788" cy="3111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9882" name="Line 10"/>
          <p:cNvSpPr>
            <a:spLocks noChangeShapeType="1"/>
          </p:cNvSpPr>
          <p:nvPr/>
        </p:nvSpPr>
        <p:spPr bwMode="auto">
          <a:xfrm flipH="1">
            <a:off x="4708525" y="5106988"/>
            <a:ext cx="201613" cy="31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
        <p:nvSpPr>
          <p:cNvPr id="12" name="Rectangle 85"/>
          <p:cNvSpPr>
            <a:spLocks noChangeArrowheads="1"/>
          </p:cNvSpPr>
          <p:nvPr/>
        </p:nvSpPr>
        <p:spPr bwMode="auto">
          <a:xfrm>
            <a:off x="1528763" y="5607050"/>
            <a:ext cx="7137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FF0000"/>
                </a:solidFill>
              </a:rPr>
              <a:t>Einstein made the same assumption in GR.</a:t>
            </a:r>
            <a:endParaRPr lang="en-US" altLang="en-US" sz="2400">
              <a:solidFill>
                <a:srgbClr val="FF0000"/>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9874">
                                            <p:txEl>
                                              <p:pRg st="1" end="1"/>
                                            </p:txEl>
                                          </p:spTgt>
                                        </p:tgtEl>
                                        <p:attrNameLst>
                                          <p:attrName>style.visibility</p:attrName>
                                        </p:attrNameLst>
                                      </p:cBhvr>
                                      <p:to>
                                        <p:strVal val="visible"/>
                                      </p:to>
                                    </p:set>
                                    <p:anim calcmode="lin" valueType="num">
                                      <p:cBhvr additive="base">
                                        <p:cTn id="7" dur="500" fill="hold"/>
                                        <p:tgtEl>
                                          <p:spTgt spid="1359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9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9876">
                                            <p:txEl>
                                              <p:pRg st="0" end="0"/>
                                            </p:txEl>
                                          </p:spTgt>
                                        </p:tgtEl>
                                        <p:attrNameLst>
                                          <p:attrName>style.visibility</p:attrName>
                                        </p:attrNameLst>
                                      </p:cBhvr>
                                      <p:to>
                                        <p:strVal val="visible"/>
                                      </p:to>
                                    </p:set>
                                    <p:anim calcmode="lin" valueType="num">
                                      <p:cBhvr additive="base">
                                        <p:cTn id="13" dur="500" fill="hold"/>
                                        <p:tgtEl>
                                          <p:spTgt spid="13598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98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9876">
                                            <p:txEl>
                                              <p:pRg st="1" end="1"/>
                                            </p:txEl>
                                          </p:spTgt>
                                        </p:tgtEl>
                                        <p:attrNameLst>
                                          <p:attrName>style.visibility</p:attrName>
                                        </p:attrNameLst>
                                      </p:cBhvr>
                                      <p:to>
                                        <p:strVal val="visible"/>
                                      </p:to>
                                    </p:set>
                                    <p:anim calcmode="lin" valueType="num">
                                      <p:cBhvr additive="base">
                                        <p:cTn id="19" dur="500" fill="hold"/>
                                        <p:tgtEl>
                                          <p:spTgt spid="135987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98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9876">
                                            <p:txEl>
                                              <p:pRg st="2" end="2"/>
                                            </p:txEl>
                                          </p:spTgt>
                                        </p:tgtEl>
                                        <p:attrNameLst>
                                          <p:attrName>style.visibility</p:attrName>
                                        </p:attrNameLst>
                                      </p:cBhvr>
                                      <p:to>
                                        <p:strVal val="visible"/>
                                      </p:to>
                                    </p:set>
                                    <p:anim calcmode="lin" valueType="num">
                                      <p:cBhvr additive="base">
                                        <p:cTn id="25" dur="500" fill="hold"/>
                                        <p:tgtEl>
                                          <p:spTgt spid="135987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98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3989"/>
                                        </p:tgtEl>
                                        <p:attrNameLst>
                                          <p:attrName>style.visibility</p:attrName>
                                        </p:attrNameLst>
                                      </p:cBhvr>
                                      <p:to>
                                        <p:strVal val="visible"/>
                                      </p:to>
                                    </p:set>
                                    <p:anim calcmode="lin" valueType="num">
                                      <p:cBhvr additive="base">
                                        <p:cTn id="31" dur="500" fill="hold"/>
                                        <p:tgtEl>
                                          <p:spTgt spid="123989"/>
                                        </p:tgtEl>
                                        <p:attrNameLst>
                                          <p:attrName>ppt_x</p:attrName>
                                        </p:attrNameLst>
                                      </p:cBhvr>
                                      <p:tavLst>
                                        <p:tav tm="0">
                                          <p:val>
                                            <p:strVal val="1+#ppt_w/2"/>
                                          </p:val>
                                        </p:tav>
                                        <p:tav tm="100000">
                                          <p:val>
                                            <p:strVal val="#ppt_x"/>
                                          </p:val>
                                        </p:tav>
                                      </p:tavLst>
                                    </p:anim>
                                    <p:anim calcmode="lin" valueType="num">
                                      <p:cBhvr additive="base">
                                        <p:cTn id="32" dur="500" fill="hold"/>
                                        <p:tgtEl>
                                          <p:spTgt spid="1239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8" presetClass="entr" presetSubtype="16" fill="hold" grpId="0" nodeType="withEffect">
                                  <p:stCondLst>
                                    <p:cond delay="0"/>
                                  </p:stCondLst>
                                  <p:childTnLst>
                                    <p:set>
                                      <p:cBhvr>
                                        <p:cTn id="34" dur="1" fill="hold">
                                          <p:stCondLst>
                                            <p:cond delay="0"/>
                                          </p:stCondLst>
                                        </p:cTn>
                                        <p:tgtEl>
                                          <p:spTgt spid="1359878"/>
                                        </p:tgtEl>
                                        <p:attrNameLst>
                                          <p:attrName>style.visibility</p:attrName>
                                        </p:attrNameLst>
                                      </p:cBhvr>
                                      <p:to>
                                        <p:strVal val="visible"/>
                                      </p:to>
                                    </p:set>
                                    <p:animEffect transition="in" filter="diamond(in)">
                                      <p:cBhvr>
                                        <p:cTn id="35" dur="2000"/>
                                        <p:tgtEl>
                                          <p:spTgt spid="135987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359876">
                                            <p:txEl>
                                              <p:pRg st="3" end="3"/>
                                            </p:txEl>
                                          </p:spTgt>
                                        </p:tgtEl>
                                        <p:attrNameLst>
                                          <p:attrName>style.visibility</p:attrName>
                                        </p:attrNameLst>
                                      </p:cBhvr>
                                      <p:to>
                                        <p:strVal val="visible"/>
                                      </p:to>
                                    </p:set>
                                    <p:anim calcmode="lin" valueType="num">
                                      <p:cBhvr additive="base">
                                        <p:cTn id="40" dur="500" fill="hold"/>
                                        <p:tgtEl>
                                          <p:spTgt spid="135987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598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par>
                                <p:cTn id="48" presetID="8" presetClass="entr" presetSubtype="16" fill="hold" grpId="0" nodeType="withEffect">
                                  <p:stCondLst>
                                    <p:cond delay="0"/>
                                  </p:stCondLst>
                                  <p:childTnLst>
                                    <p:set>
                                      <p:cBhvr>
                                        <p:cTn id="49" dur="1" fill="hold">
                                          <p:stCondLst>
                                            <p:cond delay="0"/>
                                          </p:stCondLst>
                                        </p:cTn>
                                        <p:tgtEl>
                                          <p:spTgt spid="1359880"/>
                                        </p:tgtEl>
                                        <p:attrNameLst>
                                          <p:attrName>style.visibility</p:attrName>
                                        </p:attrNameLst>
                                      </p:cBhvr>
                                      <p:to>
                                        <p:strVal val="visible"/>
                                      </p:to>
                                    </p:set>
                                    <p:animEffect transition="in" filter="diamond(in)">
                                      <p:cBhvr>
                                        <p:cTn id="50" dur="2000"/>
                                        <p:tgtEl>
                                          <p:spTgt spid="13598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59876">
                                            <p:txEl>
                                              <p:pRg st="4" end="4"/>
                                            </p:txEl>
                                          </p:spTgt>
                                        </p:tgtEl>
                                        <p:attrNameLst>
                                          <p:attrName>style.visibility</p:attrName>
                                        </p:attrNameLst>
                                      </p:cBhvr>
                                      <p:to>
                                        <p:strVal val="visible"/>
                                      </p:to>
                                    </p:set>
                                    <p:anim calcmode="lin" valueType="num">
                                      <p:cBhvr additive="base">
                                        <p:cTn id="55" dur="500" fill="hold"/>
                                        <p:tgtEl>
                                          <p:spTgt spid="135987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98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59881"/>
                                        </p:tgtEl>
                                        <p:attrNameLst>
                                          <p:attrName>style.visibility</p:attrName>
                                        </p:attrNameLst>
                                      </p:cBhvr>
                                      <p:to>
                                        <p:strVal val="visible"/>
                                      </p:to>
                                    </p:set>
                                    <p:animEffect transition="in" filter="wipe(down)">
                                      <p:cBhvr>
                                        <p:cTn id="61" dur="500"/>
                                        <p:tgtEl>
                                          <p:spTgt spid="1359881"/>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359882"/>
                                        </p:tgtEl>
                                        <p:attrNameLst>
                                          <p:attrName>style.visibility</p:attrName>
                                        </p:attrNameLst>
                                      </p:cBhvr>
                                      <p:to>
                                        <p:strVal val="visible"/>
                                      </p:to>
                                    </p:set>
                                    <p:animEffect transition="in" filter="wipe(down)">
                                      <p:cBhvr>
                                        <p:cTn id="66" dur="500"/>
                                        <p:tgtEl>
                                          <p:spTgt spid="1359882"/>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359883">
                                            <p:txEl>
                                              <p:pRg st="1" end="1"/>
                                            </p:txEl>
                                          </p:spTgt>
                                        </p:tgtEl>
                                        <p:attrNameLst>
                                          <p:attrName>style.visibility</p:attrName>
                                        </p:attrNameLst>
                                      </p:cBhvr>
                                      <p:to>
                                        <p:strVal val="visible"/>
                                      </p:to>
                                    </p:set>
                                    <p:anim calcmode="lin" valueType="num">
                                      <p:cBhvr additive="base">
                                        <p:cTn id="71" dur="500" fill="hold"/>
                                        <p:tgtEl>
                                          <p:spTgt spid="135988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598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89" grpId="0"/>
      <p:bldP spid="1359878" grpId="0" animBg="1"/>
      <p:bldP spid="2" grpId="0"/>
      <p:bldP spid="1359880" grpId="0" animBg="1"/>
      <p:bldP spid="1359881" grpId="0" animBg="1"/>
      <p:bldP spid="1359882"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The equivalence principle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●When formulating his theory of general relativity, Einstein elevated these observations to a principle of physics: The </a:t>
            </a:r>
            <a:r>
              <a:rPr lang="en-US" altLang="en-US" sz="2400" b="1">
                <a:solidFill>
                  <a:srgbClr val="000000"/>
                </a:solidFill>
                <a:cs typeface="Times New Roman" pitchFamily="18" charset="0"/>
              </a:rPr>
              <a:t>equivalence principle</a:t>
            </a:r>
            <a:r>
              <a:rPr lang="en-US" altLang="en-US" sz="2400">
                <a:solidFill>
                  <a:srgbClr val="000000"/>
                </a:solidFill>
                <a:cs typeface="Times New Roman" pitchFamily="18" charset="0"/>
              </a:rPr>
              <a:t> states that </a:t>
            </a:r>
          </a:p>
          <a:p>
            <a:pPr eaLnBrk="1" hangingPunct="1">
              <a:buFontTx/>
              <a:buNone/>
            </a:pPr>
            <a:r>
              <a:rPr lang="en-US" altLang="en-US" sz="2400">
                <a:solidFill>
                  <a:srgbClr val="000000"/>
                </a:solidFill>
                <a:cs typeface="Times New Roman" pitchFamily="18" charset="0"/>
              </a:rPr>
              <a:t>●</a:t>
            </a:r>
            <a:r>
              <a:rPr lang="en-US" altLang="en-US" sz="2400">
                <a:solidFill>
                  <a:schemeClr val="hlink"/>
                </a:solidFill>
                <a:cs typeface="Times New Roman" pitchFamily="18" charset="0"/>
              </a:rPr>
              <a:t>No experiment can be conducted which will determine whether you are in a gravitational field or an accelerating reference frame</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●Another way to state it is: </a:t>
            </a:r>
            <a:r>
              <a:rPr lang="en-US" altLang="en-US" sz="2400">
                <a:solidFill>
                  <a:schemeClr val="hlink"/>
                </a:solidFill>
                <a:cs typeface="Times New Roman" pitchFamily="18" charset="0"/>
              </a:rPr>
              <a:t>A frame of reference moving at constant velocity (</a:t>
            </a:r>
            <a:r>
              <a:rPr lang="en-US" altLang="en-US" sz="2400" i="1">
                <a:solidFill>
                  <a:schemeClr val="hlink"/>
                </a:solidFill>
                <a:cs typeface="Times New Roman" pitchFamily="18" charset="0"/>
              </a:rPr>
              <a:t>a</a:t>
            </a:r>
            <a:r>
              <a:rPr lang="en-US" altLang="en-US" sz="2400">
                <a:solidFill>
                  <a:schemeClr val="hlink"/>
                </a:solidFill>
                <a:cs typeface="Times New Roman" pitchFamily="18" charset="0"/>
              </a:rPr>
              <a:t> = 0) far from all masses is indistinguishable from a freely falling frame of reference in a uniform gravitational field</a:t>
            </a:r>
            <a:r>
              <a:rPr lang="en-US" altLang="en-US" sz="2400">
                <a:solidFill>
                  <a:srgbClr val="000000"/>
                </a:solidFill>
                <a:cs typeface="Times New Roman" pitchFamily="18" charset="0"/>
              </a:rPr>
              <a:t>.</a:t>
            </a:r>
            <a:endParaRPr lang="en-US" altLang="en-US" sz="2400" i="1">
              <a:solidFill>
                <a:srgbClr val="000000"/>
              </a:solidFill>
              <a:cs typeface="Times New Roman" pitchFamily="18" charset="0"/>
            </a:endParaRPr>
          </a:p>
          <a:p>
            <a:pPr eaLnBrk="1" hangingPunct="1">
              <a:buFontTx/>
              <a:buNone/>
            </a:pPr>
            <a:r>
              <a:rPr lang="en-US" altLang="en-US" sz="2400">
                <a:solidFill>
                  <a:srgbClr val="000000"/>
                </a:solidFill>
                <a:cs typeface="Times New Roman" pitchFamily="18" charset="0"/>
              </a:rPr>
              <a:t>●Yet another statement is that </a:t>
            </a:r>
            <a:r>
              <a:rPr lang="en-US" altLang="en-US" sz="2400">
                <a:solidFill>
                  <a:schemeClr val="hlink"/>
                </a:solidFill>
                <a:cs typeface="Times New Roman" pitchFamily="18" charset="0"/>
              </a:rPr>
              <a:t>Gravitational and inertial effects are indistinguishable</a:t>
            </a:r>
            <a:r>
              <a:rPr lang="en-US" altLang="en-US" sz="2400">
                <a:solidFill>
                  <a:srgbClr val="000000"/>
                </a:solidFill>
                <a:cs typeface="Times New Roman" pitchFamily="18" charset="0"/>
              </a:rPr>
              <a:t>.</a:t>
            </a:r>
          </a:p>
        </p:txBody>
      </p:sp>
      <p:sp>
        <p:nvSpPr>
          <p:cNvPr id="143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22">
                                            <p:txEl>
                                              <p:pRg st="1" end="1"/>
                                            </p:txEl>
                                          </p:spTgt>
                                        </p:tgtEl>
                                        <p:attrNameLst>
                                          <p:attrName>style.visibility</p:attrName>
                                        </p:attrNameLst>
                                      </p:cBhvr>
                                      <p:to>
                                        <p:strVal val="visible"/>
                                      </p:to>
                                    </p:set>
                                    <p:anim calcmode="lin" valueType="num">
                                      <p:cBhvr additive="base">
                                        <p:cTn id="7" dur="500" fill="hold"/>
                                        <p:tgtEl>
                                          <p:spTgt spid="1361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22">
                                            <p:txEl>
                                              <p:pRg st="2" end="2"/>
                                            </p:txEl>
                                          </p:spTgt>
                                        </p:tgtEl>
                                        <p:attrNameLst>
                                          <p:attrName>style.visibility</p:attrName>
                                        </p:attrNameLst>
                                      </p:cBhvr>
                                      <p:to>
                                        <p:strVal val="visible"/>
                                      </p:to>
                                    </p:set>
                                    <p:anim calcmode="lin" valueType="num">
                                      <p:cBhvr additive="base">
                                        <p:cTn id="13" dur="500" fill="hold"/>
                                        <p:tgtEl>
                                          <p:spTgt spid="13619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61922">
                                            <p:txEl>
                                              <p:pRg st="3" end="3"/>
                                            </p:txEl>
                                          </p:spTgt>
                                        </p:tgtEl>
                                        <p:attrNameLst>
                                          <p:attrName>style.visibility</p:attrName>
                                        </p:attrNameLst>
                                      </p:cBhvr>
                                      <p:to>
                                        <p:strVal val="visible"/>
                                      </p:to>
                                    </p:set>
                                    <p:anim calcmode="lin" valueType="num">
                                      <p:cBhvr additive="base">
                                        <p:cTn id="19" dur="500" fill="hold"/>
                                        <p:tgtEl>
                                          <p:spTgt spid="13619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61922">
                                            <p:txEl>
                                              <p:pRg st="4" end="4"/>
                                            </p:txEl>
                                          </p:spTgt>
                                        </p:tgtEl>
                                        <p:attrNameLst>
                                          <p:attrName>style.visibility</p:attrName>
                                        </p:attrNameLst>
                                      </p:cBhvr>
                                      <p:to>
                                        <p:strVal val="visible"/>
                                      </p:to>
                                    </p:set>
                                    <p:anim calcmode="lin" valueType="num">
                                      <p:cBhvr additive="base">
                                        <p:cTn id="25" dur="500" fill="hold"/>
                                        <p:tgtEl>
                                          <p:spTgt spid="13619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The bending of light </a:t>
            </a:r>
          </a:p>
          <a:p>
            <a:pPr eaLnBrk="1" hangingPunct="1">
              <a:buFontTx/>
              <a:buNone/>
            </a:pPr>
            <a:r>
              <a:rPr lang="en-US" altLang="en-US" sz="2400">
                <a:solidFill>
                  <a:srgbClr val="000000"/>
                </a:solidFill>
                <a:cs typeface="Times New Roman" pitchFamily="18" charset="0"/>
              </a:rPr>
              <a:t>●Consider a single photon of light passing from left to                         right as Dobson accelerates in the                                 direction shown:</a:t>
            </a:r>
          </a:p>
          <a:p>
            <a:pPr eaLnBrk="1" hangingPunct="1">
              <a:buFontTx/>
              <a:buNone/>
            </a:pPr>
            <a:r>
              <a:rPr lang="en-US" altLang="en-US" sz="2400">
                <a:solidFill>
                  <a:srgbClr val="000000"/>
                </a:solidFill>
                <a:cs typeface="Times New Roman" pitchFamily="18" charset="0"/>
              </a:rPr>
              <a:t>●Dobson observed a BENDING light                              beam…</a:t>
            </a:r>
          </a:p>
          <a:p>
            <a:pPr eaLnBrk="1" hangingPunct="1">
              <a:buFontTx/>
              <a:buNone/>
            </a:pPr>
            <a:r>
              <a:rPr lang="en-US" altLang="en-US" sz="2400">
                <a:solidFill>
                  <a:srgbClr val="000000"/>
                </a:solidFill>
                <a:cs typeface="Times New Roman" pitchFamily="18" charset="0"/>
              </a:rPr>
              <a:t>●Because of the principle of                                        equivalence, he can’t tell the                                          difference between an                                                accelerating reference frame                                                 and a gravitational field.</a:t>
            </a:r>
          </a:p>
          <a:p>
            <a:pPr eaLnBrk="1" hangingPunct="1">
              <a:buFontTx/>
              <a:buNone/>
            </a:pPr>
            <a:r>
              <a:rPr lang="en-US" altLang="en-US" sz="2400">
                <a:solidFill>
                  <a:srgbClr val="000000"/>
                </a:solidFill>
                <a:cs typeface="Times New Roman" pitchFamily="18" charset="0"/>
              </a:rPr>
              <a:t>●Thus he may infer that </a:t>
            </a:r>
            <a:r>
              <a:rPr lang="en-US" altLang="en-US" sz="2400" u="sng">
                <a:solidFill>
                  <a:srgbClr val="000000"/>
                </a:solidFill>
                <a:cs typeface="Times New Roman" pitchFamily="18" charset="0"/>
              </a:rPr>
              <a:t>a                                               gravitational field bends light                                              beams</a:t>
            </a:r>
            <a:r>
              <a:rPr lang="en-US" altLang="en-US" sz="2400">
                <a:solidFill>
                  <a:srgbClr val="000000"/>
                </a:solidFill>
                <a:cs typeface="Times New Roman" pitchFamily="18" charset="0"/>
              </a:rPr>
              <a:t>!</a:t>
            </a:r>
          </a:p>
        </p:txBody>
      </p:sp>
      <p:grpSp>
        <p:nvGrpSpPr>
          <p:cNvPr id="2" name="Group 48"/>
          <p:cNvGrpSpPr>
            <a:grpSpLocks/>
          </p:cNvGrpSpPr>
          <p:nvPr/>
        </p:nvGrpSpPr>
        <p:grpSpPr bwMode="auto">
          <a:xfrm>
            <a:off x="5410200" y="3328988"/>
            <a:ext cx="2876550" cy="3498850"/>
            <a:chOff x="3008" y="1529"/>
            <a:chExt cx="1812" cy="2204"/>
          </a:xfrm>
        </p:grpSpPr>
        <p:pic>
          <p:nvPicPr>
            <p:cNvPr id="16399" name="Picture 13" descr="MC900371078[1]"/>
            <p:cNvPicPr>
              <a:picLocks noChangeAspect="1" noChangeArrowheads="1"/>
            </p:cNvPicPr>
            <p:nvPr/>
          </p:nvPicPr>
          <p:blipFill>
            <a:blip r:embed="rId6"/>
            <a:srcRect/>
            <a:stretch>
              <a:fillRect/>
            </a:stretch>
          </p:blipFill>
          <p:spPr bwMode="auto">
            <a:xfrm rot="3420026">
              <a:off x="2812" y="1725"/>
              <a:ext cx="2204" cy="1812"/>
            </a:xfrm>
            <a:prstGeom prst="rect">
              <a:avLst/>
            </a:prstGeom>
            <a:ln>
              <a:noFill/>
            </a:ln>
            <a:effectLst>
              <a:outerShdw blurRad="292100" dist="139700" dir="2700000" algn="tl" rotWithShape="0">
                <a:srgbClr val="333333">
                  <a:alpha val="65000"/>
                </a:srgbClr>
              </a:outerShdw>
            </a:effectLst>
          </p:spPr>
        </p:pic>
        <p:grpSp>
          <p:nvGrpSpPr>
            <p:cNvPr id="15376" name="Group 47"/>
            <p:cNvGrpSpPr>
              <a:grpSpLocks/>
            </p:cNvGrpSpPr>
            <p:nvPr/>
          </p:nvGrpSpPr>
          <p:grpSpPr bwMode="auto">
            <a:xfrm>
              <a:off x="3645" y="2075"/>
              <a:ext cx="748" cy="855"/>
              <a:chOff x="3645" y="2075"/>
              <a:chExt cx="748" cy="855"/>
            </a:xfrm>
          </p:grpSpPr>
          <p:sp>
            <p:nvSpPr>
              <p:cNvPr id="15377" name="Rectangle 15"/>
              <p:cNvSpPr>
                <a:spLocks noChangeArrowheads="1"/>
              </p:cNvSpPr>
              <p:nvPr/>
            </p:nvSpPr>
            <p:spPr bwMode="auto">
              <a:xfrm>
                <a:off x="3678" y="2075"/>
                <a:ext cx="674" cy="829"/>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537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3" y="2315"/>
                <a:ext cx="39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5" name="Oval 45"/>
              <p:cNvSpPr>
                <a:spLocks noChangeArrowheads="1"/>
              </p:cNvSpPr>
              <p:nvPr/>
            </p:nvSpPr>
            <p:spPr bwMode="auto">
              <a:xfrm>
                <a:off x="3645" y="2259"/>
                <a:ext cx="84" cy="371"/>
              </a:xfrm>
              <a:prstGeom prst="ellipse">
                <a:avLst/>
              </a:pr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wrap="none" anchor="ctr"/>
              <a:lstStyle/>
              <a:p>
                <a:pPr>
                  <a:defRPr/>
                </a:pPr>
                <a:endParaRPr lang="en-US" sz="1800"/>
              </a:p>
            </p:txBody>
          </p:sp>
          <p:sp>
            <p:nvSpPr>
              <p:cNvPr id="194606" name="Oval 46"/>
              <p:cNvSpPr>
                <a:spLocks noChangeArrowheads="1"/>
              </p:cNvSpPr>
              <p:nvPr/>
            </p:nvSpPr>
            <p:spPr bwMode="auto">
              <a:xfrm>
                <a:off x="4309" y="2250"/>
                <a:ext cx="84" cy="371"/>
              </a:xfrm>
              <a:prstGeom prst="ellipse">
                <a:avLst/>
              </a:pr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wrap="none" anchor="ctr"/>
              <a:lstStyle/>
              <a:p>
                <a:pPr>
                  <a:defRPr/>
                </a:pPr>
                <a:endParaRPr lang="en-US" sz="1800"/>
              </a:p>
            </p:txBody>
          </p:sp>
        </p:grpSp>
      </p:grpSp>
      <p:sp>
        <p:nvSpPr>
          <p:cNvPr id="194609" name="Line 49"/>
          <p:cNvSpPr>
            <a:spLocks noChangeShapeType="1"/>
          </p:cNvSpPr>
          <p:nvPr/>
        </p:nvSpPr>
        <p:spPr bwMode="auto">
          <a:xfrm>
            <a:off x="5494338" y="4497388"/>
            <a:ext cx="3670300" cy="0"/>
          </a:xfrm>
          <a:prstGeom prst="line">
            <a:avLst/>
          </a:prstGeom>
          <a:noFill/>
          <a:ln w="9525">
            <a:solidFill>
              <a:srgbClr val="006600"/>
            </a:solidFill>
            <a:prstDash val="lgDash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10" name="Oval 50"/>
          <p:cNvSpPr>
            <a:spLocks noChangeArrowheads="1"/>
          </p:cNvSpPr>
          <p:nvPr/>
        </p:nvSpPr>
        <p:spPr bwMode="auto">
          <a:xfrm>
            <a:off x="6134100" y="4437063"/>
            <a:ext cx="120650" cy="120650"/>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94611" name="Text Box 51"/>
          <p:cNvSpPr txBox="1">
            <a:spLocks noChangeArrowheads="1"/>
          </p:cNvSpPr>
          <p:nvPr/>
        </p:nvSpPr>
        <p:spPr bwMode="auto">
          <a:xfrm>
            <a:off x="5086350" y="3765550"/>
            <a:ext cx="1298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rgbClr val="006600"/>
                </a:solidFill>
              </a:rPr>
              <a:t>path of photon</a:t>
            </a:r>
          </a:p>
        </p:txBody>
      </p:sp>
      <p:grpSp>
        <p:nvGrpSpPr>
          <p:cNvPr id="4" name="Group 58"/>
          <p:cNvGrpSpPr>
            <a:grpSpLocks/>
          </p:cNvGrpSpPr>
          <p:nvPr/>
        </p:nvGrpSpPr>
        <p:grpSpPr bwMode="auto">
          <a:xfrm>
            <a:off x="6435725" y="3967163"/>
            <a:ext cx="1211263" cy="519112"/>
            <a:chOff x="1835" y="2591"/>
            <a:chExt cx="763" cy="327"/>
          </a:xfrm>
        </p:grpSpPr>
        <p:sp>
          <p:nvSpPr>
            <p:cNvPr id="15369" name="Arc 52"/>
            <p:cNvSpPr>
              <a:spLocks/>
            </p:cNvSpPr>
            <p:nvPr/>
          </p:nvSpPr>
          <p:spPr bwMode="auto">
            <a:xfrm>
              <a:off x="1864" y="2623"/>
              <a:ext cx="699" cy="295"/>
            </a:xfrm>
            <a:custGeom>
              <a:avLst/>
              <a:gdLst>
                <a:gd name="T0" fmla="*/ 0 w 19680"/>
                <a:gd name="T1" fmla="*/ 0 h 21600"/>
                <a:gd name="T2" fmla="*/ 0 w 19680"/>
                <a:gd name="T3" fmla="*/ 0 h 21600"/>
                <a:gd name="T4" fmla="*/ 0 w 19680"/>
                <a:gd name="T5" fmla="*/ 0 h 21600"/>
                <a:gd name="T6" fmla="*/ 0 60000 65536"/>
                <a:gd name="T7" fmla="*/ 0 60000 65536"/>
                <a:gd name="T8" fmla="*/ 0 60000 65536"/>
                <a:gd name="T9" fmla="*/ 0 w 19680"/>
                <a:gd name="T10" fmla="*/ 0 h 21600"/>
                <a:gd name="T11" fmla="*/ 19680 w 19680"/>
                <a:gd name="T12" fmla="*/ 21600 h 21600"/>
              </a:gdLst>
              <a:ahLst/>
              <a:cxnLst>
                <a:cxn ang="T6">
                  <a:pos x="T0" y="T1"/>
                </a:cxn>
                <a:cxn ang="T7">
                  <a:pos x="T2" y="T3"/>
                </a:cxn>
                <a:cxn ang="T8">
                  <a:pos x="T4" y="T5"/>
                </a:cxn>
              </a:cxnLst>
              <a:rect l="T9" t="T10" r="T11" b="T12"/>
              <a:pathLst>
                <a:path w="19680" h="21600" fill="none" extrusionOk="0">
                  <a:moveTo>
                    <a:pt x="-1" y="0"/>
                  </a:moveTo>
                  <a:cubicBezTo>
                    <a:pt x="8484" y="0"/>
                    <a:pt x="16183" y="4967"/>
                    <a:pt x="19680" y="12697"/>
                  </a:cubicBezTo>
                </a:path>
                <a:path w="19680" h="21600" stroke="0" extrusionOk="0">
                  <a:moveTo>
                    <a:pt x="-1" y="0"/>
                  </a:moveTo>
                  <a:cubicBezTo>
                    <a:pt x="8484" y="0"/>
                    <a:pt x="16183" y="4967"/>
                    <a:pt x="19680" y="1269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Oval 53"/>
            <p:cNvSpPr>
              <a:spLocks noChangeArrowheads="1"/>
            </p:cNvSpPr>
            <p:nvPr/>
          </p:nvSpPr>
          <p:spPr bwMode="auto">
            <a:xfrm>
              <a:off x="1835" y="2591"/>
              <a:ext cx="76" cy="76"/>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71" name="Oval 54"/>
            <p:cNvSpPr>
              <a:spLocks noChangeArrowheads="1"/>
            </p:cNvSpPr>
            <p:nvPr/>
          </p:nvSpPr>
          <p:spPr bwMode="auto">
            <a:xfrm>
              <a:off x="2007" y="2596"/>
              <a:ext cx="76" cy="76"/>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72" name="Oval 55"/>
            <p:cNvSpPr>
              <a:spLocks noChangeArrowheads="1"/>
            </p:cNvSpPr>
            <p:nvPr/>
          </p:nvSpPr>
          <p:spPr bwMode="auto">
            <a:xfrm>
              <a:off x="2179" y="2617"/>
              <a:ext cx="76" cy="76"/>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73" name="Oval 56"/>
            <p:cNvSpPr>
              <a:spLocks noChangeArrowheads="1"/>
            </p:cNvSpPr>
            <p:nvPr/>
          </p:nvSpPr>
          <p:spPr bwMode="auto">
            <a:xfrm>
              <a:off x="2358" y="2667"/>
              <a:ext cx="76" cy="76"/>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74" name="Oval 57"/>
            <p:cNvSpPr>
              <a:spLocks noChangeArrowheads="1"/>
            </p:cNvSpPr>
            <p:nvPr/>
          </p:nvSpPr>
          <p:spPr bwMode="auto">
            <a:xfrm>
              <a:off x="2522" y="2755"/>
              <a:ext cx="76" cy="76"/>
            </a:xfrm>
            <a:prstGeom prst="ellipse">
              <a:avLst/>
            </a:prstGeom>
            <a:solidFill>
              <a:srgbClr val="FDFD0B"/>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1536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3970">
                                            <p:txEl>
                                              <p:pRg st="0" end="0"/>
                                            </p:txEl>
                                          </p:spTgt>
                                        </p:tgtEl>
                                        <p:attrNameLst>
                                          <p:attrName>style.visibility</p:attrName>
                                        </p:attrNameLst>
                                      </p:cBhvr>
                                      <p:to>
                                        <p:strVal val="visible"/>
                                      </p:to>
                                    </p:set>
                                    <p:anim calcmode="lin" valueType="num">
                                      <p:cBhvr additive="base">
                                        <p:cTn id="7" dur="500" fill="hold"/>
                                        <p:tgtEl>
                                          <p:spTgt spid="136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3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3970">
                                            <p:txEl>
                                              <p:pRg st="1" end="1"/>
                                            </p:txEl>
                                          </p:spTgt>
                                        </p:tgtEl>
                                        <p:attrNameLst>
                                          <p:attrName>style.visibility</p:attrName>
                                        </p:attrNameLst>
                                      </p:cBhvr>
                                      <p:to>
                                        <p:strVal val="visible"/>
                                      </p:to>
                                    </p:set>
                                    <p:anim calcmode="lin" valueType="num">
                                      <p:cBhvr additive="base">
                                        <p:cTn id="13" dur="500" fill="hold"/>
                                        <p:tgtEl>
                                          <p:spTgt spid="1363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3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94609"/>
                                        </p:tgtEl>
                                        <p:attrNameLst>
                                          <p:attrName>style.visibility</p:attrName>
                                        </p:attrNameLst>
                                      </p:cBhvr>
                                      <p:to>
                                        <p:strVal val="visible"/>
                                      </p:to>
                                    </p:set>
                                    <p:animEffect transition="in" filter="wipe(left)">
                                      <p:cBhvr>
                                        <p:cTn id="21" dur="500"/>
                                        <p:tgtEl>
                                          <p:spTgt spid="194609"/>
                                        </p:tgtEl>
                                      </p:cBhvr>
                                    </p:animEffect>
                                  </p:childTnLst>
                                </p:cTn>
                              </p:par>
                            </p:childTnLst>
                          </p:cTn>
                        </p:par>
                        <p:par>
                          <p:cTn id="22" fill="hold" nodeType="afterGroup">
                            <p:stCondLst>
                              <p:cond delay="2500"/>
                            </p:stCondLst>
                            <p:childTnLst>
                              <p:par>
                                <p:cTn id="23" presetID="53" presetClass="entr" presetSubtype="0" fill="hold" grpId="0" nodeType="afterEffect">
                                  <p:stCondLst>
                                    <p:cond delay="0"/>
                                  </p:stCondLst>
                                  <p:childTnLst>
                                    <p:set>
                                      <p:cBhvr>
                                        <p:cTn id="24" dur="1" fill="hold">
                                          <p:stCondLst>
                                            <p:cond delay="0"/>
                                          </p:stCondLst>
                                        </p:cTn>
                                        <p:tgtEl>
                                          <p:spTgt spid="194611"/>
                                        </p:tgtEl>
                                        <p:attrNameLst>
                                          <p:attrName>style.visibility</p:attrName>
                                        </p:attrNameLst>
                                      </p:cBhvr>
                                      <p:to>
                                        <p:strVal val="visible"/>
                                      </p:to>
                                    </p:set>
                                    <p:anim calcmode="lin" valueType="num">
                                      <p:cBhvr>
                                        <p:cTn id="25" dur="500" fill="hold"/>
                                        <p:tgtEl>
                                          <p:spTgt spid="194611"/>
                                        </p:tgtEl>
                                        <p:attrNameLst>
                                          <p:attrName>ppt_w</p:attrName>
                                        </p:attrNameLst>
                                      </p:cBhvr>
                                      <p:tavLst>
                                        <p:tav tm="0">
                                          <p:val>
                                            <p:fltVal val="0"/>
                                          </p:val>
                                        </p:tav>
                                        <p:tav tm="100000">
                                          <p:val>
                                            <p:strVal val="#ppt_w"/>
                                          </p:val>
                                        </p:tav>
                                      </p:tavLst>
                                    </p:anim>
                                    <p:anim calcmode="lin" valueType="num">
                                      <p:cBhvr>
                                        <p:cTn id="26" dur="500" fill="hold"/>
                                        <p:tgtEl>
                                          <p:spTgt spid="194611"/>
                                        </p:tgtEl>
                                        <p:attrNameLst>
                                          <p:attrName>ppt_h</p:attrName>
                                        </p:attrNameLst>
                                      </p:cBhvr>
                                      <p:tavLst>
                                        <p:tav tm="0">
                                          <p:val>
                                            <p:fltVal val="0"/>
                                          </p:val>
                                        </p:tav>
                                        <p:tav tm="100000">
                                          <p:val>
                                            <p:strVal val="#ppt_h"/>
                                          </p:val>
                                        </p:tav>
                                      </p:tavLst>
                                    </p:anim>
                                    <p:animEffect transition="in" filter="fade">
                                      <p:cBhvr>
                                        <p:cTn id="27" dur="500"/>
                                        <p:tgtEl>
                                          <p:spTgt spid="1946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10"/>
                                        </p:tgtEl>
                                        <p:attrNameLst>
                                          <p:attrName>style.visibility</p:attrName>
                                        </p:attrNameLst>
                                      </p:cBhvr>
                                      <p:to>
                                        <p:strVal val="visible"/>
                                      </p:to>
                                    </p:set>
                                    <p:animEffect transition="in" filter="fade">
                                      <p:cBhvr>
                                        <p:cTn id="32" dur="2000"/>
                                        <p:tgtEl>
                                          <p:spTgt spid="1946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fill="hold" grpId="1" nodeType="clickEffect">
                                  <p:stCondLst>
                                    <p:cond delay="400"/>
                                  </p:stCondLst>
                                  <p:childTnLst>
                                    <p:animMotion origin="layout" path="M 3.88889E-6 4.44444E-6 L 0.26579 -0.00162 " pathEditMode="relative" rAng="0" ptsTypes="AA">
                                      <p:cBhvr>
                                        <p:cTn id="36" dur="3000" fill="hold"/>
                                        <p:tgtEl>
                                          <p:spTgt spid="194610"/>
                                        </p:tgtEl>
                                        <p:attrNameLst>
                                          <p:attrName>ppt_x</p:attrName>
                                          <p:attrName>ppt_y</p:attrName>
                                        </p:attrNameLst>
                                      </p:cBhvr>
                                      <p:rCtr x="13281" y="-93"/>
                                    </p:animMotion>
                                  </p:childTnLst>
                                </p:cTn>
                              </p:par>
                              <p:par>
                                <p:cTn id="37" presetID="64" presetClass="path" presetSubtype="0" accel="79000" fill="hold" nodeType="withEffect">
                                  <p:stCondLst>
                                    <p:cond delay="0"/>
                                  </p:stCondLst>
                                  <p:childTnLst>
                                    <p:animMotion origin="layout" path="M -3.88889E-6 2.22222E-6 L -3.88889E-6 -0.07871 " pathEditMode="relative" rAng="0" ptsTypes="AA">
                                      <p:cBhvr>
                                        <p:cTn id="38" dur="3000" fill="hold"/>
                                        <p:tgtEl>
                                          <p:spTgt spid="2"/>
                                        </p:tgtEl>
                                        <p:attrNameLst>
                                          <p:attrName>ppt_x</p:attrName>
                                          <p:attrName>ppt_y</p:attrName>
                                        </p:attrNameLst>
                                      </p:cBhvr>
                                      <p:rCtr x="0" y="-3935"/>
                                    </p:animMotion>
                                  </p:childTnLst>
                                  <p:subTnLst>
                                    <p:audio>
                                      <p:cMediaNode>
                                        <p:cTn display="0" masterRel="sameClick">
                                          <p:stCondLst>
                                            <p:cond evt="begin" delay="0">
                                              <p:tn val="37"/>
                                            </p:cond>
                                          </p:stCondLst>
                                          <p:endCondLst>
                                            <p:cond evt="onStopAudio" delay="0">
                                              <p:tgtEl>
                                                <p:sldTgt/>
                                              </p:tgtEl>
                                            </p:cond>
                                          </p:endCondLst>
                                        </p:cTn>
                                        <p:tgtEl>
                                          <p:sndTgt r:embed="rId5" name="rocket.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2000"/>
                                        <p:tgtEl>
                                          <p:spTgt spid="194611"/>
                                        </p:tgtEl>
                                      </p:cBhvr>
                                    </p:animEffect>
                                    <p:set>
                                      <p:cBhvr>
                                        <p:cTn id="43" dur="1" fill="hold">
                                          <p:stCondLst>
                                            <p:cond delay="1999"/>
                                          </p:stCondLst>
                                        </p:cTn>
                                        <p:tgtEl>
                                          <p:spTgt spid="194611"/>
                                        </p:tgtEl>
                                        <p:attrNameLst>
                                          <p:attrName>style.visibility</p:attrName>
                                        </p:attrNameLst>
                                      </p:cBhvr>
                                      <p:to>
                                        <p:strVal val="hidden"/>
                                      </p:to>
                                    </p:set>
                                  </p:childTnLst>
                                </p:cTn>
                              </p:par>
                            </p:childTnLst>
                          </p:cTn>
                        </p:par>
                        <p:par>
                          <p:cTn id="44" fill="hold" nodeType="afterGroup">
                            <p:stCondLst>
                              <p:cond delay="2000"/>
                            </p:stCondLst>
                            <p:childTnLst>
                              <p:par>
                                <p:cTn id="45" presetID="22" presetClass="exit" presetSubtype="8" fill="hold" grpId="1" nodeType="afterEffect">
                                  <p:stCondLst>
                                    <p:cond delay="0"/>
                                  </p:stCondLst>
                                  <p:childTnLst>
                                    <p:animEffect transition="out" filter="wipe(left)">
                                      <p:cBhvr>
                                        <p:cTn id="46" dur="500"/>
                                        <p:tgtEl>
                                          <p:spTgt spid="194609"/>
                                        </p:tgtEl>
                                      </p:cBhvr>
                                    </p:animEffect>
                                    <p:set>
                                      <p:cBhvr>
                                        <p:cTn id="47" dur="1" fill="hold">
                                          <p:stCondLst>
                                            <p:cond delay="499"/>
                                          </p:stCondLst>
                                        </p:cTn>
                                        <p:tgtEl>
                                          <p:spTgt spid="194609"/>
                                        </p:tgtEl>
                                        <p:attrNameLst>
                                          <p:attrName>style.visibility</p:attrName>
                                        </p:attrNameLst>
                                      </p:cBhvr>
                                      <p:to>
                                        <p:strVal val="hidden"/>
                                      </p:to>
                                    </p:set>
                                  </p:childTnLst>
                                </p:cTn>
                              </p:par>
                            </p:childTnLst>
                          </p:cTn>
                        </p:par>
                        <p:par>
                          <p:cTn id="48" fill="hold" nodeType="afterGroup">
                            <p:stCondLst>
                              <p:cond delay="2500"/>
                            </p:stCondLst>
                            <p:childTnLst>
                              <p:par>
                                <p:cTn id="49" presetID="10" presetClass="exit" presetSubtype="0" fill="hold" grpId="2" nodeType="afterEffect">
                                  <p:stCondLst>
                                    <p:cond delay="0"/>
                                  </p:stCondLst>
                                  <p:childTnLst>
                                    <p:animEffect transition="out" filter="fade">
                                      <p:cBhvr>
                                        <p:cTn id="50" dur="2000"/>
                                        <p:tgtEl>
                                          <p:spTgt spid="194610"/>
                                        </p:tgtEl>
                                      </p:cBhvr>
                                    </p:animEffect>
                                    <p:set>
                                      <p:cBhvr>
                                        <p:cTn id="51" dur="1" fill="hold">
                                          <p:stCondLst>
                                            <p:cond delay="1999"/>
                                          </p:stCondLst>
                                        </p:cTn>
                                        <p:tgtEl>
                                          <p:spTgt spid="194610"/>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363970">
                                            <p:txEl>
                                              <p:pRg st="2" end="2"/>
                                            </p:txEl>
                                          </p:spTgt>
                                        </p:tgtEl>
                                        <p:attrNameLst>
                                          <p:attrName>style.visibility</p:attrName>
                                        </p:attrNameLst>
                                      </p:cBhvr>
                                      <p:to>
                                        <p:strVal val="visible"/>
                                      </p:to>
                                    </p:set>
                                    <p:anim calcmode="lin" valueType="num">
                                      <p:cBhvr additive="base">
                                        <p:cTn id="56" dur="500" fill="hold"/>
                                        <p:tgtEl>
                                          <p:spTgt spid="136397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63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63970">
                                            <p:txEl>
                                              <p:pRg st="3" end="3"/>
                                            </p:txEl>
                                          </p:spTgt>
                                        </p:tgtEl>
                                        <p:attrNameLst>
                                          <p:attrName>style.visibility</p:attrName>
                                        </p:attrNameLst>
                                      </p:cBhvr>
                                      <p:to>
                                        <p:strVal val="visible"/>
                                      </p:to>
                                    </p:set>
                                    <p:anim calcmode="lin" valueType="num">
                                      <p:cBhvr additive="base">
                                        <p:cTn id="67" dur="500" fill="hold"/>
                                        <p:tgtEl>
                                          <p:spTgt spid="136397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63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63970">
                                            <p:txEl>
                                              <p:pRg st="4" end="4"/>
                                            </p:txEl>
                                          </p:spTgt>
                                        </p:tgtEl>
                                        <p:attrNameLst>
                                          <p:attrName>style.visibility</p:attrName>
                                        </p:attrNameLst>
                                      </p:cBhvr>
                                      <p:to>
                                        <p:strVal val="visible"/>
                                      </p:to>
                                    </p:set>
                                    <p:anim calcmode="lin" valueType="num">
                                      <p:cBhvr additive="base">
                                        <p:cTn id="73" dur="500" fill="hold"/>
                                        <p:tgtEl>
                                          <p:spTgt spid="1363970">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63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9" grpId="0" animBg="1"/>
      <p:bldP spid="194609" grpId="1" animBg="1"/>
      <p:bldP spid="194610" grpId="0" animBg="1"/>
      <p:bldP spid="194610" grpId="1" animBg="1"/>
      <p:bldP spid="194610" grpId="2" animBg="1"/>
      <p:bldP spid="194611" grpId="0"/>
      <p:bldP spid="1946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The bending of light</a:t>
            </a:r>
            <a:r>
              <a:rPr lang="en-US" altLang="en-US" sz="2400">
                <a:solidFill>
                  <a:schemeClr val="accent2"/>
                </a:solidFill>
                <a:cs typeface="Segoe UI" pitchFamily="34" charset="0"/>
              </a:rPr>
              <a:t> – the Eddington experiment</a:t>
            </a:r>
            <a:r>
              <a:rPr lang="en-US" altLang="en-US" sz="2400" i="1">
                <a:solidFill>
                  <a:schemeClr val="accent2"/>
                </a:solidFill>
                <a:cs typeface="Segoe UI" pitchFamily="34" charset="0"/>
              </a:rPr>
              <a:t> </a:t>
            </a:r>
            <a:r>
              <a:rPr lang="en-US" altLang="en-US" sz="2400">
                <a:solidFill>
                  <a:srgbClr val="000000"/>
                </a:solidFill>
                <a:cs typeface="Times New Roman" pitchFamily="18" charset="0"/>
              </a:rPr>
              <a:t>	</a:t>
            </a:r>
          </a:p>
          <a:p>
            <a:pPr eaLnBrk="1" hangingPunct="1">
              <a:spcBef>
                <a:spcPct val="0"/>
              </a:spcBef>
              <a:buFontTx/>
              <a:buNone/>
            </a:pPr>
            <a:r>
              <a:rPr lang="en-US" altLang="en-US" sz="2400">
                <a:cs typeface="Courier New" pitchFamily="49" charset="0"/>
              </a:rPr>
              <a:t>●</a:t>
            </a:r>
            <a:r>
              <a:rPr lang="en-US" altLang="en-US" sz="2400"/>
              <a:t>In 1919, Sir Arthur Eddington conducted the                         first experiment testing Einstein’s </a:t>
            </a:r>
            <a:r>
              <a:rPr lang="en-US" altLang="en-US" sz="2400" b="1"/>
              <a:t>General                              Theory of Relativity</a:t>
            </a:r>
            <a:r>
              <a:rPr lang="en-US" altLang="en-US" sz="2400"/>
              <a:t>, published in 1915.</a:t>
            </a:r>
          </a:p>
          <a:p>
            <a:pPr eaLnBrk="1" hangingPunct="1">
              <a:spcBef>
                <a:spcPct val="0"/>
              </a:spcBef>
              <a:buFontTx/>
              <a:buNone/>
            </a:pPr>
            <a:r>
              <a:rPr lang="en-US" altLang="en-US" sz="2400">
                <a:solidFill>
                  <a:srgbClr val="000000"/>
                </a:solidFill>
                <a:cs typeface="Times New Roman" pitchFamily="18" charset="0"/>
              </a:rPr>
              <a:t>●General relativity’s </a:t>
            </a:r>
            <a:r>
              <a:rPr lang="en-US" altLang="en-US" sz="2400" i="1">
                <a:solidFill>
                  <a:srgbClr val="000000"/>
                </a:solidFill>
                <a:cs typeface="Times New Roman" pitchFamily="18" charset="0"/>
              </a:rPr>
              <a:t>principle of  equivalence</a:t>
            </a:r>
            <a:r>
              <a:rPr lang="en-US" altLang="en-US" sz="2400">
                <a:solidFill>
                  <a:srgbClr val="000000"/>
                </a:solidFill>
                <a:cs typeface="Times New Roman" pitchFamily="18" charset="0"/>
              </a:rPr>
              <a:t>                                  predicts the bending of light rays in a                                     gravitational field.</a:t>
            </a:r>
          </a:p>
          <a:p>
            <a:pPr eaLnBrk="1" hangingPunct="1">
              <a:spcBef>
                <a:spcPct val="0"/>
              </a:spcBef>
              <a:buFontTx/>
              <a:buNone/>
            </a:pPr>
            <a:r>
              <a:rPr lang="en-US" altLang="en-US" sz="2400">
                <a:cs typeface="Courier New" pitchFamily="49" charset="0"/>
              </a:rPr>
              <a:t>●</a:t>
            </a:r>
            <a:r>
              <a:rPr lang="en-US" altLang="en-US" sz="2400"/>
              <a:t>During a total eclipse, the moon blocks out                                                the sun entirely on certain parts of the Earth                                          to such an extent that you can see stars near                                the disk of the sun.</a:t>
            </a:r>
          </a:p>
          <a:p>
            <a:pPr eaLnBrk="1" hangingPunct="1">
              <a:spcBef>
                <a:spcPct val="0"/>
              </a:spcBef>
              <a:buFontTx/>
              <a:buNone/>
            </a:pPr>
            <a:r>
              <a:rPr lang="en-US" altLang="en-US" sz="2400">
                <a:cs typeface="Courier New" pitchFamily="49" charset="0"/>
              </a:rPr>
              <a:t>●</a:t>
            </a:r>
            <a:r>
              <a:rPr lang="en-US" altLang="en-US" sz="2400"/>
              <a:t>In fact, stars that were </a:t>
            </a:r>
            <a:r>
              <a:rPr lang="en-US" altLang="en-US" sz="2400" b="1"/>
              <a:t>behind</a:t>
            </a:r>
            <a:r>
              <a:rPr lang="en-US" altLang="en-US" sz="2400"/>
              <a:t> the sun were                              expected to be seen, according to the general                                        theory, because of the bending of light by its              strong gravitational field.</a:t>
            </a:r>
          </a:p>
        </p:txBody>
      </p:sp>
      <p:pic>
        <p:nvPicPr>
          <p:cNvPr id="1351688" name="Picture 8"/>
          <p:cNvPicPr>
            <a:picLocks noChangeAspect="1" noChangeArrowheads="1"/>
          </p:cNvPicPr>
          <p:nvPr/>
        </p:nvPicPr>
        <p:blipFill>
          <a:blip r:embed="rId5"/>
          <a:srcRect b="5728"/>
          <a:stretch>
            <a:fillRect/>
          </a:stretch>
        </p:blipFill>
        <p:spPr bwMode="auto">
          <a:xfrm>
            <a:off x="7019925" y="4533900"/>
            <a:ext cx="1978025" cy="2136775"/>
          </a:xfrm>
          <a:prstGeom prst="rect">
            <a:avLst/>
          </a:prstGeom>
          <a:ln>
            <a:noFill/>
          </a:ln>
          <a:effectLst>
            <a:outerShdw blurRad="292100" dist="139700" dir="2700000" algn="tl" rotWithShape="0">
              <a:srgbClr val="333333">
                <a:alpha val="65000"/>
              </a:srgbClr>
            </a:outerShdw>
          </a:effectLst>
        </p:spPr>
      </p:pic>
      <p:pic>
        <p:nvPicPr>
          <p:cNvPr id="1351689" name="Picture 9"/>
          <p:cNvPicPr>
            <a:picLocks noChangeAspect="1" noChangeArrowheads="1"/>
          </p:cNvPicPr>
          <p:nvPr/>
        </p:nvPicPr>
        <p:blipFill>
          <a:blip r:embed="rId6"/>
          <a:srcRect b="16355"/>
          <a:stretch>
            <a:fillRect/>
          </a:stretch>
        </p:blipFill>
        <p:spPr bwMode="auto">
          <a:xfrm>
            <a:off x="7023100" y="1992313"/>
            <a:ext cx="1966913" cy="1960562"/>
          </a:xfrm>
          <a:prstGeom prst="rect">
            <a:avLst/>
          </a:prstGeom>
          <a:ln>
            <a:noFill/>
          </a:ln>
          <a:effectLst>
            <a:outerShdw blurRad="292100" dist="139700" dir="2700000" algn="tl" rotWithShape="0">
              <a:srgbClr val="333333">
                <a:alpha val="65000"/>
              </a:srgbClr>
            </a:outerShdw>
          </a:effectLst>
        </p:spPr>
      </p:pic>
      <p:sp>
        <p:nvSpPr>
          <p:cNvPr id="163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682">
                                            <p:txEl>
                                              <p:pRg st="1" end="1"/>
                                            </p:txEl>
                                          </p:spTgt>
                                        </p:tgtEl>
                                        <p:attrNameLst>
                                          <p:attrName>style.visibility</p:attrName>
                                        </p:attrNameLst>
                                      </p:cBhvr>
                                      <p:to>
                                        <p:strVal val="visible"/>
                                      </p:to>
                                    </p:set>
                                    <p:anim calcmode="lin" valueType="num">
                                      <p:cBhvr additive="base">
                                        <p:cTn id="7" dur="500" fill="hold"/>
                                        <p:tgtEl>
                                          <p:spTgt spid="135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51689"/>
                                        </p:tgtEl>
                                        <p:attrNameLst>
                                          <p:attrName>style.visibility</p:attrName>
                                        </p:attrNameLst>
                                      </p:cBhvr>
                                      <p:to>
                                        <p:strVal val="visible"/>
                                      </p:to>
                                    </p:set>
                                    <p:anim calcmode="lin" valueType="num">
                                      <p:cBhvr>
                                        <p:cTn id="11" dur="500" fill="hold"/>
                                        <p:tgtEl>
                                          <p:spTgt spid="1351689"/>
                                        </p:tgtEl>
                                        <p:attrNameLst>
                                          <p:attrName>ppt_w</p:attrName>
                                        </p:attrNameLst>
                                      </p:cBhvr>
                                      <p:tavLst>
                                        <p:tav tm="0">
                                          <p:val>
                                            <p:fltVal val="0"/>
                                          </p:val>
                                        </p:tav>
                                        <p:tav tm="100000">
                                          <p:val>
                                            <p:strVal val="#ppt_w"/>
                                          </p:val>
                                        </p:tav>
                                      </p:tavLst>
                                    </p:anim>
                                    <p:anim calcmode="lin" valueType="num">
                                      <p:cBhvr>
                                        <p:cTn id="12" dur="500" fill="hold"/>
                                        <p:tgtEl>
                                          <p:spTgt spid="1351689"/>
                                        </p:tgtEl>
                                        <p:attrNameLst>
                                          <p:attrName>ppt_h</p:attrName>
                                        </p:attrNameLst>
                                      </p:cBhvr>
                                      <p:tavLst>
                                        <p:tav tm="0">
                                          <p:val>
                                            <p:fltVal val="0"/>
                                          </p:val>
                                        </p:tav>
                                        <p:tav tm="100000">
                                          <p:val>
                                            <p:strVal val="#ppt_h"/>
                                          </p:val>
                                        </p:tav>
                                      </p:tavLst>
                                    </p:anim>
                                    <p:animEffect transition="in" filter="fade">
                                      <p:cBhvr>
                                        <p:cTn id="13" dur="500"/>
                                        <p:tgtEl>
                                          <p:spTgt spid="13516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51682">
                                            <p:txEl>
                                              <p:pRg st="2" end="2"/>
                                            </p:txEl>
                                          </p:spTgt>
                                        </p:tgtEl>
                                        <p:attrNameLst>
                                          <p:attrName>style.visibility</p:attrName>
                                        </p:attrNameLst>
                                      </p:cBhvr>
                                      <p:to>
                                        <p:strVal val="visible"/>
                                      </p:to>
                                    </p:set>
                                    <p:anim calcmode="lin" valueType="num">
                                      <p:cBhvr additive="base">
                                        <p:cTn id="18" dur="500" fill="hold"/>
                                        <p:tgtEl>
                                          <p:spTgt spid="135168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51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51682">
                                            <p:txEl>
                                              <p:pRg st="3" end="3"/>
                                            </p:txEl>
                                          </p:spTgt>
                                        </p:tgtEl>
                                        <p:attrNameLst>
                                          <p:attrName>style.visibility</p:attrName>
                                        </p:attrNameLst>
                                      </p:cBhvr>
                                      <p:to>
                                        <p:strVal val="visible"/>
                                      </p:to>
                                    </p:set>
                                    <p:anim calcmode="lin" valueType="num">
                                      <p:cBhvr additive="base">
                                        <p:cTn id="24" dur="500" fill="hold"/>
                                        <p:tgtEl>
                                          <p:spTgt spid="135168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51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1351688"/>
                                        </p:tgtEl>
                                        <p:attrNameLst>
                                          <p:attrName>style.visibility</p:attrName>
                                        </p:attrNameLst>
                                      </p:cBhvr>
                                      <p:to>
                                        <p:strVal val="visible"/>
                                      </p:to>
                                    </p:set>
                                    <p:animEffect transition="in" filter="fade">
                                      <p:cBhvr>
                                        <p:cTn id="28" dur="2000"/>
                                        <p:tgtEl>
                                          <p:spTgt spid="1351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351682">
                                            <p:txEl>
                                              <p:pRg st="4" end="4"/>
                                            </p:txEl>
                                          </p:spTgt>
                                        </p:tgtEl>
                                        <p:attrNameLst>
                                          <p:attrName>style.visibility</p:attrName>
                                        </p:attrNameLst>
                                      </p:cBhvr>
                                      <p:to>
                                        <p:strVal val="visible"/>
                                      </p:to>
                                    </p:set>
                                    <p:anim calcmode="lin" valueType="num">
                                      <p:cBhvr additive="base">
                                        <p:cTn id="33" dur="500" fill="hold"/>
                                        <p:tgtEl>
                                          <p:spTgt spid="135168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51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5"/>
          <p:cNvSpPr>
            <a:spLocks noChangeArrowheads="1"/>
          </p:cNvSpPr>
          <p:nvPr/>
        </p:nvSpPr>
        <p:spPr bwMode="auto">
          <a:xfrm>
            <a:off x="687388" y="5022850"/>
            <a:ext cx="7772400" cy="18494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5785" name="Oval 9"/>
          <p:cNvSpPr>
            <a:spLocks noChangeArrowheads="1"/>
          </p:cNvSpPr>
          <p:nvPr/>
        </p:nvSpPr>
        <p:spPr bwMode="auto">
          <a:xfrm>
            <a:off x="1411288" y="5718175"/>
            <a:ext cx="4103687" cy="950913"/>
          </a:xfrm>
          <a:prstGeom prst="ellipse">
            <a:avLst/>
          </a:pr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5788" name="AutoShape 12"/>
          <p:cNvSpPr>
            <a:spLocks noChangeArrowheads="1"/>
          </p:cNvSpPr>
          <p:nvPr/>
        </p:nvSpPr>
        <p:spPr bwMode="auto">
          <a:xfrm>
            <a:off x="7251700" y="5240338"/>
            <a:ext cx="288925" cy="288925"/>
          </a:xfrm>
          <a:prstGeom prst="star4">
            <a:avLst>
              <a:gd name="adj" fmla="val 12500"/>
            </a:avLst>
          </a:prstGeom>
          <a:solidFill>
            <a:srgbClr val="F5FEA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5789" name="AutoShape 13"/>
          <p:cNvSpPr>
            <a:spLocks noChangeArrowheads="1"/>
          </p:cNvSpPr>
          <p:nvPr/>
        </p:nvSpPr>
        <p:spPr bwMode="auto">
          <a:xfrm>
            <a:off x="4678363" y="5399088"/>
            <a:ext cx="288925" cy="288925"/>
          </a:xfrm>
          <a:prstGeom prst="star4">
            <a:avLst>
              <a:gd name="adj" fmla="val 12500"/>
            </a:avLst>
          </a:prstGeom>
          <a:solidFill>
            <a:srgbClr val="F5FEA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5791" name="Freeform 15"/>
          <p:cNvSpPr>
            <a:spLocks/>
          </p:cNvSpPr>
          <p:nvPr/>
        </p:nvSpPr>
        <p:spPr bwMode="auto">
          <a:xfrm>
            <a:off x="1881188" y="5394325"/>
            <a:ext cx="5473700" cy="1058863"/>
          </a:xfrm>
          <a:custGeom>
            <a:avLst/>
            <a:gdLst>
              <a:gd name="T0" fmla="*/ 2147483647 w 3448"/>
              <a:gd name="T1" fmla="*/ 0 h 667"/>
              <a:gd name="T2" fmla="*/ 2147483647 w 3448"/>
              <a:gd name="T3" fmla="*/ 2147483647 h 667"/>
              <a:gd name="T4" fmla="*/ 0 w 3448"/>
              <a:gd name="T5" fmla="*/ 2147483647 h 667"/>
              <a:gd name="T6" fmla="*/ 0 60000 65536"/>
              <a:gd name="T7" fmla="*/ 0 60000 65536"/>
              <a:gd name="T8" fmla="*/ 0 60000 65536"/>
              <a:gd name="T9" fmla="*/ 0 w 3448"/>
              <a:gd name="T10" fmla="*/ 0 h 667"/>
              <a:gd name="T11" fmla="*/ 3448 w 3448"/>
              <a:gd name="T12" fmla="*/ 667 h 667"/>
            </a:gdLst>
            <a:ahLst/>
            <a:cxnLst>
              <a:cxn ang="T6">
                <a:pos x="T0" y="T1"/>
              </a:cxn>
              <a:cxn ang="T7">
                <a:pos x="T2" y="T3"/>
              </a:cxn>
              <a:cxn ang="T8">
                <a:pos x="T4" y="T5"/>
              </a:cxn>
            </a:cxnLst>
            <a:rect l="T9" t="T10" r="T11" b="T12"/>
            <a:pathLst>
              <a:path w="3448" h="667">
                <a:moveTo>
                  <a:pt x="3448" y="0"/>
                </a:moveTo>
                <a:cubicBezTo>
                  <a:pt x="3062" y="66"/>
                  <a:pt x="1704" y="278"/>
                  <a:pt x="1129" y="389"/>
                </a:cubicBezTo>
                <a:cubicBezTo>
                  <a:pt x="554" y="500"/>
                  <a:pt x="235" y="610"/>
                  <a:pt x="0" y="667"/>
                </a:cubicBezTo>
              </a:path>
            </a:pathLst>
          </a:custGeom>
          <a:noFill/>
          <a:ln w="9525"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5792" name="Line 16"/>
          <p:cNvSpPr>
            <a:spLocks noChangeShapeType="1"/>
          </p:cNvSpPr>
          <p:nvPr/>
        </p:nvSpPr>
        <p:spPr bwMode="auto">
          <a:xfrm flipV="1">
            <a:off x="1857375" y="5586413"/>
            <a:ext cx="2911475" cy="87947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793" name="Line 17"/>
          <p:cNvSpPr>
            <a:spLocks noChangeShapeType="1"/>
          </p:cNvSpPr>
          <p:nvPr/>
        </p:nvSpPr>
        <p:spPr bwMode="auto">
          <a:xfrm flipV="1">
            <a:off x="3519488" y="5410200"/>
            <a:ext cx="3827462" cy="75565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55786" name="Oval 10"/>
          <p:cNvSpPr>
            <a:spLocks noChangeArrowheads="1"/>
          </p:cNvSpPr>
          <p:nvPr/>
        </p:nvSpPr>
        <p:spPr bwMode="auto">
          <a:xfrm>
            <a:off x="3228975" y="6026150"/>
            <a:ext cx="349250" cy="349250"/>
          </a:xfrm>
          <a:prstGeom prst="ellipse">
            <a:avLst/>
          </a:prstGeom>
          <a:gradFill rotWithShape="1">
            <a:gsLst>
              <a:gs pos="0">
                <a:srgbClr val="767600"/>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55790" name="Line 14"/>
          <p:cNvSpPr>
            <a:spLocks noChangeShapeType="1"/>
          </p:cNvSpPr>
          <p:nvPr/>
        </p:nvSpPr>
        <p:spPr bwMode="auto">
          <a:xfrm flipV="1">
            <a:off x="1820863" y="6211888"/>
            <a:ext cx="1463675" cy="288925"/>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55795" name="Text Box 19"/>
          <p:cNvSpPr txBox="1">
            <a:spLocks noChangeArrowheads="1"/>
          </p:cNvSpPr>
          <p:nvPr/>
        </p:nvSpPr>
        <p:spPr bwMode="auto">
          <a:xfrm>
            <a:off x="7156450" y="54229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actual star</a:t>
            </a:r>
          </a:p>
        </p:txBody>
      </p:sp>
      <p:sp>
        <p:nvSpPr>
          <p:cNvPr id="1355796" name="Text Box 20"/>
          <p:cNvSpPr txBox="1">
            <a:spLocks noChangeArrowheads="1"/>
          </p:cNvSpPr>
          <p:nvPr/>
        </p:nvSpPr>
        <p:spPr bwMode="auto">
          <a:xfrm>
            <a:off x="687388" y="5919788"/>
            <a:ext cx="1112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earth / moon</a:t>
            </a:r>
          </a:p>
        </p:txBody>
      </p:sp>
      <p:sp>
        <p:nvSpPr>
          <p:cNvPr id="1355797" name="Text Box 21"/>
          <p:cNvSpPr txBox="1">
            <a:spLocks noChangeArrowheads="1"/>
          </p:cNvSpPr>
          <p:nvPr/>
        </p:nvSpPr>
        <p:spPr bwMode="auto">
          <a:xfrm>
            <a:off x="3035300" y="6256338"/>
            <a:ext cx="750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Sun</a:t>
            </a:r>
          </a:p>
        </p:txBody>
      </p:sp>
      <p:sp>
        <p:nvSpPr>
          <p:cNvPr id="1355798" name="Text Box 22"/>
          <p:cNvSpPr txBox="1">
            <a:spLocks noChangeArrowheads="1"/>
          </p:cNvSpPr>
          <p:nvPr/>
        </p:nvSpPr>
        <p:spPr bwMode="auto">
          <a:xfrm rot="-658608">
            <a:off x="4583113" y="5688013"/>
            <a:ext cx="2246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true position</a:t>
            </a:r>
          </a:p>
        </p:txBody>
      </p:sp>
      <p:sp>
        <p:nvSpPr>
          <p:cNvPr id="1355799" name="Text Box 23"/>
          <p:cNvSpPr txBox="1">
            <a:spLocks noChangeArrowheads="1"/>
          </p:cNvSpPr>
          <p:nvPr/>
        </p:nvSpPr>
        <p:spPr bwMode="auto">
          <a:xfrm rot="-985680">
            <a:off x="1893888" y="5291138"/>
            <a:ext cx="2246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8000"/>
                </a:solidFill>
              </a:rPr>
              <a:t>apparent position</a:t>
            </a:r>
          </a:p>
        </p:txBody>
      </p:sp>
      <p:sp>
        <p:nvSpPr>
          <p:cNvPr id="1355800" name="Text Box 24"/>
          <p:cNvSpPr txBox="1">
            <a:spLocks noChangeArrowheads="1"/>
          </p:cNvSpPr>
          <p:nvPr/>
        </p:nvSpPr>
        <p:spPr bwMode="auto">
          <a:xfrm>
            <a:off x="4943475" y="4957763"/>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apparent star</a:t>
            </a:r>
          </a:p>
        </p:txBody>
      </p:sp>
      <p:sp>
        <p:nvSpPr>
          <p:cNvPr id="1355802" name="Line 26"/>
          <p:cNvSpPr>
            <a:spLocks noChangeShapeType="1"/>
          </p:cNvSpPr>
          <p:nvPr/>
        </p:nvSpPr>
        <p:spPr bwMode="auto">
          <a:xfrm flipV="1">
            <a:off x="4983163" y="5403850"/>
            <a:ext cx="2414587" cy="4762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787" name="Oval 11"/>
          <p:cNvSpPr>
            <a:spLocks noChangeArrowheads="1"/>
          </p:cNvSpPr>
          <p:nvPr/>
        </p:nvSpPr>
        <p:spPr bwMode="auto">
          <a:xfrm>
            <a:off x="1809750" y="6427788"/>
            <a:ext cx="120650" cy="1206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355778" name="Rectangle 2"/>
          <p:cNvSpPr>
            <a:spLocks noChangeArrowheads="1"/>
          </p:cNvSpPr>
          <p:nvPr/>
        </p:nvSpPr>
        <p:spPr bwMode="auto">
          <a:xfrm>
            <a:off x="685800" y="1338263"/>
            <a:ext cx="7772400" cy="369728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The bending of light</a:t>
            </a:r>
            <a:r>
              <a:rPr lang="en-US" altLang="en-US" sz="2400">
                <a:solidFill>
                  <a:schemeClr val="accent2"/>
                </a:solidFill>
                <a:cs typeface="Segoe UI" pitchFamily="34" charset="0"/>
              </a:rPr>
              <a:t> – Eddington </a:t>
            </a:r>
            <a:r>
              <a:rPr lang="en-US" altLang="en-US" sz="2400">
                <a:solidFill>
                  <a:srgbClr val="000000"/>
                </a:solidFill>
                <a:cs typeface="Times New Roman" pitchFamily="18" charset="0"/>
              </a:rPr>
              <a:t>	</a:t>
            </a:r>
          </a:p>
          <a:p>
            <a:pPr eaLnBrk="1" hangingPunct="1">
              <a:spcBef>
                <a:spcPct val="0"/>
              </a:spcBef>
              <a:buFontTx/>
              <a:buNone/>
            </a:pPr>
            <a:r>
              <a:rPr lang="en-US" altLang="en-US" sz="2400">
                <a:cs typeface="Courier New" pitchFamily="49" charset="0"/>
              </a:rPr>
              <a:t>●</a:t>
            </a:r>
            <a:r>
              <a:rPr lang="en-US" altLang="en-US" sz="2400"/>
              <a:t>Here’s how the experiment worked:</a:t>
            </a:r>
          </a:p>
          <a:p>
            <a:pPr eaLnBrk="1" hangingPunct="1">
              <a:spcBef>
                <a:spcPct val="0"/>
              </a:spcBef>
              <a:buFontTx/>
              <a:buNone/>
            </a:pPr>
            <a:r>
              <a:rPr lang="en-US" altLang="en-US" sz="2400">
                <a:solidFill>
                  <a:srgbClr val="000000"/>
                </a:solidFill>
                <a:cs typeface="Times New Roman" pitchFamily="18" charset="0"/>
              </a:rPr>
              <a:t>●The sun, moon, Earth and star would                                       all be lined up for an eclipse.</a:t>
            </a:r>
          </a:p>
          <a:p>
            <a:pPr eaLnBrk="1" hangingPunct="1">
              <a:spcBef>
                <a:spcPct val="0"/>
              </a:spcBef>
              <a:buFontTx/>
              <a:buNone/>
            </a:pPr>
            <a:r>
              <a:rPr lang="en-US" altLang="en-US" sz="2400">
                <a:solidFill>
                  <a:srgbClr val="000000"/>
                </a:solidFill>
                <a:cs typeface="Times New Roman" pitchFamily="18" charset="0"/>
              </a:rPr>
              <a:t>●The </a:t>
            </a:r>
            <a:r>
              <a:rPr lang="en-US" altLang="en-US" sz="2400" b="1">
                <a:solidFill>
                  <a:srgbClr val="006600"/>
                </a:solidFill>
                <a:cs typeface="Times New Roman" pitchFamily="18" charset="0"/>
              </a:rPr>
              <a:t>apparent position</a:t>
            </a:r>
            <a:r>
              <a:rPr lang="en-US" altLang="en-US" sz="2400">
                <a:solidFill>
                  <a:srgbClr val="000000"/>
                </a:solidFill>
                <a:cs typeface="Times New Roman" pitchFamily="18" charset="0"/>
              </a:rPr>
              <a:t> of the star would be measured during the eclipse. This position would be affected by the bending of light by the sun.</a:t>
            </a:r>
            <a:endParaRPr lang="en-US" altLang="en-US" sz="2400">
              <a:solidFill>
                <a:srgbClr val="000000"/>
              </a:solidFill>
              <a:cs typeface="Courier New" pitchFamily="49" charset="0"/>
            </a:endParaRPr>
          </a:p>
          <a:p>
            <a:pPr eaLnBrk="1" hangingPunct="1">
              <a:spcBef>
                <a:spcPct val="0"/>
              </a:spcBef>
              <a:buFontTx/>
              <a:buNone/>
            </a:pPr>
            <a:r>
              <a:rPr lang="en-US" altLang="en-US" sz="2400">
                <a:solidFill>
                  <a:srgbClr val="000000"/>
                </a:solidFill>
                <a:cs typeface="Times New Roman" pitchFamily="18" charset="0"/>
              </a:rPr>
              <a:t>●The </a:t>
            </a:r>
            <a:r>
              <a:rPr lang="en-US" altLang="en-US" sz="2400" b="1">
                <a:solidFill>
                  <a:srgbClr val="FF0000"/>
                </a:solidFill>
                <a:cs typeface="Times New Roman" pitchFamily="18" charset="0"/>
              </a:rPr>
              <a:t>true position</a:t>
            </a:r>
            <a:r>
              <a:rPr lang="en-US" altLang="en-US" sz="2400">
                <a:solidFill>
                  <a:srgbClr val="000000"/>
                </a:solidFill>
                <a:cs typeface="Times New Roman" pitchFamily="18" charset="0"/>
              </a:rPr>
              <a:t> of the star </a:t>
            </a:r>
            <a:r>
              <a:rPr lang="en-US" altLang="en-US" sz="2400">
                <a:cs typeface="Times New Roman" pitchFamily="18" charset="0"/>
              </a:rPr>
              <a:t>would be determined 6 months after the </a:t>
            </a:r>
            <a:r>
              <a:rPr lang="en-US" altLang="en-US" sz="2400" b="1">
                <a:solidFill>
                  <a:srgbClr val="006600"/>
                </a:solidFill>
                <a:cs typeface="Times New Roman" pitchFamily="18" charset="0"/>
              </a:rPr>
              <a:t>apparent position</a:t>
            </a:r>
            <a:r>
              <a:rPr lang="en-US" altLang="en-US" sz="2400">
                <a:cs typeface="Times New Roman" pitchFamily="18" charset="0"/>
              </a:rPr>
              <a:t> of the star was recorded. Why 6 months?</a:t>
            </a:r>
            <a:r>
              <a:rPr lang="en-US" altLang="en-US" sz="2400">
                <a:solidFill>
                  <a:srgbClr val="000000"/>
                </a:solidFill>
                <a:cs typeface="Times New Roman" pitchFamily="18" charset="0"/>
              </a:rPr>
              <a:t> </a:t>
            </a:r>
          </a:p>
        </p:txBody>
      </p:sp>
      <p:pic>
        <p:nvPicPr>
          <p:cNvPr id="196638" name="Picture 30" descr="ANd9GcTIlkwWg6kacw43wPlr_L0NoNB-VVIG7KMUa0sBrByO8Qe3_UXBV7PtNfyz2A"/>
          <p:cNvPicPr>
            <a:picLocks noChangeAspect="1" noChangeArrowheads="1"/>
          </p:cNvPicPr>
          <p:nvPr/>
        </p:nvPicPr>
        <p:blipFill>
          <a:blip r:embed="rId10"/>
          <a:srcRect/>
          <a:stretch>
            <a:fillRect/>
          </a:stretch>
        </p:blipFill>
        <p:spPr bwMode="auto">
          <a:xfrm>
            <a:off x="6035675" y="295275"/>
            <a:ext cx="3000375" cy="2517775"/>
          </a:xfrm>
          <a:prstGeom prst="rect">
            <a:avLst/>
          </a:prstGeom>
          <a:ln>
            <a:noFill/>
          </a:ln>
          <a:effectLst>
            <a:outerShdw blurRad="292100" dist="139700" dir="2700000" algn="tl" rotWithShape="0">
              <a:srgbClr val="333333">
                <a:alpha val="65000"/>
              </a:srgbClr>
            </a:outerShdw>
          </a:effectLst>
        </p:spPr>
      </p:pic>
      <p:sp>
        <p:nvSpPr>
          <p:cNvPr id="1742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5778">
                                            <p:txEl>
                                              <p:pRg st="1" end="1"/>
                                            </p:txEl>
                                          </p:spTgt>
                                        </p:tgtEl>
                                        <p:attrNameLst>
                                          <p:attrName>style.visibility</p:attrName>
                                        </p:attrNameLst>
                                      </p:cBhvr>
                                      <p:to>
                                        <p:strVal val="visible"/>
                                      </p:to>
                                    </p:set>
                                    <p:anim calcmode="lin" valueType="num">
                                      <p:cBhvr additive="base">
                                        <p:cTn id="7" dur="500" fill="hold"/>
                                        <p:tgtEl>
                                          <p:spTgt spid="135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96638"/>
                                        </p:tgtEl>
                                        <p:attrNameLst>
                                          <p:attrName>style.visibility</p:attrName>
                                        </p:attrNameLst>
                                      </p:cBhvr>
                                      <p:to>
                                        <p:strVal val="visible"/>
                                      </p:to>
                                    </p:set>
                                    <p:anim calcmode="lin" valueType="num">
                                      <p:cBhvr>
                                        <p:cTn id="13" dur="500" fill="hold"/>
                                        <p:tgtEl>
                                          <p:spTgt spid="196638"/>
                                        </p:tgtEl>
                                        <p:attrNameLst>
                                          <p:attrName>ppt_w</p:attrName>
                                        </p:attrNameLst>
                                      </p:cBhvr>
                                      <p:tavLst>
                                        <p:tav tm="0">
                                          <p:val>
                                            <p:fltVal val="0"/>
                                          </p:val>
                                        </p:tav>
                                        <p:tav tm="100000">
                                          <p:val>
                                            <p:strVal val="#ppt_w"/>
                                          </p:val>
                                        </p:tav>
                                      </p:tavLst>
                                    </p:anim>
                                    <p:anim calcmode="lin" valueType="num">
                                      <p:cBhvr>
                                        <p:cTn id="14" dur="500" fill="hold"/>
                                        <p:tgtEl>
                                          <p:spTgt spid="196638"/>
                                        </p:tgtEl>
                                        <p:attrNameLst>
                                          <p:attrName>ppt_h</p:attrName>
                                        </p:attrNameLst>
                                      </p:cBhvr>
                                      <p:tavLst>
                                        <p:tav tm="0">
                                          <p:val>
                                            <p:fltVal val="0"/>
                                          </p:val>
                                        </p:tav>
                                        <p:tav tm="100000">
                                          <p:val>
                                            <p:strVal val="#ppt_h"/>
                                          </p:val>
                                        </p:tav>
                                      </p:tavLst>
                                    </p:anim>
                                    <p:animEffect transition="in" filter="fade">
                                      <p:cBhvr>
                                        <p:cTn id="15" dur="500"/>
                                        <p:tgtEl>
                                          <p:spTgt spid="196638"/>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55778">
                                            <p:txEl>
                                              <p:pRg st="2" end="2"/>
                                            </p:txEl>
                                          </p:spTgt>
                                        </p:tgtEl>
                                        <p:attrNameLst>
                                          <p:attrName>style.visibility</p:attrName>
                                        </p:attrNameLst>
                                      </p:cBhvr>
                                      <p:to>
                                        <p:strVal val="visible"/>
                                      </p:to>
                                    </p:set>
                                    <p:anim calcmode="lin" valueType="num">
                                      <p:cBhvr additive="base">
                                        <p:cTn id="20" dur="500" fill="hold"/>
                                        <p:tgtEl>
                                          <p:spTgt spid="135577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55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1355786"/>
                                        </p:tgtEl>
                                        <p:attrNameLst>
                                          <p:attrName>style.visibility</p:attrName>
                                        </p:attrNameLst>
                                      </p:cBhvr>
                                      <p:to>
                                        <p:strVal val="visible"/>
                                      </p:to>
                                    </p:set>
                                    <p:animEffect transition="in" filter="fade">
                                      <p:cBhvr>
                                        <p:cTn id="24" dur="2000"/>
                                        <p:tgtEl>
                                          <p:spTgt spid="135578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55785"/>
                                        </p:tgtEl>
                                        <p:attrNameLst>
                                          <p:attrName>style.visibility</p:attrName>
                                        </p:attrNameLst>
                                      </p:cBhvr>
                                      <p:to>
                                        <p:strVal val="visible"/>
                                      </p:to>
                                    </p:set>
                                    <p:animEffect transition="in" filter="fade">
                                      <p:cBhvr>
                                        <p:cTn id="27" dur="2000"/>
                                        <p:tgtEl>
                                          <p:spTgt spid="135578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5787"/>
                                        </p:tgtEl>
                                        <p:attrNameLst>
                                          <p:attrName>style.visibility</p:attrName>
                                        </p:attrNameLst>
                                      </p:cBhvr>
                                      <p:to>
                                        <p:strVal val="visible"/>
                                      </p:to>
                                    </p:set>
                                    <p:animEffect transition="in" filter="fade">
                                      <p:cBhvr>
                                        <p:cTn id="30" dur="2000"/>
                                        <p:tgtEl>
                                          <p:spTgt spid="13557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55788"/>
                                        </p:tgtEl>
                                        <p:attrNameLst>
                                          <p:attrName>style.visibility</p:attrName>
                                        </p:attrNameLst>
                                      </p:cBhvr>
                                      <p:to>
                                        <p:strVal val="visible"/>
                                      </p:to>
                                    </p:set>
                                    <p:anim calcmode="lin" valueType="num">
                                      <p:cBhvr>
                                        <p:cTn id="35" dur="500" fill="hold"/>
                                        <p:tgtEl>
                                          <p:spTgt spid="1355788"/>
                                        </p:tgtEl>
                                        <p:attrNameLst>
                                          <p:attrName>ppt_w</p:attrName>
                                        </p:attrNameLst>
                                      </p:cBhvr>
                                      <p:tavLst>
                                        <p:tav tm="0">
                                          <p:val>
                                            <p:fltVal val="0"/>
                                          </p:val>
                                        </p:tav>
                                        <p:tav tm="100000">
                                          <p:val>
                                            <p:strVal val="#ppt_w"/>
                                          </p:val>
                                        </p:tav>
                                      </p:tavLst>
                                    </p:anim>
                                    <p:anim calcmode="lin" valueType="num">
                                      <p:cBhvr>
                                        <p:cTn id="36" dur="500" fill="hold"/>
                                        <p:tgtEl>
                                          <p:spTgt spid="1355788"/>
                                        </p:tgtEl>
                                        <p:attrNameLst>
                                          <p:attrName>ppt_h</p:attrName>
                                        </p:attrNameLst>
                                      </p:cBhvr>
                                      <p:tavLst>
                                        <p:tav tm="0">
                                          <p:val>
                                            <p:fltVal val="0"/>
                                          </p:val>
                                        </p:tav>
                                        <p:tav tm="100000">
                                          <p:val>
                                            <p:strVal val="#ppt_h"/>
                                          </p:val>
                                        </p:tav>
                                      </p:tavLst>
                                    </p:anim>
                                    <p:animEffect transition="in" filter="fade">
                                      <p:cBhvr>
                                        <p:cTn id="37" dur="500"/>
                                        <p:tgtEl>
                                          <p:spTgt spid="1355788"/>
                                        </p:tgtEl>
                                      </p:cBhvr>
                                    </p:animEffect>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355795">
                                            <p:txEl>
                                              <p:pRg st="0" end="0"/>
                                            </p:txEl>
                                          </p:spTgt>
                                        </p:tgtEl>
                                        <p:attrNameLst>
                                          <p:attrName>style.visibility</p:attrName>
                                        </p:attrNameLst>
                                      </p:cBhvr>
                                      <p:to>
                                        <p:strVal val="visible"/>
                                      </p:to>
                                    </p:set>
                                    <p:anim calcmode="lin" valueType="num">
                                      <p:cBhvr additive="base">
                                        <p:cTn id="42" dur="500" fill="hold"/>
                                        <p:tgtEl>
                                          <p:spTgt spid="135579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557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355796">
                                            <p:txEl>
                                              <p:pRg st="0" end="0"/>
                                            </p:txEl>
                                          </p:spTgt>
                                        </p:tgtEl>
                                        <p:attrNameLst>
                                          <p:attrName>style.visibility</p:attrName>
                                        </p:attrNameLst>
                                      </p:cBhvr>
                                      <p:to>
                                        <p:strVal val="visible"/>
                                      </p:to>
                                    </p:set>
                                    <p:anim calcmode="lin" valueType="num">
                                      <p:cBhvr additive="base">
                                        <p:cTn id="48" dur="500" fill="hold"/>
                                        <p:tgtEl>
                                          <p:spTgt spid="135579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557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355797">
                                            <p:txEl>
                                              <p:pRg st="0" end="0"/>
                                            </p:txEl>
                                          </p:spTgt>
                                        </p:tgtEl>
                                        <p:attrNameLst>
                                          <p:attrName>style.visibility</p:attrName>
                                        </p:attrNameLst>
                                      </p:cBhvr>
                                      <p:to>
                                        <p:strVal val="visible"/>
                                      </p:to>
                                    </p:set>
                                    <p:anim calcmode="lin" valueType="num">
                                      <p:cBhvr additive="base">
                                        <p:cTn id="54" dur="500" fill="hold"/>
                                        <p:tgtEl>
                                          <p:spTgt spid="135579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557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55790"/>
                                        </p:tgtEl>
                                        <p:attrNameLst>
                                          <p:attrName>style.visibility</p:attrName>
                                        </p:attrNameLst>
                                      </p:cBhvr>
                                      <p:to>
                                        <p:strVal val="visible"/>
                                      </p:to>
                                    </p:set>
                                    <p:animEffect transition="in" filter="wipe(left)">
                                      <p:cBhvr>
                                        <p:cTn id="60" dur="500"/>
                                        <p:tgtEl>
                                          <p:spTgt spid="1355790"/>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355793"/>
                                        </p:tgtEl>
                                        <p:attrNameLst>
                                          <p:attrName>style.visibility</p:attrName>
                                        </p:attrNameLst>
                                      </p:cBhvr>
                                      <p:to>
                                        <p:strVal val="visible"/>
                                      </p:to>
                                    </p:set>
                                    <p:animEffect transition="in" filter="wipe(left)">
                                      <p:cBhvr>
                                        <p:cTn id="64" dur="500"/>
                                        <p:tgtEl>
                                          <p:spTgt spid="1355793"/>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355798">
                                            <p:txEl>
                                              <p:pRg st="0" end="0"/>
                                            </p:txEl>
                                          </p:spTgt>
                                        </p:tgtEl>
                                        <p:attrNameLst>
                                          <p:attrName>style.visibility</p:attrName>
                                        </p:attrNameLst>
                                      </p:cBhvr>
                                      <p:to>
                                        <p:strVal val="visible"/>
                                      </p:to>
                                    </p:set>
                                    <p:anim calcmode="lin" valueType="num">
                                      <p:cBhvr additive="base">
                                        <p:cTn id="69" dur="500" fill="hold"/>
                                        <p:tgtEl>
                                          <p:spTgt spid="135579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557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355778">
                                            <p:txEl>
                                              <p:pRg st="3" end="3"/>
                                            </p:txEl>
                                          </p:spTgt>
                                        </p:tgtEl>
                                        <p:attrNameLst>
                                          <p:attrName>style.visibility</p:attrName>
                                        </p:attrNameLst>
                                      </p:cBhvr>
                                      <p:to>
                                        <p:strVal val="visible"/>
                                      </p:to>
                                    </p:set>
                                    <p:anim calcmode="lin" valueType="num">
                                      <p:cBhvr additive="base">
                                        <p:cTn id="75" dur="500" fill="hold"/>
                                        <p:tgtEl>
                                          <p:spTgt spid="1355778">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55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355791"/>
                                        </p:tgtEl>
                                        <p:attrNameLst>
                                          <p:attrName>style.visibility</p:attrName>
                                        </p:attrNameLst>
                                      </p:cBhvr>
                                      <p:to>
                                        <p:strVal val="visible"/>
                                      </p:to>
                                    </p:set>
                                    <p:animEffect transition="in" filter="wipe(right)">
                                      <p:cBhvr>
                                        <p:cTn id="81" dur="5000"/>
                                        <p:tgtEl>
                                          <p:spTgt spid="1355791"/>
                                        </p:tgtEl>
                                      </p:cBhvr>
                                    </p:animEffect>
                                  </p:childTnLst>
                                  <p:subTnLst>
                                    <p:audio>
                                      <p:cMediaNode>
                                        <p:cTn display="0" masterRel="sameClick">
                                          <p:stCondLst>
                                            <p:cond evt="begin" delay="0">
                                              <p:tn val="79"/>
                                            </p:cond>
                                          </p:stCondLst>
                                          <p:endCondLst>
                                            <p:cond evt="onStopAudio" delay="0">
                                              <p:tgtEl>
                                                <p:sldTgt/>
                                              </p:tgtEl>
                                            </p:cond>
                                          </p:endCondLst>
                                        </p:cTn>
                                        <p:tgtEl>
                                          <p:sndTgt r:embed="rId7" name="chimes.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355792"/>
                                        </p:tgtEl>
                                        <p:attrNameLst>
                                          <p:attrName>style.visibility</p:attrName>
                                        </p:attrNameLst>
                                      </p:cBhvr>
                                      <p:to>
                                        <p:strVal val="visible"/>
                                      </p:to>
                                    </p:set>
                                    <p:animEffect transition="in" filter="wipe(down)">
                                      <p:cBhvr>
                                        <p:cTn id="86" dur="2000"/>
                                        <p:tgtEl>
                                          <p:spTgt spid="1355792"/>
                                        </p:tgtEl>
                                      </p:cBhvr>
                                    </p:animEffect>
                                  </p:childTnLst>
                                  <p:subTnLst>
                                    <p:audio>
                                      <p:cMediaNode>
                                        <p:cTn display="0" masterRel="sameClick">
                                          <p:stCondLst>
                                            <p:cond evt="begin" delay="0">
                                              <p:tn val="84"/>
                                            </p:cond>
                                          </p:stCondLst>
                                          <p:endCondLst>
                                            <p:cond evt="onStopAudio" delay="0">
                                              <p:tgtEl>
                                                <p:sldTgt/>
                                              </p:tgtEl>
                                            </p:cond>
                                          </p:endCondLst>
                                        </p:cTn>
                                        <p:tgtEl>
                                          <p:sndTgt r:embed="rId8" name="drumroll.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355789"/>
                                        </p:tgtEl>
                                        <p:attrNameLst>
                                          <p:attrName>style.visibility</p:attrName>
                                        </p:attrNameLst>
                                      </p:cBhvr>
                                      <p:to>
                                        <p:strVal val="visible"/>
                                      </p:to>
                                    </p:set>
                                    <p:anim calcmode="lin" valueType="num">
                                      <p:cBhvr>
                                        <p:cTn id="91" dur="500" fill="hold"/>
                                        <p:tgtEl>
                                          <p:spTgt spid="1355789"/>
                                        </p:tgtEl>
                                        <p:attrNameLst>
                                          <p:attrName>ppt_w</p:attrName>
                                        </p:attrNameLst>
                                      </p:cBhvr>
                                      <p:tavLst>
                                        <p:tav tm="0">
                                          <p:val>
                                            <p:fltVal val="0"/>
                                          </p:val>
                                        </p:tav>
                                        <p:tav tm="100000">
                                          <p:val>
                                            <p:strVal val="#ppt_w"/>
                                          </p:val>
                                        </p:tav>
                                      </p:tavLst>
                                    </p:anim>
                                    <p:anim calcmode="lin" valueType="num">
                                      <p:cBhvr>
                                        <p:cTn id="92" dur="500" fill="hold"/>
                                        <p:tgtEl>
                                          <p:spTgt spid="1355789"/>
                                        </p:tgtEl>
                                        <p:attrNameLst>
                                          <p:attrName>ppt_h</p:attrName>
                                        </p:attrNameLst>
                                      </p:cBhvr>
                                      <p:tavLst>
                                        <p:tav tm="0">
                                          <p:val>
                                            <p:fltVal val="0"/>
                                          </p:val>
                                        </p:tav>
                                        <p:tav tm="100000">
                                          <p:val>
                                            <p:strVal val="#ppt_h"/>
                                          </p:val>
                                        </p:tav>
                                      </p:tavLst>
                                    </p:anim>
                                    <p:animEffect transition="in" filter="fade">
                                      <p:cBhvr>
                                        <p:cTn id="93" dur="500"/>
                                        <p:tgtEl>
                                          <p:spTgt spid="1355789"/>
                                        </p:tgtEl>
                                      </p:cBhvr>
                                    </p:animEffect>
                                  </p:childTnLst>
                                  <p:subTnLst>
                                    <p:audio>
                                      <p:cMediaNode>
                                        <p:cTn display="0" masterRel="sameClick">
                                          <p:stCondLst>
                                            <p:cond evt="begin" delay="0">
                                              <p:tn val="89"/>
                                            </p:cond>
                                          </p:stCondLst>
                                          <p:endCondLst>
                                            <p:cond evt="onStopAudio" delay="0">
                                              <p:tgtEl>
                                                <p:sldTgt/>
                                              </p:tgtEl>
                                            </p:cond>
                                          </p:endCondLst>
                                        </p:cTn>
                                        <p:tgtEl>
                                          <p:sndTgt r:embed="rId5" name="whoosh.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355799">
                                            <p:txEl>
                                              <p:pRg st="0" end="0"/>
                                            </p:txEl>
                                          </p:spTgt>
                                        </p:tgtEl>
                                        <p:attrNameLst>
                                          <p:attrName>style.visibility</p:attrName>
                                        </p:attrNameLst>
                                      </p:cBhvr>
                                      <p:to>
                                        <p:strVal val="visible"/>
                                      </p:to>
                                    </p:set>
                                    <p:anim calcmode="lin" valueType="num">
                                      <p:cBhvr additive="base">
                                        <p:cTn id="98" dur="500" fill="hold"/>
                                        <p:tgtEl>
                                          <p:spTgt spid="1355799">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3557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1355800">
                                            <p:txEl>
                                              <p:pRg st="0" end="0"/>
                                            </p:txEl>
                                          </p:spTgt>
                                        </p:tgtEl>
                                        <p:attrNameLst>
                                          <p:attrName>style.visibility</p:attrName>
                                        </p:attrNameLst>
                                      </p:cBhvr>
                                      <p:to>
                                        <p:strVal val="visible"/>
                                      </p:to>
                                    </p:set>
                                    <p:anim calcmode="lin" valueType="num">
                                      <p:cBhvr additive="base">
                                        <p:cTn id="104" dur="500" fill="hold"/>
                                        <p:tgtEl>
                                          <p:spTgt spid="1355800">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3558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1355778">
                                            <p:txEl>
                                              <p:pRg st="4" end="4"/>
                                            </p:txEl>
                                          </p:spTgt>
                                        </p:tgtEl>
                                        <p:attrNameLst>
                                          <p:attrName>style.visibility</p:attrName>
                                        </p:attrNameLst>
                                      </p:cBhvr>
                                      <p:to>
                                        <p:strVal val="visible"/>
                                      </p:to>
                                    </p:set>
                                    <p:anim calcmode="lin" valueType="num">
                                      <p:cBhvr additive="base">
                                        <p:cTn id="110" dur="500" fill="hold"/>
                                        <p:tgtEl>
                                          <p:spTgt spid="1355778">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35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0" presetClass="path" presetSubtype="0" accel="50000" decel="50000" fill="hold" grpId="1" nodeType="clickEffect">
                                  <p:stCondLst>
                                    <p:cond delay="0"/>
                                  </p:stCondLst>
                                  <p:childTnLst>
                                    <p:animMotion origin="layout" path="M -2.77778E-7 1.11111E-6 C 0.01268 0.00417 0.02535 0.00857 0.0448 0.01227 C 0.06424 0.01598 0.08976 0.02061 0.11719 0.02269 C 0.14462 0.02477 0.17917 0.02593 0.20921 0.02454 C 0.23924 0.02315 0.27292 0.01852 0.2974 0.01389 C 0.32188 0.00926 0.34063 0.00278 0.3566 -0.0037 C 0.37257 -0.01018 0.38612 -0.01574 0.39341 -0.02453 C 0.4007 -0.03333 0.40417 -0.04652 0.4 -0.05625 C 0.39584 -0.06597 0.37796 -0.07685 0.36841 -0.08264 C 0.35886 -0.08842 0.35053 -0.08981 0.34219 -0.0912 " pathEditMode="relative" ptsTypes="aaaaaaaaaA">
                                      <p:cBhvr>
                                        <p:cTn id="115" dur="2000" fill="hold"/>
                                        <p:tgtEl>
                                          <p:spTgt spid="1355787"/>
                                        </p:tgtEl>
                                        <p:attrNameLst>
                                          <p:attrName>ppt_x</p:attrName>
                                          <p:attrName>ppt_y</p:attrName>
                                        </p:attrNameLst>
                                      </p:cBhvr>
                                    </p:animMotion>
                                  </p:childTnLst>
                                  <p:subTnLst>
                                    <p:audio>
                                      <p:cMediaNode>
                                        <p:cTn display="0" masterRel="sameClick">
                                          <p:stCondLst>
                                            <p:cond evt="begin" delay="0">
                                              <p:tn val="114"/>
                                            </p:cond>
                                          </p:stCondLst>
                                          <p:endCondLst>
                                            <p:cond evt="onStopAudio" delay="0">
                                              <p:tgtEl>
                                                <p:sldTgt/>
                                              </p:tgtEl>
                                            </p:cond>
                                          </p:endCondLst>
                                        </p:cTn>
                                        <p:tgtEl>
                                          <p:sndTgt r:embed="rId9" name="push.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355802"/>
                                        </p:tgtEl>
                                        <p:attrNameLst>
                                          <p:attrName>style.visibility</p:attrName>
                                        </p:attrNameLst>
                                      </p:cBhvr>
                                      <p:to>
                                        <p:strVal val="visible"/>
                                      </p:to>
                                    </p:set>
                                    <p:animEffect transition="in" filter="wipe(left)">
                                      <p:cBhvr>
                                        <p:cTn id="120" dur="2000"/>
                                        <p:tgtEl>
                                          <p:spTgt spid="1355802"/>
                                        </p:tgtEl>
                                      </p:cBhvr>
                                    </p:animEffect>
                                  </p:childTnLst>
                                  <p:subTnLst>
                                    <p:audio>
                                      <p:cMediaNode>
                                        <p:cTn display="0" masterRel="sameClick">
                                          <p:stCondLst>
                                            <p:cond evt="begin" delay="0">
                                              <p:tn val="118"/>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5" grpId="0" animBg="1"/>
      <p:bldP spid="1355788" grpId="0" animBg="1"/>
      <p:bldP spid="1355789" grpId="0" animBg="1"/>
      <p:bldP spid="1355791" grpId="0" animBg="1"/>
      <p:bldP spid="1355792" grpId="0" animBg="1"/>
      <p:bldP spid="1355793" grpId="0" animBg="1"/>
      <p:bldP spid="1355786" grpId="0" animBg="1"/>
      <p:bldP spid="1355790" grpId="0" animBg="1"/>
      <p:bldP spid="1355802" grpId="0" animBg="1"/>
      <p:bldP spid="1355787" grpId="0" animBg="1"/>
      <p:bldP spid="135578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45" name="Rectangle 21"/>
          <p:cNvSpPr>
            <a:spLocks noChangeArrowheads="1"/>
          </p:cNvSpPr>
          <p:nvPr/>
        </p:nvSpPr>
        <p:spPr bwMode="auto">
          <a:xfrm>
            <a:off x="685800" y="4713288"/>
            <a:ext cx="7764463" cy="21447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5000"/>
              </a:lnSpc>
              <a:spcBef>
                <a:spcPct val="0"/>
              </a:spcBef>
              <a:buFontTx/>
              <a:buNone/>
            </a:pPr>
            <a:r>
              <a:rPr lang="en-US" altLang="en-US" sz="2400" b="1" i="1"/>
              <a:t>FYI  </a:t>
            </a:r>
            <a:r>
              <a:rPr lang="en-US" altLang="en-US" sz="2400" b="1">
                <a:sym typeface="Symbol" pitchFamily="18" charset="2"/>
              </a:rPr>
              <a:t></a:t>
            </a:r>
            <a:r>
              <a:rPr lang="en-US" altLang="en-US" sz="2400">
                <a:sym typeface="Symbol" pitchFamily="18" charset="2"/>
              </a:rPr>
              <a:t>The Eddington-Einstein collaboration continued through the First World War, even though the two scientists were on opposite sides.</a:t>
            </a:r>
          </a:p>
          <a:p>
            <a:pPr eaLnBrk="1" hangingPunct="1">
              <a:lnSpc>
                <a:spcPct val="95000"/>
              </a:lnSpc>
              <a:spcBef>
                <a:spcPct val="0"/>
              </a:spcBef>
              <a:buFontTx/>
              <a:buNone/>
            </a:pPr>
            <a:r>
              <a:rPr lang="en-US" altLang="en-US" sz="2400" b="1">
                <a:sym typeface="Symbol" pitchFamily="18" charset="2"/>
              </a:rPr>
              <a:t></a:t>
            </a:r>
            <a:r>
              <a:rPr lang="en-US" altLang="en-US" sz="2400">
                <a:sym typeface="Symbol" pitchFamily="18" charset="2"/>
              </a:rPr>
              <a:t>The results of Eddington’s observations have sometimes been criticized as a “self-fulfilling” desire to prove general relativity correct.</a:t>
            </a:r>
          </a:p>
        </p:txBody>
      </p:sp>
      <p:sp>
        <p:nvSpPr>
          <p:cNvPr id="1357827" name="Rectangle 3"/>
          <p:cNvSpPr>
            <a:spLocks noChangeArrowheads="1"/>
          </p:cNvSpPr>
          <p:nvPr/>
        </p:nvSpPr>
        <p:spPr bwMode="auto">
          <a:xfrm>
            <a:off x="685800" y="1338263"/>
            <a:ext cx="7772400" cy="3375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The bending of light</a:t>
            </a:r>
            <a:r>
              <a:rPr lang="en-US" altLang="en-US" sz="2400">
                <a:solidFill>
                  <a:schemeClr val="accent2"/>
                </a:solidFill>
                <a:cs typeface="Segoe UI" pitchFamily="34" charset="0"/>
              </a:rPr>
              <a:t> – Eddington</a:t>
            </a:r>
            <a:r>
              <a:rPr lang="en-US" altLang="en-US" sz="2400">
                <a:solidFill>
                  <a:srgbClr val="000000"/>
                </a:solidFill>
                <a:cs typeface="Times New Roman" pitchFamily="18" charset="0"/>
              </a:rPr>
              <a:t>	</a:t>
            </a:r>
          </a:p>
          <a:p>
            <a:pPr eaLnBrk="1" hangingPunct="1">
              <a:spcBef>
                <a:spcPct val="0"/>
              </a:spcBef>
              <a:buFontTx/>
              <a:buNone/>
            </a:pPr>
            <a:r>
              <a:rPr lang="en-US" altLang="en-US" sz="2400">
                <a:cs typeface="Courier New" pitchFamily="49" charset="0"/>
              </a:rPr>
              <a:t>●</a:t>
            </a:r>
            <a:r>
              <a:rPr lang="en-US" altLang="en-US" sz="2400"/>
              <a:t>Relativity predicted a deflection of                                              1.75 arc seconds for starlight passing                                             close to the edge of the sun.</a:t>
            </a:r>
          </a:p>
          <a:p>
            <a:pPr eaLnBrk="1" hangingPunct="1">
              <a:spcBef>
                <a:spcPct val="0"/>
              </a:spcBef>
              <a:buFontTx/>
              <a:buNone/>
            </a:pPr>
            <a:r>
              <a:rPr lang="en-US" altLang="en-US" sz="2400">
                <a:cs typeface="Courier New" pitchFamily="49" charset="0"/>
              </a:rPr>
              <a:t>●Although </a:t>
            </a:r>
            <a:r>
              <a:rPr lang="en-US" altLang="en-US" sz="2400"/>
              <a:t>Eddington’s results were in agreement with relativity, his uncertainty was comparable to the measurement itself.</a:t>
            </a:r>
          </a:p>
          <a:p>
            <a:pPr eaLnBrk="1" hangingPunct="1">
              <a:spcBef>
                <a:spcPct val="0"/>
              </a:spcBef>
              <a:buFontTx/>
              <a:buNone/>
            </a:pPr>
            <a:r>
              <a:rPr lang="en-US" altLang="en-US" sz="2400">
                <a:cs typeface="Courier New" pitchFamily="49" charset="0"/>
              </a:rPr>
              <a:t>●Furthermore, his results were disputed by another team doing the same thing in Brazil.</a:t>
            </a: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11469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1090999">
            <a:off x="5854700" y="280988"/>
            <a:ext cx="3063875" cy="2378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7827">
                                            <p:txEl>
                                              <p:pRg st="1" end="1"/>
                                            </p:txEl>
                                          </p:spTgt>
                                        </p:tgtEl>
                                        <p:attrNameLst>
                                          <p:attrName>style.visibility</p:attrName>
                                        </p:attrNameLst>
                                      </p:cBhvr>
                                      <p:to>
                                        <p:strVal val="visible"/>
                                      </p:to>
                                    </p:set>
                                    <p:anim calcmode="lin" valueType="num">
                                      <p:cBhvr additive="base">
                                        <p:cTn id="7" dur="500" fill="hold"/>
                                        <p:tgtEl>
                                          <p:spTgt spid="13578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4690"/>
                                        </p:tgtEl>
                                        <p:attrNameLst>
                                          <p:attrName>style.visibility</p:attrName>
                                        </p:attrNameLst>
                                      </p:cBhvr>
                                      <p:to>
                                        <p:strVal val="visible"/>
                                      </p:to>
                                    </p:set>
                                    <p:anim calcmode="lin" valueType="num">
                                      <p:cBhvr>
                                        <p:cTn id="11" dur="500" fill="hold"/>
                                        <p:tgtEl>
                                          <p:spTgt spid="114690"/>
                                        </p:tgtEl>
                                        <p:attrNameLst>
                                          <p:attrName>ppt_w</p:attrName>
                                        </p:attrNameLst>
                                      </p:cBhvr>
                                      <p:tavLst>
                                        <p:tav tm="0">
                                          <p:val>
                                            <p:fltVal val="0"/>
                                          </p:val>
                                        </p:tav>
                                        <p:tav tm="100000">
                                          <p:val>
                                            <p:strVal val="#ppt_w"/>
                                          </p:val>
                                        </p:tav>
                                      </p:tavLst>
                                    </p:anim>
                                    <p:anim calcmode="lin" valueType="num">
                                      <p:cBhvr>
                                        <p:cTn id="12" dur="500" fill="hold"/>
                                        <p:tgtEl>
                                          <p:spTgt spid="114690"/>
                                        </p:tgtEl>
                                        <p:attrNameLst>
                                          <p:attrName>ppt_h</p:attrName>
                                        </p:attrNameLst>
                                      </p:cBhvr>
                                      <p:tavLst>
                                        <p:tav tm="0">
                                          <p:val>
                                            <p:fltVal val="0"/>
                                          </p:val>
                                        </p:tav>
                                        <p:tav tm="100000">
                                          <p:val>
                                            <p:strVal val="#ppt_h"/>
                                          </p:val>
                                        </p:tav>
                                      </p:tavLst>
                                    </p:anim>
                                    <p:animEffect transition="in" filter="fade">
                                      <p:cBhvr>
                                        <p:cTn id="13" dur="500"/>
                                        <p:tgtEl>
                                          <p:spTgt spid="1146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57827">
                                            <p:txEl>
                                              <p:pRg st="2" end="2"/>
                                            </p:txEl>
                                          </p:spTgt>
                                        </p:tgtEl>
                                        <p:attrNameLst>
                                          <p:attrName>style.visibility</p:attrName>
                                        </p:attrNameLst>
                                      </p:cBhvr>
                                      <p:to>
                                        <p:strVal val="visible"/>
                                      </p:to>
                                    </p:set>
                                    <p:anim calcmode="lin" valueType="num">
                                      <p:cBhvr additive="base">
                                        <p:cTn id="18" dur="500" fill="hold"/>
                                        <p:tgtEl>
                                          <p:spTgt spid="135782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578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57827">
                                            <p:txEl>
                                              <p:pRg st="3" end="3"/>
                                            </p:txEl>
                                          </p:spTgt>
                                        </p:tgtEl>
                                        <p:attrNameLst>
                                          <p:attrName>style.visibility</p:attrName>
                                        </p:attrNameLst>
                                      </p:cBhvr>
                                      <p:to>
                                        <p:strVal val="visible"/>
                                      </p:to>
                                    </p:set>
                                    <p:anim calcmode="lin" valueType="num">
                                      <p:cBhvr additive="base">
                                        <p:cTn id="24" dur="500" fill="hold"/>
                                        <p:tgtEl>
                                          <p:spTgt spid="135782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578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57845">
                                            <p:txEl>
                                              <p:pRg st="0" end="0"/>
                                            </p:txEl>
                                          </p:spTgt>
                                        </p:tgtEl>
                                        <p:attrNameLst>
                                          <p:attrName>style.visibility</p:attrName>
                                        </p:attrNameLst>
                                      </p:cBhvr>
                                      <p:to>
                                        <p:strVal val="visible"/>
                                      </p:to>
                                    </p:set>
                                    <p:anim calcmode="lin" valueType="num">
                                      <p:cBhvr additive="base">
                                        <p:cTn id="30" dur="500" fill="hold"/>
                                        <p:tgtEl>
                                          <p:spTgt spid="135784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578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57845">
                                            <p:txEl>
                                              <p:pRg st="1" end="1"/>
                                            </p:txEl>
                                          </p:spTgt>
                                        </p:tgtEl>
                                        <p:attrNameLst>
                                          <p:attrName>style.visibility</p:attrName>
                                        </p:attrNameLst>
                                      </p:cBhvr>
                                      <p:to>
                                        <p:strVal val="visible"/>
                                      </p:to>
                                    </p:set>
                                    <p:anim calcmode="lin" valueType="num">
                                      <p:cBhvr additive="base">
                                        <p:cTn id="36" dur="500" fill="hold"/>
                                        <p:tgtEl>
                                          <p:spTgt spid="135784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578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81" name="Rectangle 9"/>
          <p:cNvSpPr>
            <a:spLocks noChangeArrowheads="1"/>
          </p:cNvSpPr>
          <p:nvPr/>
        </p:nvSpPr>
        <p:spPr bwMode="auto">
          <a:xfrm>
            <a:off x="674688" y="4848225"/>
            <a:ext cx="7772400" cy="20097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p>
          <a:p>
            <a:pPr eaLnBrk="1" hangingPunct="1">
              <a:buFontTx/>
              <a:buNone/>
            </a:pPr>
            <a:r>
              <a:rPr lang="en-US" altLang="en-US" sz="2400">
                <a:solidFill>
                  <a:srgbClr val="000000"/>
                </a:solidFill>
                <a:cs typeface="Times New Roman" pitchFamily="18" charset="0"/>
              </a:rPr>
              <a:t>Here are images of                                                                                               so-called </a:t>
            </a:r>
            <a:r>
              <a:rPr lang="en-US" altLang="en-US" sz="2400" b="1">
                <a:solidFill>
                  <a:srgbClr val="000000"/>
                </a:solidFill>
                <a:cs typeface="Times New Roman" pitchFamily="18" charset="0"/>
              </a:rPr>
              <a:t>Einstein                                                                                                   rings</a:t>
            </a:r>
            <a:r>
              <a:rPr lang="en-US" altLang="en-US" sz="2400">
                <a:solidFill>
                  <a:srgbClr val="000000"/>
                </a:solidFill>
                <a:cs typeface="Times New Roman" pitchFamily="18" charset="0"/>
              </a:rPr>
              <a:t> (gravitational                                                                               lens images).</a:t>
            </a:r>
          </a:p>
        </p:txBody>
      </p:sp>
      <p:sp>
        <p:nvSpPr>
          <p:cNvPr id="1359874" name="Rectangle 2"/>
          <p:cNvSpPr>
            <a:spLocks noChangeArrowheads="1"/>
          </p:cNvSpPr>
          <p:nvPr/>
        </p:nvSpPr>
        <p:spPr bwMode="auto">
          <a:xfrm>
            <a:off x="685800" y="1338263"/>
            <a:ext cx="7772400" cy="3552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The bending of light</a:t>
            </a:r>
            <a:r>
              <a:rPr lang="en-US" altLang="en-US" sz="2400">
                <a:solidFill>
                  <a:schemeClr val="accent2"/>
                </a:solidFill>
                <a:cs typeface="Segoe UI" pitchFamily="34" charset="0"/>
              </a:rPr>
              <a:t> – gravitational lensing</a:t>
            </a:r>
            <a:r>
              <a:rPr lang="en-US" altLang="en-US" sz="2400">
                <a:solidFill>
                  <a:srgbClr val="000000"/>
                </a:solidFill>
                <a:cs typeface="Times New Roman" pitchFamily="18" charset="0"/>
              </a:rPr>
              <a:t>	</a:t>
            </a:r>
          </a:p>
          <a:p>
            <a:pPr eaLnBrk="1" hangingPunct="1">
              <a:buFontTx/>
              <a:buNone/>
            </a:pPr>
            <a:r>
              <a:rPr lang="en-US" altLang="en-US" sz="2400">
                <a:solidFill>
                  <a:srgbClr val="000000"/>
                </a:solidFill>
                <a:cs typeface="Times New Roman" pitchFamily="18" charset="0"/>
              </a:rPr>
              <a:t>●If a sufficiently massive object                                                  is between an observer and a                                                distant object, because of the                                                  bending of the light by gravity                                                     the mass acts like a lens.</a:t>
            </a:r>
          </a:p>
          <a:p>
            <a:pPr eaLnBrk="1" hangingPunct="1">
              <a:buFontTx/>
              <a:buNone/>
            </a:pPr>
            <a:r>
              <a:rPr lang="en-US" altLang="en-US" sz="2400">
                <a:solidFill>
                  <a:srgbClr val="000000"/>
                </a:solidFill>
                <a:cs typeface="Times New Roman" pitchFamily="18" charset="0"/>
              </a:rPr>
              <a:t>●A gravitational lens will present                                      numerous images of the                                                               same distant object.</a:t>
            </a:r>
          </a:p>
        </p:txBody>
      </p:sp>
      <p:pic>
        <p:nvPicPr>
          <p:cNvPr id="1359877" name="Picture 5" descr="lens_fig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62538" y="1822450"/>
            <a:ext cx="4081462" cy="2640013"/>
          </a:xfrm>
          <a:prstGeom prst="rect">
            <a:avLst/>
          </a:prstGeom>
          <a:ln>
            <a:noFill/>
          </a:ln>
          <a:effectLst>
            <a:outerShdw blurRad="292100" dist="139700" dir="2700000" algn="tl" rotWithShape="0">
              <a:srgbClr val="333333">
                <a:alpha val="65000"/>
              </a:srgbClr>
            </a:outerShdw>
          </a:effectLst>
        </p:spPr>
      </p:pic>
      <p:pic>
        <p:nvPicPr>
          <p:cNvPr id="1359883" name="Picture 11"/>
          <p:cNvPicPr>
            <a:picLocks noChangeAspect="1" noChangeArrowheads="1"/>
          </p:cNvPicPr>
          <p:nvPr/>
        </p:nvPicPr>
        <p:blipFill>
          <a:blip r:embed="rId6"/>
          <a:srcRect l="14388" r="20949"/>
          <a:stretch>
            <a:fillRect/>
          </a:stretch>
        </p:blipFill>
        <p:spPr bwMode="auto">
          <a:xfrm>
            <a:off x="3819525" y="4438650"/>
            <a:ext cx="2233613" cy="2289175"/>
          </a:xfrm>
          <a:prstGeom prst="rect">
            <a:avLst/>
          </a:prstGeom>
          <a:ln>
            <a:noFill/>
          </a:ln>
          <a:effectLst>
            <a:outerShdw blurRad="292100" dist="139700" dir="2700000" algn="tl" rotWithShape="0">
              <a:srgbClr val="333333">
                <a:alpha val="65000"/>
              </a:srgbClr>
            </a:outerShdw>
          </a:effectLst>
        </p:spPr>
      </p:pic>
      <p:pic>
        <p:nvPicPr>
          <p:cNvPr id="1359879" name="Picture 7" descr="225px-Einstein_cross"/>
          <p:cNvPicPr>
            <a:picLocks noChangeAspect="1" noChangeArrowheads="1"/>
          </p:cNvPicPr>
          <p:nvPr/>
        </p:nvPicPr>
        <p:blipFill>
          <a:blip r:embed="rId7"/>
          <a:srcRect l="3790" r="2987"/>
          <a:stretch>
            <a:fillRect/>
          </a:stretch>
        </p:blipFill>
        <p:spPr bwMode="auto">
          <a:xfrm>
            <a:off x="6226175" y="4445000"/>
            <a:ext cx="2205038" cy="2282825"/>
          </a:xfrm>
          <a:prstGeom prst="rect">
            <a:avLst/>
          </a:prstGeom>
          <a:ln>
            <a:noFill/>
          </a:ln>
          <a:effectLst>
            <a:outerShdw blurRad="292100" dist="139700" dir="2700000" algn="tl" rotWithShape="0">
              <a:srgbClr val="333333">
                <a:alpha val="65000"/>
              </a:srgbClr>
            </a:outerShdw>
          </a:effectLst>
        </p:spPr>
      </p:pic>
      <p:sp>
        <p:nvSpPr>
          <p:cNvPr id="194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9874">
                                            <p:txEl>
                                              <p:pRg st="1" end="1"/>
                                            </p:txEl>
                                          </p:spTgt>
                                        </p:tgtEl>
                                        <p:attrNameLst>
                                          <p:attrName>style.visibility</p:attrName>
                                        </p:attrNameLst>
                                      </p:cBhvr>
                                      <p:to>
                                        <p:strVal val="visible"/>
                                      </p:to>
                                    </p:set>
                                    <p:anim calcmode="lin" valueType="num">
                                      <p:cBhvr additive="base">
                                        <p:cTn id="7" dur="500" fill="hold"/>
                                        <p:tgtEl>
                                          <p:spTgt spid="1359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9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59877"/>
                                        </p:tgtEl>
                                        <p:attrNameLst>
                                          <p:attrName>style.visibility</p:attrName>
                                        </p:attrNameLst>
                                      </p:cBhvr>
                                      <p:to>
                                        <p:strVal val="visible"/>
                                      </p:to>
                                    </p:set>
                                    <p:anim calcmode="lin" valueType="num">
                                      <p:cBhvr>
                                        <p:cTn id="11" dur="500" fill="hold"/>
                                        <p:tgtEl>
                                          <p:spTgt spid="1359877"/>
                                        </p:tgtEl>
                                        <p:attrNameLst>
                                          <p:attrName>ppt_w</p:attrName>
                                        </p:attrNameLst>
                                      </p:cBhvr>
                                      <p:tavLst>
                                        <p:tav tm="0">
                                          <p:val>
                                            <p:fltVal val="0"/>
                                          </p:val>
                                        </p:tav>
                                        <p:tav tm="100000">
                                          <p:val>
                                            <p:strVal val="#ppt_w"/>
                                          </p:val>
                                        </p:tav>
                                      </p:tavLst>
                                    </p:anim>
                                    <p:anim calcmode="lin" valueType="num">
                                      <p:cBhvr>
                                        <p:cTn id="12" dur="500" fill="hold"/>
                                        <p:tgtEl>
                                          <p:spTgt spid="1359877"/>
                                        </p:tgtEl>
                                        <p:attrNameLst>
                                          <p:attrName>ppt_h</p:attrName>
                                        </p:attrNameLst>
                                      </p:cBhvr>
                                      <p:tavLst>
                                        <p:tav tm="0">
                                          <p:val>
                                            <p:fltVal val="0"/>
                                          </p:val>
                                        </p:tav>
                                        <p:tav tm="100000">
                                          <p:val>
                                            <p:strVal val="#ppt_h"/>
                                          </p:val>
                                        </p:tav>
                                      </p:tavLst>
                                    </p:anim>
                                    <p:animEffect transition="in" filter="fade">
                                      <p:cBhvr>
                                        <p:cTn id="13" dur="500"/>
                                        <p:tgtEl>
                                          <p:spTgt spid="13598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59874">
                                            <p:txEl>
                                              <p:pRg st="2" end="2"/>
                                            </p:txEl>
                                          </p:spTgt>
                                        </p:tgtEl>
                                        <p:attrNameLst>
                                          <p:attrName>style.visibility</p:attrName>
                                        </p:attrNameLst>
                                      </p:cBhvr>
                                      <p:to>
                                        <p:strVal val="visible"/>
                                      </p:to>
                                    </p:set>
                                    <p:anim calcmode="lin" valueType="num">
                                      <p:cBhvr additive="base">
                                        <p:cTn id="18" dur="500" fill="hold"/>
                                        <p:tgtEl>
                                          <p:spTgt spid="13598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59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59881">
                                            <p:txEl>
                                              <p:pRg st="0" end="0"/>
                                            </p:txEl>
                                          </p:spTgt>
                                        </p:tgtEl>
                                        <p:attrNameLst>
                                          <p:attrName>style.visibility</p:attrName>
                                        </p:attrNameLst>
                                      </p:cBhvr>
                                      <p:to>
                                        <p:strVal val="visible"/>
                                      </p:to>
                                    </p:set>
                                    <p:anim calcmode="lin" valueType="num">
                                      <p:cBhvr additive="base">
                                        <p:cTn id="24" dur="500" fill="hold"/>
                                        <p:tgtEl>
                                          <p:spTgt spid="135988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598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59881">
                                            <p:txEl>
                                              <p:pRg st="1" end="1"/>
                                            </p:txEl>
                                          </p:spTgt>
                                        </p:tgtEl>
                                        <p:attrNameLst>
                                          <p:attrName>style.visibility</p:attrName>
                                        </p:attrNameLst>
                                      </p:cBhvr>
                                      <p:to>
                                        <p:strVal val="visible"/>
                                      </p:to>
                                    </p:set>
                                    <p:anim calcmode="lin" valueType="num">
                                      <p:cBhvr additive="base">
                                        <p:cTn id="30" dur="500" fill="hold"/>
                                        <p:tgtEl>
                                          <p:spTgt spid="1359881">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598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359879"/>
                                        </p:tgtEl>
                                        <p:attrNameLst>
                                          <p:attrName>style.visibility</p:attrName>
                                        </p:attrNameLst>
                                      </p:cBhvr>
                                      <p:to>
                                        <p:strVal val="visible"/>
                                      </p:to>
                                    </p:set>
                                    <p:anim calcmode="lin" valueType="num">
                                      <p:cBhvr>
                                        <p:cTn id="34" dur="500" fill="hold"/>
                                        <p:tgtEl>
                                          <p:spTgt spid="1359879"/>
                                        </p:tgtEl>
                                        <p:attrNameLst>
                                          <p:attrName>ppt_w</p:attrName>
                                        </p:attrNameLst>
                                      </p:cBhvr>
                                      <p:tavLst>
                                        <p:tav tm="0">
                                          <p:val>
                                            <p:fltVal val="0"/>
                                          </p:val>
                                        </p:tav>
                                        <p:tav tm="100000">
                                          <p:val>
                                            <p:strVal val="#ppt_w"/>
                                          </p:val>
                                        </p:tav>
                                      </p:tavLst>
                                    </p:anim>
                                    <p:anim calcmode="lin" valueType="num">
                                      <p:cBhvr>
                                        <p:cTn id="35" dur="500" fill="hold"/>
                                        <p:tgtEl>
                                          <p:spTgt spid="1359879"/>
                                        </p:tgtEl>
                                        <p:attrNameLst>
                                          <p:attrName>ppt_h</p:attrName>
                                        </p:attrNameLst>
                                      </p:cBhvr>
                                      <p:tavLst>
                                        <p:tav tm="0">
                                          <p:val>
                                            <p:fltVal val="0"/>
                                          </p:val>
                                        </p:tav>
                                        <p:tav tm="100000">
                                          <p:val>
                                            <p:strVal val="#ppt_h"/>
                                          </p:val>
                                        </p:tav>
                                      </p:tavLst>
                                    </p:anim>
                                    <p:animEffect transition="in" filter="fade">
                                      <p:cBhvr>
                                        <p:cTn id="36" dur="500"/>
                                        <p:tgtEl>
                                          <p:spTgt spid="1359879"/>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1359883"/>
                                        </p:tgtEl>
                                        <p:attrNameLst>
                                          <p:attrName>style.visibility</p:attrName>
                                        </p:attrNameLst>
                                      </p:cBhvr>
                                      <p:to>
                                        <p:strVal val="visible"/>
                                      </p:to>
                                    </p:set>
                                    <p:anim calcmode="lin" valueType="num">
                                      <p:cBhvr>
                                        <p:cTn id="41" dur="500" fill="hold"/>
                                        <p:tgtEl>
                                          <p:spTgt spid="1359883"/>
                                        </p:tgtEl>
                                        <p:attrNameLst>
                                          <p:attrName>ppt_w</p:attrName>
                                        </p:attrNameLst>
                                      </p:cBhvr>
                                      <p:tavLst>
                                        <p:tav tm="0">
                                          <p:val>
                                            <p:fltVal val="0"/>
                                          </p:val>
                                        </p:tav>
                                        <p:tav tm="100000">
                                          <p:val>
                                            <p:strVal val="#ppt_w"/>
                                          </p:val>
                                        </p:tav>
                                      </p:tavLst>
                                    </p:anim>
                                    <p:anim calcmode="lin" valueType="num">
                                      <p:cBhvr>
                                        <p:cTn id="42" dur="500" fill="hold"/>
                                        <p:tgtEl>
                                          <p:spTgt spid="1359883"/>
                                        </p:tgtEl>
                                        <p:attrNameLst>
                                          <p:attrName>ppt_h</p:attrName>
                                        </p:attrNameLst>
                                      </p:cBhvr>
                                      <p:tavLst>
                                        <p:tav tm="0">
                                          <p:val>
                                            <p:fltVal val="0"/>
                                          </p:val>
                                        </p:tav>
                                        <p:tav tm="100000">
                                          <p:val>
                                            <p:strVal val="#ppt_h"/>
                                          </p:val>
                                        </p:tav>
                                      </p:tavLst>
                                    </p:anim>
                                    <p:animEffect transition="in" filter="fade">
                                      <p:cBhvr>
                                        <p:cTn id="43" dur="500"/>
                                        <p:tgtEl>
                                          <p:spTgt spid="135988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20483" name="Picture 6" descr="Schwarzschild black hole">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36713" y="427038"/>
            <a:ext cx="5870575"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30" name="Text Box 10"/>
          <p:cNvSpPr txBox="1">
            <a:spLocks noChangeArrowheads="1"/>
          </p:cNvSpPr>
          <p:nvPr/>
        </p:nvSpPr>
        <p:spPr bwMode="auto">
          <a:xfrm>
            <a:off x="904875" y="-20638"/>
            <a:ext cx="756443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rPr>
              <a:t>This is an animation of gravitational lensing.</a:t>
            </a:r>
          </a:p>
        </p:txBody>
      </p:sp>
      <p:sp>
        <p:nvSpPr>
          <p:cNvPr id="1361931" name="Text Box 11"/>
          <p:cNvSpPr txBox="1">
            <a:spLocks noChangeArrowheads="1"/>
          </p:cNvSpPr>
          <p:nvPr/>
        </p:nvSpPr>
        <p:spPr bwMode="auto">
          <a:xfrm>
            <a:off x="855663" y="5076825"/>
            <a:ext cx="7564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a:t>
            </a:r>
            <a:r>
              <a:rPr lang="en-US" altLang="en-US" sz="2400">
                <a:solidFill>
                  <a:schemeClr val="hlink"/>
                </a:solidFill>
              </a:rPr>
              <a:t>The dark object doing the lensing is a massive black hole between us and the band of stars.</a:t>
            </a:r>
          </a:p>
        </p:txBody>
      </p:sp>
      <p:sp>
        <p:nvSpPr>
          <p:cNvPr id="1361933" name="Text Box 13"/>
          <p:cNvSpPr txBox="1">
            <a:spLocks noChangeArrowheads="1"/>
          </p:cNvSpPr>
          <p:nvPr/>
        </p:nvSpPr>
        <p:spPr bwMode="auto">
          <a:xfrm>
            <a:off x="863600" y="5795963"/>
            <a:ext cx="7564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a:t>
            </a:r>
            <a:r>
              <a:rPr lang="en-US" altLang="en-US" sz="2400">
                <a:solidFill>
                  <a:schemeClr val="hlink"/>
                </a:solidFill>
              </a:rPr>
              <a:t>The band of stars is a galaxy on edge, farther away than the black hole.</a:t>
            </a:r>
          </a:p>
        </p:txBody>
      </p:sp>
      <p:sp>
        <p:nvSpPr>
          <p:cNvPr id="1361935" name="Text Box 15"/>
          <p:cNvSpPr txBox="1">
            <a:spLocks noChangeArrowheads="1"/>
          </p:cNvSpPr>
          <p:nvPr/>
        </p:nvSpPr>
        <p:spPr bwMode="auto">
          <a:xfrm>
            <a:off x="860425" y="6486525"/>
            <a:ext cx="756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a:t>
            </a:r>
            <a:r>
              <a:rPr lang="en-US" altLang="en-US" sz="2400">
                <a:solidFill>
                  <a:schemeClr val="hlink"/>
                </a:solidFill>
              </a:rPr>
              <a:t>Note the Einstein rings.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61930">
                                            <p:txEl>
                                              <p:pRg st="0" end="0"/>
                                            </p:txEl>
                                          </p:spTgt>
                                        </p:tgtEl>
                                        <p:attrNameLst>
                                          <p:attrName>style.visibility</p:attrName>
                                        </p:attrNameLst>
                                      </p:cBhvr>
                                      <p:to>
                                        <p:strVal val="visible"/>
                                      </p:to>
                                    </p:set>
                                    <p:anim calcmode="lin" valueType="num">
                                      <p:cBhvr additive="base">
                                        <p:cTn id="7" dur="500" fill="hold"/>
                                        <p:tgtEl>
                                          <p:spTgt spid="13619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619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61931">
                                            <p:txEl>
                                              <p:pRg st="0" end="0"/>
                                            </p:txEl>
                                          </p:spTgt>
                                        </p:tgtEl>
                                        <p:attrNameLst>
                                          <p:attrName>style.visibility</p:attrName>
                                        </p:attrNameLst>
                                      </p:cBhvr>
                                      <p:to>
                                        <p:strVal val="visible"/>
                                      </p:to>
                                    </p:set>
                                    <p:anim calcmode="lin" valueType="num">
                                      <p:cBhvr additive="base">
                                        <p:cTn id="13" dur="500" fill="hold"/>
                                        <p:tgtEl>
                                          <p:spTgt spid="13619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619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61933">
                                            <p:txEl>
                                              <p:pRg st="0" end="0"/>
                                            </p:txEl>
                                          </p:spTgt>
                                        </p:tgtEl>
                                        <p:attrNameLst>
                                          <p:attrName>style.visibility</p:attrName>
                                        </p:attrNameLst>
                                      </p:cBhvr>
                                      <p:to>
                                        <p:strVal val="visible"/>
                                      </p:to>
                                    </p:set>
                                    <p:anim calcmode="lin" valueType="num">
                                      <p:cBhvr additive="base">
                                        <p:cTn id="19" dur="500" fill="hold"/>
                                        <p:tgtEl>
                                          <p:spTgt spid="136193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619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61935">
                                            <p:txEl>
                                              <p:pRg st="0" end="0"/>
                                            </p:txEl>
                                          </p:spTgt>
                                        </p:tgtEl>
                                        <p:attrNameLst>
                                          <p:attrName>style.visibility</p:attrName>
                                        </p:attrNameLst>
                                      </p:cBhvr>
                                      <p:to>
                                        <p:strVal val="visible"/>
                                      </p:to>
                                    </p:set>
                                    <p:anim calcmode="lin" valueType="num">
                                      <p:cBhvr additive="base">
                                        <p:cTn id="25" dur="500" fill="hold"/>
                                        <p:tgtEl>
                                          <p:spTgt spid="136193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619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725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Nature of science: </a:t>
            </a:r>
            <a:r>
              <a:rPr lang="en-US" altLang="en-US" sz="2400">
                <a:solidFill>
                  <a:srgbClr val="000000"/>
                </a:solidFill>
                <a:cs typeface="Segoe UI" pitchFamily="34" charset="0"/>
              </a:rPr>
              <a:t>For years it was thought that nothing could escape a black hole and this is true but only for classical black holes. When quantum theory is taken into account a black hole radiates like a black body. This unexpected result revealed other equally unexpected connections between black holes and thermodynamics. </a:t>
            </a:r>
          </a:p>
          <a:p>
            <a:pPr>
              <a:buFontTx/>
              <a:buNone/>
            </a:pPr>
            <a:endParaRPr lang="en-US" altLang="en-US" sz="2400">
              <a:solidFill>
                <a:schemeClr val="accent2"/>
              </a:solidFill>
              <a:cs typeface="Segoe UI" pitchFamily="34" charset="0"/>
            </a:endParaRP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●We have already talked about                                     spacetime in inertial reference frames.                                  Oftentimes, spacetime in IRFs is                                       termed </a:t>
            </a:r>
            <a:r>
              <a:rPr lang="en-US" altLang="en-US" sz="2400" b="1">
                <a:solidFill>
                  <a:srgbClr val="000000"/>
                </a:solidFill>
                <a:cs typeface="Times New Roman" pitchFamily="18" charset="0"/>
              </a:rPr>
              <a:t>flat spacetime</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●Recall that an object moving at a                                    constant speed in flat spacetime has                                         a straight-line plot.</a:t>
            </a:r>
          </a:p>
          <a:p>
            <a:pPr eaLnBrk="1" hangingPunct="1">
              <a:buFontTx/>
              <a:buNone/>
            </a:pPr>
            <a:r>
              <a:rPr lang="en-US" altLang="en-US" sz="2400">
                <a:solidFill>
                  <a:srgbClr val="000000"/>
                </a:solidFill>
                <a:cs typeface="Times New Roman" pitchFamily="18" charset="0"/>
              </a:rPr>
              <a:t>●On the other hand, an accelerating object has a curved plot.</a:t>
            </a:r>
          </a:p>
          <a:p>
            <a:pPr eaLnBrk="1" hangingPunct="1">
              <a:buFontTx/>
              <a:buNone/>
            </a:pPr>
            <a:r>
              <a:rPr lang="en-US" altLang="en-US" sz="2400">
                <a:solidFill>
                  <a:srgbClr val="000000"/>
                </a:solidFill>
                <a:cs typeface="Times New Roman" pitchFamily="18" charset="0"/>
              </a:rPr>
              <a:t>●Einstein reasoned that if spacetime were curved, otherwise straight worldlines would become curved, thus mimicking an acceleration.</a:t>
            </a:r>
          </a:p>
          <a:p>
            <a:pPr eaLnBrk="1" hangingPunct="1">
              <a:buFontTx/>
              <a:buNone/>
            </a:pPr>
            <a:r>
              <a:rPr lang="en-US" altLang="en-US" sz="2400">
                <a:solidFill>
                  <a:srgbClr val="000000"/>
                </a:solidFill>
                <a:cs typeface="Times New Roman" pitchFamily="18" charset="0"/>
              </a:rPr>
              <a:t>●Thus, an accelerated coordinate system was NOT flat.</a:t>
            </a:r>
          </a:p>
        </p:txBody>
      </p:sp>
      <p:sp>
        <p:nvSpPr>
          <p:cNvPr id="2150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4"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40438" y="1660525"/>
            <a:ext cx="2676525" cy="2533650"/>
          </a:xfrm>
          <a:prstGeom prst="rect">
            <a:avLst/>
          </a:prstGeom>
          <a:ln>
            <a:noFill/>
          </a:ln>
          <a:effectLst>
            <a:outerShdw blurRad="292100" dist="139700" dir="2700000" algn="tl" rotWithShape="0">
              <a:srgbClr val="333333">
                <a:alpha val="65000"/>
              </a:srgbClr>
            </a:outerShdw>
          </a:effectLst>
          <a:extLst/>
        </p:spPr>
      </p:pic>
      <p:sp>
        <p:nvSpPr>
          <p:cNvPr id="5" name="Line 22"/>
          <p:cNvSpPr>
            <a:spLocks noChangeShapeType="1"/>
          </p:cNvSpPr>
          <p:nvPr/>
        </p:nvSpPr>
        <p:spPr bwMode="auto">
          <a:xfrm>
            <a:off x="6265863" y="2284413"/>
            <a:ext cx="4762" cy="1746250"/>
          </a:xfrm>
          <a:custGeom>
            <a:avLst/>
            <a:gdLst>
              <a:gd name="T0" fmla="*/ 0 w 3"/>
              <a:gd name="T1" fmla="*/ 2147483647 h 1100"/>
              <a:gd name="T2" fmla="*/ 2147483647 w 3"/>
              <a:gd name="T3" fmla="*/ 0 h 1100"/>
              <a:gd name="T4" fmla="*/ 0 60000 65536"/>
              <a:gd name="T5" fmla="*/ 0 60000 65536"/>
              <a:gd name="T6" fmla="*/ 0 w 3"/>
              <a:gd name="T7" fmla="*/ 0 h 1100"/>
              <a:gd name="T8" fmla="*/ 3 w 3"/>
              <a:gd name="T9" fmla="*/ 1100 h 1100"/>
            </a:gdLst>
            <a:ahLst/>
            <a:cxnLst>
              <a:cxn ang="T4">
                <a:pos x="T0" y="T1"/>
              </a:cxn>
              <a:cxn ang="T5">
                <a:pos x="T2" y="T3"/>
              </a:cxn>
            </a:cxnLst>
            <a:rect l="T6" t="T7" r="T8" b="T9"/>
            <a:pathLst>
              <a:path w="3" h="1100">
                <a:moveTo>
                  <a:pt x="0" y="1100"/>
                </a:moveTo>
                <a:lnTo>
                  <a:pt x="3" y="0"/>
                </a:lnTo>
              </a:path>
            </a:pathLst>
          </a:custGeom>
          <a:noFill/>
          <a:ln w="762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17"/>
          <p:cNvSpPr txBox="1">
            <a:spLocks noChangeArrowheads="1"/>
          </p:cNvSpPr>
          <p:nvPr/>
        </p:nvSpPr>
        <p:spPr bwMode="auto">
          <a:xfrm rot="-2656803">
            <a:off x="5926138" y="1095375"/>
            <a:ext cx="283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8080"/>
                </a:solidFill>
              </a:rPr>
              <a:t>Worldline: </a:t>
            </a:r>
            <a:r>
              <a:rPr lang="en-US" altLang="en-US" sz="2000" i="1">
                <a:solidFill>
                  <a:srgbClr val="008080"/>
                </a:solidFill>
              </a:rPr>
              <a:t>v</a:t>
            </a:r>
            <a:r>
              <a:rPr lang="en-US" altLang="en-US" sz="2000">
                <a:solidFill>
                  <a:srgbClr val="008080"/>
                </a:solidFill>
              </a:rPr>
              <a:t> = 0</a:t>
            </a:r>
          </a:p>
        </p:txBody>
      </p:sp>
      <p:sp>
        <p:nvSpPr>
          <p:cNvPr id="7" name="Line 22"/>
          <p:cNvSpPr>
            <a:spLocks noChangeShapeType="1"/>
          </p:cNvSpPr>
          <p:nvPr/>
        </p:nvSpPr>
        <p:spPr bwMode="auto">
          <a:xfrm flipV="1">
            <a:off x="6262688" y="2293938"/>
            <a:ext cx="565150" cy="1719262"/>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7"/>
          <p:cNvSpPr txBox="1">
            <a:spLocks noChangeArrowheads="1"/>
          </p:cNvSpPr>
          <p:nvPr/>
        </p:nvSpPr>
        <p:spPr bwMode="auto">
          <a:xfrm rot="-2679095">
            <a:off x="6326188" y="1036638"/>
            <a:ext cx="299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800080"/>
                </a:solidFill>
              </a:rPr>
              <a:t>Worldline: </a:t>
            </a:r>
            <a:r>
              <a:rPr lang="en-US" altLang="en-US" sz="2000" i="1">
                <a:solidFill>
                  <a:srgbClr val="800080"/>
                </a:solidFill>
              </a:rPr>
              <a:t>v</a:t>
            </a:r>
            <a:r>
              <a:rPr lang="en-US" altLang="en-US" sz="2000">
                <a:solidFill>
                  <a:srgbClr val="800080"/>
                </a:solidFill>
              </a:rPr>
              <a:t> = CONST</a:t>
            </a:r>
          </a:p>
        </p:txBody>
      </p:sp>
      <p:sp>
        <p:nvSpPr>
          <p:cNvPr id="9" name="Freeform 41"/>
          <p:cNvSpPr>
            <a:spLocks/>
          </p:cNvSpPr>
          <p:nvPr/>
        </p:nvSpPr>
        <p:spPr bwMode="auto">
          <a:xfrm>
            <a:off x="6259513" y="2311400"/>
            <a:ext cx="1106487" cy="1714500"/>
          </a:xfrm>
          <a:custGeom>
            <a:avLst/>
            <a:gdLst>
              <a:gd name="T0" fmla="*/ 0 w 697"/>
              <a:gd name="T1" fmla="*/ 2147483647 h 1080"/>
              <a:gd name="T2" fmla="*/ 2147483647 w 697"/>
              <a:gd name="T3" fmla="*/ 2147483647 h 1080"/>
              <a:gd name="T4" fmla="*/ 2147483647 w 697"/>
              <a:gd name="T5" fmla="*/ 2147483647 h 1080"/>
              <a:gd name="T6" fmla="*/ 2147483647 w 697"/>
              <a:gd name="T7" fmla="*/ 0 h 1080"/>
              <a:gd name="T8" fmla="*/ 0 60000 65536"/>
              <a:gd name="T9" fmla="*/ 0 60000 65536"/>
              <a:gd name="T10" fmla="*/ 0 60000 65536"/>
              <a:gd name="T11" fmla="*/ 0 60000 65536"/>
              <a:gd name="T12" fmla="*/ 0 w 697"/>
              <a:gd name="T13" fmla="*/ 0 h 1080"/>
              <a:gd name="T14" fmla="*/ 697 w 697"/>
              <a:gd name="T15" fmla="*/ 1080 h 1080"/>
            </a:gdLst>
            <a:ahLst/>
            <a:cxnLst>
              <a:cxn ang="T8">
                <a:pos x="T0" y="T1"/>
              </a:cxn>
              <a:cxn ang="T9">
                <a:pos x="T2" y="T3"/>
              </a:cxn>
              <a:cxn ang="T10">
                <a:pos x="T4" y="T5"/>
              </a:cxn>
              <a:cxn ang="T11">
                <a:pos x="T6" y="T7"/>
              </a:cxn>
            </a:cxnLst>
            <a:rect l="T12" t="T13" r="T14" b="T15"/>
            <a:pathLst>
              <a:path w="697" h="1080">
                <a:moveTo>
                  <a:pt x="0" y="1080"/>
                </a:moveTo>
                <a:cubicBezTo>
                  <a:pt x="112" y="969"/>
                  <a:pt x="237" y="861"/>
                  <a:pt x="333" y="738"/>
                </a:cubicBezTo>
                <a:cubicBezTo>
                  <a:pt x="429" y="615"/>
                  <a:pt x="515" y="464"/>
                  <a:pt x="576" y="341"/>
                </a:cubicBezTo>
                <a:cubicBezTo>
                  <a:pt x="637" y="218"/>
                  <a:pt x="672" y="71"/>
                  <a:pt x="697" y="0"/>
                </a:cubicBezTo>
              </a:path>
            </a:pathLst>
          </a:custGeom>
          <a:noFill/>
          <a:ln w="76200" cmpd="sng">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17"/>
          <p:cNvSpPr txBox="1">
            <a:spLocks noChangeArrowheads="1"/>
          </p:cNvSpPr>
          <p:nvPr/>
        </p:nvSpPr>
        <p:spPr bwMode="auto">
          <a:xfrm rot="-2679095">
            <a:off x="6805613" y="995363"/>
            <a:ext cx="299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990000"/>
                </a:solidFill>
              </a:rPr>
              <a:t>Worldline: </a:t>
            </a:r>
            <a:r>
              <a:rPr lang="en-US" altLang="en-US" sz="2000" i="1">
                <a:solidFill>
                  <a:srgbClr val="990000"/>
                </a:solidFill>
              </a:rPr>
              <a:t>v</a:t>
            </a:r>
            <a:r>
              <a:rPr lang="en-US" altLang="en-US" sz="2000">
                <a:solidFill>
                  <a:srgbClr val="990000"/>
                </a:solidFill>
              </a:rPr>
              <a:t> </a:t>
            </a:r>
            <a:r>
              <a:rPr lang="en-US" altLang="en-US" sz="2000">
                <a:solidFill>
                  <a:srgbClr val="990000"/>
                </a:solidFill>
                <a:sym typeface="Symbol" pitchFamily="18" charset="2"/>
              </a:rPr>
              <a:t></a:t>
            </a:r>
            <a:r>
              <a:rPr lang="en-US" altLang="en-US" sz="2000">
                <a:solidFill>
                  <a:srgbClr val="990000"/>
                </a:solidFill>
              </a:rPr>
              <a:t> CONST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8306">
                                            <p:txEl>
                                              <p:pRg st="0" end="0"/>
                                            </p:txEl>
                                          </p:spTgt>
                                        </p:tgtEl>
                                        <p:attrNameLst>
                                          <p:attrName>style.visibility</p:attrName>
                                        </p:attrNameLst>
                                      </p:cBhvr>
                                      <p:to>
                                        <p:strVal val="visible"/>
                                      </p:to>
                                    </p:set>
                                    <p:anim calcmode="lin" valueType="num">
                                      <p:cBhvr additive="base">
                                        <p:cTn id="7" dur="500" fill="hold"/>
                                        <p:tgtEl>
                                          <p:spTgt spid="137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6">
                                            <p:txEl>
                                              <p:pRg st="1" end="1"/>
                                            </p:txEl>
                                          </p:spTgt>
                                        </p:tgtEl>
                                        <p:attrNameLst>
                                          <p:attrName>style.visibility</p:attrName>
                                        </p:attrNameLst>
                                      </p:cBhvr>
                                      <p:to>
                                        <p:strVal val="visible"/>
                                      </p:to>
                                    </p:set>
                                    <p:anim calcmode="lin" valueType="num">
                                      <p:cBhvr additive="base">
                                        <p:cTn id="13" dur="500" fill="hold"/>
                                        <p:tgtEl>
                                          <p:spTgt spid="1378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78306">
                                            <p:txEl>
                                              <p:pRg st="2" end="2"/>
                                            </p:txEl>
                                          </p:spTgt>
                                        </p:tgtEl>
                                        <p:attrNameLst>
                                          <p:attrName>style.visibility</p:attrName>
                                        </p:attrNameLst>
                                      </p:cBhvr>
                                      <p:to>
                                        <p:strVal val="visible"/>
                                      </p:to>
                                    </p:set>
                                    <p:anim calcmode="lin" valueType="num">
                                      <p:cBhvr additive="base">
                                        <p:cTn id="22" dur="500" fill="hold"/>
                                        <p:tgtEl>
                                          <p:spTgt spid="137830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7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repeatCount="indefinite"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repeatCount="indefinite"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78306">
                                            <p:txEl>
                                              <p:pRg st="3" end="3"/>
                                            </p:txEl>
                                          </p:spTgt>
                                        </p:tgtEl>
                                        <p:attrNameLst>
                                          <p:attrName>style.visibility</p:attrName>
                                        </p:attrNameLst>
                                      </p:cBhvr>
                                      <p:to>
                                        <p:strVal val="visible"/>
                                      </p:to>
                                    </p:set>
                                    <p:anim calcmode="lin" valueType="num">
                                      <p:cBhvr additive="base">
                                        <p:cTn id="50" dur="500" fill="hold"/>
                                        <p:tgtEl>
                                          <p:spTgt spid="1378306">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7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repeatCount="indefinite"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78306">
                                            <p:txEl>
                                              <p:pRg st="4" end="4"/>
                                            </p:txEl>
                                          </p:spTgt>
                                        </p:tgtEl>
                                        <p:attrNameLst>
                                          <p:attrName>style.visibility</p:attrName>
                                        </p:attrNameLst>
                                      </p:cBhvr>
                                      <p:to>
                                        <p:strVal val="visible"/>
                                      </p:to>
                                    </p:set>
                                    <p:anim calcmode="lin" valueType="num">
                                      <p:cBhvr additive="base">
                                        <p:cTn id="67" dur="500" fill="hold"/>
                                        <p:tgtEl>
                                          <p:spTgt spid="137830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783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78306">
                                            <p:txEl>
                                              <p:pRg st="5" end="5"/>
                                            </p:txEl>
                                          </p:spTgt>
                                        </p:tgtEl>
                                        <p:attrNameLst>
                                          <p:attrName>style.visibility</p:attrName>
                                        </p:attrNameLst>
                                      </p:cBhvr>
                                      <p:to>
                                        <p:strVal val="visible"/>
                                      </p:to>
                                    </p:set>
                                    <p:anim calcmode="lin" valueType="num">
                                      <p:cBhvr additive="base">
                                        <p:cTn id="73" dur="500" fill="hold"/>
                                        <p:tgtEl>
                                          <p:spTgt spid="137830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783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●For example, light follows the light                                       line which essentially goes from                                       corner to corner on your flat spacetime                                         grid.</a:t>
            </a:r>
          </a:p>
          <a:p>
            <a:pPr eaLnBrk="1" hangingPunct="1">
              <a:buFontTx/>
              <a:buNone/>
            </a:pPr>
            <a:r>
              <a:rPr lang="en-US" altLang="en-US" sz="2400">
                <a:solidFill>
                  <a:srgbClr val="000000"/>
                </a:solidFill>
                <a:cs typeface="Times New Roman" pitchFamily="18" charset="0"/>
              </a:rPr>
              <a:t>●Now if we take our flat spacetime                                          grid and roll it into a conical shape,                                            the same light line becomes curved,                                     instead of straight.</a:t>
            </a:r>
          </a:p>
          <a:p>
            <a:pPr eaLnBrk="1" hangingPunct="1">
              <a:buFontTx/>
              <a:buNone/>
            </a:pPr>
            <a:r>
              <a:rPr lang="en-US" altLang="en-US" sz="2400">
                <a:solidFill>
                  <a:srgbClr val="000000"/>
                </a:solidFill>
                <a:cs typeface="Times New Roman" pitchFamily="18" charset="0"/>
              </a:rPr>
              <a:t>●This is an accelerating reference                                         frame.</a:t>
            </a:r>
          </a:p>
          <a:p>
            <a:pPr eaLnBrk="1" hangingPunct="1">
              <a:buFontTx/>
              <a:buNone/>
            </a:pPr>
            <a:r>
              <a:rPr lang="en-US" altLang="en-US" sz="2400">
                <a:solidFill>
                  <a:srgbClr val="000000"/>
                </a:solidFill>
                <a:cs typeface="Times New Roman" pitchFamily="18" charset="0"/>
              </a:rPr>
              <a:t>●According to the equivalence                                       principle, it is also a reference frame                                           in the presence of a gravitational field.</a:t>
            </a:r>
          </a:p>
        </p:txBody>
      </p:sp>
      <p:pic>
        <p:nvPicPr>
          <p:cNvPr id="2253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99175" y="3721100"/>
            <a:ext cx="2693988" cy="2633663"/>
          </a:xfrm>
          <a:prstGeom prst="rect">
            <a:avLst/>
          </a:prstGeom>
          <a:ln>
            <a:noFill/>
          </a:ln>
          <a:effectLst>
            <a:outerShdw blurRad="292100" dist="139700" dir="2700000" algn="tl" rotWithShape="0">
              <a:srgbClr val="333333">
                <a:alpha val="65000"/>
              </a:srgbClr>
            </a:outerShdw>
          </a:effectLst>
          <a:extLst/>
        </p:spPr>
      </p:pic>
      <p:sp>
        <p:nvSpPr>
          <p:cNvPr id="225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1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40438" y="912813"/>
            <a:ext cx="2676525" cy="2533650"/>
          </a:xfrm>
          <a:prstGeom prst="rect">
            <a:avLst/>
          </a:prstGeom>
          <a:ln>
            <a:noFill/>
          </a:ln>
          <a:effectLst>
            <a:outerShdw blurRad="292100" dist="139700" dir="2700000" algn="tl" rotWithShape="0">
              <a:srgbClr val="333333">
                <a:alpha val="65000"/>
              </a:srgbClr>
            </a:outerShdw>
          </a:effectLst>
          <a:extLst/>
        </p:spPr>
      </p:pic>
      <p:sp>
        <p:nvSpPr>
          <p:cNvPr id="13" name="Line 22"/>
          <p:cNvSpPr>
            <a:spLocks noChangeShapeType="1"/>
          </p:cNvSpPr>
          <p:nvPr/>
        </p:nvSpPr>
        <p:spPr bwMode="auto">
          <a:xfrm flipV="1">
            <a:off x="6262688" y="1660525"/>
            <a:ext cx="1601787" cy="1606550"/>
          </a:xfrm>
          <a:prstGeom prst="line">
            <a:avLst/>
          </a:prstGeom>
          <a:noFill/>
          <a:ln w="762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Freeform 2"/>
          <p:cNvSpPr/>
          <p:nvPr/>
        </p:nvSpPr>
        <p:spPr>
          <a:xfrm>
            <a:off x="6275388" y="4100513"/>
            <a:ext cx="917575" cy="2179637"/>
          </a:xfrm>
          <a:custGeom>
            <a:avLst/>
            <a:gdLst>
              <a:gd name="connsiteX0" fmla="*/ 0 w 807720"/>
              <a:gd name="connsiteY0" fmla="*/ 1996440 h 1996440"/>
              <a:gd name="connsiteX1" fmla="*/ 350520 w 807720"/>
              <a:gd name="connsiteY1" fmla="*/ 1539240 h 1996440"/>
              <a:gd name="connsiteX2" fmla="*/ 609600 w 807720"/>
              <a:gd name="connsiteY2" fmla="*/ 1051560 h 1996440"/>
              <a:gd name="connsiteX3" fmla="*/ 746760 w 807720"/>
              <a:gd name="connsiteY3" fmla="*/ 518160 h 1996440"/>
              <a:gd name="connsiteX4" fmla="*/ 807720 w 807720"/>
              <a:gd name="connsiteY4" fmla="*/ 0 h 199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 h="1996440">
                <a:moveTo>
                  <a:pt x="0" y="1996440"/>
                </a:moveTo>
                <a:cubicBezTo>
                  <a:pt x="124460" y="1846580"/>
                  <a:pt x="248920" y="1696720"/>
                  <a:pt x="350520" y="1539240"/>
                </a:cubicBezTo>
                <a:cubicBezTo>
                  <a:pt x="452120" y="1381760"/>
                  <a:pt x="543560" y="1221740"/>
                  <a:pt x="609600" y="1051560"/>
                </a:cubicBezTo>
                <a:cubicBezTo>
                  <a:pt x="675640" y="881380"/>
                  <a:pt x="713740" y="693420"/>
                  <a:pt x="746760" y="518160"/>
                </a:cubicBezTo>
                <a:cubicBezTo>
                  <a:pt x="779780" y="342900"/>
                  <a:pt x="793750" y="171450"/>
                  <a:pt x="807720" y="0"/>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8306">
                                            <p:txEl>
                                              <p:pRg st="1" end="1"/>
                                            </p:txEl>
                                          </p:spTgt>
                                        </p:tgtEl>
                                        <p:attrNameLst>
                                          <p:attrName>style.visibility</p:attrName>
                                        </p:attrNameLst>
                                      </p:cBhvr>
                                      <p:to>
                                        <p:strVal val="visible"/>
                                      </p:to>
                                    </p:set>
                                    <p:anim calcmode="lin" valueType="num">
                                      <p:cBhvr additive="base">
                                        <p:cTn id="7" dur="500" fill="hold"/>
                                        <p:tgtEl>
                                          <p:spTgt spid="13783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3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repeatCount="indefinite"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78306">
                                            <p:txEl>
                                              <p:pRg st="2" end="2"/>
                                            </p:txEl>
                                          </p:spTgt>
                                        </p:tgtEl>
                                        <p:attrNameLst>
                                          <p:attrName>style.visibility</p:attrName>
                                        </p:attrNameLst>
                                      </p:cBhvr>
                                      <p:to>
                                        <p:strVal val="visible"/>
                                      </p:to>
                                    </p:set>
                                    <p:anim calcmode="lin" valueType="num">
                                      <p:cBhvr additive="base">
                                        <p:cTn id="24" dur="500" fill="hold"/>
                                        <p:tgtEl>
                                          <p:spTgt spid="13783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7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2537"/>
                                        </p:tgtEl>
                                        <p:attrNameLst>
                                          <p:attrName>style.visibility</p:attrName>
                                        </p:attrNameLst>
                                      </p:cBhvr>
                                      <p:to>
                                        <p:strVal val="visible"/>
                                      </p:to>
                                    </p:set>
                                    <p:anim calcmode="lin" valueType="num">
                                      <p:cBhvr>
                                        <p:cTn id="30" dur="1000" fill="hold"/>
                                        <p:tgtEl>
                                          <p:spTgt spid="22537"/>
                                        </p:tgtEl>
                                        <p:attrNameLst>
                                          <p:attrName>ppt_w</p:attrName>
                                        </p:attrNameLst>
                                      </p:cBhvr>
                                      <p:tavLst>
                                        <p:tav tm="0">
                                          <p:val>
                                            <p:fltVal val="0"/>
                                          </p:val>
                                        </p:tav>
                                        <p:tav tm="100000">
                                          <p:val>
                                            <p:strVal val="#ppt_w"/>
                                          </p:val>
                                        </p:tav>
                                      </p:tavLst>
                                    </p:anim>
                                    <p:anim calcmode="lin" valueType="num">
                                      <p:cBhvr>
                                        <p:cTn id="31" dur="1000" fill="hold"/>
                                        <p:tgtEl>
                                          <p:spTgt spid="22537"/>
                                        </p:tgtEl>
                                        <p:attrNameLst>
                                          <p:attrName>ppt_h</p:attrName>
                                        </p:attrNameLst>
                                      </p:cBhvr>
                                      <p:tavLst>
                                        <p:tav tm="0">
                                          <p:val>
                                            <p:fltVal val="0"/>
                                          </p:val>
                                        </p:tav>
                                        <p:tav tm="100000">
                                          <p:val>
                                            <p:strVal val="#ppt_h"/>
                                          </p:val>
                                        </p:tav>
                                      </p:tavLst>
                                    </p:anim>
                                    <p:anim calcmode="lin" valueType="num">
                                      <p:cBhvr>
                                        <p:cTn id="32" dur="1000" fill="hold"/>
                                        <p:tgtEl>
                                          <p:spTgt spid="22537"/>
                                        </p:tgtEl>
                                        <p:attrNameLst>
                                          <p:attrName>style.rotation</p:attrName>
                                        </p:attrNameLst>
                                      </p:cBhvr>
                                      <p:tavLst>
                                        <p:tav tm="0">
                                          <p:val>
                                            <p:fltVal val="90"/>
                                          </p:val>
                                        </p:tav>
                                        <p:tav tm="100000">
                                          <p:val>
                                            <p:fltVal val="0"/>
                                          </p:val>
                                        </p:tav>
                                      </p:tavLst>
                                    </p:anim>
                                    <p:animEffect transition="in" filter="fade">
                                      <p:cBhvr>
                                        <p:cTn id="33" dur="1000"/>
                                        <p:tgtEl>
                                          <p:spTgt spid="22537"/>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repeatCount="indefinite"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78306">
                                            <p:txEl>
                                              <p:pRg st="3" end="3"/>
                                            </p:txEl>
                                          </p:spTgt>
                                        </p:tgtEl>
                                        <p:attrNameLst>
                                          <p:attrName>style.visibility</p:attrName>
                                        </p:attrNameLst>
                                      </p:cBhvr>
                                      <p:to>
                                        <p:strVal val="visible"/>
                                      </p:to>
                                    </p:set>
                                    <p:anim calcmode="lin" valueType="num">
                                      <p:cBhvr additive="base">
                                        <p:cTn id="43" dur="500" fill="hold"/>
                                        <p:tgtEl>
                                          <p:spTgt spid="137830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7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78306">
                                            <p:txEl>
                                              <p:pRg st="4" end="4"/>
                                            </p:txEl>
                                          </p:spTgt>
                                        </p:tgtEl>
                                        <p:attrNameLst>
                                          <p:attrName>style.visibility</p:attrName>
                                        </p:attrNameLst>
                                      </p:cBhvr>
                                      <p:to>
                                        <p:strVal val="visible"/>
                                      </p:to>
                                    </p:set>
                                    <p:anim calcmode="lin" valueType="num">
                                      <p:cBhvr additive="base">
                                        <p:cTn id="49" dur="500" fill="hold"/>
                                        <p:tgtEl>
                                          <p:spTgt spid="137830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783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●Einstein termed the natural paths followed due to the curvature of spacetime </a:t>
            </a:r>
            <a:r>
              <a:rPr lang="en-US" altLang="en-US" sz="2400">
                <a:solidFill>
                  <a:srgbClr val="FF3300"/>
                </a:solidFill>
                <a:cs typeface="Times New Roman" pitchFamily="18" charset="0"/>
              </a:rPr>
              <a:t>worldlines</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●As we learned when we discussed fields, a force like gravity can be either caused by </a:t>
            </a:r>
            <a:r>
              <a:rPr lang="en-US" altLang="en-US" sz="2400" b="1">
                <a:solidFill>
                  <a:srgbClr val="000000"/>
                </a:solidFill>
                <a:cs typeface="Times New Roman" pitchFamily="18" charset="0"/>
              </a:rPr>
              <a:t>action at a distance</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F</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GMm / r</a:t>
            </a:r>
            <a:r>
              <a:rPr lang="en-US" altLang="en-US" sz="2400" baseline="30000">
                <a:solidFill>
                  <a:srgbClr val="000000"/>
                </a:solidFill>
                <a:cs typeface="Times New Roman" pitchFamily="18" charset="0"/>
              </a:rPr>
              <a:t> 2</a:t>
            </a:r>
            <a:r>
              <a:rPr lang="en-US" altLang="en-US" sz="2400">
                <a:solidFill>
                  <a:srgbClr val="000000"/>
                </a:solidFill>
                <a:cs typeface="Times New Roman" pitchFamily="18" charset="0"/>
              </a:rPr>
              <a:t>) or by the gravitational </a:t>
            </a:r>
            <a:r>
              <a:rPr lang="en-US" altLang="en-US" sz="2400" b="1">
                <a:solidFill>
                  <a:srgbClr val="000000"/>
                </a:solidFill>
                <a:cs typeface="Times New Roman" pitchFamily="18" charset="0"/>
              </a:rPr>
              <a:t>field</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g</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GM / r</a:t>
            </a:r>
            <a:r>
              <a:rPr lang="en-US" altLang="en-US" sz="2400" baseline="30000">
                <a:solidFill>
                  <a:srgbClr val="000000"/>
                </a:solidFill>
                <a:cs typeface="Times New Roman" pitchFamily="18" charset="0"/>
              </a:rPr>
              <a:t> 2</a:t>
            </a:r>
            <a:r>
              <a:rPr lang="en-US" altLang="en-US" sz="2400">
                <a:solidFill>
                  <a:srgbClr val="000000"/>
                </a:solidFill>
                <a:cs typeface="Times New Roman" pitchFamily="18" charset="0"/>
              </a:rPr>
              <a:t>).	</a:t>
            </a:r>
          </a:p>
          <a:p>
            <a:pPr eaLnBrk="1" hangingPunct="1">
              <a:buFontTx/>
              <a:buNone/>
            </a:pPr>
            <a:r>
              <a:rPr lang="en-US" altLang="en-US" sz="2400">
                <a:solidFill>
                  <a:srgbClr val="000000"/>
                </a:solidFill>
                <a:cs typeface="Times New Roman" pitchFamily="18" charset="0"/>
              </a:rPr>
              <a:t>●The spacetime curvature (field) eliminates the need for a planet to “know” where the sun is and to constantly “exchange” coordinate information with it, in order to know which way to orbit.</a:t>
            </a:r>
          </a:p>
          <a:p>
            <a:pPr eaLnBrk="1" hangingPunct="1">
              <a:buFontTx/>
              <a:buNone/>
            </a:pPr>
            <a:r>
              <a:rPr lang="en-US" altLang="en-US" sz="2400">
                <a:solidFill>
                  <a:srgbClr val="000000"/>
                </a:solidFill>
                <a:cs typeface="Times New Roman" pitchFamily="18" charset="0"/>
              </a:rPr>
              <a:t>●Rather, the planet orbits simply by reacting to the field that is the curvature of spacetime. It follow its local world line without the need to know where the source of curvature comes from.</a:t>
            </a:r>
            <a:endParaRPr lang="en-US" altLang="en-US" sz="2400">
              <a:solidFill>
                <a:srgbClr val="000000"/>
              </a:solidFill>
              <a:cs typeface="Courier New" pitchFamily="49" charset="0"/>
            </a:endParaRPr>
          </a:p>
        </p:txBody>
      </p:sp>
      <p:pic>
        <p:nvPicPr>
          <p:cNvPr id="1380359" name="Picture 7"/>
          <p:cNvPicPr>
            <a:picLocks noChangeAspect="1" noChangeArrowheads="1"/>
          </p:cNvPicPr>
          <p:nvPr/>
        </p:nvPicPr>
        <p:blipFill>
          <a:blip r:embed="rId8"/>
          <a:srcRect t="4701"/>
          <a:stretch>
            <a:fillRect/>
          </a:stretch>
        </p:blipFill>
        <p:spPr bwMode="auto">
          <a:xfrm>
            <a:off x="5362575" y="0"/>
            <a:ext cx="3781425" cy="1770063"/>
          </a:xfrm>
          <a:prstGeom prst="rect">
            <a:avLst/>
          </a:prstGeom>
          <a:ln>
            <a:noFill/>
          </a:ln>
          <a:effectLst>
            <a:outerShdw blurRad="292100" dist="139700" dir="2700000" algn="tl" rotWithShape="0">
              <a:srgbClr val="333333">
                <a:alpha val="65000"/>
              </a:srgbClr>
            </a:outerShdw>
          </a:effectLst>
          <a:extLst/>
        </p:spPr>
      </p:pic>
      <p:sp>
        <p:nvSpPr>
          <p:cNvPr id="1380358" name="Freeform 6"/>
          <p:cNvSpPr>
            <a:spLocks/>
          </p:cNvSpPr>
          <p:nvPr/>
        </p:nvSpPr>
        <p:spPr bwMode="auto">
          <a:xfrm>
            <a:off x="5880100" y="542925"/>
            <a:ext cx="3200400" cy="742950"/>
          </a:xfrm>
          <a:custGeom>
            <a:avLst/>
            <a:gdLst>
              <a:gd name="T0" fmla="*/ 0 w 2016"/>
              <a:gd name="T1" fmla="*/ 0 h 468"/>
              <a:gd name="T2" fmla="*/ 2147483647 w 2016"/>
              <a:gd name="T3" fmla="*/ 2147483647 h 468"/>
              <a:gd name="T4" fmla="*/ 2147483647 w 2016"/>
              <a:gd name="T5" fmla="*/ 2147483647 h 468"/>
              <a:gd name="T6" fmla="*/ 2147483647 w 2016"/>
              <a:gd name="T7" fmla="*/ 2147483647 h 468"/>
              <a:gd name="T8" fmla="*/ 2147483647 w 2016"/>
              <a:gd name="T9" fmla="*/ 2147483647 h 468"/>
              <a:gd name="T10" fmla="*/ 2147483647 w 2016"/>
              <a:gd name="T11" fmla="*/ 2147483647 h 468"/>
              <a:gd name="T12" fmla="*/ 0 60000 65536"/>
              <a:gd name="T13" fmla="*/ 0 60000 65536"/>
              <a:gd name="T14" fmla="*/ 0 60000 65536"/>
              <a:gd name="T15" fmla="*/ 0 60000 65536"/>
              <a:gd name="T16" fmla="*/ 0 60000 65536"/>
              <a:gd name="T17" fmla="*/ 0 60000 65536"/>
              <a:gd name="T18" fmla="*/ 0 w 2016"/>
              <a:gd name="T19" fmla="*/ 0 h 468"/>
              <a:gd name="T20" fmla="*/ 2016 w 2016"/>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2016" h="468">
                <a:moveTo>
                  <a:pt x="0" y="0"/>
                </a:moveTo>
                <a:cubicBezTo>
                  <a:pt x="142" y="107"/>
                  <a:pt x="284" y="214"/>
                  <a:pt x="432" y="288"/>
                </a:cubicBezTo>
                <a:cubicBezTo>
                  <a:pt x="580" y="362"/>
                  <a:pt x="759" y="426"/>
                  <a:pt x="886" y="447"/>
                </a:cubicBezTo>
                <a:cubicBezTo>
                  <a:pt x="1013" y="468"/>
                  <a:pt x="1071" y="444"/>
                  <a:pt x="1197" y="416"/>
                </a:cubicBezTo>
                <a:cubicBezTo>
                  <a:pt x="1323" y="388"/>
                  <a:pt x="1507" y="322"/>
                  <a:pt x="1644" y="280"/>
                </a:cubicBezTo>
                <a:cubicBezTo>
                  <a:pt x="1781" y="238"/>
                  <a:pt x="1898" y="202"/>
                  <a:pt x="2016" y="166"/>
                </a:cubicBezTo>
              </a:path>
            </a:pathLst>
          </a:custGeom>
          <a:noFill/>
          <a:ln w="76200" cmpd="sng">
            <a:solidFill>
              <a:srgbClr val="FF33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8"/>
          <p:cNvGrpSpPr>
            <a:grpSpLocks/>
          </p:cNvGrpSpPr>
          <p:nvPr/>
        </p:nvGrpSpPr>
        <p:grpSpPr bwMode="auto">
          <a:xfrm>
            <a:off x="5592763" y="153988"/>
            <a:ext cx="357187" cy="371475"/>
            <a:chOff x="3736" y="270"/>
            <a:chExt cx="225" cy="234"/>
          </a:xfrm>
        </p:grpSpPr>
        <p:sp>
          <p:nvSpPr>
            <p:cNvPr id="23559" name="Oval 9"/>
            <p:cNvSpPr>
              <a:spLocks noChangeArrowheads="1"/>
            </p:cNvSpPr>
            <p:nvPr/>
          </p:nvSpPr>
          <p:spPr bwMode="auto">
            <a:xfrm>
              <a:off x="3736" y="281"/>
              <a:ext cx="220" cy="22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23560"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9" y="270"/>
              <a:ext cx="22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0354">
                                            <p:txEl>
                                              <p:pRg st="1" end="1"/>
                                            </p:txEl>
                                          </p:spTgt>
                                        </p:tgtEl>
                                        <p:attrNameLst>
                                          <p:attrName>style.visibility</p:attrName>
                                        </p:attrNameLst>
                                      </p:cBhvr>
                                      <p:to>
                                        <p:strVal val="visible"/>
                                      </p:to>
                                    </p:set>
                                    <p:anim calcmode="lin" valueType="num">
                                      <p:cBhvr additive="base">
                                        <p:cTn id="7" dur="500" fill="hold"/>
                                        <p:tgtEl>
                                          <p:spTgt spid="13803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0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380359"/>
                                        </p:tgtEl>
                                        <p:attrNameLst>
                                          <p:attrName>style.visibility</p:attrName>
                                        </p:attrNameLst>
                                      </p:cBhvr>
                                      <p:to>
                                        <p:strVal val="visible"/>
                                      </p:to>
                                    </p:set>
                                    <p:anim calcmode="lin" valueType="num">
                                      <p:cBhvr>
                                        <p:cTn id="13" dur="500" fill="hold"/>
                                        <p:tgtEl>
                                          <p:spTgt spid="1380359"/>
                                        </p:tgtEl>
                                        <p:attrNameLst>
                                          <p:attrName>ppt_w</p:attrName>
                                        </p:attrNameLst>
                                      </p:cBhvr>
                                      <p:tavLst>
                                        <p:tav tm="0">
                                          <p:val>
                                            <p:fltVal val="0"/>
                                          </p:val>
                                        </p:tav>
                                        <p:tav tm="100000">
                                          <p:val>
                                            <p:strVal val="#ppt_w"/>
                                          </p:val>
                                        </p:tav>
                                      </p:tavLst>
                                    </p:anim>
                                    <p:anim calcmode="lin" valueType="num">
                                      <p:cBhvr>
                                        <p:cTn id="14" dur="500" fill="hold"/>
                                        <p:tgtEl>
                                          <p:spTgt spid="1380359"/>
                                        </p:tgtEl>
                                        <p:attrNameLst>
                                          <p:attrName>ppt_h</p:attrName>
                                        </p:attrNameLst>
                                      </p:cBhvr>
                                      <p:tavLst>
                                        <p:tav tm="0">
                                          <p:val>
                                            <p:fltVal val="0"/>
                                          </p:val>
                                        </p:tav>
                                        <p:tav tm="100000">
                                          <p:val>
                                            <p:strVal val="#ppt_h"/>
                                          </p:val>
                                        </p:tav>
                                      </p:tavLst>
                                    </p:anim>
                                    <p:animEffect transition="in" filter="fade">
                                      <p:cBhvr>
                                        <p:cTn id="15" dur="500"/>
                                        <p:tgtEl>
                                          <p:spTgt spid="138035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80358"/>
                                        </p:tgtEl>
                                        <p:attrNameLst>
                                          <p:attrName>style.visibility</p:attrName>
                                        </p:attrNameLst>
                                      </p:cBhvr>
                                      <p:to>
                                        <p:strVal val="visible"/>
                                      </p:to>
                                    </p:set>
                                    <p:animEffect transition="in" filter="wipe(left)">
                                      <p:cBhvr>
                                        <p:cTn id="20" dur="2000"/>
                                        <p:tgtEl>
                                          <p:spTgt spid="1380358"/>
                                        </p:tgtEl>
                                      </p:cBhvr>
                                    </p:animEffect>
                                  </p:childTnLst>
                                  <p:subTnLst>
                                    <p:audio>
                                      <p:cMediaNode>
                                        <p:cTn display="0" masterRel="sameClick">
                                          <p:stCondLst>
                                            <p:cond evt="begin" delay="0">
                                              <p:tn val="18"/>
                                            </p:cond>
                                          </p:stCondLst>
                                          <p:endCondLst>
                                            <p:cond evt="onStopAudio" delay="0">
                                              <p:tgtEl>
                                                <p:sldTgt/>
                                              </p:tgtEl>
                                            </p:cond>
                                          </p:endCondLst>
                                        </p:cTn>
                                        <p:tgtEl>
                                          <p:sndTgt r:embed="rId5"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6" name="boin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repeatCount="indefinite" accel="50000" decel="50000" fill="hold" nodeType="clickEffect">
                                  <p:stCondLst>
                                    <p:cond delay="0"/>
                                  </p:stCondLst>
                                  <p:childTnLst>
                                    <p:animMotion origin="layout" path="M 1.11111E-6 -7.03704E-6 C 0.02152 0.01851 0.04322 0.03726 0.06319 0.05277 C 0.08316 0.06828 0.10156 0.08402 0.11979 0.09305 C 0.13802 0.10208 0.15329 0.10624 0.17239 0.10717 C 0.19149 0.1081 0.21059 0.10509 0.2342 0.09837 C 0.25781 0.09166 0.29045 0.07569 0.31458 0.06666 C 0.33871 0.05763 0.35468 0.04884 0.37899 0.04398 C 0.40329 0.03912 0.43194 0.03796 0.46059 0.03703 " pathEditMode="relative" ptsTypes="aaaaaaaA">
                                      <p:cBhvr>
                                        <p:cTn id="42" dur="2000" fill="hold"/>
                                        <p:tgtEl>
                                          <p:spTgt spid="2"/>
                                        </p:tgtEl>
                                        <p:attrNameLst>
                                          <p:attrName>ppt_x</p:attrName>
                                          <p:attrName>ppt_y</p:attrName>
                                        </p:attrNameLst>
                                      </p:cBhvr>
                                    </p:animMotion>
                                  </p:childTnLst>
                                  <p:subTnLst>
                                    <p:audio>
                                      <p:cMediaNode>
                                        <p:cTn display="0" masterRel="sameClick">
                                          <p:stCondLst>
                                            <p:cond evt="begin" delay="0">
                                              <p:tn val="41"/>
                                            </p:cond>
                                          </p:stCondLst>
                                          <p:endCondLst>
                                            <p:cond evt="onStopAudio" delay="0">
                                              <p:tgtEl>
                                                <p:sldTgt/>
                                              </p:tgtEl>
                                            </p:cond>
                                          </p:endCondLst>
                                        </p:cTn>
                                        <p:tgtEl>
                                          <p:sndTgt r:embed="rId7" name="pu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80354">
                                            <p:txEl>
                                              <p:pRg st="2" end="2"/>
                                            </p:txEl>
                                          </p:spTgt>
                                        </p:tgtEl>
                                        <p:attrNameLst>
                                          <p:attrName>style.visibility</p:attrName>
                                        </p:attrNameLst>
                                      </p:cBhvr>
                                      <p:to>
                                        <p:strVal val="visible"/>
                                      </p:to>
                                    </p:set>
                                    <p:anim calcmode="lin" valueType="num">
                                      <p:cBhvr additive="base">
                                        <p:cTn id="47" dur="500" fill="hold"/>
                                        <p:tgtEl>
                                          <p:spTgt spid="138035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803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80354">
                                            <p:txEl>
                                              <p:pRg st="3" end="3"/>
                                            </p:txEl>
                                          </p:spTgt>
                                        </p:tgtEl>
                                        <p:attrNameLst>
                                          <p:attrName>style.visibility</p:attrName>
                                        </p:attrNameLst>
                                      </p:cBhvr>
                                      <p:to>
                                        <p:strVal val="visible"/>
                                      </p:to>
                                    </p:set>
                                    <p:anim calcmode="lin" valueType="num">
                                      <p:cBhvr additive="base">
                                        <p:cTn id="53" dur="500" fill="hold"/>
                                        <p:tgtEl>
                                          <p:spTgt spid="138035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803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380354">
                                            <p:txEl>
                                              <p:pRg st="4" end="4"/>
                                            </p:txEl>
                                          </p:spTgt>
                                        </p:tgtEl>
                                        <p:attrNameLst>
                                          <p:attrName>style.visibility</p:attrName>
                                        </p:attrNameLst>
                                      </p:cBhvr>
                                      <p:to>
                                        <p:strVal val="visible"/>
                                      </p:to>
                                    </p:set>
                                    <p:anim calcmode="lin" valueType="num">
                                      <p:cBhvr additive="base">
                                        <p:cTn id="59" dur="500" fill="hold"/>
                                        <p:tgtEl>
                                          <p:spTgt spid="138035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803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●According to general relativity, the sun curves the spacetime surrounding it, as shown:</a:t>
            </a:r>
          </a:p>
          <a:p>
            <a:pPr eaLnBrk="1" hangingPunct="1">
              <a:buFontTx/>
              <a:buNone/>
            </a:pPr>
            <a:endParaRPr lang="en-US" altLang="en-US" sz="2400">
              <a:solidFill>
                <a:srgbClr val="000000"/>
              </a:solidFill>
              <a:cs typeface="Times New Roman" pitchFamily="18" charset="0"/>
            </a:endParaRPr>
          </a:p>
          <a:p>
            <a:pPr eaLnBrk="1" hangingPunct="1">
              <a:lnSpc>
                <a:spcPct val="95000"/>
              </a:lnSpc>
              <a:buFontTx/>
              <a:buNone/>
            </a:pPr>
            <a:endParaRPr lang="en-US" altLang="en-US" sz="2400">
              <a:solidFill>
                <a:srgbClr val="000000"/>
              </a:solidFill>
              <a:cs typeface="Times New Roman" pitchFamily="18" charset="0"/>
            </a:endParaRPr>
          </a:p>
          <a:p>
            <a:pPr eaLnBrk="1" hangingPunct="1">
              <a:lnSpc>
                <a:spcPct val="95000"/>
              </a:lnSpc>
              <a:buFontTx/>
              <a:buNone/>
            </a:pPr>
            <a:endParaRPr lang="en-US" altLang="en-US" sz="2400">
              <a:solidFill>
                <a:srgbClr val="000000"/>
              </a:solidFill>
              <a:cs typeface="Times New Roman" pitchFamily="18" charset="0"/>
            </a:endParaRPr>
          </a:p>
          <a:p>
            <a:pPr eaLnBrk="1" hangingPunct="1">
              <a:lnSpc>
                <a:spcPct val="95000"/>
              </a:lnSpc>
              <a:buFontTx/>
              <a:buNone/>
            </a:pPr>
            <a:endParaRPr lang="en-US" altLang="en-US" sz="2400">
              <a:solidFill>
                <a:srgbClr val="000000"/>
              </a:solidFill>
              <a:cs typeface="Times New Roman" pitchFamily="18" charset="0"/>
            </a:endParaRPr>
          </a:p>
          <a:p>
            <a:pPr eaLnBrk="1" hangingPunct="1">
              <a:lnSpc>
                <a:spcPct val="95000"/>
              </a:lnSpc>
              <a:buFontTx/>
              <a:buNone/>
            </a:pPr>
            <a:endParaRPr lang="en-US" altLang="en-US" sz="2400">
              <a:solidFill>
                <a:srgbClr val="000000"/>
              </a:solidFill>
              <a:cs typeface="Times New Roman" pitchFamily="18" charset="0"/>
            </a:endParaRPr>
          </a:p>
          <a:p>
            <a:pPr eaLnBrk="1" hangingPunct="1">
              <a:buFontTx/>
              <a:buNone/>
            </a:pPr>
            <a:endParaRPr lang="en-US" altLang="en-US" sz="2400">
              <a:solidFill>
                <a:srgbClr val="000000"/>
              </a:solidFill>
              <a:cs typeface="Times New Roman" pitchFamily="18" charset="0"/>
            </a:endParaRPr>
          </a:p>
          <a:p>
            <a:pPr eaLnBrk="1" hangingPunct="1">
              <a:buFontTx/>
              <a:buNone/>
            </a:pPr>
            <a:endParaRPr lang="en-US" altLang="en-US" sz="2400">
              <a:solidFill>
                <a:srgbClr val="000000"/>
              </a:solidFill>
              <a:cs typeface="Times New Roman" pitchFamily="18" charset="0"/>
            </a:endParaRPr>
          </a:p>
          <a:p>
            <a:pPr eaLnBrk="1" hangingPunct="1">
              <a:buFontTx/>
              <a:buNone/>
            </a:pPr>
            <a:r>
              <a:rPr lang="en-US" altLang="en-US" sz="2400">
                <a:solidFill>
                  <a:srgbClr val="000000"/>
                </a:solidFill>
                <a:cs typeface="Times New Roman" pitchFamily="18" charset="0"/>
              </a:rPr>
              <a:t>●Each planet then moves in response to its local </a:t>
            </a:r>
            <a:r>
              <a:rPr lang="en-US" altLang="en-US" sz="2400" i="1">
                <a:solidFill>
                  <a:srgbClr val="000000"/>
                </a:solidFill>
                <a:cs typeface="Times New Roman" pitchFamily="18" charset="0"/>
              </a:rPr>
              <a:t>closed </a:t>
            </a:r>
            <a:r>
              <a:rPr lang="en-US" altLang="en-US" sz="2400">
                <a:solidFill>
                  <a:srgbClr val="000000"/>
                </a:solidFill>
                <a:cs typeface="Times New Roman" pitchFamily="18" charset="0"/>
              </a:rPr>
              <a:t>world line. The result is orbital motion </a:t>
            </a:r>
            <a:r>
              <a:rPr lang="en-US" altLang="en-US" sz="2400" i="1">
                <a:solidFill>
                  <a:srgbClr val="000000"/>
                </a:solidFill>
                <a:cs typeface="Times New Roman" pitchFamily="18" charset="0"/>
              </a:rPr>
              <a:t>without</a:t>
            </a:r>
            <a:r>
              <a:rPr lang="en-US" altLang="en-US" sz="2400">
                <a:solidFill>
                  <a:srgbClr val="000000"/>
                </a:solidFill>
                <a:cs typeface="Times New Roman" pitchFamily="18" charset="0"/>
              </a:rPr>
              <a:t> the necessity of action at a distance. </a:t>
            </a:r>
          </a:p>
        </p:txBody>
      </p:sp>
      <p:pic>
        <p:nvPicPr>
          <p:cNvPr id="12" name="Picture 7"/>
          <p:cNvPicPr>
            <a:picLocks noChangeAspect="1" noChangeArrowheads="1"/>
          </p:cNvPicPr>
          <p:nvPr/>
        </p:nvPicPr>
        <p:blipFill>
          <a:blip r:embed="rId9"/>
          <a:srcRect t="4701"/>
          <a:stretch>
            <a:fillRect/>
          </a:stretch>
        </p:blipFill>
        <p:spPr bwMode="auto">
          <a:xfrm>
            <a:off x="5362575" y="0"/>
            <a:ext cx="3781425" cy="1770063"/>
          </a:xfrm>
          <a:prstGeom prst="rect">
            <a:avLst/>
          </a:prstGeom>
          <a:ln>
            <a:noFill/>
          </a:ln>
          <a:effectLst>
            <a:outerShdw blurRad="292100" dist="139700" dir="2700000" algn="tl" rotWithShape="0">
              <a:srgbClr val="333333">
                <a:alpha val="65000"/>
              </a:srgbClr>
            </a:outerShdw>
          </a:effectLst>
          <a:extLst/>
        </p:spPr>
      </p:pic>
      <p:pic>
        <p:nvPicPr>
          <p:cNvPr id="24587" name="Picture 11"/>
          <p:cNvPicPr>
            <a:picLocks noChangeAspect="1" noChangeArrowheads="1"/>
          </p:cNvPicPr>
          <p:nvPr/>
        </p:nvPicPr>
        <p:blipFill>
          <a:blip r:embed="rId10">
            <a:clrChange>
              <a:clrFrom>
                <a:srgbClr val="000000"/>
              </a:clrFrom>
              <a:clrTo>
                <a:srgbClr val="000000">
                  <a:alpha val="0"/>
                </a:srgbClr>
              </a:clrTo>
            </a:clrChange>
          </a:blip>
          <a:srcRect/>
          <a:stretch>
            <a:fillRect/>
          </a:stretch>
        </p:blipFill>
        <p:spPr bwMode="auto">
          <a:xfrm>
            <a:off x="4325938" y="4140200"/>
            <a:ext cx="1227137"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05"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84150" y="2624138"/>
            <a:ext cx="8807450" cy="2774950"/>
          </a:xfrm>
          <a:prstGeom prst="rect">
            <a:avLst/>
          </a:prstGeom>
          <a:ln>
            <a:noFill/>
          </a:ln>
          <a:effectLst>
            <a:outerShdw blurRad="292100" dist="139700" dir="2700000" algn="tl" rotWithShape="0">
              <a:srgbClr val="333333">
                <a:alpha val="65000"/>
              </a:srgbClr>
            </a:outerShdw>
          </a:effectLst>
          <a:extLst/>
        </p:spPr>
      </p:pic>
      <p:sp>
        <p:nvSpPr>
          <p:cNvPr id="2458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
        <p:nvSpPr>
          <p:cNvPr id="1382411" name="Oval 11"/>
          <p:cNvSpPr>
            <a:spLocks noChangeArrowheads="1"/>
          </p:cNvSpPr>
          <p:nvPr/>
        </p:nvSpPr>
        <p:spPr bwMode="auto">
          <a:xfrm>
            <a:off x="3248025" y="2994025"/>
            <a:ext cx="3381375" cy="841375"/>
          </a:xfrm>
          <a:prstGeom prst="ellipse">
            <a:avLst/>
          </a:prstGeom>
          <a:noFill/>
          <a:ln w="76200">
            <a:solidFill>
              <a:srgbClr val="FF3300">
                <a:alpha val="4117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4584" name="Freeform 6"/>
          <p:cNvSpPr>
            <a:spLocks/>
          </p:cNvSpPr>
          <p:nvPr/>
        </p:nvSpPr>
        <p:spPr bwMode="auto">
          <a:xfrm>
            <a:off x="5880100" y="542925"/>
            <a:ext cx="3200400" cy="742950"/>
          </a:xfrm>
          <a:custGeom>
            <a:avLst/>
            <a:gdLst>
              <a:gd name="T0" fmla="*/ 0 w 2016"/>
              <a:gd name="T1" fmla="*/ 0 h 468"/>
              <a:gd name="T2" fmla="*/ 2147483647 w 2016"/>
              <a:gd name="T3" fmla="*/ 2147483647 h 468"/>
              <a:gd name="T4" fmla="*/ 2147483647 w 2016"/>
              <a:gd name="T5" fmla="*/ 2147483647 h 468"/>
              <a:gd name="T6" fmla="*/ 2147483647 w 2016"/>
              <a:gd name="T7" fmla="*/ 2147483647 h 468"/>
              <a:gd name="T8" fmla="*/ 2147483647 w 2016"/>
              <a:gd name="T9" fmla="*/ 2147483647 h 468"/>
              <a:gd name="T10" fmla="*/ 2147483647 w 2016"/>
              <a:gd name="T11" fmla="*/ 2147483647 h 468"/>
              <a:gd name="T12" fmla="*/ 0 60000 65536"/>
              <a:gd name="T13" fmla="*/ 0 60000 65536"/>
              <a:gd name="T14" fmla="*/ 0 60000 65536"/>
              <a:gd name="T15" fmla="*/ 0 60000 65536"/>
              <a:gd name="T16" fmla="*/ 0 60000 65536"/>
              <a:gd name="T17" fmla="*/ 0 60000 65536"/>
              <a:gd name="T18" fmla="*/ 0 w 2016"/>
              <a:gd name="T19" fmla="*/ 0 h 468"/>
              <a:gd name="T20" fmla="*/ 2016 w 2016"/>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2016" h="468">
                <a:moveTo>
                  <a:pt x="0" y="0"/>
                </a:moveTo>
                <a:cubicBezTo>
                  <a:pt x="142" y="107"/>
                  <a:pt x="284" y="214"/>
                  <a:pt x="432" y="288"/>
                </a:cubicBezTo>
                <a:cubicBezTo>
                  <a:pt x="580" y="362"/>
                  <a:pt x="759" y="426"/>
                  <a:pt x="886" y="447"/>
                </a:cubicBezTo>
                <a:cubicBezTo>
                  <a:pt x="1013" y="468"/>
                  <a:pt x="1071" y="444"/>
                  <a:pt x="1197" y="416"/>
                </a:cubicBezTo>
                <a:cubicBezTo>
                  <a:pt x="1323" y="388"/>
                  <a:pt x="1507" y="322"/>
                  <a:pt x="1644" y="280"/>
                </a:cubicBezTo>
                <a:cubicBezTo>
                  <a:pt x="1781" y="238"/>
                  <a:pt x="1898" y="202"/>
                  <a:pt x="2016" y="166"/>
                </a:cubicBezTo>
              </a:path>
            </a:pathLst>
          </a:custGeom>
          <a:noFill/>
          <a:ln w="76200" cmpd="sng">
            <a:solidFill>
              <a:srgbClr val="FF33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8"/>
          <p:cNvGrpSpPr>
            <a:grpSpLocks/>
          </p:cNvGrpSpPr>
          <p:nvPr/>
        </p:nvGrpSpPr>
        <p:grpSpPr bwMode="auto">
          <a:xfrm>
            <a:off x="5592763" y="153988"/>
            <a:ext cx="357187" cy="371475"/>
            <a:chOff x="3736" y="270"/>
            <a:chExt cx="225" cy="234"/>
          </a:xfrm>
        </p:grpSpPr>
        <p:sp>
          <p:nvSpPr>
            <p:cNvPr id="24591" name="Oval 9"/>
            <p:cNvSpPr>
              <a:spLocks noChangeArrowheads="1"/>
            </p:cNvSpPr>
            <p:nvPr/>
          </p:nvSpPr>
          <p:spPr bwMode="auto">
            <a:xfrm>
              <a:off x="3736" y="281"/>
              <a:ext cx="220" cy="22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24592" name="Picture 1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9" y="270"/>
              <a:ext cx="22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reeform 2"/>
          <p:cNvSpPr/>
          <p:nvPr/>
        </p:nvSpPr>
        <p:spPr>
          <a:xfrm>
            <a:off x="1652588" y="3155950"/>
            <a:ext cx="6562725" cy="166688"/>
          </a:xfrm>
          <a:custGeom>
            <a:avLst/>
            <a:gdLst>
              <a:gd name="connsiteX0" fmla="*/ 0 w 6563033"/>
              <a:gd name="connsiteY0" fmla="*/ 148033 h 166353"/>
              <a:gd name="connsiteX1" fmla="*/ 1238865 w 6563033"/>
              <a:gd name="connsiteY1" fmla="*/ 162781 h 166353"/>
              <a:gd name="connsiteX2" fmla="*/ 2064775 w 6563033"/>
              <a:gd name="connsiteY2" fmla="*/ 89039 h 166353"/>
              <a:gd name="connsiteX3" fmla="*/ 3333136 w 6563033"/>
              <a:gd name="connsiteY3" fmla="*/ 549 h 166353"/>
              <a:gd name="connsiteX4" fmla="*/ 4822723 w 6563033"/>
              <a:gd name="connsiteY4" fmla="*/ 133284 h 166353"/>
              <a:gd name="connsiteX5" fmla="*/ 5914104 w 6563033"/>
              <a:gd name="connsiteY5" fmla="*/ 162781 h 166353"/>
              <a:gd name="connsiteX6" fmla="*/ 6563033 w 6563033"/>
              <a:gd name="connsiteY6" fmla="*/ 162781 h 1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033" h="166353">
                <a:moveTo>
                  <a:pt x="0" y="148033"/>
                </a:moveTo>
                <a:cubicBezTo>
                  <a:pt x="447368" y="160323"/>
                  <a:pt x="894736" y="172613"/>
                  <a:pt x="1238865" y="162781"/>
                </a:cubicBezTo>
                <a:cubicBezTo>
                  <a:pt x="1582994" y="152949"/>
                  <a:pt x="2064775" y="89039"/>
                  <a:pt x="2064775" y="89039"/>
                </a:cubicBezTo>
                <a:cubicBezTo>
                  <a:pt x="2413820" y="62000"/>
                  <a:pt x="2873478" y="-6825"/>
                  <a:pt x="3333136" y="549"/>
                </a:cubicBezTo>
                <a:cubicBezTo>
                  <a:pt x="3792794" y="7923"/>
                  <a:pt x="4392562" y="106245"/>
                  <a:pt x="4822723" y="133284"/>
                </a:cubicBezTo>
                <a:cubicBezTo>
                  <a:pt x="5252884" y="160323"/>
                  <a:pt x="5624052" y="157865"/>
                  <a:pt x="5914104" y="162781"/>
                </a:cubicBezTo>
                <a:cubicBezTo>
                  <a:pt x="6204156" y="167697"/>
                  <a:pt x="6383594" y="165239"/>
                  <a:pt x="6563033" y="162781"/>
                </a:cubicBezTo>
              </a:path>
            </a:pathLst>
          </a:custGeom>
          <a:noFill/>
          <a:ln>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2409" name="Oval 9"/>
          <p:cNvSpPr>
            <a:spLocks noChangeArrowheads="1"/>
          </p:cNvSpPr>
          <p:nvPr/>
        </p:nvSpPr>
        <p:spPr bwMode="auto">
          <a:xfrm>
            <a:off x="4862513" y="4127500"/>
            <a:ext cx="184150" cy="184150"/>
          </a:xfrm>
          <a:prstGeom prst="ellipse">
            <a:avLst/>
          </a:prstGeom>
          <a:gradFill rotWithShape="1">
            <a:gsLst>
              <a:gs pos="0">
                <a:srgbClr val="FF9933"/>
              </a:gs>
              <a:gs pos="100000">
                <a:srgbClr val="764718"/>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82406" name="Oval 6"/>
          <p:cNvSpPr>
            <a:spLocks noChangeArrowheads="1"/>
          </p:cNvSpPr>
          <p:nvPr/>
        </p:nvSpPr>
        <p:spPr bwMode="auto">
          <a:xfrm>
            <a:off x="4862513" y="3783013"/>
            <a:ext cx="141287" cy="141287"/>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82407" name="Oval 7"/>
          <p:cNvSpPr>
            <a:spLocks noChangeArrowheads="1"/>
          </p:cNvSpPr>
          <p:nvPr/>
        </p:nvSpPr>
        <p:spPr bwMode="auto">
          <a:xfrm>
            <a:off x="4857750" y="3889375"/>
            <a:ext cx="184150" cy="18415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382408" name="Oval 8"/>
          <p:cNvSpPr>
            <a:spLocks noChangeArrowheads="1"/>
          </p:cNvSpPr>
          <p:nvPr/>
        </p:nvSpPr>
        <p:spPr bwMode="auto">
          <a:xfrm>
            <a:off x="4854575" y="3986213"/>
            <a:ext cx="184150" cy="18415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1.11111E-6 -7.03704E-6 C 0.02152 0.01851 0.04322 0.03726 0.06319 0.05277 C 0.08316 0.06828 0.10156 0.08402 0.11979 0.09305 C 0.13802 0.10208 0.15329 0.10624 0.17239 0.10717 C 0.19149 0.1081 0.21059 0.10509 0.2342 0.09837 C 0.25781 0.09166 0.29045 0.07569 0.31458 0.06666 C 0.33871 0.05763 0.35468 0.04884 0.37899 0.04398 C 0.40329 0.03912 0.43194 0.03796 0.46059 0.03703 " pathEditMode="relative" ptsTypes="aaaaaaaA">
                                      <p:cBhvr>
                                        <p:cTn id="6" dur="2000" fill="hold"/>
                                        <p:tgtEl>
                                          <p:spTgt spid="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382402">
                                            <p:txEl>
                                              <p:pRg st="1" end="1"/>
                                            </p:txEl>
                                          </p:spTgt>
                                        </p:tgtEl>
                                        <p:attrNameLst>
                                          <p:attrName>style.visibility</p:attrName>
                                        </p:attrNameLst>
                                      </p:cBhvr>
                                      <p:to>
                                        <p:strVal val="visible"/>
                                      </p:to>
                                    </p:set>
                                    <p:anim calcmode="lin" valueType="num">
                                      <p:cBhvr additive="base">
                                        <p:cTn id="11" dur="500" fill="hold"/>
                                        <p:tgtEl>
                                          <p:spTgt spid="13824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8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4587"/>
                                        </p:tgtEl>
                                        <p:attrNameLst>
                                          <p:attrName>style.visibility</p:attrName>
                                        </p:attrNameLst>
                                      </p:cBhvr>
                                      <p:to>
                                        <p:strVal val="visible"/>
                                      </p:to>
                                    </p:set>
                                    <p:anim calcmode="lin" valueType="num">
                                      <p:cBhvr additive="base">
                                        <p:cTn id="17" dur="2000" fill="hold"/>
                                        <p:tgtEl>
                                          <p:spTgt spid="24587"/>
                                        </p:tgtEl>
                                        <p:attrNameLst>
                                          <p:attrName>ppt_x</p:attrName>
                                        </p:attrNameLst>
                                      </p:cBhvr>
                                      <p:tavLst>
                                        <p:tav tm="0">
                                          <p:val>
                                            <p:strVal val="#ppt_x"/>
                                          </p:val>
                                        </p:tav>
                                        <p:tav tm="100000">
                                          <p:val>
                                            <p:strVal val="#ppt_x"/>
                                          </p:val>
                                        </p:tav>
                                      </p:tavLst>
                                    </p:anim>
                                    <p:anim calcmode="lin" valueType="num">
                                      <p:cBhvr additive="base">
                                        <p:cTn id="18" dur="2000" fill="hold"/>
                                        <p:tgtEl>
                                          <p:spTgt spid="245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pu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382405"/>
                                        </p:tgtEl>
                                        <p:attrNameLst>
                                          <p:attrName>style.visibility</p:attrName>
                                        </p:attrNameLst>
                                      </p:cBhvr>
                                      <p:to>
                                        <p:strVal val="visible"/>
                                      </p:to>
                                    </p:set>
                                    <p:animEffect transition="in" filter="wipe(up)">
                                      <p:cBhvr>
                                        <p:cTn id="23" dur="2000"/>
                                        <p:tgtEl>
                                          <p:spTgt spid="1382405"/>
                                        </p:tgtEl>
                                      </p:cBhvr>
                                    </p:animEffect>
                                  </p:childTnLst>
                                  <p:subTnLst>
                                    <p:audio>
                                      <p:cMediaNode>
                                        <p:cTn display="0" masterRel="sameClick">
                                          <p:stCondLst>
                                            <p:cond evt="begin" delay="0">
                                              <p:tn val="21"/>
                                            </p:cond>
                                          </p:stCondLst>
                                          <p:endCondLst>
                                            <p:cond evt="onStopAudio" delay="0">
                                              <p:tgtEl>
                                                <p:sldTgt/>
                                              </p:tgtEl>
                                            </p:cond>
                                          </p:endCondLst>
                                        </p:cTn>
                                        <p:tgtEl>
                                          <p:sndTgt r:embed="rId6"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382406"/>
                                        </p:tgtEl>
                                        <p:attrNameLst>
                                          <p:attrName>style.visibility</p:attrName>
                                        </p:attrNameLst>
                                      </p:cBhvr>
                                      <p:to>
                                        <p:strVal val="visible"/>
                                      </p:to>
                                    </p:set>
                                    <p:animEffect transition="in" filter="wipe(down)">
                                      <p:cBhvr>
                                        <p:cTn id="28" dur="580">
                                          <p:stCondLst>
                                            <p:cond delay="0"/>
                                          </p:stCondLst>
                                        </p:cTn>
                                        <p:tgtEl>
                                          <p:spTgt spid="1382406"/>
                                        </p:tgtEl>
                                      </p:cBhvr>
                                    </p:animEffect>
                                    <p:anim calcmode="lin" valueType="num">
                                      <p:cBhvr>
                                        <p:cTn id="29" dur="1822" tmFilter="0,0; 0.14,0.36; 0.43,0.73; 0.71,0.91; 1.0,1.0">
                                          <p:stCondLst>
                                            <p:cond delay="0"/>
                                          </p:stCondLst>
                                        </p:cTn>
                                        <p:tgtEl>
                                          <p:spTgt spid="138240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8240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8240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8240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82406"/>
                                        </p:tgtEl>
                                        <p:attrNameLst>
                                          <p:attrName>ppt_y</p:attrName>
                                        </p:attrNameLst>
                                      </p:cBhvr>
                                      <p:tavLst>
                                        <p:tav tm="0" fmla="#ppt_y-sin(pi*$)/81">
                                          <p:val>
                                            <p:fltVal val="0"/>
                                          </p:val>
                                        </p:tav>
                                        <p:tav tm="100000">
                                          <p:val>
                                            <p:fltVal val="1"/>
                                          </p:val>
                                        </p:tav>
                                      </p:tavLst>
                                    </p:anim>
                                    <p:animScale>
                                      <p:cBhvr>
                                        <p:cTn id="34" dur="26">
                                          <p:stCondLst>
                                            <p:cond delay="650"/>
                                          </p:stCondLst>
                                        </p:cTn>
                                        <p:tgtEl>
                                          <p:spTgt spid="1382406"/>
                                        </p:tgtEl>
                                      </p:cBhvr>
                                      <p:to x="100000" y="60000"/>
                                    </p:animScale>
                                    <p:animScale>
                                      <p:cBhvr>
                                        <p:cTn id="35" dur="166" decel="50000">
                                          <p:stCondLst>
                                            <p:cond delay="676"/>
                                          </p:stCondLst>
                                        </p:cTn>
                                        <p:tgtEl>
                                          <p:spTgt spid="1382406"/>
                                        </p:tgtEl>
                                      </p:cBhvr>
                                      <p:to x="100000" y="100000"/>
                                    </p:animScale>
                                    <p:animScale>
                                      <p:cBhvr>
                                        <p:cTn id="36" dur="26">
                                          <p:stCondLst>
                                            <p:cond delay="1312"/>
                                          </p:stCondLst>
                                        </p:cTn>
                                        <p:tgtEl>
                                          <p:spTgt spid="1382406"/>
                                        </p:tgtEl>
                                      </p:cBhvr>
                                      <p:to x="100000" y="80000"/>
                                    </p:animScale>
                                    <p:animScale>
                                      <p:cBhvr>
                                        <p:cTn id="37" dur="166" decel="50000">
                                          <p:stCondLst>
                                            <p:cond delay="1338"/>
                                          </p:stCondLst>
                                        </p:cTn>
                                        <p:tgtEl>
                                          <p:spTgt spid="1382406"/>
                                        </p:tgtEl>
                                      </p:cBhvr>
                                      <p:to x="100000" y="100000"/>
                                    </p:animScale>
                                    <p:animScale>
                                      <p:cBhvr>
                                        <p:cTn id="38" dur="26">
                                          <p:stCondLst>
                                            <p:cond delay="1642"/>
                                          </p:stCondLst>
                                        </p:cTn>
                                        <p:tgtEl>
                                          <p:spTgt spid="1382406"/>
                                        </p:tgtEl>
                                      </p:cBhvr>
                                      <p:to x="100000" y="90000"/>
                                    </p:animScale>
                                    <p:animScale>
                                      <p:cBhvr>
                                        <p:cTn id="39" dur="166" decel="50000">
                                          <p:stCondLst>
                                            <p:cond delay="1668"/>
                                          </p:stCondLst>
                                        </p:cTn>
                                        <p:tgtEl>
                                          <p:spTgt spid="1382406"/>
                                        </p:tgtEl>
                                      </p:cBhvr>
                                      <p:to x="100000" y="100000"/>
                                    </p:animScale>
                                    <p:animScale>
                                      <p:cBhvr>
                                        <p:cTn id="40" dur="26">
                                          <p:stCondLst>
                                            <p:cond delay="1808"/>
                                          </p:stCondLst>
                                        </p:cTn>
                                        <p:tgtEl>
                                          <p:spTgt spid="1382406"/>
                                        </p:tgtEl>
                                      </p:cBhvr>
                                      <p:to x="100000" y="95000"/>
                                    </p:animScale>
                                    <p:animScale>
                                      <p:cBhvr>
                                        <p:cTn id="41" dur="166" decel="50000">
                                          <p:stCondLst>
                                            <p:cond delay="1834"/>
                                          </p:stCondLst>
                                        </p:cTn>
                                        <p:tgtEl>
                                          <p:spTgt spid="1382406"/>
                                        </p:tgtEl>
                                      </p:cBhvr>
                                      <p:to x="100000" y="100000"/>
                                    </p:animScale>
                                  </p:childTnLst>
                                  <p:subTnLst>
                                    <p:audio>
                                      <p:cMediaNode>
                                        <p:cTn display="0" masterRel="sameClick">
                                          <p:stCondLst>
                                            <p:cond evt="begin" delay="0">
                                              <p:tn val="26"/>
                                            </p:cond>
                                          </p:stCondLst>
                                          <p:endCondLst>
                                            <p:cond evt="onStopAudio" delay="0">
                                              <p:tgtEl>
                                                <p:sldTgt/>
                                              </p:tgtEl>
                                            </p:cond>
                                          </p:endCondLst>
                                        </p:cTn>
                                        <p:tgtEl>
                                          <p:sndTgt r:embed="rId7" name="boing.wav"/>
                                        </p:tgtEl>
                                      </p:cMediaNode>
                                    </p:audio>
                                  </p:subTnLst>
                                </p:cTn>
                              </p:par>
                            </p:childTnLst>
                          </p:cTn>
                        </p:par>
                        <p:par>
                          <p:cTn id="42" fill="hold" nodeType="afterGroup">
                            <p:stCondLst>
                              <p:cond delay="2000"/>
                            </p:stCondLst>
                            <p:childTnLst>
                              <p:par>
                                <p:cTn id="43" presetID="1" presetClass="path" presetSubtype="0" repeatCount="indefinite" fill="hold" grpId="1" nodeType="afterEffect">
                                  <p:stCondLst>
                                    <p:cond delay="0"/>
                                  </p:stCondLst>
                                  <p:childTnLst>
                                    <p:animMotion origin="layout" path="M 8.33333E-7 0 C 0.10278 0 0.18698 -0.0294 0.18698 -0.06528 C 0.18698 -0.10116 0.10278 -0.13009 8.33333E-7 -0.13009 C -0.10243 -0.13009 -0.18542 -0.10116 -0.18542 -0.06528 C -0.18542 -0.0294 -0.10243 0 8.33333E-7 0 Z " pathEditMode="relative" rAng="0" ptsTypes="fffff">
                                      <p:cBhvr>
                                        <p:cTn id="44" dur="1000" fill="hold"/>
                                        <p:tgtEl>
                                          <p:spTgt spid="1382406"/>
                                        </p:tgtEl>
                                        <p:attrNameLst>
                                          <p:attrName>ppt_x</p:attrName>
                                          <p:attrName>ppt_y</p:attrName>
                                        </p:attrNameLst>
                                      </p:cBhvr>
                                      <p:rCtr x="69" y="-6505"/>
                                    </p:animMotion>
                                  </p:childTnLst>
                                  <p:subTnLst>
                                    <p:audio>
                                      <p:cMediaNode>
                                        <p:cTn display="0" masterRel="sameClick">
                                          <p:stCondLst>
                                            <p:cond evt="begin" delay="0">
                                              <p:tn val="43"/>
                                            </p:cond>
                                          </p:stCondLst>
                                          <p:endCondLst>
                                            <p:cond evt="onStopAudio" delay="0">
                                              <p:tgtEl>
                                                <p:sldTgt/>
                                              </p:tgtEl>
                                            </p:cond>
                                          </p:endCondLst>
                                        </p:cTn>
                                        <p:tgtEl>
                                          <p:sndTgt r:embed="rId5"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82402">
                                            <p:txEl>
                                              <p:pRg st="9" end="9"/>
                                            </p:txEl>
                                          </p:spTgt>
                                        </p:tgtEl>
                                        <p:attrNameLst>
                                          <p:attrName>style.visibility</p:attrName>
                                        </p:attrNameLst>
                                      </p:cBhvr>
                                      <p:to>
                                        <p:strVal val="visible"/>
                                      </p:to>
                                    </p:set>
                                    <p:anim calcmode="lin" valueType="num">
                                      <p:cBhvr additive="base">
                                        <p:cTn id="49" dur="500" fill="hold"/>
                                        <p:tgtEl>
                                          <p:spTgt spid="138240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8240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382411"/>
                                        </p:tgtEl>
                                        <p:attrNameLst>
                                          <p:attrName>style.visibility</p:attrName>
                                        </p:attrNameLst>
                                      </p:cBhvr>
                                      <p:to>
                                        <p:strVal val="visible"/>
                                      </p:to>
                                    </p:set>
                                    <p:animEffect transition="in" filter="fade">
                                      <p:cBhvr>
                                        <p:cTn id="53" dur="5000"/>
                                        <p:tgtEl>
                                          <p:spTgt spid="1382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382407"/>
                                        </p:tgtEl>
                                        <p:attrNameLst>
                                          <p:attrName>style.visibility</p:attrName>
                                        </p:attrNameLst>
                                      </p:cBhvr>
                                      <p:to>
                                        <p:strVal val="visible"/>
                                      </p:to>
                                    </p:set>
                                    <p:animEffect transition="in" filter="wipe(down)">
                                      <p:cBhvr>
                                        <p:cTn id="58" dur="580">
                                          <p:stCondLst>
                                            <p:cond delay="0"/>
                                          </p:stCondLst>
                                        </p:cTn>
                                        <p:tgtEl>
                                          <p:spTgt spid="1382407"/>
                                        </p:tgtEl>
                                      </p:cBhvr>
                                    </p:animEffect>
                                    <p:anim calcmode="lin" valueType="num">
                                      <p:cBhvr>
                                        <p:cTn id="59" dur="1822" tmFilter="0,0; 0.14,0.36; 0.43,0.73; 0.71,0.91; 1.0,1.0">
                                          <p:stCondLst>
                                            <p:cond delay="0"/>
                                          </p:stCondLst>
                                        </p:cTn>
                                        <p:tgtEl>
                                          <p:spTgt spid="138240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8240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8240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8240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82407"/>
                                        </p:tgtEl>
                                        <p:attrNameLst>
                                          <p:attrName>ppt_y</p:attrName>
                                        </p:attrNameLst>
                                      </p:cBhvr>
                                      <p:tavLst>
                                        <p:tav tm="0" fmla="#ppt_y-sin(pi*$)/81">
                                          <p:val>
                                            <p:fltVal val="0"/>
                                          </p:val>
                                        </p:tav>
                                        <p:tav tm="100000">
                                          <p:val>
                                            <p:fltVal val="1"/>
                                          </p:val>
                                        </p:tav>
                                      </p:tavLst>
                                    </p:anim>
                                    <p:animScale>
                                      <p:cBhvr>
                                        <p:cTn id="64" dur="26">
                                          <p:stCondLst>
                                            <p:cond delay="650"/>
                                          </p:stCondLst>
                                        </p:cTn>
                                        <p:tgtEl>
                                          <p:spTgt spid="1382407"/>
                                        </p:tgtEl>
                                      </p:cBhvr>
                                      <p:to x="100000" y="60000"/>
                                    </p:animScale>
                                    <p:animScale>
                                      <p:cBhvr>
                                        <p:cTn id="65" dur="166" decel="50000">
                                          <p:stCondLst>
                                            <p:cond delay="676"/>
                                          </p:stCondLst>
                                        </p:cTn>
                                        <p:tgtEl>
                                          <p:spTgt spid="1382407"/>
                                        </p:tgtEl>
                                      </p:cBhvr>
                                      <p:to x="100000" y="100000"/>
                                    </p:animScale>
                                    <p:animScale>
                                      <p:cBhvr>
                                        <p:cTn id="66" dur="26">
                                          <p:stCondLst>
                                            <p:cond delay="1312"/>
                                          </p:stCondLst>
                                        </p:cTn>
                                        <p:tgtEl>
                                          <p:spTgt spid="1382407"/>
                                        </p:tgtEl>
                                      </p:cBhvr>
                                      <p:to x="100000" y="80000"/>
                                    </p:animScale>
                                    <p:animScale>
                                      <p:cBhvr>
                                        <p:cTn id="67" dur="166" decel="50000">
                                          <p:stCondLst>
                                            <p:cond delay="1338"/>
                                          </p:stCondLst>
                                        </p:cTn>
                                        <p:tgtEl>
                                          <p:spTgt spid="1382407"/>
                                        </p:tgtEl>
                                      </p:cBhvr>
                                      <p:to x="100000" y="100000"/>
                                    </p:animScale>
                                    <p:animScale>
                                      <p:cBhvr>
                                        <p:cTn id="68" dur="26">
                                          <p:stCondLst>
                                            <p:cond delay="1642"/>
                                          </p:stCondLst>
                                        </p:cTn>
                                        <p:tgtEl>
                                          <p:spTgt spid="1382407"/>
                                        </p:tgtEl>
                                      </p:cBhvr>
                                      <p:to x="100000" y="90000"/>
                                    </p:animScale>
                                    <p:animScale>
                                      <p:cBhvr>
                                        <p:cTn id="69" dur="166" decel="50000">
                                          <p:stCondLst>
                                            <p:cond delay="1668"/>
                                          </p:stCondLst>
                                        </p:cTn>
                                        <p:tgtEl>
                                          <p:spTgt spid="1382407"/>
                                        </p:tgtEl>
                                      </p:cBhvr>
                                      <p:to x="100000" y="100000"/>
                                    </p:animScale>
                                    <p:animScale>
                                      <p:cBhvr>
                                        <p:cTn id="70" dur="26">
                                          <p:stCondLst>
                                            <p:cond delay="1808"/>
                                          </p:stCondLst>
                                        </p:cTn>
                                        <p:tgtEl>
                                          <p:spTgt spid="1382407"/>
                                        </p:tgtEl>
                                      </p:cBhvr>
                                      <p:to x="100000" y="95000"/>
                                    </p:animScale>
                                    <p:animScale>
                                      <p:cBhvr>
                                        <p:cTn id="71" dur="166" decel="50000">
                                          <p:stCondLst>
                                            <p:cond delay="1834"/>
                                          </p:stCondLst>
                                        </p:cTn>
                                        <p:tgtEl>
                                          <p:spTgt spid="1382407"/>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7" name="boing.wav"/>
                                        </p:tgtEl>
                                      </p:cMediaNode>
                                    </p:audio>
                                  </p:subTnLst>
                                </p:cTn>
                              </p:par>
                            </p:childTnLst>
                          </p:cTn>
                        </p:par>
                        <p:par>
                          <p:cTn id="72" fill="hold" nodeType="afterGroup">
                            <p:stCondLst>
                              <p:cond delay="2000"/>
                            </p:stCondLst>
                            <p:childTnLst>
                              <p:par>
                                <p:cTn id="73" presetID="1" presetClass="path" presetSubtype="0" repeatCount="indefinite" fill="hold" grpId="1" nodeType="afterEffect">
                                  <p:stCondLst>
                                    <p:cond delay="0"/>
                                  </p:stCondLst>
                                  <p:childTnLst>
                                    <p:animMotion origin="layout" path="M 1.38889E-6 7.40741E-7 C 0.12326 7.40741E-7 0.22396 -0.03634 0.22396 -0.08102 C 0.22396 -0.1257 0.12326 -0.16181 1.38889E-6 -0.16181 C -0.12327 -0.16181 -0.22361 -0.1257 -0.22361 -0.08102 C -0.22361 -0.03634 -0.12327 7.40741E-7 1.38889E-6 7.40741E-7 Z " pathEditMode="relative" rAng="0" ptsTypes="fffff">
                                      <p:cBhvr>
                                        <p:cTn id="74" dur="2000" fill="hold"/>
                                        <p:tgtEl>
                                          <p:spTgt spid="1382407"/>
                                        </p:tgtEl>
                                        <p:attrNameLst>
                                          <p:attrName>ppt_x</p:attrName>
                                          <p:attrName>ppt_y</p:attrName>
                                        </p:attrNameLst>
                                      </p:cBhvr>
                                      <p:rCtr x="17" y="-8102"/>
                                    </p:animMotion>
                                  </p:childTnLst>
                                  <p:subTnLst>
                                    <p:audio>
                                      <p:cMediaNode>
                                        <p:cTn display="0" masterRel="sameClick">
                                          <p:stCondLst>
                                            <p:cond evt="begin" delay="0">
                                              <p:tn val="73"/>
                                            </p:cond>
                                          </p:stCondLst>
                                          <p:endCondLst>
                                            <p:cond evt="onStopAudio" delay="0">
                                              <p:tgtEl>
                                                <p:sldTgt/>
                                              </p:tgtEl>
                                            </p:cond>
                                          </p:endCondLst>
                                        </p:cTn>
                                        <p:tgtEl>
                                          <p:sndTgt r:embed="rId5" name="push.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82408"/>
                                        </p:tgtEl>
                                        <p:attrNameLst>
                                          <p:attrName>style.visibility</p:attrName>
                                        </p:attrNameLst>
                                      </p:cBhvr>
                                      <p:to>
                                        <p:strVal val="visible"/>
                                      </p:to>
                                    </p:set>
                                    <p:animEffect transition="in" filter="wipe(down)">
                                      <p:cBhvr>
                                        <p:cTn id="79" dur="580">
                                          <p:stCondLst>
                                            <p:cond delay="0"/>
                                          </p:stCondLst>
                                        </p:cTn>
                                        <p:tgtEl>
                                          <p:spTgt spid="1382408"/>
                                        </p:tgtEl>
                                      </p:cBhvr>
                                    </p:animEffect>
                                    <p:anim calcmode="lin" valueType="num">
                                      <p:cBhvr>
                                        <p:cTn id="80" dur="1822" tmFilter="0,0; 0.14,0.36; 0.43,0.73; 0.71,0.91; 1.0,1.0">
                                          <p:stCondLst>
                                            <p:cond delay="0"/>
                                          </p:stCondLst>
                                        </p:cTn>
                                        <p:tgtEl>
                                          <p:spTgt spid="138240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240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240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240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240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2408"/>
                                        </p:tgtEl>
                                      </p:cBhvr>
                                      <p:to x="100000" y="60000"/>
                                    </p:animScale>
                                    <p:animScale>
                                      <p:cBhvr>
                                        <p:cTn id="86" dur="166" decel="50000">
                                          <p:stCondLst>
                                            <p:cond delay="676"/>
                                          </p:stCondLst>
                                        </p:cTn>
                                        <p:tgtEl>
                                          <p:spTgt spid="1382408"/>
                                        </p:tgtEl>
                                      </p:cBhvr>
                                      <p:to x="100000" y="100000"/>
                                    </p:animScale>
                                    <p:animScale>
                                      <p:cBhvr>
                                        <p:cTn id="87" dur="26">
                                          <p:stCondLst>
                                            <p:cond delay="1312"/>
                                          </p:stCondLst>
                                        </p:cTn>
                                        <p:tgtEl>
                                          <p:spTgt spid="1382408"/>
                                        </p:tgtEl>
                                      </p:cBhvr>
                                      <p:to x="100000" y="80000"/>
                                    </p:animScale>
                                    <p:animScale>
                                      <p:cBhvr>
                                        <p:cTn id="88" dur="166" decel="50000">
                                          <p:stCondLst>
                                            <p:cond delay="1338"/>
                                          </p:stCondLst>
                                        </p:cTn>
                                        <p:tgtEl>
                                          <p:spTgt spid="1382408"/>
                                        </p:tgtEl>
                                      </p:cBhvr>
                                      <p:to x="100000" y="100000"/>
                                    </p:animScale>
                                    <p:animScale>
                                      <p:cBhvr>
                                        <p:cTn id="89" dur="26">
                                          <p:stCondLst>
                                            <p:cond delay="1642"/>
                                          </p:stCondLst>
                                        </p:cTn>
                                        <p:tgtEl>
                                          <p:spTgt spid="1382408"/>
                                        </p:tgtEl>
                                      </p:cBhvr>
                                      <p:to x="100000" y="90000"/>
                                    </p:animScale>
                                    <p:animScale>
                                      <p:cBhvr>
                                        <p:cTn id="90" dur="166" decel="50000">
                                          <p:stCondLst>
                                            <p:cond delay="1668"/>
                                          </p:stCondLst>
                                        </p:cTn>
                                        <p:tgtEl>
                                          <p:spTgt spid="1382408"/>
                                        </p:tgtEl>
                                      </p:cBhvr>
                                      <p:to x="100000" y="100000"/>
                                    </p:animScale>
                                    <p:animScale>
                                      <p:cBhvr>
                                        <p:cTn id="91" dur="26">
                                          <p:stCondLst>
                                            <p:cond delay="1808"/>
                                          </p:stCondLst>
                                        </p:cTn>
                                        <p:tgtEl>
                                          <p:spTgt spid="1382408"/>
                                        </p:tgtEl>
                                      </p:cBhvr>
                                      <p:to x="100000" y="95000"/>
                                    </p:animScale>
                                    <p:animScale>
                                      <p:cBhvr>
                                        <p:cTn id="92" dur="166" decel="50000">
                                          <p:stCondLst>
                                            <p:cond delay="1834"/>
                                          </p:stCondLst>
                                        </p:cTn>
                                        <p:tgtEl>
                                          <p:spTgt spid="1382408"/>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7" name="boing.wav"/>
                                        </p:tgtEl>
                                      </p:cMediaNode>
                                    </p:audio>
                                  </p:subTnLst>
                                </p:cTn>
                              </p:par>
                            </p:childTnLst>
                          </p:cTn>
                        </p:par>
                        <p:par>
                          <p:cTn id="93" fill="hold" nodeType="afterGroup">
                            <p:stCondLst>
                              <p:cond delay="2000"/>
                            </p:stCondLst>
                            <p:childTnLst>
                              <p:par>
                                <p:cTn id="94" presetID="1" presetClass="path" presetSubtype="0" repeatCount="indefinite" fill="hold" grpId="1" nodeType="afterEffect">
                                  <p:stCondLst>
                                    <p:cond delay="0"/>
                                  </p:stCondLst>
                                  <p:childTnLst>
                                    <p:animMotion origin="layout" path="M 0.00035 -0.00278 C 0.15278 -0.00278 0.27743 -0.04537 0.27743 -0.09745 C 0.27743 -0.14954 0.15278 -0.19167 0.00035 -0.19167 C -0.15156 -0.19167 -0.27483 -0.14954 -0.27483 -0.09745 C -0.27483 -0.04537 -0.15156 -0.00278 0.00035 -0.00278 Z " pathEditMode="relative" rAng="0" ptsTypes="fffff">
                                      <p:cBhvr>
                                        <p:cTn id="95" dur="3000" fill="hold"/>
                                        <p:tgtEl>
                                          <p:spTgt spid="1382408"/>
                                        </p:tgtEl>
                                        <p:attrNameLst>
                                          <p:attrName>ppt_x</p:attrName>
                                          <p:attrName>ppt_y</p:attrName>
                                        </p:attrNameLst>
                                      </p:cBhvr>
                                      <p:rCtr x="87" y="-9444"/>
                                    </p:animMotion>
                                  </p:childTnLst>
                                  <p:subTnLst>
                                    <p:audio>
                                      <p:cMediaNode>
                                        <p:cTn display="0" masterRel="sameClick">
                                          <p:stCondLst>
                                            <p:cond evt="begin" delay="0">
                                              <p:tn val="94"/>
                                            </p:cond>
                                          </p:stCondLst>
                                          <p:endCondLst>
                                            <p:cond evt="onStopAudio" delay="0">
                                              <p:tgtEl>
                                                <p:sldTgt/>
                                              </p:tgtEl>
                                            </p:cond>
                                          </p:endCondLst>
                                        </p:cTn>
                                        <p:tgtEl>
                                          <p:sndTgt r:embed="rId5" name="push.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382409"/>
                                        </p:tgtEl>
                                        <p:attrNameLst>
                                          <p:attrName>style.visibility</p:attrName>
                                        </p:attrNameLst>
                                      </p:cBhvr>
                                      <p:to>
                                        <p:strVal val="visible"/>
                                      </p:to>
                                    </p:set>
                                    <p:animEffect transition="in" filter="wipe(down)">
                                      <p:cBhvr>
                                        <p:cTn id="100" dur="580">
                                          <p:stCondLst>
                                            <p:cond delay="0"/>
                                          </p:stCondLst>
                                        </p:cTn>
                                        <p:tgtEl>
                                          <p:spTgt spid="1382409"/>
                                        </p:tgtEl>
                                      </p:cBhvr>
                                    </p:animEffect>
                                    <p:anim calcmode="lin" valueType="num">
                                      <p:cBhvr>
                                        <p:cTn id="101" dur="1822" tmFilter="0,0; 0.14,0.36; 0.43,0.73; 0.71,0.91; 1.0,1.0">
                                          <p:stCondLst>
                                            <p:cond delay="0"/>
                                          </p:stCondLst>
                                        </p:cTn>
                                        <p:tgtEl>
                                          <p:spTgt spid="1382409"/>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382409"/>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382409"/>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382409"/>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382409"/>
                                        </p:tgtEl>
                                        <p:attrNameLst>
                                          <p:attrName>ppt_y</p:attrName>
                                        </p:attrNameLst>
                                      </p:cBhvr>
                                      <p:tavLst>
                                        <p:tav tm="0" fmla="#ppt_y-sin(pi*$)/81">
                                          <p:val>
                                            <p:fltVal val="0"/>
                                          </p:val>
                                        </p:tav>
                                        <p:tav tm="100000">
                                          <p:val>
                                            <p:fltVal val="1"/>
                                          </p:val>
                                        </p:tav>
                                      </p:tavLst>
                                    </p:anim>
                                    <p:animScale>
                                      <p:cBhvr>
                                        <p:cTn id="106" dur="26">
                                          <p:stCondLst>
                                            <p:cond delay="650"/>
                                          </p:stCondLst>
                                        </p:cTn>
                                        <p:tgtEl>
                                          <p:spTgt spid="1382409"/>
                                        </p:tgtEl>
                                      </p:cBhvr>
                                      <p:to x="100000" y="60000"/>
                                    </p:animScale>
                                    <p:animScale>
                                      <p:cBhvr>
                                        <p:cTn id="107" dur="166" decel="50000">
                                          <p:stCondLst>
                                            <p:cond delay="676"/>
                                          </p:stCondLst>
                                        </p:cTn>
                                        <p:tgtEl>
                                          <p:spTgt spid="1382409"/>
                                        </p:tgtEl>
                                      </p:cBhvr>
                                      <p:to x="100000" y="100000"/>
                                    </p:animScale>
                                    <p:animScale>
                                      <p:cBhvr>
                                        <p:cTn id="108" dur="26">
                                          <p:stCondLst>
                                            <p:cond delay="1312"/>
                                          </p:stCondLst>
                                        </p:cTn>
                                        <p:tgtEl>
                                          <p:spTgt spid="1382409"/>
                                        </p:tgtEl>
                                      </p:cBhvr>
                                      <p:to x="100000" y="80000"/>
                                    </p:animScale>
                                    <p:animScale>
                                      <p:cBhvr>
                                        <p:cTn id="109" dur="166" decel="50000">
                                          <p:stCondLst>
                                            <p:cond delay="1338"/>
                                          </p:stCondLst>
                                        </p:cTn>
                                        <p:tgtEl>
                                          <p:spTgt spid="1382409"/>
                                        </p:tgtEl>
                                      </p:cBhvr>
                                      <p:to x="100000" y="100000"/>
                                    </p:animScale>
                                    <p:animScale>
                                      <p:cBhvr>
                                        <p:cTn id="110" dur="26">
                                          <p:stCondLst>
                                            <p:cond delay="1642"/>
                                          </p:stCondLst>
                                        </p:cTn>
                                        <p:tgtEl>
                                          <p:spTgt spid="1382409"/>
                                        </p:tgtEl>
                                      </p:cBhvr>
                                      <p:to x="100000" y="90000"/>
                                    </p:animScale>
                                    <p:animScale>
                                      <p:cBhvr>
                                        <p:cTn id="111" dur="166" decel="50000">
                                          <p:stCondLst>
                                            <p:cond delay="1668"/>
                                          </p:stCondLst>
                                        </p:cTn>
                                        <p:tgtEl>
                                          <p:spTgt spid="1382409"/>
                                        </p:tgtEl>
                                      </p:cBhvr>
                                      <p:to x="100000" y="100000"/>
                                    </p:animScale>
                                    <p:animScale>
                                      <p:cBhvr>
                                        <p:cTn id="112" dur="26">
                                          <p:stCondLst>
                                            <p:cond delay="1808"/>
                                          </p:stCondLst>
                                        </p:cTn>
                                        <p:tgtEl>
                                          <p:spTgt spid="1382409"/>
                                        </p:tgtEl>
                                      </p:cBhvr>
                                      <p:to x="100000" y="95000"/>
                                    </p:animScale>
                                    <p:animScale>
                                      <p:cBhvr>
                                        <p:cTn id="113" dur="166" decel="50000">
                                          <p:stCondLst>
                                            <p:cond delay="1834"/>
                                          </p:stCondLst>
                                        </p:cTn>
                                        <p:tgtEl>
                                          <p:spTgt spid="1382409"/>
                                        </p:tgtEl>
                                      </p:cBhvr>
                                      <p:to x="100000" y="100000"/>
                                    </p:animScale>
                                  </p:childTnLst>
                                  <p:subTnLst>
                                    <p:audio>
                                      <p:cMediaNode>
                                        <p:cTn display="0" masterRel="sameClick">
                                          <p:stCondLst>
                                            <p:cond evt="begin" delay="0">
                                              <p:tn val="98"/>
                                            </p:cond>
                                          </p:stCondLst>
                                          <p:endCondLst>
                                            <p:cond evt="onStopAudio" delay="0">
                                              <p:tgtEl>
                                                <p:sldTgt/>
                                              </p:tgtEl>
                                            </p:cond>
                                          </p:endCondLst>
                                        </p:cTn>
                                        <p:tgtEl>
                                          <p:sndTgt r:embed="rId7" name="boing.wav"/>
                                        </p:tgtEl>
                                      </p:cMediaNode>
                                    </p:audio>
                                  </p:subTnLst>
                                </p:cTn>
                              </p:par>
                            </p:childTnLst>
                          </p:cTn>
                        </p:par>
                        <p:par>
                          <p:cTn id="114" fill="hold" nodeType="afterGroup">
                            <p:stCondLst>
                              <p:cond delay="2000"/>
                            </p:stCondLst>
                            <p:childTnLst>
                              <p:par>
                                <p:cTn id="115" presetID="1" presetClass="path" presetSubtype="0" repeatCount="indefinite" fill="hold" grpId="1" nodeType="afterEffect">
                                  <p:stCondLst>
                                    <p:cond delay="0"/>
                                  </p:stCondLst>
                                  <p:childTnLst>
                                    <p:animMotion origin="layout" path="M -0.00608 -0.00162 C 0.1809 -0.00162 0.3342 -0.05231 0.3342 -0.11389 C 0.3342 -0.17569 0.1809 -0.22523 -0.00608 -0.22523 C -0.19254 -0.22523 -0.34323 -0.17569 -0.34323 -0.11389 C -0.34323 -0.05231 -0.19254 -0.00162 -0.00608 -0.00162 Z " pathEditMode="relative" rAng="0" ptsTypes="fffff">
                                      <p:cBhvr>
                                        <p:cTn id="116" dur="5000" fill="hold"/>
                                        <p:tgtEl>
                                          <p:spTgt spid="1382409"/>
                                        </p:tgtEl>
                                        <p:attrNameLst>
                                          <p:attrName>ppt_x</p:attrName>
                                          <p:attrName>ppt_y</p:attrName>
                                        </p:attrNameLst>
                                      </p:cBhvr>
                                      <p:rCtr x="156" y="-11181"/>
                                    </p:animMotion>
                                  </p:childTnLst>
                                  <p:subTnLst>
                                    <p:audio>
                                      <p:cMediaNode>
                                        <p:cTn display="0" masterRel="sameClick">
                                          <p:stCondLst>
                                            <p:cond evt="begin" delay="0">
                                              <p:tn val="115"/>
                                            </p:cond>
                                          </p:stCondLst>
                                          <p:endCondLst>
                                            <p:cond evt="onStopAudio" delay="0">
                                              <p:tgtEl>
                                                <p:sldTgt/>
                                              </p:tgtEl>
                                            </p:cond>
                                          </p:endCondLst>
                                        </p:cTn>
                                        <p:tgtEl>
                                          <p:sndTgt r:embed="rId5" name="push.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childTnLst>
                                    <p:set>
                                      <p:cBhvr>
                                        <p:cTn id="120" dur="1" fill="hold">
                                          <p:stCondLst>
                                            <p:cond delay="0"/>
                                          </p:stCondLst>
                                        </p:cTn>
                                        <p:tgtEl>
                                          <p:spTgt spid="3"/>
                                        </p:tgtEl>
                                        <p:attrNameLst>
                                          <p:attrName>style.visibility</p:attrName>
                                        </p:attrNameLst>
                                      </p:cBhvr>
                                      <p:to>
                                        <p:strVal val="visible"/>
                                      </p:to>
                                    </p:set>
                                    <p:animEffect transition="in" filter="wipe(left)">
                                      <p:cBhvr>
                                        <p:cTn id="121" dur="2000"/>
                                        <p:tgtEl>
                                          <p:spTgt spid="3"/>
                                        </p:tgtEl>
                                      </p:cBhvr>
                                    </p:animEffect>
                                  </p:childTnLst>
                                  <p:subTnLst>
                                    <p:audio>
                                      <p:cMediaNode>
                                        <p:cTn display="0" masterRel="sameClick">
                                          <p:stCondLst>
                                            <p:cond evt="begin" delay="0">
                                              <p:tn val="119"/>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1" grpId="0" animBg="1"/>
      <p:bldP spid="1382409" grpId="0" animBg="1"/>
      <p:bldP spid="1382409" grpId="1" animBg="1"/>
      <p:bldP spid="1382406" grpId="0" animBg="1"/>
      <p:bldP spid="1382406" grpId="1" animBg="1"/>
      <p:bldP spid="1382407" grpId="0" animBg="1"/>
      <p:bldP spid="1382407" grpId="1" animBg="1"/>
      <p:bldP spid="1382408" grpId="0" animBg="1"/>
      <p:bldP spid="138240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681038" y="1692275"/>
            <a:ext cx="7772400" cy="5165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aseline="30000">
              <a:cs typeface="Courier New" pitchFamily="49" charset="0"/>
              <a:sym typeface="Symbol" pitchFamily="18" charset="2"/>
            </a:endParaRPr>
          </a:p>
        </p:txBody>
      </p:sp>
      <p:pic>
        <p:nvPicPr>
          <p:cNvPr id="25603"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688" y="2851150"/>
            <a:ext cx="7853362"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p:txBody>
      </p:sp>
      <p:sp>
        <p:nvSpPr>
          <p:cNvPr id="1419277" name="Text Box 13"/>
          <p:cNvSpPr txBox="1">
            <a:spLocks noChangeArrowheads="1"/>
          </p:cNvSpPr>
          <p:nvPr/>
        </p:nvSpPr>
        <p:spPr bwMode="auto">
          <a:xfrm>
            <a:off x="1630363" y="4227513"/>
            <a:ext cx="7040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●One axis is </a:t>
            </a:r>
            <a:r>
              <a:rPr lang="en-US" altLang="en-US" sz="2400" i="1">
                <a:solidFill>
                  <a:schemeClr val="hlink"/>
                </a:solidFill>
                <a:cs typeface="Courier New" pitchFamily="49" charset="0"/>
              </a:rPr>
              <a:t>ct</a:t>
            </a:r>
            <a:r>
              <a:rPr lang="en-US" altLang="en-US" sz="2400">
                <a:solidFill>
                  <a:schemeClr val="hlink"/>
                </a:solidFill>
                <a:cs typeface="Courier New" pitchFamily="49" charset="0"/>
              </a:rPr>
              <a:t> and one is </a:t>
            </a:r>
            <a:r>
              <a:rPr lang="en-US" altLang="en-US" sz="2400" i="1">
                <a:solidFill>
                  <a:schemeClr val="hlink"/>
                </a:solidFill>
                <a:cs typeface="Courier New" pitchFamily="49" charset="0"/>
              </a:rPr>
              <a:t>x</a:t>
            </a:r>
            <a:r>
              <a:rPr lang="en-US" altLang="en-US" sz="2400">
                <a:solidFill>
                  <a:schemeClr val="hlink"/>
                </a:solidFill>
                <a:cs typeface="Courier New" pitchFamily="49" charset="0"/>
              </a:rPr>
              <a:t>:</a:t>
            </a:r>
          </a:p>
        </p:txBody>
      </p:sp>
      <p:sp>
        <p:nvSpPr>
          <p:cNvPr id="1419278" name="Text Box 14"/>
          <p:cNvSpPr txBox="1">
            <a:spLocks noChangeArrowheads="1"/>
          </p:cNvSpPr>
          <p:nvPr/>
        </p:nvSpPr>
        <p:spPr bwMode="auto">
          <a:xfrm>
            <a:off x="1039813" y="40592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cs typeface="Courier New" pitchFamily="49" charset="0"/>
              </a:rPr>
              <a:t>ct</a:t>
            </a:r>
            <a:endParaRPr lang="en-US" altLang="en-US" sz="2400">
              <a:solidFill>
                <a:schemeClr val="hlink"/>
              </a:solidFill>
              <a:cs typeface="Courier New" pitchFamily="49" charset="0"/>
            </a:endParaRPr>
          </a:p>
        </p:txBody>
      </p:sp>
      <p:sp>
        <p:nvSpPr>
          <p:cNvPr id="1419279" name="Text Box 15"/>
          <p:cNvSpPr txBox="1">
            <a:spLocks noChangeArrowheads="1"/>
          </p:cNvSpPr>
          <p:nvPr/>
        </p:nvSpPr>
        <p:spPr bwMode="auto">
          <a:xfrm>
            <a:off x="8064500" y="5573713"/>
            <a:ext cx="42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cs typeface="Courier New" pitchFamily="49" charset="0"/>
              </a:rPr>
              <a:t>x</a:t>
            </a:r>
            <a:endParaRPr lang="en-US" altLang="en-US" sz="2400">
              <a:solidFill>
                <a:schemeClr val="hlink"/>
              </a:solidFill>
              <a:cs typeface="Courier New" pitchFamily="49" charset="0"/>
            </a:endParaRPr>
          </a:p>
        </p:txBody>
      </p:sp>
      <p:sp>
        <p:nvSpPr>
          <p:cNvPr id="1419280" name="Text Box 16"/>
          <p:cNvSpPr txBox="1">
            <a:spLocks noChangeArrowheads="1"/>
          </p:cNvSpPr>
          <p:nvPr/>
        </p:nvSpPr>
        <p:spPr bwMode="auto">
          <a:xfrm>
            <a:off x="1300163" y="6072188"/>
            <a:ext cx="7843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●Far from mass the particle will move in a straight line and we say that the spacetime geometry is “flat”.</a:t>
            </a:r>
          </a:p>
        </p:txBody>
      </p:sp>
      <p:sp>
        <p:nvSpPr>
          <p:cNvPr id="1419281" name="Line 17"/>
          <p:cNvSpPr>
            <a:spLocks noChangeShapeType="1"/>
          </p:cNvSpPr>
          <p:nvPr/>
        </p:nvSpPr>
        <p:spPr bwMode="auto">
          <a:xfrm flipV="1">
            <a:off x="6711950" y="4146550"/>
            <a:ext cx="1173163" cy="1905000"/>
          </a:xfrm>
          <a:prstGeom prst="line">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27660"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863" y="1831975"/>
            <a:ext cx="71247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1630363" y="4592638"/>
            <a:ext cx="55229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●The </a:t>
            </a:r>
            <a:r>
              <a:rPr lang="en-US" altLang="en-US" sz="2400" i="1">
                <a:solidFill>
                  <a:schemeClr val="hlink"/>
                </a:solidFill>
                <a:cs typeface="Courier New" pitchFamily="49" charset="0"/>
              </a:rPr>
              <a:t>ct</a:t>
            </a:r>
            <a:r>
              <a:rPr lang="en-US" altLang="en-US" sz="2400">
                <a:solidFill>
                  <a:schemeClr val="hlink"/>
                </a:solidFill>
                <a:cs typeface="Courier New" pitchFamily="49" charset="0"/>
              </a:rPr>
              <a:t> axis allows time to be included as a dimension of length, essentially giving space a fourth dimension.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60"/>
                                        </p:tgtEl>
                                        <p:attrNameLst>
                                          <p:attrName>style.visibility</p:attrName>
                                        </p:attrNameLst>
                                      </p:cBhvr>
                                      <p:to>
                                        <p:strVal val="visible"/>
                                      </p:to>
                                    </p:set>
                                    <p:anim calcmode="lin" valueType="num">
                                      <p:cBhvr additive="base">
                                        <p:cTn id="7" dur="500" fill="hold"/>
                                        <p:tgtEl>
                                          <p:spTgt spid="27660"/>
                                        </p:tgtEl>
                                        <p:attrNameLst>
                                          <p:attrName>ppt_x</p:attrName>
                                        </p:attrNameLst>
                                      </p:cBhvr>
                                      <p:tavLst>
                                        <p:tav tm="0">
                                          <p:val>
                                            <p:strVal val="#ppt_x"/>
                                          </p:val>
                                        </p:tav>
                                        <p:tav tm="100000">
                                          <p:val>
                                            <p:strVal val="#ppt_x"/>
                                          </p:val>
                                        </p:tav>
                                      </p:tavLst>
                                    </p:anim>
                                    <p:anim calcmode="lin" valueType="num">
                                      <p:cBhvr additive="base">
                                        <p:cTn id="8" dur="500" fill="hold"/>
                                        <p:tgtEl>
                                          <p:spTgt spid="276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19277"/>
                                        </p:tgtEl>
                                        <p:attrNameLst>
                                          <p:attrName>style.visibility</p:attrName>
                                        </p:attrNameLst>
                                      </p:cBhvr>
                                      <p:to>
                                        <p:strVal val="visible"/>
                                      </p:to>
                                    </p:set>
                                    <p:anim calcmode="lin" valueType="num">
                                      <p:cBhvr additive="base">
                                        <p:cTn id="19" dur="500" fill="hold"/>
                                        <p:tgtEl>
                                          <p:spTgt spid="1419277"/>
                                        </p:tgtEl>
                                        <p:attrNameLst>
                                          <p:attrName>ppt_x</p:attrName>
                                        </p:attrNameLst>
                                      </p:cBhvr>
                                      <p:tavLst>
                                        <p:tav tm="0">
                                          <p:val>
                                            <p:strVal val="1+#ppt_w/2"/>
                                          </p:val>
                                        </p:tav>
                                        <p:tav tm="100000">
                                          <p:val>
                                            <p:strVal val="#ppt_x"/>
                                          </p:val>
                                        </p:tav>
                                      </p:tavLst>
                                    </p:anim>
                                    <p:anim calcmode="lin" valueType="num">
                                      <p:cBhvr additive="base">
                                        <p:cTn id="20" dur="500" fill="hold"/>
                                        <p:tgtEl>
                                          <p:spTgt spid="14192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19278"/>
                                        </p:tgtEl>
                                        <p:attrNameLst>
                                          <p:attrName>style.visibility</p:attrName>
                                        </p:attrNameLst>
                                      </p:cBhvr>
                                      <p:to>
                                        <p:strVal val="visible"/>
                                      </p:to>
                                    </p:set>
                                    <p:anim calcmode="lin" valueType="num">
                                      <p:cBhvr additive="base">
                                        <p:cTn id="25" dur="500" fill="hold"/>
                                        <p:tgtEl>
                                          <p:spTgt spid="1419278"/>
                                        </p:tgtEl>
                                        <p:attrNameLst>
                                          <p:attrName>ppt_x</p:attrName>
                                        </p:attrNameLst>
                                      </p:cBhvr>
                                      <p:tavLst>
                                        <p:tav tm="0">
                                          <p:val>
                                            <p:strVal val="1+#ppt_w/2"/>
                                          </p:val>
                                        </p:tav>
                                        <p:tav tm="100000">
                                          <p:val>
                                            <p:strVal val="#ppt_x"/>
                                          </p:val>
                                        </p:tav>
                                      </p:tavLst>
                                    </p:anim>
                                    <p:anim calcmode="lin" valueType="num">
                                      <p:cBhvr additive="base">
                                        <p:cTn id="26" dur="500" fill="hold"/>
                                        <p:tgtEl>
                                          <p:spTgt spid="14192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19279"/>
                                        </p:tgtEl>
                                        <p:attrNameLst>
                                          <p:attrName>style.visibility</p:attrName>
                                        </p:attrNameLst>
                                      </p:cBhvr>
                                      <p:to>
                                        <p:strVal val="visible"/>
                                      </p:to>
                                    </p:set>
                                    <p:anim calcmode="lin" valueType="num">
                                      <p:cBhvr additive="base">
                                        <p:cTn id="31" dur="500" fill="hold"/>
                                        <p:tgtEl>
                                          <p:spTgt spid="1419279"/>
                                        </p:tgtEl>
                                        <p:attrNameLst>
                                          <p:attrName>ppt_x</p:attrName>
                                        </p:attrNameLst>
                                      </p:cBhvr>
                                      <p:tavLst>
                                        <p:tav tm="0">
                                          <p:val>
                                            <p:strVal val="1+#ppt_w/2"/>
                                          </p:val>
                                        </p:tav>
                                        <p:tav tm="100000">
                                          <p:val>
                                            <p:strVal val="#ppt_x"/>
                                          </p:val>
                                        </p:tav>
                                      </p:tavLst>
                                    </p:anim>
                                    <p:anim calcmode="lin" valueType="num">
                                      <p:cBhvr additive="base">
                                        <p:cTn id="32" dur="500" fill="hold"/>
                                        <p:tgtEl>
                                          <p:spTgt spid="14192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9280"/>
                                        </p:tgtEl>
                                        <p:attrNameLst>
                                          <p:attrName>style.visibility</p:attrName>
                                        </p:attrNameLst>
                                      </p:cBhvr>
                                      <p:to>
                                        <p:strVal val="visible"/>
                                      </p:to>
                                    </p:set>
                                    <p:anim calcmode="lin" valueType="num">
                                      <p:cBhvr additive="base">
                                        <p:cTn id="43" dur="500" fill="hold"/>
                                        <p:tgtEl>
                                          <p:spTgt spid="1419280"/>
                                        </p:tgtEl>
                                        <p:attrNameLst>
                                          <p:attrName>ppt_x</p:attrName>
                                        </p:attrNameLst>
                                      </p:cBhvr>
                                      <p:tavLst>
                                        <p:tav tm="0">
                                          <p:val>
                                            <p:strVal val="#ppt_x"/>
                                          </p:val>
                                        </p:tav>
                                        <p:tav tm="100000">
                                          <p:val>
                                            <p:strVal val="#ppt_x"/>
                                          </p:val>
                                        </p:tav>
                                      </p:tavLst>
                                    </p:anim>
                                    <p:anim calcmode="lin" valueType="num">
                                      <p:cBhvr additive="base">
                                        <p:cTn id="44" dur="500" fill="hold"/>
                                        <p:tgtEl>
                                          <p:spTgt spid="14192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19281"/>
                                        </p:tgtEl>
                                        <p:attrNameLst>
                                          <p:attrName>style.visibility</p:attrName>
                                        </p:attrNameLst>
                                      </p:cBhvr>
                                      <p:to>
                                        <p:strVal val="visible"/>
                                      </p:to>
                                    </p:set>
                                    <p:animEffect transition="in" filter="wipe(down)">
                                      <p:cBhvr>
                                        <p:cTn id="49" dur="1000"/>
                                        <p:tgtEl>
                                          <p:spTgt spid="1419281"/>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77" grpId="0"/>
      <p:bldP spid="1419278" grpId="0"/>
      <p:bldP spid="1419279" grpId="0"/>
      <p:bldP spid="1419280" grpId="0"/>
      <p:bldP spid="141928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ChangeArrowheads="1"/>
          </p:cNvSpPr>
          <p:nvPr/>
        </p:nvSpPr>
        <p:spPr bwMode="auto">
          <a:xfrm>
            <a:off x="681038" y="1692275"/>
            <a:ext cx="7772400" cy="5165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aseline="30000">
              <a:cs typeface="Courier New" pitchFamily="49" charset="0"/>
              <a:sym typeface="Symbol" pitchFamily="18" charset="2"/>
            </a:endParaRPr>
          </a:p>
        </p:txBody>
      </p:sp>
      <p:pic>
        <p:nvPicPr>
          <p:cNvPr id="28683"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2876550"/>
            <a:ext cx="77581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863" y="1831975"/>
            <a:ext cx="71247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1325" name="Text Box 13"/>
          <p:cNvSpPr txBox="1">
            <a:spLocks noChangeArrowheads="1"/>
          </p:cNvSpPr>
          <p:nvPr/>
        </p:nvSpPr>
        <p:spPr bwMode="auto">
          <a:xfrm>
            <a:off x="1055688" y="41052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cs typeface="Courier New" pitchFamily="49" charset="0"/>
              </a:rPr>
              <a:t>ct</a:t>
            </a:r>
            <a:endParaRPr lang="en-US" altLang="en-US" sz="2400">
              <a:solidFill>
                <a:schemeClr val="hlink"/>
              </a:solidFill>
              <a:cs typeface="Courier New" pitchFamily="49" charset="0"/>
            </a:endParaRPr>
          </a:p>
        </p:txBody>
      </p:sp>
      <p:sp>
        <p:nvSpPr>
          <p:cNvPr id="1421326" name="Text Box 14"/>
          <p:cNvSpPr txBox="1">
            <a:spLocks noChangeArrowheads="1"/>
          </p:cNvSpPr>
          <p:nvPr/>
        </p:nvSpPr>
        <p:spPr bwMode="auto">
          <a:xfrm>
            <a:off x="7424738" y="6076950"/>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cs typeface="Courier New" pitchFamily="49" charset="0"/>
              </a:rPr>
              <a:t>x</a:t>
            </a:r>
            <a:endParaRPr lang="en-US" altLang="en-US" sz="2400">
              <a:solidFill>
                <a:schemeClr val="hlink"/>
              </a:solidFill>
              <a:cs typeface="Courier New" pitchFamily="49" charset="0"/>
            </a:endParaRPr>
          </a:p>
        </p:txBody>
      </p:sp>
      <p:sp>
        <p:nvSpPr>
          <p:cNvPr id="1421328" name="Text Box 16"/>
          <p:cNvSpPr txBox="1">
            <a:spLocks noChangeArrowheads="1"/>
          </p:cNvSpPr>
          <p:nvPr/>
        </p:nvSpPr>
        <p:spPr bwMode="auto">
          <a:xfrm>
            <a:off x="1527175" y="4384675"/>
            <a:ext cx="44624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●Close </a:t>
            </a:r>
            <a:r>
              <a:rPr lang="en-US" altLang="en-US" sz="2400">
                <a:solidFill>
                  <a:srgbClr val="009999"/>
                </a:solidFill>
                <a:cs typeface="Courier New" pitchFamily="49" charset="0"/>
              </a:rPr>
              <a:t>to a large mass </a:t>
            </a:r>
            <a:r>
              <a:rPr lang="en-US" altLang="en-US" sz="2400">
                <a:solidFill>
                  <a:schemeClr val="hlink"/>
                </a:solidFill>
                <a:cs typeface="Courier New" pitchFamily="49" charset="0"/>
              </a:rPr>
              <a:t>the particle will move in a curved line, responding to the local curvature of spacetime.</a:t>
            </a:r>
          </a:p>
        </p:txBody>
      </p:sp>
      <p:sp>
        <p:nvSpPr>
          <p:cNvPr id="266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
        <p:nvSpPr>
          <p:cNvPr id="26633" name="Rectangle 2"/>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p:txBody>
      </p:sp>
      <p:sp>
        <p:nvSpPr>
          <p:cNvPr id="3" name="Freeform 2"/>
          <p:cNvSpPr/>
          <p:nvPr/>
        </p:nvSpPr>
        <p:spPr>
          <a:xfrm>
            <a:off x="5510213" y="4660900"/>
            <a:ext cx="692150" cy="1652588"/>
          </a:xfrm>
          <a:custGeom>
            <a:avLst/>
            <a:gdLst>
              <a:gd name="connsiteX0" fmla="*/ 0 w 693174"/>
              <a:gd name="connsiteY0" fmla="*/ 1651819 h 1651819"/>
              <a:gd name="connsiteX1" fmla="*/ 73742 w 693174"/>
              <a:gd name="connsiteY1" fmla="*/ 1047135 h 1651819"/>
              <a:gd name="connsiteX2" fmla="*/ 309716 w 693174"/>
              <a:gd name="connsiteY2" fmla="*/ 501445 h 1651819"/>
              <a:gd name="connsiteX3" fmla="*/ 693174 w 693174"/>
              <a:gd name="connsiteY3" fmla="*/ 0 h 1651819"/>
            </a:gdLst>
            <a:ahLst/>
            <a:cxnLst>
              <a:cxn ang="0">
                <a:pos x="connsiteX0" y="connsiteY0"/>
              </a:cxn>
              <a:cxn ang="0">
                <a:pos x="connsiteX1" y="connsiteY1"/>
              </a:cxn>
              <a:cxn ang="0">
                <a:pos x="connsiteX2" y="connsiteY2"/>
              </a:cxn>
              <a:cxn ang="0">
                <a:pos x="connsiteX3" y="connsiteY3"/>
              </a:cxn>
            </a:cxnLst>
            <a:rect l="l" t="t" r="r" b="b"/>
            <a:pathLst>
              <a:path w="693174" h="1651819">
                <a:moveTo>
                  <a:pt x="0" y="1651819"/>
                </a:moveTo>
                <a:cubicBezTo>
                  <a:pt x="11061" y="1445341"/>
                  <a:pt x="22123" y="1238864"/>
                  <a:pt x="73742" y="1047135"/>
                </a:cubicBezTo>
                <a:cubicBezTo>
                  <a:pt x="125361" y="855406"/>
                  <a:pt x="206477" y="675967"/>
                  <a:pt x="309716" y="501445"/>
                </a:cubicBezTo>
                <a:cubicBezTo>
                  <a:pt x="412955" y="326922"/>
                  <a:pt x="553064" y="163461"/>
                  <a:pt x="693174" y="0"/>
                </a:cubicBezTo>
              </a:path>
            </a:pathLst>
          </a:custGeom>
          <a:noFill/>
          <a:ln>
            <a:solidFill>
              <a:srgbClr val="009999"/>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16"/>
          <p:cNvSpPr txBox="1">
            <a:spLocks noChangeArrowheads="1"/>
          </p:cNvSpPr>
          <p:nvPr/>
        </p:nvSpPr>
        <p:spPr bwMode="auto">
          <a:xfrm>
            <a:off x="1498600" y="646906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●We say that the spacetime geometry is “curved”.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 calcmode="lin" valueType="num">
                                      <p:cBhvr additive="base">
                                        <p:cTn id="7" dur="500" fill="hold"/>
                                        <p:tgtEl>
                                          <p:spTgt spid="28683"/>
                                        </p:tgtEl>
                                        <p:attrNameLst>
                                          <p:attrName>ppt_x</p:attrName>
                                        </p:attrNameLst>
                                      </p:cBhvr>
                                      <p:tavLst>
                                        <p:tav tm="0">
                                          <p:val>
                                            <p:strVal val="#ppt_x"/>
                                          </p:val>
                                        </p:tav>
                                        <p:tav tm="100000">
                                          <p:val>
                                            <p:strVal val="#ppt_x"/>
                                          </p:val>
                                        </p:tav>
                                      </p:tavLst>
                                    </p:anim>
                                    <p:anim calcmode="lin" valueType="num">
                                      <p:cBhvr additive="base">
                                        <p:cTn id="8" dur="500" fill="hold"/>
                                        <p:tgtEl>
                                          <p:spTgt spid="286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21325"/>
                                        </p:tgtEl>
                                        <p:attrNameLst>
                                          <p:attrName>style.visibility</p:attrName>
                                        </p:attrNameLst>
                                      </p:cBhvr>
                                      <p:to>
                                        <p:strVal val="visible"/>
                                      </p:to>
                                    </p:set>
                                    <p:anim calcmode="lin" valueType="num">
                                      <p:cBhvr additive="base">
                                        <p:cTn id="13" dur="500" fill="hold"/>
                                        <p:tgtEl>
                                          <p:spTgt spid="1421325"/>
                                        </p:tgtEl>
                                        <p:attrNameLst>
                                          <p:attrName>ppt_x</p:attrName>
                                        </p:attrNameLst>
                                      </p:cBhvr>
                                      <p:tavLst>
                                        <p:tav tm="0">
                                          <p:val>
                                            <p:strVal val="1+#ppt_w/2"/>
                                          </p:val>
                                        </p:tav>
                                        <p:tav tm="100000">
                                          <p:val>
                                            <p:strVal val="#ppt_x"/>
                                          </p:val>
                                        </p:tav>
                                      </p:tavLst>
                                    </p:anim>
                                    <p:anim calcmode="lin" valueType="num">
                                      <p:cBhvr additive="base">
                                        <p:cTn id="14" dur="500" fill="hold"/>
                                        <p:tgtEl>
                                          <p:spTgt spid="1421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21326"/>
                                        </p:tgtEl>
                                        <p:attrNameLst>
                                          <p:attrName>style.visibility</p:attrName>
                                        </p:attrNameLst>
                                      </p:cBhvr>
                                      <p:to>
                                        <p:strVal val="visible"/>
                                      </p:to>
                                    </p:set>
                                    <p:anim calcmode="lin" valueType="num">
                                      <p:cBhvr additive="base">
                                        <p:cTn id="19" dur="500" fill="hold"/>
                                        <p:tgtEl>
                                          <p:spTgt spid="1421326"/>
                                        </p:tgtEl>
                                        <p:attrNameLst>
                                          <p:attrName>ppt_x</p:attrName>
                                        </p:attrNameLst>
                                      </p:cBhvr>
                                      <p:tavLst>
                                        <p:tav tm="0">
                                          <p:val>
                                            <p:strVal val="1+#ppt_w/2"/>
                                          </p:val>
                                        </p:tav>
                                        <p:tav tm="100000">
                                          <p:val>
                                            <p:strVal val="#ppt_x"/>
                                          </p:val>
                                        </p:tav>
                                      </p:tavLst>
                                    </p:anim>
                                    <p:anim calcmode="lin" valueType="num">
                                      <p:cBhvr additive="base">
                                        <p:cTn id="20" dur="500" fill="hold"/>
                                        <p:tgtEl>
                                          <p:spTgt spid="14213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21328"/>
                                        </p:tgtEl>
                                        <p:attrNameLst>
                                          <p:attrName>style.visibility</p:attrName>
                                        </p:attrNameLst>
                                      </p:cBhvr>
                                      <p:to>
                                        <p:strVal val="visible"/>
                                      </p:to>
                                    </p:set>
                                    <p:anim calcmode="lin" valueType="num">
                                      <p:cBhvr additive="base">
                                        <p:cTn id="25" dur="500" fill="hold"/>
                                        <p:tgtEl>
                                          <p:spTgt spid="1421328"/>
                                        </p:tgtEl>
                                        <p:attrNameLst>
                                          <p:attrName>ppt_x</p:attrName>
                                        </p:attrNameLst>
                                      </p:cBhvr>
                                      <p:tavLst>
                                        <p:tav tm="0">
                                          <p:val>
                                            <p:strVal val="1+#ppt_w/2"/>
                                          </p:val>
                                        </p:tav>
                                        <p:tav tm="100000">
                                          <p:val>
                                            <p:strVal val="#ppt_x"/>
                                          </p:val>
                                        </p:tav>
                                      </p:tavLst>
                                    </p:anim>
                                    <p:anim calcmode="lin" valueType="num">
                                      <p:cBhvr additive="base">
                                        <p:cTn id="26" dur="500" fill="hold"/>
                                        <p:tgtEl>
                                          <p:spTgt spid="14213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25" grpId="0"/>
      <p:bldP spid="1421326" grpId="0"/>
      <p:bldP spid="142132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681038" y="1692275"/>
            <a:ext cx="7772400" cy="5165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aseline="30000">
              <a:cs typeface="Courier New" pitchFamily="49" charset="0"/>
              <a:sym typeface="Symbol" pitchFamily="18" charset="2"/>
            </a:endParaRPr>
          </a:p>
        </p:txBody>
      </p:sp>
      <p:pic>
        <p:nvPicPr>
          <p:cNvPr id="29707"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2846388"/>
            <a:ext cx="783113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863" y="1831975"/>
            <a:ext cx="71247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72" name="Text Box 12"/>
          <p:cNvSpPr txBox="1">
            <a:spLocks noChangeArrowheads="1"/>
          </p:cNvSpPr>
          <p:nvPr/>
        </p:nvSpPr>
        <p:spPr bwMode="auto">
          <a:xfrm>
            <a:off x="1314450" y="4322763"/>
            <a:ext cx="7148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●Close to a large mass like Earth the spacetime in its vicinity will become curved.</a:t>
            </a:r>
          </a:p>
        </p:txBody>
      </p:sp>
      <p:sp>
        <p:nvSpPr>
          <p:cNvPr id="1423373" name="Text Box 13"/>
          <p:cNvSpPr txBox="1">
            <a:spLocks noChangeArrowheads="1"/>
          </p:cNvSpPr>
          <p:nvPr/>
        </p:nvSpPr>
        <p:spPr bwMode="auto">
          <a:xfrm>
            <a:off x="1311275" y="5072063"/>
            <a:ext cx="7148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●All particles follow the shortest path in spacetime. </a:t>
            </a:r>
          </a:p>
        </p:txBody>
      </p:sp>
      <p:sp>
        <p:nvSpPr>
          <p:cNvPr id="1423374" name="Text Box 14"/>
          <p:cNvSpPr txBox="1">
            <a:spLocks noChangeArrowheads="1"/>
          </p:cNvSpPr>
          <p:nvPr/>
        </p:nvSpPr>
        <p:spPr bwMode="auto">
          <a:xfrm>
            <a:off x="1317625" y="5513388"/>
            <a:ext cx="7148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●The satellite therefore follows the local curvature of spacetime surrounding Earth. </a:t>
            </a:r>
          </a:p>
        </p:txBody>
      </p:sp>
      <p:sp>
        <p:nvSpPr>
          <p:cNvPr id="1423375" name="Text Box 15"/>
          <p:cNvSpPr txBox="1">
            <a:spLocks noChangeArrowheads="1"/>
          </p:cNvSpPr>
          <p:nvPr/>
        </p:nvSpPr>
        <p:spPr bwMode="auto">
          <a:xfrm>
            <a:off x="1312863" y="6273800"/>
            <a:ext cx="714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●Orbits are just closed curves in spacetime. </a:t>
            </a:r>
          </a:p>
        </p:txBody>
      </p:sp>
      <p:sp>
        <p:nvSpPr>
          <p:cNvPr id="2765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
        <p:nvSpPr>
          <p:cNvPr id="27658" name="Rectangle 2"/>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Spacetime</a:t>
            </a:r>
            <a:endParaRPr lang="en-US" altLang="en-US" sz="2400">
              <a:solidFill>
                <a:schemeClr val="accent2"/>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 calcmode="lin" valueType="num">
                                      <p:cBhvr additive="base">
                                        <p:cTn id="7" dur="500" fill="hold"/>
                                        <p:tgtEl>
                                          <p:spTgt spid="29707"/>
                                        </p:tgtEl>
                                        <p:attrNameLst>
                                          <p:attrName>ppt_x</p:attrName>
                                        </p:attrNameLst>
                                      </p:cBhvr>
                                      <p:tavLst>
                                        <p:tav tm="0">
                                          <p:val>
                                            <p:strVal val="#ppt_x"/>
                                          </p:val>
                                        </p:tav>
                                        <p:tav tm="100000">
                                          <p:val>
                                            <p:strVal val="#ppt_x"/>
                                          </p:val>
                                        </p:tav>
                                      </p:tavLst>
                                    </p:anim>
                                    <p:anim calcmode="lin" valueType="num">
                                      <p:cBhvr additive="base">
                                        <p:cTn id="8" dur="500" fill="hold"/>
                                        <p:tgtEl>
                                          <p:spTgt spid="29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372"/>
                                        </p:tgtEl>
                                        <p:attrNameLst>
                                          <p:attrName>style.visibility</p:attrName>
                                        </p:attrNameLst>
                                      </p:cBhvr>
                                      <p:to>
                                        <p:strVal val="visible"/>
                                      </p:to>
                                    </p:set>
                                    <p:anim calcmode="lin" valueType="num">
                                      <p:cBhvr additive="base">
                                        <p:cTn id="13" dur="500" fill="hold"/>
                                        <p:tgtEl>
                                          <p:spTgt spid="1423372"/>
                                        </p:tgtEl>
                                        <p:attrNameLst>
                                          <p:attrName>ppt_x</p:attrName>
                                        </p:attrNameLst>
                                      </p:cBhvr>
                                      <p:tavLst>
                                        <p:tav tm="0">
                                          <p:val>
                                            <p:strVal val="#ppt_x"/>
                                          </p:val>
                                        </p:tav>
                                        <p:tav tm="100000">
                                          <p:val>
                                            <p:strVal val="#ppt_x"/>
                                          </p:val>
                                        </p:tav>
                                      </p:tavLst>
                                    </p:anim>
                                    <p:anim calcmode="lin" valueType="num">
                                      <p:cBhvr additive="base">
                                        <p:cTn id="14" dur="500" fill="hold"/>
                                        <p:tgtEl>
                                          <p:spTgt spid="14233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3373"/>
                                        </p:tgtEl>
                                        <p:attrNameLst>
                                          <p:attrName>style.visibility</p:attrName>
                                        </p:attrNameLst>
                                      </p:cBhvr>
                                      <p:to>
                                        <p:strVal val="visible"/>
                                      </p:to>
                                    </p:set>
                                    <p:anim calcmode="lin" valueType="num">
                                      <p:cBhvr additive="base">
                                        <p:cTn id="19" dur="500" fill="hold"/>
                                        <p:tgtEl>
                                          <p:spTgt spid="1423373"/>
                                        </p:tgtEl>
                                        <p:attrNameLst>
                                          <p:attrName>ppt_x</p:attrName>
                                        </p:attrNameLst>
                                      </p:cBhvr>
                                      <p:tavLst>
                                        <p:tav tm="0">
                                          <p:val>
                                            <p:strVal val="#ppt_x"/>
                                          </p:val>
                                        </p:tav>
                                        <p:tav tm="100000">
                                          <p:val>
                                            <p:strVal val="#ppt_x"/>
                                          </p:val>
                                        </p:tav>
                                      </p:tavLst>
                                    </p:anim>
                                    <p:anim calcmode="lin" valueType="num">
                                      <p:cBhvr additive="base">
                                        <p:cTn id="20" dur="500" fill="hold"/>
                                        <p:tgtEl>
                                          <p:spTgt spid="14233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23374"/>
                                        </p:tgtEl>
                                        <p:attrNameLst>
                                          <p:attrName>style.visibility</p:attrName>
                                        </p:attrNameLst>
                                      </p:cBhvr>
                                      <p:to>
                                        <p:strVal val="visible"/>
                                      </p:to>
                                    </p:set>
                                    <p:anim calcmode="lin" valueType="num">
                                      <p:cBhvr additive="base">
                                        <p:cTn id="25" dur="500" fill="hold"/>
                                        <p:tgtEl>
                                          <p:spTgt spid="1423374"/>
                                        </p:tgtEl>
                                        <p:attrNameLst>
                                          <p:attrName>ppt_x</p:attrName>
                                        </p:attrNameLst>
                                      </p:cBhvr>
                                      <p:tavLst>
                                        <p:tav tm="0">
                                          <p:val>
                                            <p:strVal val="#ppt_x"/>
                                          </p:val>
                                        </p:tav>
                                        <p:tav tm="100000">
                                          <p:val>
                                            <p:strVal val="#ppt_x"/>
                                          </p:val>
                                        </p:tav>
                                      </p:tavLst>
                                    </p:anim>
                                    <p:anim calcmode="lin" valueType="num">
                                      <p:cBhvr additive="base">
                                        <p:cTn id="26" dur="500" fill="hold"/>
                                        <p:tgtEl>
                                          <p:spTgt spid="14233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23375"/>
                                        </p:tgtEl>
                                        <p:attrNameLst>
                                          <p:attrName>style.visibility</p:attrName>
                                        </p:attrNameLst>
                                      </p:cBhvr>
                                      <p:to>
                                        <p:strVal val="visible"/>
                                      </p:to>
                                    </p:set>
                                    <p:anim calcmode="lin" valueType="num">
                                      <p:cBhvr additive="base">
                                        <p:cTn id="31" dur="500" fill="hold"/>
                                        <p:tgtEl>
                                          <p:spTgt spid="1423375"/>
                                        </p:tgtEl>
                                        <p:attrNameLst>
                                          <p:attrName>ppt_x</p:attrName>
                                        </p:attrNameLst>
                                      </p:cBhvr>
                                      <p:tavLst>
                                        <p:tav tm="0">
                                          <p:val>
                                            <p:strVal val="#ppt_x"/>
                                          </p:val>
                                        </p:tav>
                                        <p:tav tm="100000">
                                          <p:val>
                                            <p:strVal val="#ppt_x"/>
                                          </p:val>
                                        </p:tav>
                                      </p:tavLst>
                                    </p:anim>
                                    <p:anim calcmode="lin" valueType="num">
                                      <p:cBhvr additive="base">
                                        <p:cTn id="32" dur="500" fill="hold"/>
                                        <p:tgtEl>
                                          <p:spTgt spid="14233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2" grpId="0"/>
      <p:bldP spid="1423373" grpId="0"/>
      <p:bldP spid="1423374" grpId="0"/>
      <p:bldP spid="14233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●Consider </a:t>
            </a:r>
            <a:r>
              <a:rPr lang="en-US" altLang="en-US" sz="2400">
                <a:solidFill>
                  <a:srgbClr val="0070C0"/>
                </a:solidFill>
                <a:cs typeface="Times New Roman" pitchFamily="18" charset="0"/>
              </a:rPr>
              <a:t>Dobson</a:t>
            </a:r>
            <a:r>
              <a:rPr lang="en-US" altLang="en-US" sz="2400">
                <a:solidFill>
                  <a:srgbClr val="000000"/>
                </a:solidFill>
                <a:cs typeface="Times New Roman" pitchFamily="18" charset="0"/>
              </a:rPr>
              <a:t>, at </a:t>
            </a:r>
            <a:r>
              <a:rPr lang="en-US" altLang="en-US" sz="2400">
                <a:solidFill>
                  <a:srgbClr val="0070C0"/>
                </a:solidFill>
                <a:cs typeface="Times New Roman" pitchFamily="18" charset="0"/>
              </a:rPr>
              <a:t>A</a:t>
            </a:r>
            <a:r>
              <a:rPr lang="en-US" altLang="en-US" sz="2400">
                <a:solidFill>
                  <a:srgbClr val="000000"/>
                </a:solidFill>
                <a:cs typeface="Times New Roman" pitchFamily="18" charset="0"/>
              </a:rPr>
              <a:t>, and his brother </a:t>
            </a:r>
            <a:r>
              <a:rPr lang="en-US" altLang="en-US" sz="2400">
                <a:solidFill>
                  <a:srgbClr val="FF0000"/>
                </a:solidFill>
                <a:cs typeface="Times New Roman" pitchFamily="18" charset="0"/>
              </a:rPr>
              <a:t>Nosbod</a:t>
            </a:r>
            <a:r>
              <a:rPr lang="en-US" altLang="en-US" sz="2400">
                <a:solidFill>
                  <a:srgbClr val="000000"/>
                </a:solidFill>
                <a:cs typeface="Times New Roman" pitchFamily="18" charset="0"/>
              </a:rPr>
              <a:t>,                             at </a:t>
            </a:r>
            <a:r>
              <a:rPr lang="en-US" altLang="en-US" sz="2400">
                <a:solidFill>
                  <a:srgbClr val="FF0000"/>
                </a:solidFill>
                <a:cs typeface="Times New Roman" pitchFamily="18" charset="0"/>
              </a:rPr>
              <a:t>B</a:t>
            </a:r>
            <a:r>
              <a:rPr lang="en-US" altLang="en-US" sz="2400">
                <a:solidFill>
                  <a:srgbClr val="000000"/>
                </a:solidFill>
                <a:cs typeface="Times New Roman" pitchFamily="18" charset="0"/>
              </a:rPr>
              <a:t>, in a rocket  traveling                                                         at a constant velocity. 	</a:t>
            </a:r>
          </a:p>
          <a:p>
            <a:pPr eaLnBrk="1" hangingPunct="1">
              <a:lnSpc>
                <a:spcPct val="95000"/>
              </a:lnSpc>
              <a:buFontTx/>
              <a:buNone/>
            </a:pPr>
            <a:r>
              <a:rPr lang="en-US" altLang="en-US" sz="2400">
                <a:solidFill>
                  <a:srgbClr val="000000"/>
                </a:solidFill>
                <a:cs typeface="Times New Roman" pitchFamily="18" charset="0"/>
              </a:rPr>
              <a:t>●The brothers each                                                                           have a detector which                                                                       measures the                                                               frequency of the light                                                                 as it reaches them.</a:t>
            </a:r>
          </a:p>
          <a:p>
            <a:pPr eaLnBrk="1" hangingPunct="1">
              <a:lnSpc>
                <a:spcPct val="95000"/>
              </a:lnSpc>
              <a:buFontTx/>
              <a:buNone/>
            </a:pPr>
            <a:r>
              <a:rPr lang="en-US" altLang="en-US" sz="2400">
                <a:solidFill>
                  <a:srgbClr val="000000"/>
                </a:solidFill>
                <a:cs typeface="Times New Roman" pitchFamily="18" charset="0"/>
              </a:rPr>
              <a:t>●Recalling that light travels at precisely </a:t>
            </a:r>
            <a:r>
              <a:rPr lang="en-US" altLang="en-US" sz="2400" i="1">
                <a:solidFill>
                  <a:srgbClr val="000000"/>
                </a:solidFill>
                <a:cs typeface="Times New Roman" pitchFamily="18" charset="0"/>
              </a:rPr>
              <a:t>c</a:t>
            </a:r>
            <a:r>
              <a:rPr lang="en-US" altLang="en-US" sz="2400">
                <a:solidFill>
                  <a:srgbClr val="000000"/>
                </a:solidFill>
                <a:cs typeface="Times New Roman" pitchFamily="18" charset="0"/>
              </a:rPr>
              <a:t> regardless of the speed of the source, both brothers move at the same speed away from the light, and thus both measure exactly the same red shift.</a:t>
            </a:r>
          </a:p>
          <a:p>
            <a:pPr eaLnBrk="1" hangingPunct="1">
              <a:lnSpc>
                <a:spcPct val="95000"/>
              </a:lnSpc>
              <a:buFontTx/>
              <a:buNone/>
            </a:pPr>
            <a:r>
              <a:rPr lang="en-US" altLang="en-US" sz="2400">
                <a:solidFill>
                  <a:srgbClr val="000000"/>
                </a:solidFill>
                <a:cs typeface="Times New Roman" pitchFamily="18" charset="0"/>
              </a:rPr>
              <a:t>●Thus at constant velocity </a:t>
            </a:r>
            <a:r>
              <a:rPr lang="en-US" altLang="en-US" sz="2400" i="1">
                <a:solidFill>
                  <a:srgbClr val="0070C0"/>
                </a:solidFill>
                <a:cs typeface="Times New Roman" pitchFamily="18" charset="0"/>
              </a:rPr>
              <a:t>f</a:t>
            </a:r>
            <a:r>
              <a:rPr lang="en-US" altLang="en-US" sz="2400" baseline="-25000">
                <a:solidFill>
                  <a:srgbClr val="0070C0"/>
                </a:solidFill>
                <a:cs typeface="Times New Roman" pitchFamily="18" charset="0"/>
              </a:rPr>
              <a:t>A</a:t>
            </a:r>
            <a:r>
              <a:rPr lang="en-US" altLang="en-US" sz="2400" baseline="-25000">
                <a:solidFill>
                  <a:srgbClr val="000000"/>
                </a:solidFill>
                <a:cs typeface="Times New Roman" pitchFamily="18" charset="0"/>
              </a:rPr>
              <a:t> </a:t>
            </a:r>
            <a:r>
              <a:rPr lang="en-US" altLang="en-US" sz="2400">
                <a:solidFill>
                  <a:srgbClr val="000000"/>
                </a:solidFill>
                <a:cs typeface="Times New Roman" pitchFamily="18" charset="0"/>
              </a:rPr>
              <a:t>= </a:t>
            </a:r>
            <a:r>
              <a:rPr lang="en-US" altLang="en-US" sz="2400" i="1">
                <a:solidFill>
                  <a:srgbClr val="FF0000"/>
                </a:solidFill>
                <a:cs typeface="Times New Roman" pitchFamily="18" charset="0"/>
              </a:rPr>
              <a:t>f</a:t>
            </a:r>
            <a:r>
              <a:rPr lang="en-US" altLang="en-US" sz="2400" baseline="-25000">
                <a:solidFill>
                  <a:srgbClr val="FF0000"/>
                </a:solidFill>
                <a:cs typeface="Times New Roman" pitchFamily="18" charset="0"/>
              </a:rPr>
              <a:t>B</a:t>
            </a:r>
            <a:r>
              <a:rPr lang="en-US" altLang="en-US" sz="2400">
                <a:solidFill>
                  <a:srgbClr val="000000"/>
                </a:solidFill>
                <a:cs typeface="Times New Roman" pitchFamily="18" charset="0"/>
              </a:rPr>
              <a:t> &lt; </a:t>
            </a:r>
            <a:r>
              <a:rPr lang="en-US" altLang="en-US" sz="2400" i="1">
                <a:solidFill>
                  <a:srgbClr val="000000"/>
                </a:solidFill>
                <a:cs typeface="Times New Roman" pitchFamily="18" charset="0"/>
              </a:rPr>
              <a:t>f</a:t>
            </a:r>
            <a:r>
              <a:rPr lang="en-US" altLang="en-US" sz="2400">
                <a:solidFill>
                  <a:srgbClr val="000000"/>
                </a:solidFill>
                <a:cs typeface="Times New Roman" pitchFamily="18" charset="0"/>
              </a:rPr>
              <a:t>. (</a:t>
            </a:r>
            <a:r>
              <a:rPr lang="en-US" altLang="en-US" sz="2400" i="1">
                <a:solidFill>
                  <a:schemeClr val="hlink"/>
                </a:solidFill>
                <a:cs typeface="Times New Roman" pitchFamily="18" charset="0"/>
              </a:rPr>
              <a:t>a</a:t>
            </a:r>
            <a:r>
              <a:rPr lang="en-US" altLang="en-US" sz="2400">
                <a:solidFill>
                  <a:schemeClr val="hlink"/>
                </a:solidFill>
                <a:cs typeface="Times New Roman" pitchFamily="18" charset="0"/>
              </a:rPr>
              <a:t> = 0</a:t>
            </a:r>
            <a:r>
              <a:rPr lang="en-US" altLang="en-US" sz="2400">
                <a:solidFill>
                  <a:srgbClr val="000000"/>
                </a:solidFill>
                <a:cs typeface="Times New Roman" pitchFamily="18" charset="0"/>
              </a:rPr>
              <a:t>).</a:t>
            </a:r>
          </a:p>
        </p:txBody>
      </p:sp>
      <p:grpSp>
        <p:nvGrpSpPr>
          <p:cNvPr id="2" name="Group 10"/>
          <p:cNvGrpSpPr>
            <a:grpSpLocks/>
          </p:cNvGrpSpPr>
          <p:nvPr/>
        </p:nvGrpSpPr>
        <p:grpSpPr bwMode="auto">
          <a:xfrm>
            <a:off x="3781425" y="2146300"/>
            <a:ext cx="5419725" cy="2438400"/>
            <a:chOff x="2346" y="1352"/>
            <a:chExt cx="3414" cy="1536"/>
          </a:xfrm>
        </p:grpSpPr>
        <p:pic>
          <p:nvPicPr>
            <p:cNvPr id="28677" name="Picture 8"/>
            <p:cNvPicPr>
              <a:picLocks noChangeAspect="1" noChangeArrowheads="1"/>
            </p:cNvPicPr>
            <p:nvPr/>
          </p:nvPicPr>
          <p:blipFill>
            <a:blip r:embed="rId6">
              <a:clrChange>
                <a:clrFrom>
                  <a:srgbClr val="008000"/>
                </a:clrFrom>
                <a:clrTo>
                  <a:srgbClr val="008000">
                    <a:alpha val="0"/>
                  </a:srgbClr>
                </a:clrTo>
              </a:clrChange>
            </a:blip>
            <a:srcRect/>
            <a:stretch>
              <a:fillRect/>
            </a:stretch>
          </p:blipFill>
          <p:spPr bwMode="auto">
            <a:xfrm>
              <a:off x="2346" y="1352"/>
              <a:ext cx="3414" cy="1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9"/>
            <p:cNvSpPr txBox="1">
              <a:spLocks noChangeArrowheads="1"/>
            </p:cNvSpPr>
            <p:nvPr/>
          </p:nvSpPr>
          <p:spPr bwMode="auto">
            <a:xfrm>
              <a:off x="3731" y="1634"/>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r>
                <a:rPr lang="en-US" altLang="en-US" sz="2400"/>
                <a:t> = 0</a:t>
              </a:r>
              <a:endParaRPr lang="en-US" altLang="en-US" sz="2400" i="1"/>
            </a:p>
          </p:txBody>
        </p:sp>
      </p:grpSp>
      <p:sp>
        <p:nvSpPr>
          <p:cNvPr id="2867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0834">
                                            <p:txEl>
                                              <p:pRg st="0" end="0"/>
                                            </p:txEl>
                                          </p:spTgt>
                                        </p:tgtEl>
                                        <p:attrNameLst>
                                          <p:attrName>style.visibility</p:attrName>
                                        </p:attrNameLst>
                                      </p:cBhvr>
                                      <p:to>
                                        <p:strVal val="visible"/>
                                      </p:to>
                                    </p:set>
                                    <p:anim calcmode="lin" valueType="num">
                                      <p:cBhvr additive="base">
                                        <p:cTn id="7" dur="500" fill="hold"/>
                                        <p:tgtEl>
                                          <p:spTgt spid="140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0834">
                                            <p:txEl>
                                              <p:pRg st="1" end="1"/>
                                            </p:txEl>
                                          </p:spTgt>
                                        </p:tgtEl>
                                        <p:attrNameLst>
                                          <p:attrName>style.visibility</p:attrName>
                                        </p:attrNameLst>
                                      </p:cBhvr>
                                      <p:to>
                                        <p:strVal val="visible"/>
                                      </p:to>
                                    </p:set>
                                    <p:anim calcmode="lin" valueType="num">
                                      <p:cBhvr additive="base">
                                        <p:cTn id="13" dur="500" fill="hold"/>
                                        <p:tgtEl>
                                          <p:spTgt spid="140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3000" fill="hold"/>
                                        <p:tgtEl>
                                          <p:spTgt spid="2"/>
                                        </p:tgtEl>
                                        <p:attrNameLst>
                                          <p:attrName>ppt_x</p:attrName>
                                        </p:attrNameLst>
                                      </p:cBhvr>
                                      <p:tavLst>
                                        <p:tav tm="0">
                                          <p:val>
                                            <p:strVal val="0-#ppt_w/2"/>
                                          </p:val>
                                        </p:tav>
                                        <p:tav tm="100000">
                                          <p:val>
                                            <p:strVal val="#ppt_x"/>
                                          </p:val>
                                        </p:tav>
                                      </p:tavLst>
                                    </p:anim>
                                    <p:anim calcmode="lin" valueType="num">
                                      <p:cBhvr additive="base">
                                        <p:cTn id="19" dur="3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rocket.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00834">
                                            <p:txEl>
                                              <p:pRg st="2" end="2"/>
                                            </p:txEl>
                                          </p:spTgt>
                                        </p:tgtEl>
                                        <p:attrNameLst>
                                          <p:attrName>style.visibility</p:attrName>
                                        </p:attrNameLst>
                                      </p:cBhvr>
                                      <p:to>
                                        <p:strVal val="visible"/>
                                      </p:to>
                                    </p:set>
                                    <p:anim calcmode="lin" valueType="num">
                                      <p:cBhvr additive="base">
                                        <p:cTn id="24" dur="500" fill="hold"/>
                                        <p:tgtEl>
                                          <p:spTgt spid="140083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0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00834">
                                            <p:txEl>
                                              <p:pRg st="3" end="3"/>
                                            </p:txEl>
                                          </p:spTgt>
                                        </p:tgtEl>
                                        <p:attrNameLst>
                                          <p:attrName>style.visibility</p:attrName>
                                        </p:attrNameLst>
                                      </p:cBhvr>
                                      <p:to>
                                        <p:strVal val="visible"/>
                                      </p:to>
                                    </p:set>
                                    <p:anim calcmode="lin" valueType="num">
                                      <p:cBhvr additive="base">
                                        <p:cTn id="30" dur="500" fill="hold"/>
                                        <p:tgtEl>
                                          <p:spTgt spid="140083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0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00834">
                                            <p:txEl>
                                              <p:pRg st="4" end="4"/>
                                            </p:txEl>
                                          </p:spTgt>
                                        </p:tgtEl>
                                        <p:attrNameLst>
                                          <p:attrName>style.visibility</p:attrName>
                                        </p:attrNameLst>
                                      </p:cBhvr>
                                      <p:to>
                                        <p:strVal val="visible"/>
                                      </p:to>
                                    </p:set>
                                    <p:anim calcmode="lin" valueType="num">
                                      <p:cBhvr additive="base">
                                        <p:cTn id="36" dur="500" fill="hold"/>
                                        <p:tgtEl>
                                          <p:spTgt spid="140083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0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●Now suppose that the rocket accelerates at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g</a:t>
            </a:r>
            <a:r>
              <a:rPr lang="en-US" altLang="en-US" sz="2400">
                <a:solidFill>
                  <a:srgbClr val="000000"/>
                </a:solidFill>
                <a:cs typeface="Times New Roman" pitchFamily="18" charset="0"/>
              </a:rPr>
              <a:t>. 	</a:t>
            </a:r>
          </a:p>
          <a:p>
            <a:pPr eaLnBrk="1" hangingPunct="1">
              <a:buFontTx/>
              <a:buNone/>
            </a:pPr>
            <a:r>
              <a:rPr lang="en-US" altLang="en-US" sz="2400">
                <a:solidFill>
                  <a:srgbClr val="000000"/>
                </a:solidFill>
                <a:cs typeface="Times New Roman" pitchFamily="18" charset="0"/>
              </a:rPr>
              <a:t>●Because the brothers                                                      are a distance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h</a:t>
            </a:r>
            <a:r>
              <a:rPr lang="en-US" altLang="en-US" sz="2400">
                <a:solidFill>
                  <a:srgbClr val="000000"/>
                </a:solidFill>
                <a:cs typeface="Times New Roman" pitchFamily="18" charset="0"/>
                <a:sym typeface="Symbol" pitchFamily="18" charset="2"/>
              </a:rPr>
              <a:t>                                                                apart, by the time the                                                             light reaches </a:t>
            </a:r>
            <a:r>
              <a:rPr lang="en-US" altLang="en-US" sz="2400">
                <a:solidFill>
                  <a:srgbClr val="FF0000"/>
                </a:solidFill>
                <a:cs typeface="Times New Roman" pitchFamily="18" charset="0"/>
                <a:sym typeface="Symbol" pitchFamily="18" charset="2"/>
              </a:rPr>
              <a:t>Nosbod</a:t>
            </a:r>
            <a:r>
              <a:rPr lang="en-US" altLang="en-US" sz="2400">
                <a:solidFill>
                  <a:srgbClr val="000000"/>
                </a:solidFill>
                <a:cs typeface="Times New Roman" pitchFamily="18" charset="0"/>
                <a:sym typeface="Symbol" pitchFamily="18" charset="2"/>
              </a:rPr>
              <a:t>                                                                                 at </a:t>
            </a:r>
            <a:r>
              <a:rPr lang="en-US" altLang="en-US" sz="2400">
                <a:solidFill>
                  <a:srgbClr val="FF0000"/>
                </a:solidFill>
                <a:cs typeface="Times New Roman" pitchFamily="18" charset="0"/>
                <a:sym typeface="Symbol" pitchFamily="18" charset="2"/>
              </a:rPr>
              <a:t>B</a:t>
            </a:r>
            <a:r>
              <a:rPr lang="en-US" altLang="en-US" sz="2400">
                <a:solidFill>
                  <a:srgbClr val="000000"/>
                </a:solidFill>
                <a:cs typeface="Times New Roman" pitchFamily="18" charset="0"/>
                <a:sym typeface="Symbol" pitchFamily="18" charset="2"/>
              </a:rPr>
              <a:t> he is going </a:t>
            </a:r>
            <a:r>
              <a:rPr lang="en-US" altLang="en-US" sz="2400" i="1">
                <a:solidFill>
                  <a:srgbClr val="000000"/>
                </a:solidFill>
                <a:cs typeface="Times New Roman" pitchFamily="18" charset="0"/>
                <a:sym typeface="Symbol" pitchFamily="18" charset="2"/>
              </a:rPr>
              <a:t>faster                       </a:t>
            </a:r>
            <a:r>
              <a:rPr lang="en-US" altLang="en-US" sz="2400">
                <a:solidFill>
                  <a:srgbClr val="000000"/>
                </a:solidFill>
                <a:cs typeface="Times New Roman" pitchFamily="18" charset="0"/>
                <a:sym typeface="Symbol" pitchFamily="18" charset="2"/>
              </a:rPr>
              <a:t>                                 than </a:t>
            </a:r>
            <a:r>
              <a:rPr lang="en-US" altLang="en-US" sz="2400">
                <a:solidFill>
                  <a:srgbClr val="0070C0"/>
                </a:solidFill>
                <a:cs typeface="Times New Roman" pitchFamily="18" charset="0"/>
                <a:sym typeface="Symbol" pitchFamily="18" charset="2"/>
              </a:rPr>
              <a:t>Dobson</a:t>
            </a:r>
            <a:r>
              <a:rPr lang="en-US" altLang="en-US" sz="2400">
                <a:solidFill>
                  <a:srgbClr val="000000"/>
                </a:solidFill>
                <a:cs typeface="Times New Roman" pitchFamily="18" charset="0"/>
                <a:sym typeface="Symbol" pitchFamily="18" charset="2"/>
              </a:rPr>
              <a:t> was when                                                   the light reached him at </a:t>
            </a:r>
            <a:r>
              <a:rPr lang="en-US" altLang="en-US" sz="2400">
                <a:solidFill>
                  <a:srgbClr val="0070C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rPr>
              <a:t>●In fact, </a:t>
            </a:r>
            <a:r>
              <a:rPr lang="en-US" altLang="en-US" sz="2400" i="1">
                <a:solidFill>
                  <a:srgbClr val="FF0000"/>
                </a:solidFill>
                <a:cs typeface="Times New Roman" pitchFamily="18" charset="0"/>
              </a:rPr>
              <a:t>v</a:t>
            </a:r>
            <a:r>
              <a:rPr lang="en-US" altLang="en-US" sz="2400" baseline="-25000">
                <a:solidFill>
                  <a:srgbClr val="FF0000"/>
                </a:solidFill>
                <a:cs typeface="Times New Roman" pitchFamily="18" charset="0"/>
              </a:rPr>
              <a:t>B</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i="1">
                <a:solidFill>
                  <a:srgbClr val="0070C0"/>
                </a:solidFill>
                <a:cs typeface="Times New Roman" pitchFamily="18" charset="0"/>
              </a:rPr>
              <a:t>v</a:t>
            </a:r>
            <a:r>
              <a:rPr lang="en-US" altLang="en-US" sz="2400" baseline="-25000">
                <a:solidFill>
                  <a:srgbClr val="0070C0"/>
                </a:solidFill>
                <a:cs typeface="Times New Roman" pitchFamily="18" charset="0"/>
              </a:rPr>
              <a:t>A</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a:t>
            </a:r>
            <a:r>
              <a:rPr lang="en-US" altLang="en-US" sz="2400" i="1">
                <a:solidFill>
                  <a:srgbClr val="000000"/>
                </a:solidFill>
                <a:cs typeface="Times New Roman" pitchFamily="18" charset="0"/>
              </a:rPr>
              <a:t>g</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h</a:t>
            </a:r>
            <a:r>
              <a:rPr lang="en-US" altLang="en-US" sz="2400">
                <a:solidFill>
                  <a:srgbClr val="000000"/>
                </a:solidFill>
                <a:cs typeface="Times New Roman" pitchFamily="18" charset="0"/>
                <a:sym typeface="Symbol" pitchFamily="18" charset="2"/>
              </a:rPr>
              <a:t> shows that </a:t>
            </a:r>
            <a:r>
              <a:rPr lang="en-US" altLang="en-US" sz="2400" i="1">
                <a:solidFill>
                  <a:srgbClr val="FF0000"/>
                </a:solidFill>
                <a:cs typeface="Times New Roman" pitchFamily="18" charset="0"/>
                <a:sym typeface="Symbol" pitchFamily="18" charset="2"/>
              </a:rPr>
              <a:t>v</a:t>
            </a:r>
            <a:r>
              <a:rPr lang="en-US" altLang="en-US" sz="2400" baseline="-25000">
                <a:solidFill>
                  <a:srgbClr val="FF0000"/>
                </a:solidFill>
                <a:cs typeface="Times New Roman" pitchFamily="18" charset="0"/>
                <a:sym typeface="Symbol" pitchFamily="18" charset="2"/>
              </a:rPr>
              <a:t>B</a:t>
            </a:r>
            <a:r>
              <a:rPr lang="en-US" altLang="en-US" sz="2400">
                <a:solidFill>
                  <a:srgbClr val="000000"/>
                </a:solidFill>
                <a:cs typeface="Times New Roman" pitchFamily="18" charset="0"/>
                <a:sym typeface="Symbol" pitchFamily="18" charset="2"/>
              </a:rPr>
              <a:t> &gt; </a:t>
            </a:r>
            <a:r>
              <a:rPr lang="en-US" altLang="en-US" sz="2400" i="1">
                <a:solidFill>
                  <a:srgbClr val="0070C0"/>
                </a:solidFill>
                <a:cs typeface="Times New Roman" pitchFamily="18" charset="0"/>
                <a:sym typeface="Symbol" pitchFamily="18" charset="2"/>
              </a:rPr>
              <a:t>v</a:t>
            </a:r>
            <a:r>
              <a:rPr lang="en-US" altLang="en-US" sz="2400" baseline="-25000">
                <a:solidFill>
                  <a:srgbClr val="0070C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●Thus the red shift at </a:t>
            </a:r>
            <a:r>
              <a:rPr lang="en-US" altLang="en-US" sz="2400">
                <a:solidFill>
                  <a:srgbClr val="FF0000"/>
                </a:solidFill>
                <a:cs typeface="Times New Roman" pitchFamily="18" charset="0"/>
                <a:sym typeface="Symbol" pitchFamily="18" charset="2"/>
              </a:rPr>
              <a:t>B</a:t>
            </a:r>
            <a:r>
              <a:rPr lang="en-US" altLang="en-US" sz="2400">
                <a:solidFill>
                  <a:srgbClr val="000000"/>
                </a:solidFill>
                <a:cs typeface="Times New Roman" pitchFamily="18" charset="0"/>
                <a:sym typeface="Symbol" pitchFamily="18" charset="2"/>
              </a:rPr>
              <a:t> is more pronounced than the red shift at </a:t>
            </a:r>
            <a:r>
              <a:rPr lang="en-US" altLang="en-US" sz="2400">
                <a:solidFill>
                  <a:srgbClr val="0070C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a:t>
            </a:r>
            <a:endParaRPr lang="en-US" altLang="en-US" sz="2400">
              <a:solidFill>
                <a:srgbClr val="000000"/>
              </a:solidFill>
              <a:cs typeface="Courier New" pitchFamily="49" charset="0"/>
              <a:sym typeface="Symbol" pitchFamily="18" charset="2"/>
            </a:endParaRPr>
          </a:p>
          <a:p>
            <a:pPr eaLnBrk="1" hangingPunct="1">
              <a:buFontTx/>
              <a:buNone/>
            </a:pPr>
            <a:r>
              <a:rPr lang="en-US" altLang="en-US" sz="2400">
                <a:solidFill>
                  <a:srgbClr val="000000"/>
                </a:solidFill>
                <a:cs typeface="Times New Roman" pitchFamily="18" charset="0"/>
              </a:rPr>
              <a:t>●We can therefore deduce that if the rocket is accelerating then </a:t>
            </a:r>
            <a:r>
              <a:rPr lang="en-US" altLang="en-US" sz="2400" i="1">
                <a:solidFill>
                  <a:srgbClr val="FF0000"/>
                </a:solidFill>
                <a:cs typeface="Times New Roman" pitchFamily="18" charset="0"/>
              </a:rPr>
              <a:t>f</a:t>
            </a:r>
            <a:r>
              <a:rPr lang="en-US" altLang="en-US" sz="2400" baseline="-25000">
                <a:solidFill>
                  <a:srgbClr val="FF0000"/>
                </a:solidFill>
                <a:cs typeface="Times New Roman" pitchFamily="18" charset="0"/>
              </a:rPr>
              <a:t>B</a:t>
            </a:r>
            <a:r>
              <a:rPr lang="en-US" altLang="en-US" sz="2400" baseline="-25000">
                <a:solidFill>
                  <a:srgbClr val="000000"/>
                </a:solidFill>
                <a:cs typeface="Times New Roman" pitchFamily="18" charset="0"/>
              </a:rPr>
              <a:t> </a:t>
            </a:r>
            <a:r>
              <a:rPr lang="en-US" altLang="en-US" sz="2400">
                <a:solidFill>
                  <a:srgbClr val="000000"/>
                </a:solidFill>
                <a:cs typeface="Times New Roman" pitchFamily="18" charset="0"/>
              </a:rPr>
              <a:t>&lt; </a:t>
            </a:r>
            <a:r>
              <a:rPr lang="en-US" altLang="en-US" sz="2400" i="1">
                <a:solidFill>
                  <a:srgbClr val="0070C0"/>
                </a:solidFill>
                <a:cs typeface="Times New Roman" pitchFamily="18" charset="0"/>
              </a:rPr>
              <a:t>f</a:t>
            </a:r>
            <a:r>
              <a:rPr lang="en-US" altLang="en-US" sz="2400" baseline="-25000">
                <a:solidFill>
                  <a:srgbClr val="0070C0"/>
                </a:solidFill>
                <a:cs typeface="Times New Roman" pitchFamily="18" charset="0"/>
              </a:rPr>
              <a:t>A</a:t>
            </a:r>
            <a:r>
              <a:rPr lang="en-US" altLang="en-US" sz="2400">
                <a:solidFill>
                  <a:srgbClr val="000000"/>
                </a:solidFill>
                <a:cs typeface="Times New Roman" pitchFamily="18" charset="0"/>
              </a:rPr>
              <a:t> &lt; </a:t>
            </a:r>
            <a:r>
              <a:rPr lang="en-US" altLang="en-US" sz="2400" i="1">
                <a:solidFill>
                  <a:srgbClr val="000000"/>
                </a:solidFill>
                <a:cs typeface="Times New Roman" pitchFamily="18" charset="0"/>
              </a:rPr>
              <a:t>f</a:t>
            </a:r>
            <a:r>
              <a:rPr lang="en-US" altLang="en-US" sz="2400">
                <a:solidFill>
                  <a:srgbClr val="000000"/>
                </a:solidFill>
                <a:cs typeface="Times New Roman" pitchFamily="18" charset="0"/>
              </a:rPr>
              <a:t>. (</a:t>
            </a:r>
            <a:r>
              <a:rPr lang="en-US" altLang="en-US" sz="2400" i="1">
                <a:solidFill>
                  <a:schemeClr val="hlink"/>
                </a:solidFill>
                <a:cs typeface="Times New Roman" pitchFamily="18" charset="0"/>
              </a:rPr>
              <a:t>a</a:t>
            </a:r>
            <a:r>
              <a:rPr lang="en-US" altLang="en-US" sz="2400">
                <a:solidFill>
                  <a:schemeClr val="hlink"/>
                </a:solidFill>
                <a:cs typeface="Times New Roman" pitchFamily="18" charset="0"/>
              </a:rPr>
              <a:t> = </a:t>
            </a:r>
            <a:r>
              <a:rPr lang="en-US" altLang="en-US" sz="2400" i="1">
                <a:solidFill>
                  <a:schemeClr val="hlink"/>
                </a:solidFill>
                <a:cs typeface="Times New Roman" pitchFamily="18" charset="0"/>
              </a:rPr>
              <a:t>g</a:t>
            </a:r>
            <a:r>
              <a:rPr lang="en-US" altLang="en-US" sz="2400">
                <a:solidFill>
                  <a:srgbClr val="000000"/>
                </a:solidFill>
                <a:cs typeface="Times New Roman" pitchFamily="18" charset="0"/>
              </a:rPr>
              <a:t>).</a:t>
            </a:r>
          </a:p>
        </p:txBody>
      </p:sp>
      <p:grpSp>
        <p:nvGrpSpPr>
          <p:cNvPr id="2" name="Group 9"/>
          <p:cNvGrpSpPr>
            <a:grpSpLocks/>
          </p:cNvGrpSpPr>
          <p:nvPr/>
        </p:nvGrpSpPr>
        <p:grpSpPr bwMode="auto">
          <a:xfrm>
            <a:off x="3781425" y="2146300"/>
            <a:ext cx="5419725" cy="2438400"/>
            <a:chOff x="2346" y="1352"/>
            <a:chExt cx="3414" cy="1536"/>
          </a:xfrm>
        </p:grpSpPr>
        <p:pic>
          <p:nvPicPr>
            <p:cNvPr id="29703" name="Picture 10"/>
            <p:cNvPicPr>
              <a:picLocks noChangeAspect="1" noChangeArrowheads="1"/>
            </p:cNvPicPr>
            <p:nvPr/>
          </p:nvPicPr>
          <p:blipFill>
            <a:blip r:embed="rId7">
              <a:clrChange>
                <a:clrFrom>
                  <a:srgbClr val="008000"/>
                </a:clrFrom>
                <a:clrTo>
                  <a:srgbClr val="008000">
                    <a:alpha val="0"/>
                  </a:srgbClr>
                </a:clrTo>
              </a:clrChange>
            </a:blip>
            <a:srcRect/>
            <a:stretch>
              <a:fillRect/>
            </a:stretch>
          </p:blipFill>
          <p:spPr bwMode="auto">
            <a:xfrm>
              <a:off x="2346" y="1352"/>
              <a:ext cx="3414" cy="1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1"/>
            <p:cNvSpPr txBox="1">
              <a:spLocks noChangeArrowheads="1"/>
            </p:cNvSpPr>
            <p:nvPr/>
          </p:nvSpPr>
          <p:spPr bwMode="auto">
            <a:xfrm>
              <a:off x="3731" y="1634"/>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r>
                <a:rPr lang="en-US" altLang="en-US" sz="2400"/>
                <a:t> = </a:t>
              </a:r>
              <a:r>
                <a:rPr lang="en-US" altLang="en-US" sz="2400" i="1"/>
                <a:t>g</a:t>
              </a:r>
            </a:p>
          </p:txBody>
        </p:sp>
      </p:grpSp>
      <p:sp>
        <p:nvSpPr>
          <p:cNvPr id="1406983" name="Text Box 7"/>
          <p:cNvSpPr txBox="1">
            <a:spLocks noChangeArrowheads="1"/>
          </p:cNvSpPr>
          <p:nvPr/>
        </p:nvSpPr>
        <p:spPr bwMode="auto">
          <a:xfrm>
            <a:off x="5381625" y="3389313"/>
            <a:ext cx="55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2000" i="1">
                <a:solidFill>
                  <a:srgbClr val="0070C0"/>
                </a:solidFill>
              </a:rPr>
              <a:t>v</a:t>
            </a:r>
            <a:r>
              <a:rPr lang="en-US" altLang="en-US" sz="2000" baseline="-25000">
                <a:solidFill>
                  <a:srgbClr val="0070C0"/>
                </a:solidFill>
              </a:rPr>
              <a:t>A</a:t>
            </a:r>
            <a:endParaRPr lang="en-US" altLang="en-US" sz="2000">
              <a:solidFill>
                <a:srgbClr val="0070C0"/>
              </a:solidFill>
            </a:endParaRPr>
          </a:p>
        </p:txBody>
      </p:sp>
      <p:sp>
        <p:nvSpPr>
          <p:cNvPr id="1406984" name="Text Box 8"/>
          <p:cNvSpPr txBox="1">
            <a:spLocks noChangeArrowheads="1"/>
          </p:cNvSpPr>
          <p:nvPr/>
        </p:nvSpPr>
        <p:spPr bwMode="auto">
          <a:xfrm>
            <a:off x="7050088" y="3389313"/>
            <a:ext cx="55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2000" i="1">
                <a:solidFill>
                  <a:srgbClr val="FF0000"/>
                </a:solidFill>
              </a:rPr>
              <a:t>v</a:t>
            </a:r>
            <a:r>
              <a:rPr lang="en-US" altLang="en-US" sz="2000" baseline="-25000">
                <a:solidFill>
                  <a:srgbClr val="FF0000"/>
                </a:solidFill>
              </a:rPr>
              <a:t>B</a:t>
            </a:r>
            <a:endParaRPr lang="en-US" altLang="en-US" sz="2000">
              <a:solidFill>
                <a:srgbClr val="FF0000"/>
              </a:solidFill>
            </a:endParaRPr>
          </a:p>
        </p:txBody>
      </p:sp>
      <p:sp>
        <p:nvSpPr>
          <p:cNvPr id="2970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6978">
                                            <p:txEl>
                                              <p:pRg st="1" end="1"/>
                                            </p:txEl>
                                          </p:spTgt>
                                        </p:tgtEl>
                                        <p:attrNameLst>
                                          <p:attrName>style.visibility</p:attrName>
                                        </p:attrNameLst>
                                      </p:cBhvr>
                                      <p:to>
                                        <p:strVal val="visible"/>
                                      </p:to>
                                    </p:set>
                                    <p:anim calcmode="lin" valueType="num">
                                      <p:cBhvr additive="base">
                                        <p:cTn id="7" dur="500" fill="hold"/>
                                        <p:tgtEl>
                                          <p:spTgt spid="1406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rocke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06978">
                                            <p:txEl>
                                              <p:pRg st="2" end="2"/>
                                            </p:txEl>
                                          </p:spTgt>
                                        </p:tgtEl>
                                        <p:attrNameLst>
                                          <p:attrName>style.visibility</p:attrName>
                                        </p:attrNameLst>
                                      </p:cBhvr>
                                      <p:to>
                                        <p:strVal val="visible"/>
                                      </p:to>
                                    </p:set>
                                    <p:anim calcmode="lin" valueType="num">
                                      <p:cBhvr additive="base">
                                        <p:cTn id="18" dur="500" fill="hold"/>
                                        <p:tgtEl>
                                          <p:spTgt spid="140697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0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iterate type="lt">
                                    <p:tmPct val="10000"/>
                                  </p:iterate>
                                  <p:childTnLst>
                                    <p:set>
                                      <p:cBhvr>
                                        <p:cTn id="23" dur="1" fill="hold">
                                          <p:stCondLst>
                                            <p:cond delay="0"/>
                                          </p:stCondLst>
                                        </p:cTn>
                                        <p:tgtEl>
                                          <p:spTgt spid="1406983">
                                            <p:txEl>
                                              <p:pRg st="0" end="0"/>
                                            </p:txEl>
                                          </p:spTgt>
                                        </p:tgtEl>
                                        <p:attrNameLst>
                                          <p:attrName>style.visibility</p:attrName>
                                        </p:attrNameLst>
                                      </p:cBhvr>
                                      <p:to>
                                        <p:strVal val="visible"/>
                                      </p:to>
                                    </p:set>
                                    <p:anim calcmode="lin" valueType="num">
                                      <p:cBhvr additive="base">
                                        <p:cTn id="24" dur="500" fill="hold"/>
                                        <p:tgtEl>
                                          <p:spTgt spid="140698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069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406984">
                                            <p:txEl>
                                              <p:pRg st="0" end="0"/>
                                            </p:txEl>
                                          </p:spTgt>
                                        </p:tgtEl>
                                        <p:attrNameLst>
                                          <p:attrName>style.visibility</p:attrName>
                                        </p:attrNameLst>
                                      </p:cBhvr>
                                      <p:to>
                                        <p:strVal val="visible"/>
                                      </p:to>
                                    </p:set>
                                    <p:anim calcmode="lin" valueType="num">
                                      <p:cBhvr additive="base">
                                        <p:cTn id="30" dur="500" fill="hold"/>
                                        <p:tgtEl>
                                          <p:spTgt spid="140698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069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06978">
                                            <p:txEl>
                                              <p:pRg st="3" end="3"/>
                                            </p:txEl>
                                          </p:spTgt>
                                        </p:tgtEl>
                                        <p:attrNameLst>
                                          <p:attrName>style.visibility</p:attrName>
                                        </p:attrNameLst>
                                      </p:cBhvr>
                                      <p:to>
                                        <p:strVal val="visible"/>
                                      </p:to>
                                    </p:set>
                                    <p:anim calcmode="lin" valueType="num">
                                      <p:cBhvr additive="base">
                                        <p:cTn id="36" dur="500" fill="hold"/>
                                        <p:tgtEl>
                                          <p:spTgt spid="140697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06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06978">
                                            <p:txEl>
                                              <p:pRg st="4" end="4"/>
                                            </p:txEl>
                                          </p:spTgt>
                                        </p:tgtEl>
                                        <p:attrNameLst>
                                          <p:attrName>style.visibility</p:attrName>
                                        </p:attrNameLst>
                                      </p:cBhvr>
                                      <p:to>
                                        <p:strVal val="visible"/>
                                      </p:to>
                                    </p:set>
                                    <p:anim calcmode="lin" valueType="num">
                                      <p:cBhvr additive="base">
                                        <p:cTn id="42" dur="500" fill="hold"/>
                                        <p:tgtEl>
                                          <p:spTgt spid="140697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6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06978">
                                            <p:txEl>
                                              <p:pRg st="5" end="5"/>
                                            </p:txEl>
                                          </p:spTgt>
                                        </p:tgtEl>
                                        <p:attrNameLst>
                                          <p:attrName>style.visibility</p:attrName>
                                        </p:attrNameLst>
                                      </p:cBhvr>
                                      <p:to>
                                        <p:strVal val="visible"/>
                                      </p:to>
                                    </p:set>
                                    <p:anim calcmode="lin" valueType="num">
                                      <p:cBhvr additive="base">
                                        <p:cTn id="48" dur="500" fill="hold"/>
                                        <p:tgtEl>
                                          <p:spTgt spid="140697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06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37" name="Rectangle 13"/>
          <p:cNvSpPr>
            <a:spLocks noChangeArrowheads="1"/>
          </p:cNvSpPr>
          <p:nvPr/>
        </p:nvSpPr>
        <p:spPr bwMode="auto">
          <a:xfrm>
            <a:off x="685800" y="5310188"/>
            <a:ext cx="7764463" cy="15478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sym typeface="Symbol" pitchFamily="18" charset="2"/>
              </a:rPr>
              <a:t>This formula gives the frequency shift as measured by two separated observers in a gravitational field. Don’t mix it up with the ordinary Doppler effect (</a:t>
            </a: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f / f</a:t>
            </a:r>
            <a:r>
              <a:rPr lang="en-US" altLang="en-US" sz="2400">
                <a:solidFill>
                  <a:srgbClr val="000000"/>
                </a:solidFill>
                <a:ea typeface="Times New Roman" pitchFamily="18" charset="0"/>
                <a:cs typeface="Courier New" pitchFamily="49" charset="0"/>
                <a:sym typeface="Symbol" pitchFamily="18" charset="2"/>
              </a:rPr>
              <a:t> = </a:t>
            </a:r>
            <a:r>
              <a:rPr lang="en-US" altLang="en-US" sz="2400" i="1">
                <a:solidFill>
                  <a:srgbClr val="000000"/>
                </a:solidFill>
                <a:ea typeface="Times New Roman" pitchFamily="18" charset="0"/>
                <a:cs typeface="Courier New" pitchFamily="49" charset="0"/>
                <a:sym typeface="Symbol" pitchFamily="18" charset="2"/>
              </a:rPr>
              <a:t>v / c</a:t>
            </a:r>
            <a:r>
              <a:rPr lang="en-US" altLang="en-US" sz="2400">
                <a:solidFill>
                  <a:srgbClr val="000000"/>
                </a:solidFill>
                <a:ea typeface="Times New Roman" pitchFamily="18" charset="0"/>
                <a:cs typeface="Courier New" pitchFamily="49" charset="0"/>
                <a:sym typeface="Symbol" pitchFamily="18" charset="2"/>
              </a:rPr>
              <a:t>).</a:t>
            </a:r>
          </a:p>
        </p:txBody>
      </p:sp>
      <p:sp>
        <p:nvSpPr>
          <p:cNvPr id="1409026" name="Rectangle 2"/>
          <p:cNvSpPr>
            <a:spLocks noChangeArrowheads="1"/>
          </p:cNvSpPr>
          <p:nvPr/>
        </p:nvSpPr>
        <p:spPr bwMode="auto">
          <a:xfrm>
            <a:off x="685800" y="1338263"/>
            <a:ext cx="7772400" cy="40306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●The previous explanation was for an accelerating reference frame. </a:t>
            </a:r>
          </a:p>
          <a:p>
            <a:pPr eaLnBrk="1" hangingPunct="1">
              <a:buFontTx/>
              <a:buNone/>
            </a:pPr>
            <a:r>
              <a:rPr lang="en-US" altLang="en-US" sz="2400">
                <a:solidFill>
                  <a:srgbClr val="000000"/>
                </a:solidFill>
                <a:cs typeface="Times New Roman" pitchFamily="18" charset="0"/>
              </a:rPr>
              <a:t>●The principle of equivalence of course tells us that the same frequency shift between the brothers will occur if the rocket is stationary and in a gravitational field having a strength </a:t>
            </a:r>
            <a:r>
              <a:rPr lang="en-US" altLang="en-US" sz="2400" i="1">
                <a:solidFill>
                  <a:srgbClr val="000000"/>
                </a:solidFill>
                <a:cs typeface="Times New Roman" pitchFamily="18" charset="0"/>
              </a:rPr>
              <a:t>g</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●The formula relating the frequency shift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to the distance between the observers </a:t>
            </a:r>
            <a:r>
              <a:rPr lang="en-US" altLang="en-US" sz="2400" i="1">
                <a:solidFill>
                  <a:srgbClr val="000000"/>
                </a:solidFill>
                <a:cs typeface="Times New Roman" pitchFamily="18" charset="0"/>
                <a:sym typeface="Symbol" pitchFamily="18" charset="2"/>
              </a:rPr>
              <a:t>h</a:t>
            </a:r>
            <a:r>
              <a:rPr lang="en-US" altLang="en-US" sz="2400">
                <a:solidFill>
                  <a:srgbClr val="000000"/>
                </a:solidFill>
                <a:cs typeface="Times New Roman" pitchFamily="18" charset="0"/>
                <a:sym typeface="Symbol" pitchFamily="18" charset="2"/>
              </a:rPr>
              <a:t> follows:</a:t>
            </a:r>
            <a:r>
              <a:rPr lang="en-US" altLang="en-US" sz="2400">
                <a:solidFill>
                  <a:srgbClr val="000000"/>
                </a:solidFill>
                <a:cs typeface="Times New Roman" pitchFamily="18" charset="0"/>
              </a:rPr>
              <a:t> </a:t>
            </a:r>
          </a:p>
        </p:txBody>
      </p:sp>
      <p:grpSp>
        <p:nvGrpSpPr>
          <p:cNvPr id="2" name="Group 9"/>
          <p:cNvGrpSpPr>
            <a:grpSpLocks/>
          </p:cNvGrpSpPr>
          <p:nvPr/>
        </p:nvGrpSpPr>
        <p:grpSpPr bwMode="auto">
          <a:xfrm>
            <a:off x="885825" y="4864100"/>
            <a:ext cx="7366000" cy="461963"/>
            <a:chOff x="558" y="3187"/>
            <a:chExt cx="4640" cy="291"/>
          </a:xfrm>
        </p:grpSpPr>
        <p:sp>
          <p:nvSpPr>
            <p:cNvPr id="30726" name="Text Box 10"/>
            <p:cNvSpPr txBox="1">
              <a:spLocks noChangeArrowheads="1"/>
            </p:cNvSpPr>
            <p:nvPr/>
          </p:nvSpPr>
          <p:spPr bwMode="auto">
            <a:xfrm>
              <a:off x="3196" y="3187"/>
              <a:ext cx="200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gravitational red shift</a:t>
              </a:r>
            </a:p>
          </p:txBody>
        </p:sp>
        <p:sp>
          <p:nvSpPr>
            <p:cNvPr id="30727" name="Rectangle 11"/>
            <p:cNvSpPr>
              <a:spLocks noChangeArrowheads="1"/>
            </p:cNvSpPr>
            <p:nvPr/>
          </p:nvSpPr>
          <p:spPr bwMode="auto">
            <a:xfrm>
              <a:off x="558" y="3189"/>
              <a:ext cx="4635" cy="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0728" name="Rectangle 12"/>
            <p:cNvSpPr>
              <a:spLocks noChangeArrowheads="1"/>
            </p:cNvSpPr>
            <p:nvPr/>
          </p:nvSpPr>
          <p:spPr bwMode="auto">
            <a:xfrm>
              <a:off x="727" y="3199"/>
              <a:ext cx="229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f / f</a:t>
              </a:r>
              <a:r>
                <a:rPr lang="en-US" altLang="en-US" sz="2400">
                  <a:solidFill>
                    <a:srgbClr val="000000"/>
                  </a:solidFill>
                  <a:ea typeface="Times New Roman" pitchFamily="18" charset="0"/>
                  <a:cs typeface="Courier New" pitchFamily="49" charset="0"/>
                  <a:sym typeface="Symbol" pitchFamily="18" charset="2"/>
                </a:rPr>
                <a:t> = </a:t>
              </a:r>
              <a:r>
                <a:rPr lang="en-US" altLang="en-US" sz="2400" i="1">
                  <a:solidFill>
                    <a:srgbClr val="000000"/>
                  </a:solidFill>
                  <a:ea typeface="Times New Roman" pitchFamily="18" charset="0"/>
                  <a:cs typeface="Courier New" pitchFamily="49" charset="0"/>
                  <a:sym typeface="Symbol" pitchFamily="18" charset="2"/>
                </a:rPr>
                <a:t>g</a:t>
              </a: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h / c</a:t>
              </a:r>
              <a:r>
                <a:rPr lang="en-US" altLang="en-US" sz="2400" baseline="30000">
                  <a:solidFill>
                    <a:srgbClr val="000000"/>
                  </a:solidFill>
                  <a:ea typeface="Times New Roman" pitchFamily="18" charset="0"/>
                  <a:cs typeface="Courier New" pitchFamily="49" charset="0"/>
                  <a:sym typeface="Symbol" pitchFamily="18" charset="2"/>
                </a:rPr>
                <a:t>2</a:t>
              </a:r>
            </a:p>
          </p:txBody>
        </p:sp>
      </p:grpSp>
      <p:sp>
        <p:nvSpPr>
          <p:cNvPr id="3072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9026">
                                            <p:txEl>
                                              <p:pRg st="1" end="1"/>
                                            </p:txEl>
                                          </p:spTgt>
                                        </p:tgtEl>
                                        <p:attrNameLst>
                                          <p:attrName>style.visibility</p:attrName>
                                        </p:attrNameLst>
                                      </p:cBhvr>
                                      <p:to>
                                        <p:strVal val="visible"/>
                                      </p:to>
                                    </p:set>
                                    <p:anim calcmode="lin" valueType="num">
                                      <p:cBhvr additive="base">
                                        <p:cTn id="7" dur="500" fill="hold"/>
                                        <p:tgtEl>
                                          <p:spTgt spid="140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9026">
                                            <p:txEl>
                                              <p:pRg st="2" end="2"/>
                                            </p:txEl>
                                          </p:spTgt>
                                        </p:tgtEl>
                                        <p:attrNameLst>
                                          <p:attrName>style.visibility</p:attrName>
                                        </p:attrNameLst>
                                      </p:cBhvr>
                                      <p:to>
                                        <p:strVal val="visible"/>
                                      </p:to>
                                    </p:set>
                                    <p:anim calcmode="lin" valueType="num">
                                      <p:cBhvr additive="base">
                                        <p:cTn id="13" dur="500" fill="hold"/>
                                        <p:tgtEl>
                                          <p:spTgt spid="14090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09026">
                                            <p:txEl>
                                              <p:pRg st="3" end="3"/>
                                            </p:txEl>
                                          </p:spTgt>
                                        </p:tgtEl>
                                        <p:attrNameLst>
                                          <p:attrName>style.visibility</p:attrName>
                                        </p:attrNameLst>
                                      </p:cBhvr>
                                      <p:to>
                                        <p:strVal val="visible"/>
                                      </p:to>
                                    </p:set>
                                    <p:anim calcmode="lin" valueType="num">
                                      <p:cBhvr additive="base">
                                        <p:cTn id="19" dur="500" fill="hold"/>
                                        <p:tgtEl>
                                          <p:spTgt spid="14090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09037">
                                            <p:txEl>
                                              <p:pRg st="1" end="1"/>
                                            </p:txEl>
                                          </p:spTgt>
                                        </p:tgtEl>
                                        <p:attrNameLst>
                                          <p:attrName>style.visibility</p:attrName>
                                        </p:attrNameLst>
                                      </p:cBhvr>
                                      <p:to>
                                        <p:strVal val="visible"/>
                                      </p:to>
                                    </p:set>
                                    <p:anim calcmode="lin" valueType="num">
                                      <p:cBhvr additive="base">
                                        <p:cTn id="32" dur="500" fill="hold"/>
                                        <p:tgtEl>
                                          <p:spTgt spid="140903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090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314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cs typeface="Segoe UI" pitchFamily="34" charset="0"/>
              </a:rPr>
              <a:t>Understandings:</a:t>
            </a:r>
            <a:r>
              <a:rPr lang="en-US" altLang="en-US" sz="2400">
                <a:solidFill>
                  <a:schemeClr val="accent2"/>
                </a:solidFill>
                <a:cs typeface="Segoe UI" pitchFamily="34" charset="0"/>
              </a:rPr>
              <a:t> </a:t>
            </a:r>
          </a:p>
          <a:p>
            <a:pPr>
              <a:buFontTx/>
              <a:buNone/>
            </a:pPr>
            <a:r>
              <a:rPr lang="en-US" altLang="en-US" sz="2400">
                <a:solidFill>
                  <a:schemeClr val="accent2"/>
                </a:solidFill>
                <a:cs typeface="Segoe UI" pitchFamily="34" charset="0"/>
              </a:rPr>
              <a:t>• The equivalence principle </a:t>
            </a:r>
          </a:p>
          <a:p>
            <a:pPr>
              <a:buFontTx/>
              <a:buNone/>
            </a:pPr>
            <a:r>
              <a:rPr lang="en-US" altLang="en-US" sz="2400">
                <a:solidFill>
                  <a:schemeClr val="accent2"/>
                </a:solidFill>
                <a:cs typeface="Segoe UI" pitchFamily="34" charset="0"/>
              </a:rPr>
              <a:t>• The bending of light </a:t>
            </a:r>
          </a:p>
          <a:p>
            <a:pPr>
              <a:buFontTx/>
              <a:buNone/>
            </a:pPr>
            <a:r>
              <a:rPr lang="en-US" altLang="en-US" sz="2400">
                <a:solidFill>
                  <a:schemeClr val="accent2"/>
                </a:solidFill>
                <a:cs typeface="Segoe UI" pitchFamily="34" charset="0"/>
              </a:rPr>
              <a:t>• Gravitational redshift and the Pound–Rebka–Snider experiment </a:t>
            </a:r>
          </a:p>
          <a:p>
            <a:pPr>
              <a:buFontTx/>
              <a:buNone/>
            </a:pPr>
            <a:r>
              <a:rPr lang="en-US" altLang="en-US" sz="2400">
                <a:solidFill>
                  <a:schemeClr val="accent2"/>
                </a:solidFill>
                <a:cs typeface="Segoe UI" pitchFamily="34" charset="0"/>
              </a:rPr>
              <a:t>• Schwarzschild black holes </a:t>
            </a:r>
          </a:p>
          <a:p>
            <a:pPr>
              <a:buFontTx/>
              <a:buNone/>
            </a:pPr>
            <a:r>
              <a:rPr lang="en-US" altLang="en-US" sz="2400">
                <a:solidFill>
                  <a:schemeClr val="accent2"/>
                </a:solidFill>
                <a:cs typeface="Segoe UI" pitchFamily="34" charset="0"/>
              </a:rPr>
              <a:t>• Event horizons </a:t>
            </a:r>
          </a:p>
          <a:p>
            <a:pPr>
              <a:buFontTx/>
              <a:buNone/>
            </a:pPr>
            <a:r>
              <a:rPr lang="en-US" altLang="en-US" sz="2400">
                <a:solidFill>
                  <a:schemeClr val="accent2"/>
                </a:solidFill>
                <a:cs typeface="Segoe UI" pitchFamily="34" charset="0"/>
              </a:rPr>
              <a:t>• Time dilation near a black hole </a:t>
            </a:r>
          </a:p>
          <a:p>
            <a:pPr>
              <a:buFontTx/>
              <a:buNone/>
            </a:pPr>
            <a:r>
              <a:rPr lang="en-US" altLang="en-US" sz="2400">
                <a:solidFill>
                  <a:schemeClr val="accent2"/>
                </a:solidFill>
                <a:cs typeface="Segoe UI" pitchFamily="34" charset="0"/>
              </a:rPr>
              <a:t>• Applications of general relativity to the universe as a whole </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6" name="Rectangle 4"/>
          <p:cNvSpPr>
            <a:spLocks noChangeArrowheads="1"/>
          </p:cNvSpPr>
          <p:nvPr/>
        </p:nvSpPr>
        <p:spPr bwMode="auto">
          <a:xfrm>
            <a:off x="674688" y="1739900"/>
            <a:ext cx="7772400" cy="5118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rPr>
              <a:t>The photons used in the Pound-Rebka-Snider experiment at Harvard had 14.4 keV of energy, and the building was 22.6 m high. Calculate the change in frequency between the top and bottom.</a:t>
            </a:r>
          </a:p>
          <a:p>
            <a:pPr eaLnBrk="1" hangingPunct="1">
              <a:buFontTx/>
              <a:buNone/>
            </a:pPr>
            <a:r>
              <a:rPr lang="en-US" altLang="en-US" sz="2400">
                <a:solidFill>
                  <a:srgbClr val="000000"/>
                </a:solidFill>
                <a:cs typeface="Times New Roman" pitchFamily="18" charset="0"/>
              </a:rPr>
              <a:t>SOLUTION: </a:t>
            </a:r>
          </a:p>
          <a:p>
            <a:pPr eaLnBrk="1" hangingPunct="1">
              <a:buFontTx/>
              <a:buNone/>
            </a:pP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(14.410</a:t>
            </a:r>
            <a:r>
              <a:rPr lang="en-US" altLang="en-US" sz="2400" baseline="30000">
                <a:solidFill>
                  <a:srgbClr val="000000"/>
                </a:solidFill>
                <a:cs typeface="Times New Roman" pitchFamily="18" charset="0"/>
                <a:sym typeface="Symbol" pitchFamily="18" charset="2"/>
              </a:rPr>
              <a:t>3</a:t>
            </a:r>
            <a:r>
              <a:rPr lang="en-US" altLang="en-US" sz="2400">
                <a:solidFill>
                  <a:srgbClr val="000000"/>
                </a:solidFill>
                <a:cs typeface="Times New Roman" pitchFamily="18" charset="0"/>
                <a:sym typeface="Symbol" pitchFamily="18" charset="2"/>
              </a:rPr>
              <a:t> eV)(1.6010</a:t>
            </a:r>
            <a:r>
              <a:rPr lang="en-US" altLang="en-US" sz="2400" baseline="30000">
                <a:solidFill>
                  <a:srgbClr val="000000"/>
                </a:solidFill>
                <a:cs typeface="Times New Roman" pitchFamily="18" charset="0"/>
                <a:sym typeface="Symbol" pitchFamily="18" charset="2"/>
              </a:rPr>
              <a:t>-19</a:t>
            </a:r>
            <a:r>
              <a:rPr lang="en-US" altLang="en-US" sz="2400">
                <a:solidFill>
                  <a:srgbClr val="000000"/>
                </a:solidFill>
                <a:cs typeface="Times New Roman" pitchFamily="18" charset="0"/>
                <a:sym typeface="Symbol" pitchFamily="18" charset="2"/>
              </a:rPr>
              <a:t> J</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eV) = 2.3010</a:t>
            </a:r>
            <a:r>
              <a:rPr lang="en-US" altLang="en-US" sz="2400" baseline="30000">
                <a:solidFill>
                  <a:srgbClr val="000000"/>
                </a:solidFill>
                <a:cs typeface="Times New Roman" pitchFamily="18" charset="0"/>
                <a:sym typeface="Symbol" pitchFamily="18" charset="2"/>
              </a:rPr>
              <a:t>-15</a:t>
            </a:r>
            <a:r>
              <a:rPr lang="en-US" altLang="en-US" sz="2400">
                <a:solidFill>
                  <a:srgbClr val="000000"/>
                </a:solidFill>
                <a:cs typeface="Times New Roman" pitchFamily="18" charset="0"/>
                <a:sym typeface="Symbol" pitchFamily="18" charset="2"/>
              </a:rPr>
              <a:t> J. </a:t>
            </a:r>
            <a:endParaRPr lang="en-US" altLang="en-US" sz="2400">
              <a:solidFill>
                <a:srgbClr val="000000"/>
              </a:solidFill>
              <a:cs typeface="Times New Roman" pitchFamily="18" charset="0"/>
            </a:endParaRPr>
          </a:p>
          <a:p>
            <a:pPr eaLnBrk="1" hangingPunct="1">
              <a:buFontTx/>
              <a:buNone/>
            </a:pPr>
            <a:r>
              <a:rPr lang="en-US" altLang="en-US" sz="2400">
                <a:solidFill>
                  <a:srgbClr val="000000"/>
                </a:solidFill>
                <a:cs typeface="Times New Roman" pitchFamily="18" charset="0"/>
              </a:rPr>
              <a:t>●From </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hf</a:t>
            </a:r>
            <a:r>
              <a:rPr lang="en-US" altLang="en-US" sz="2400">
                <a:solidFill>
                  <a:srgbClr val="000000"/>
                </a:solidFill>
                <a:cs typeface="Times New Roman" pitchFamily="18" charset="0"/>
              </a:rPr>
              <a:t> we get</a:t>
            </a:r>
          </a:p>
          <a:p>
            <a:pPr eaLnBrk="1" hangingPunct="1">
              <a:buFontTx/>
              <a:buNone/>
            </a:pPr>
            <a:r>
              <a:rPr lang="en-US" altLang="en-US" sz="2400" i="1">
                <a:solidFill>
                  <a:srgbClr val="000000"/>
                </a:solidFill>
                <a:cs typeface="Times New Roman" pitchFamily="18" charset="0"/>
                <a:sym typeface="Symbol" pitchFamily="18" charset="2"/>
              </a:rPr>
              <a:t>    f</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E / h</a:t>
            </a:r>
            <a:r>
              <a:rPr lang="en-US" altLang="en-US" sz="2400">
                <a:solidFill>
                  <a:srgbClr val="000000"/>
                </a:solidFill>
                <a:cs typeface="Times New Roman" pitchFamily="18" charset="0"/>
                <a:sym typeface="Symbol" pitchFamily="18" charset="2"/>
              </a:rPr>
              <a:t> = 2.310</a:t>
            </a:r>
            <a:r>
              <a:rPr lang="en-US" altLang="en-US" sz="2400" baseline="30000">
                <a:solidFill>
                  <a:srgbClr val="000000"/>
                </a:solidFill>
                <a:cs typeface="Times New Roman" pitchFamily="18" charset="0"/>
                <a:sym typeface="Symbol" pitchFamily="18" charset="2"/>
              </a:rPr>
              <a:t>-15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6.6310</a:t>
            </a:r>
            <a:r>
              <a:rPr lang="en-US" altLang="en-US" sz="2400" baseline="30000">
                <a:solidFill>
                  <a:srgbClr val="000000"/>
                </a:solidFill>
                <a:cs typeface="Times New Roman" pitchFamily="18" charset="0"/>
                <a:sym typeface="Symbol" pitchFamily="18" charset="2"/>
              </a:rPr>
              <a:t>-34</a:t>
            </a:r>
            <a:r>
              <a:rPr lang="en-US" altLang="en-US" sz="2400">
                <a:solidFill>
                  <a:srgbClr val="000000"/>
                </a:solidFill>
                <a:cs typeface="Times New Roman" pitchFamily="18" charset="0"/>
                <a:sym typeface="Symbol" pitchFamily="18" charset="2"/>
              </a:rPr>
              <a:t> = 3.4810</a:t>
            </a:r>
            <a:r>
              <a:rPr lang="en-US" altLang="en-US" sz="2400" baseline="30000">
                <a:solidFill>
                  <a:srgbClr val="000000"/>
                </a:solidFill>
                <a:cs typeface="Times New Roman" pitchFamily="18" charset="0"/>
                <a:sym typeface="Symbol" pitchFamily="18" charset="2"/>
              </a:rPr>
              <a:t>18</a:t>
            </a:r>
            <a:r>
              <a:rPr lang="en-US" altLang="en-US" sz="2400">
                <a:solidFill>
                  <a:srgbClr val="000000"/>
                </a:solidFill>
                <a:cs typeface="Times New Roman" pitchFamily="18" charset="0"/>
                <a:sym typeface="Symbol" pitchFamily="18" charset="2"/>
              </a:rPr>
              <a:t> Hz.</a:t>
            </a:r>
          </a:p>
          <a:p>
            <a:pPr eaLnBrk="1" hangingPunct="1">
              <a:buFontTx/>
              <a:buNone/>
            </a:pPr>
            <a:r>
              <a:rPr lang="en-US" altLang="en-US" sz="2400">
                <a:solidFill>
                  <a:srgbClr val="000000"/>
                </a:solidFill>
                <a:cs typeface="Times New Roman" pitchFamily="18" charset="0"/>
                <a:sym typeface="Symbol" pitchFamily="18" charset="2"/>
              </a:rPr>
              <a:t>●Then from </a:t>
            </a: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f / f</a:t>
            </a:r>
            <a:r>
              <a:rPr lang="en-US" altLang="en-US" sz="2400">
                <a:solidFill>
                  <a:srgbClr val="000000"/>
                </a:solidFill>
                <a:ea typeface="Times New Roman" pitchFamily="18" charset="0"/>
                <a:cs typeface="Courier New" pitchFamily="49" charset="0"/>
                <a:sym typeface="Symbol" pitchFamily="18" charset="2"/>
              </a:rPr>
              <a:t> = </a:t>
            </a:r>
            <a:r>
              <a:rPr lang="en-US" altLang="en-US" sz="2400" i="1">
                <a:solidFill>
                  <a:srgbClr val="000000"/>
                </a:solidFill>
                <a:ea typeface="Times New Roman" pitchFamily="18" charset="0"/>
                <a:cs typeface="Courier New" pitchFamily="49" charset="0"/>
                <a:sym typeface="Symbol" pitchFamily="18" charset="2"/>
              </a:rPr>
              <a:t>g</a:t>
            </a: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h / c</a:t>
            </a:r>
            <a:r>
              <a:rPr lang="en-US" altLang="en-US" sz="2400" baseline="30000">
                <a:solidFill>
                  <a:srgbClr val="000000"/>
                </a:solidFill>
                <a:ea typeface="Times New Roman" pitchFamily="18" charset="0"/>
                <a:cs typeface="Courier New" pitchFamily="49" charset="0"/>
                <a:sym typeface="Symbol" pitchFamily="18" charset="2"/>
              </a:rPr>
              <a:t>2</a:t>
            </a:r>
            <a:r>
              <a:rPr lang="en-US" altLang="en-US" sz="2400" i="1" baseline="30000">
                <a:solidFill>
                  <a:srgbClr val="000000"/>
                </a:solidFill>
                <a:ea typeface="Times New Roman" pitchFamily="18" charset="0"/>
                <a:cs typeface="Courier New" pitchFamily="49" charset="0"/>
                <a:sym typeface="Symbol" pitchFamily="18" charset="2"/>
              </a:rPr>
              <a:t> </a:t>
            </a:r>
            <a:r>
              <a:rPr lang="en-US" altLang="en-US" sz="2400">
                <a:solidFill>
                  <a:srgbClr val="000000"/>
                </a:solidFill>
                <a:ea typeface="Times New Roman" pitchFamily="18" charset="0"/>
                <a:cs typeface="Courier New" pitchFamily="49" charset="0"/>
                <a:sym typeface="Symbol" pitchFamily="18" charset="2"/>
              </a:rPr>
              <a:t>we get</a:t>
            </a: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fg</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h / c</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	= (3.4810</a:t>
            </a:r>
            <a:r>
              <a:rPr lang="en-US" altLang="en-US" sz="2400" baseline="30000">
                <a:solidFill>
                  <a:srgbClr val="000000"/>
                </a:solidFill>
                <a:cs typeface="Times New Roman" pitchFamily="18" charset="0"/>
                <a:sym typeface="Symbol" pitchFamily="18" charset="2"/>
              </a:rPr>
              <a:t>18</a:t>
            </a:r>
            <a:r>
              <a:rPr lang="en-US" altLang="en-US" sz="2400">
                <a:solidFill>
                  <a:srgbClr val="000000"/>
                </a:solidFill>
                <a:cs typeface="Times New Roman" pitchFamily="18" charset="0"/>
                <a:sym typeface="Symbol" pitchFamily="18" charset="2"/>
              </a:rPr>
              <a:t>)(9.81)(22.6)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(3.0010</a:t>
            </a:r>
            <a:r>
              <a:rPr lang="en-US" altLang="en-US" sz="2400" baseline="30000">
                <a:solidFill>
                  <a:srgbClr val="000000"/>
                </a:solidFill>
                <a:cs typeface="Times New Roman" pitchFamily="18" charset="0"/>
                <a:sym typeface="Symbol" pitchFamily="18" charset="2"/>
              </a:rPr>
              <a:t>8</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	= 8560 Hz.</a:t>
            </a:r>
          </a:p>
        </p:txBody>
      </p:sp>
      <p:sp>
        <p:nvSpPr>
          <p:cNvPr id="31747" name="Rectangle 2"/>
          <p:cNvSpPr>
            <a:spLocks noChangeArrowheads="1"/>
          </p:cNvSpPr>
          <p:nvPr/>
        </p:nvSpPr>
        <p:spPr bwMode="auto">
          <a:xfrm>
            <a:off x="685800" y="1338263"/>
            <a:ext cx="7772400" cy="4175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  </a:t>
            </a:r>
            <a:r>
              <a:rPr lang="en-US" altLang="en-US" sz="2400">
                <a:solidFill>
                  <a:schemeClr val="accent2"/>
                </a:solidFill>
                <a:cs typeface="Segoe UI" pitchFamily="34" charset="0"/>
              </a:rPr>
              <a:t>–</a:t>
            </a:r>
            <a:r>
              <a:rPr lang="en-US" altLang="en-US" sz="2400" i="1">
                <a:solidFill>
                  <a:schemeClr val="accent2"/>
                </a:solidFill>
                <a:cs typeface="Times New Roman" pitchFamily="18" charset="0"/>
              </a:rPr>
              <a:t> </a:t>
            </a:r>
            <a:r>
              <a:rPr lang="en-US" altLang="en-US" sz="2400">
                <a:solidFill>
                  <a:schemeClr val="accent2"/>
                </a:solidFill>
                <a:cs typeface="Segoe UI" pitchFamily="34" charset="0"/>
              </a:rPr>
              <a:t>Pound–Rebka–Snider</a:t>
            </a:r>
            <a:endParaRPr lang="en-US" altLang="en-US" sz="2400">
              <a:solidFill>
                <a:schemeClr val="accent2"/>
              </a:solidFill>
              <a:cs typeface="Times New Roman" pitchFamily="18" charset="0"/>
            </a:endParaRPr>
          </a:p>
        </p:txBody>
      </p:sp>
      <p:sp>
        <p:nvSpPr>
          <p:cNvPr id="3174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5" name="Picture 7" descr="220px-JeffersonLeft"/>
          <p:cNvPicPr>
            <a:picLocks noChangeAspect="1" noChangeArrowheads="1"/>
          </p:cNvPicPr>
          <p:nvPr/>
        </p:nvPicPr>
        <p:blipFill>
          <a:blip r:embed="rId5"/>
          <a:srcRect/>
          <a:stretch>
            <a:fillRect/>
          </a:stretch>
        </p:blipFill>
        <p:spPr bwMode="auto">
          <a:xfrm>
            <a:off x="7151688" y="103188"/>
            <a:ext cx="1889125" cy="1417637"/>
          </a:xfrm>
          <a:prstGeom prst="rect">
            <a:avLst/>
          </a:prstGeom>
          <a:ln>
            <a:noFill/>
          </a:ln>
          <a:effectLst>
            <a:outerShdw blurRad="292100" dist="139700" dir="2700000" algn="tl" rotWithShape="0">
              <a:srgbClr val="333333">
                <a:alpha val="65000"/>
              </a:srgbClr>
            </a:outerShdw>
          </a:effectLst>
          <a:extLst/>
        </p:spPr>
      </p:pic>
      <p:pic>
        <p:nvPicPr>
          <p:cNvPr id="6" name="Picture 5"/>
          <p:cNvPicPr>
            <a:picLocks noChangeAspect="1" noChangeArrowheads="1"/>
          </p:cNvPicPr>
          <p:nvPr/>
        </p:nvPicPr>
        <p:blipFill rotWithShape="1">
          <a:blip r:embed="rId6"/>
          <a:srcRect r="7855"/>
          <a:stretch/>
        </p:blipFill>
        <p:spPr bwMode="auto">
          <a:xfrm>
            <a:off x="7829550" y="3908425"/>
            <a:ext cx="1211263" cy="28606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1076">
                                            <p:txEl>
                                              <p:pRg st="0" end="0"/>
                                            </p:txEl>
                                          </p:spTgt>
                                        </p:tgtEl>
                                        <p:attrNameLst>
                                          <p:attrName>style.visibility</p:attrName>
                                        </p:attrNameLst>
                                      </p:cBhvr>
                                      <p:to>
                                        <p:strVal val="visible"/>
                                      </p:to>
                                    </p:set>
                                    <p:anim calcmode="lin" valueType="num">
                                      <p:cBhvr additive="base">
                                        <p:cTn id="7" dur="500" fill="hold"/>
                                        <p:tgtEl>
                                          <p:spTgt spid="1411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11076">
                                            <p:txEl>
                                              <p:pRg st="1" end="1"/>
                                            </p:txEl>
                                          </p:spTgt>
                                        </p:tgtEl>
                                        <p:attrNameLst>
                                          <p:attrName>style.visibility</p:attrName>
                                        </p:attrNameLst>
                                      </p:cBhvr>
                                      <p:to>
                                        <p:strVal val="visible"/>
                                      </p:to>
                                    </p:set>
                                    <p:anim calcmode="lin" valueType="num">
                                      <p:cBhvr additive="base">
                                        <p:cTn id="24" dur="500" fill="hold"/>
                                        <p:tgtEl>
                                          <p:spTgt spid="141107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1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11076">
                                            <p:txEl>
                                              <p:pRg st="2" end="2"/>
                                            </p:txEl>
                                          </p:spTgt>
                                        </p:tgtEl>
                                        <p:attrNameLst>
                                          <p:attrName>style.visibility</p:attrName>
                                        </p:attrNameLst>
                                      </p:cBhvr>
                                      <p:to>
                                        <p:strVal val="visible"/>
                                      </p:to>
                                    </p:set>
                                    <p:anim calcmode="lin" valueType="num">
                                      <p:cBhvr additive="base">
                                        <p:cTn id="30" dur="500" fill="hold"/>
                                        <p:tgtEl>
                                          <p:spTgt spid="141107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110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11076">
                                            <p:txEl>
                                              <p:pRg st="3" end="3"/>
                                            </p:txEl>
                                          </p:spTgt>
                                        </p:tgtEl>
                                        <p:attrNameLst>
                                          <p:attrName>style.visibility</p:attrName>
                                        </p:attrNameLst>
                                      </p:cBhvr>
                                      <p:to>
                                        <p:strVal val="visible"/>
                                      </p:to>
                                    </p:set>
                                    <p:anim calcmode="lin" valueType="num">
                                      <p:cBhvr additive="base">
                                        <p:cTn id="36" dur="500" fill="hold"/>
                                        <p:tgtEl>
                                          <p:spTgt spid="141107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110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11076">
                                            <p:txEl>
                                              <p:pRg st="4" end="4"/>
                                            </p:txEl>
                                          </p:spTgt>
                                        </p:tgtEl>
                                        <p:attrNameLst>
                                          <p:attrName>style.visibility</p:attrName>
                                        </p:attrNameLst>
                                      </p:cBhvr>
                                      <p:to>
                                        <p:strVal val="visible"/>
                                      </p:to>
                                    </p:set>
                                    <p:anim calcmode="lin" valueType="num">
                                      <p:cBhvr additive="base">
                                        <p:cTn id="42" dur="500" fill="hold"/>
                                        <p:tgtEl>
                                          <p:spTgt spid="141107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11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11076">
                                            <p:txEl>
                                              <p:pRg st="5" end="5"/>
                                            </p:txEl>
                                          </p:spTgt>
                                        </p:tgtEl>
                                        <p:attrNameLst>
                                          <p:attrName>style.visibility</p:attrName>
                                        </p:attrNameLst>
                                      </p:cBhvr>
                                      <p:to>
                                        <p:strVal val="visible"/>
                                      </p:to>
                                    </p:set>
                                    <p:anim calcmode="lin" valueType="num">
                                      <p:cBhvr additive="base">
                                        <p:cTn id="48" dur="500" fill="hold"/>
                                        <p:tgtEl>
                                          <p:spTgt spid="141107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110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411076">
                                            <p:txEl>
                                              <p:pRg st="6" end="6"/>
                                            </p:txEl>
                                          </p:spTgt>
                                        </p:tgtEl>
                                        <p:attrNameLst>
                                          <p:attrName>style.visibility</p:attrName>
                                        </p:attrNameLst>
                                      </p:cBhvr>
                                      <p:to>
                                        <p:strVal val="visible"/>
                                      </p:to>
                                    </p:set>
                                    <p:anim calcmode="lin" valueType="num">
                                      <p:cBhvr additive="base">
                                        <p:cTn id="54" dur="500" fill="hold"/>
                                        <p:tgtEl>
                                          <p:spTgt spid="141107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110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411076">
                                            <p:txEl>
                                              <p:pRg st="7" end="7"/>
                                            </p:txEl>
                                          </p:spTgt>
                                        </p:tgtEl>
                                        <p:attrNameLst>
                                          <p:attrName>style.visibility</p:attrName>
                                        </p:attrNameLst>
                                      </p:cBhvr>
                                      <p:to>
                                        <p:strVal val="visible"/>
                                      </p:to>
                                    </p:set>
                                    <p:anim calcmode="lin" valueType="num">
                                      <p:cBhvr additive="base">
                                        <p:cTn id="60" dur="500" fill="hold"/>
                                        <p:tgtEl>
                                          <p:spTgt spid="1411076">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110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411076">
                                            <p:txEl>
                                              <p:pRg st="8" end="8"/>
                                            </p:txEl>
                                          </p:spTgt>
                                        </p:tgtEl>
                                        <p:attrNameLst>
                                          <p:attrName>style.visibility</p:attrName>
                                        </p:attrNameLst>
                                      </p:cBhvr>
                                      <p:to>
                                        <p:strVal val="visible"/>
                                      </p:to>
                                    </p:set>
                                    <p:anim calcmode="lin" valueType="num">
                                      <p:cBhvr additive="base">
                                        <p:cTn id="66" dur="500" fill="hold"/>
                                        <p:tgtEl>
                                          <p:spTgt spid="1411076">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110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681038" y="1711325"/>
            <a:ext cx="7772400" cy="51466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aseline="30000">
              <a:cs typeface="Courier New" pitchFamily="49" charset="0"/>
              <a:sym typeface="Symbol" pitchFamily="18" charset="2"/>
            </a:endParaRPr>
          </a:p>
        </p:txBody>
      </p:sp>
      <p:pic>
        <p:nvPicPr>
          <p:cNvPr id="46093"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200" y="4767263"/>
            <a:ext cx="77946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5" y="1738313"/>
            <a:ext cx="752316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685800" y="1338263"/>
            <a:ext cx="7772400" cy="4016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a:t>
            </a:r>
            <a:endParaRPr lang="en-US" altLang="en-US" sz="2400">
              <a:solidFill>
                <a:srgbClr val="000000"/>
              </a:solidFill>
              <a:cs typeface="Times New Roman" pitchFamily="18" charset="0"/>
            </a:endParaRPr>
          </a:p>
        </p:txBody>
      </p:sp>
      <p:sp>
        <p:nvSpPr>
          <p:cNvPr id="1413131" name="Text Box 11"/>
          <p:cNvSpPr txBox="1">
            <a:spLocks noChangeArrowheads="1"/>
          </p:cNvSpPr>
          <p:nvPr/>
        </p:nvSpPr>
        <p:spPr bwMode="auto">
          <a:xfrm>
            <a:off x="1423988" y="5384800"/>
            <a:ext cx="70405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5000"/>
              </a:lnSpc>
              <a:spcBef>
                <a:spcPct val="0"/>
              </a:spcBef>
              <a:buFontTx/>
              <a:buNone/>
            </a:pPr>
            <a:r>
              <a:rPr lang="en-US" altLang="en-US" sz="2400">
                <a:solidFill>
                  <a:schemeClr val="hlink"/>
                </a:solidFill>
                <a:cs typeface="Courier New" pitchFamily="49" charset="0"/>
              </a:rPr>
              <a:t>●Since the ship is accelerating, by the time the light reaches Elspeth she will be going faster than Alex was when the light reached him.</a:t>
            </a:r>
          </a:p>
        </p:txBody>
      </p:sp>
      <p:sp>
        <p:nvSpPr>
          <p:cNvPr id="1413132" name="Text Box 12"/>
          <p:cNvSpPr txBox="1">
            <a:spLocks noChangeArrowheads="1"/>
          </p:cNvSpPr>
          <p:nvPr/>
        </p:nvSpPr>
        <p:spPr bwMode="auto">
          <a:xfrm>
            <a:off x="1406525" y="6461125"/>
            <a:ext cx="704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●Elspeth’s red shift is thus bigger than Alex’s.</a:t>
            </a:r>
          </a:p>
        </p:txBody>
      </p:sp>
      <p:sp>
        <p:nvSpPr>
          <p:cNvPr id="1413133" name="Text Box 13"/>
          <p:cNvSpPr txBox="1">
            <a:spLocks noChangeArrowheads="1"/>
          </p:cNvSpPr>
          <p:nvPr/>
        </p:nvSpPr>
        <p:spPr bwMode="auto">
          <a:xfrm>
            <a:off x="5162550" y="1312863"/>
            <a:ext cx="3362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rgbClr val="FF3300"/>
                </a:solidFill>
                <a:cs typeface="Courier New" pitchFamily="49" charset="0"/>
              </a:rPr>
              <a:t>●A red shift is a lower frequency.</a:t>
            </a:r>
          </a:p>
        </p:txBody>
      </p:sp>
      <p:sp>
        <p:nvSpPr>
          <p:cNvPr id="3277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92"/>
                                        </p:tgtEl>
                                        <p:attrNameLst>
                                          <p:attrName>style.visibility</p:attrName>
                                        </p:attrNameLst>
                                      </p:cBhvr>
                                      <p:to>
                                        <p:strVal val="visible"/>
                                      </p:to>
                                    </p:set>
                                    <p:anim calcmode="lin" valueType="num">
                                      <p:cBhvr additive="base">
                                        <p:cTn id="7" dur="500" fill="hold"/>
                                        <p:tgtEl>
                                          <p:spTgt spid="46092"/>
                                        </p:tgtEl>
                                        <p:attrNameLst>
                                          <p:attrName>ppt_x</p:attrName>
                                        </p:attrNameLst>
                                      </p:cBhvr>
                                      <p:tavLst>
                                        <p:tav tm="0">
                                          <p:val>
                                            <p:strVal val="#ppt_x"/>
                                          </p:val>
                                        </p:tav>
                                        <p:tav tm="100000">
                                          <p:val>
                                            <p:strVal val="#ppt_x"/>
                                          </p:val>
                                        </p:tav>
                                      </p:tavLst>
                                    </p:anim>
                                    <p:anim calcmode="lin" valueType="num">
                                      <p:cBhvr additive="base">
                                        <p:cTn id="8" dur="500" fill="hold"/>
                                        <p:tgtEl>
                                          <p:spTgt spid="46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93"/>
                                        </p:tgtEl>
                                        <p:attrNameLst>
                                          <p:attrName>style.visibility</p:attrName>
                                        </p:attrNameLst>
                                      </p:cBhvr>
                                      <p:to>
                                        <p:strVal val="visible"/>
                                      </p:to>
                                    </p:set>
                                    <p:anim calcmode="lin" valueType="num">
                                      <p:cBhvr additive="base">
                                        <p:cTn id="13" dur="500" fill="hold"/>
                                        <p:tgtEl>
                                          <p:spTgt spid="46093"/>
                                        </p:tgtEl>
                                        <p:attrNameLst>
                                          <p:attrName>ppt_x</p:attrName>
                                        </p:attrNameLst>
                                      </p:cBhvr>
                                      <p:tavLst>
                                        <p:tav tm="0">
                                          <p:val>
                                            <p:strVal val="#ppt_x"/>
                                          </p:val>
                                        </p:tav>
                                        <p:tav tm="100000">
                                          <p:val>
                                            <p:strVal val="#ppt_x"/>
                                          </p:val>
                                        </p:tav>
                                      </p:tavLst>
                                    </p:anim>
                                    <p:anim calcmode="lin" valueType="num">
                                      <p:cBhvr additive="base">
                                        <p:cTn id="14" dur="500" fill="hold"/>
                                        <p:tgtEl>
                                          <p:spTgt spid="46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131"/>
                                        </p:tgtEl>
                                        <p:attrNameLst>
                                          <p:attrName>style.visibility</p:attrName>
                                        </p:attrNameLst>
                                      </p:cBhvr>
                                      <p:to>
                                        <p:strVal val="visible"/>
                                      </p:to>
                                    </p:set>
                                    <p:anim calcmode="lin" valueType="num">
                                      <p:cBhvr additive="base">
                                        <p:cTn id="19" dur="500" fill="hold"/>
                                        <p:tgtEl>
                                          <p:spTgt spid="1413131"/>
                                        </p:tgtEl>
                                        <p:attrNameLst>
                                          <p:attrName>ppt_x</p:attrName>
                                        </p:attrNameLst>
                                      </p:cBhvr>
                                      <p:tavLst>
                                        <p:tav tm="0">
                                          <p:val>
                                            <p:strVal val="#ppt_x"/>
                                          </p:val>
                                        </p:tav>
                                        <p:tav tm="100000">
                                          <p:val>
                                            <p:strVal val="#ppt_x"/>
                                          </p:val>
                                        </p:tav>
                                      </p:tavLst>
                                    </p:anim>
                                    <p:anim calcmode="lin" valueType="num">
                                      <p:cBhvr additive="base">
                                        <p:cTn id="20" dur="500" fill="hold"/>
                                        <p:tgtEl>
                                          <p:spTgt spid="14131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13132"/>
                                        </p:tgtEl>
                                        <p:attrNameLst>
                                          <p:attrName>style.visibility</p:attrName>
                                        </p:attrNameLst>
                                      </p:cBhvr>
                                      <p:to>
                                        <p:strVal val="visible"/>
                                      </p:to>
                                    </p:set>
                                    <p:anim calcmode="lin" valueType="num">
                                      <p:cBhvr additive="base">
                                        <p:cTn id="25" dur="500" fill="hold"/>
                                        <p:tgtEl>
                                          <p:spTgt spid="1413132"/>
                                        </p:tgtEl>
                                        <p:attrNameLst>
                                          <p:attrName>ppt_x</p:attrName>
                                        </p:attrNameLst>
                                      </p:cBhvr>
                                      <p:tavLst>
                                        <p:tav tm="0">
                                          <p:val>
                                            <p:strVal val="#ppt_x"/>
                                          </p:val>
                                        </p:tav>
                                        <p:tav tm="100000">
                                          <p:val>
                                            <p:strVal val="#ppt_x"/>
                                          </p:val>
                                        </p:tav>
                                      </p:tavLst>
                                    </p:anim>
                                    <p:anim calcmode="lin" valueType="num">
                                      <p:cBhvr additive="base">
                                        <p:cTn id="26" dur="500" fill="hold"/>
                                        <p:tgtEl>
                                          <p:spTgt spid="1413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13133"/>
                                        </p:tgtEl>
                                        <p:attrNameLst>
                                          <p:attrName>style.visibility</p:attrName>
                                        </p:attrNameLst>
                                      </p:cBhvr>
                                      <p:to>
                                        <p:strVal val="visible"/>
                                      </p:to>
                                    </p:set>
                                    <p:anim calcmode="lin" valueType="num">
                                      <p:cBhvr additive="base">
                                        <p:cTn id="31" dur="500" fill="hold"/>
                                        <p:tgtEl>
                                          <p:spTgt spid="1413133"/>
                                        </p:tgtEl>
                                        <p:attrNameLst>
                                          <p:attrName>ppt_x</p:attrName>
                                        </p:attrNameLst>
                                      </p:cBhvr>
                                      <p:tavLst>
                                        <p:tav tm="0">
                                          <p:val>
                                            <p:strVal val="1+#ppt_w/2"/>
                                          </p:val>
                                        </p:tav>
                                        <p:tav tm="100000">
                                          <p:val>
                                            <p:strVal val="#ppt_x"/>
                                          </p:val>
                                        </p:tav>
                                      </p:tavLst>
                                    </p:anim>
                                    <p:anim calcmode="lin" valueType="num">
                                      <p:cBhvr additive="base">
                                        <p:cTn id="32" dur="500" fill="hold"/>
                                        <p:tgtEl>
                                          <p:spTgt spid="14131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31" grpId="0"/>
      <p:bldP spid="1413132" grpId="0"/>
      <p:bldP spid="1413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681038" y="1711325"/>
            <a:ext cx="7772400" cy="51466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aseline="30000">
              <a:cs typeface="Courier New" pitchFamily="49" charset="0"/>
              <a:sym typeface="Symbol" pitchFamily="18" charset="2"/>
            </a:endParaRPr>
          </a:p>
        </p:txBody>
      </p:sp>
      <p:pic>
        <p:nvPicPr>
          <p:cNvPr id="33795" name="Picture 1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5" y="1738313"/>
            <a:ext cx="752316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ChangeArrowheads="1"/>
          </p:cNvSpPr>
          <p:nvPr/>
        </p:nvSpPr>
        <p:spPr bwMode="auto">
          <a:xfrm>
            <a:off x="685800" y="1338263"/>
            <a:ext cx="7772400" cy="4016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Gravitational red shift</a:t>
            </a:r>
            <a:endParaRPr lang="en-US" altLang="en-US" sz="2400">
              <a:solidFill>
                <a:srgbClr val="000000"/>
              </a:solidFill>
              <a:cs typeface="Times New Roman" pitchFamily="18" charset="0"/>
            </a:endParaRPr>
          </a:p>
        </p:txBody>
      </p:sp>
      <p:sp>
        <p:nvSpPr>
          <p:cNvPr id="3379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10"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725" y="4953000"/>
            <a:ext cx="7743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1296988" y="5618163"/>
            <a:ext cx="7405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cs typeface="Courier New" pitchFamily="49" charset="0"/>
              </a:rPr>
              <a:t>●From the equivalence principle an accelerating reference frame (the rocket) is indistinguishable from a reference frame at rest in a gravitational field.</a:t>
            </a:r>
          </a:p>
        </p:txBody>
      </p:sp>
      <p:sp>
        <p:nvSpPr>
          <p:cNvPr id="12" name="Text Box 13"/>
          <p:cNvSpPr txBox="1">
            <a:spLocks noChangeArrowheads="1"/>
          </p:cNvSpPr>
          <p:nvPr/>
        </p:nvSpPr>
        <p:spPr bwMode="auto">
          <a:xfrm>
            <a:off x="6069013" y="1311275"/>
            <a:ext cx="2922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cs typeface="Courier New" pitchFamily="49" charset="0"/>
              </a:rPr>
              <a:t>●Gravitational red shift will thus occur.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ChangeArrowheads="1"/>
          </p:cNvSpPr>
          <p:nvPr/>
        </p:nvSpPr>
        <p:spPr bwMode="auto">
          <a:xfrm>
            <a:off x="685800" y="1338263"/>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Black holes</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●A </a:t>
            </a:r>
            <a:r>
              <a:rPr lang="en-US" altLang="en-US" sz="2400" b="1">
                <a:solidFill>
                  <a:srgbClr val="000000"/>
                </a:solidFill>
                <a:cs typeface="Times New Roman" pitchFamily="18" charset="0"/>
              </a:rPr>
              <a:t>black hole</a:t>
            </a:r>
            <a:r>
              <a:rPr lang="en-US" altLang="en-US" sz="2400">
                <a:solidFill>
                  <a:srgbClr val="000000"/>
                </a:solidFill>
                <a:cs typeface="Times New Roman" pitchFamily="18" charset="0"/>
              </a:rPr>
              <a:t> is any mass for which the escape velocity exceeds the speed of light </a:t>
            </a:r>
            <a:r>
              <a:rPr lang="en-US" altLang="en-US" sz="2400" i="1">
                <a:solidFill>
                  <a:srgbClr val="000000"/>
                </a:solidFill>
                <a:cs typeface="Times New Roman" pitchFamily="18" charset="0"/>
              </a:rPr>
              <a:t>c</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●Since nothing can exceed </a:t>
            </a:r>
            <a:r>
              <a:rPr lang="en-US" altLang="en-US" sz="2400" i="1">
                <a:solidFill>
                  <a:srgbClr val="000000"/>
                </a:solidFill>
                <a:cs typeface="Times New Roman" pitchFamily="18" charset="0"/>
              </a:rPr>
              <a:t>c</a:t>
            </a:r>
            <a:r>
              <a:rPr lang="en-US" altLang="en-US" sz="2400">
                <a:solidFill>
                  <a:srgbClr val="000000"/>
                </a:solidFill>
                <a:cs typeface="Times New Roman" pitchFamily="18" charset="0"/>
              </a:rPr>
              <a:t>, not even light can escape from a black                                                                        hole – hence                                                                  the name.</a:t>
            </a:r>
          </a:p>
          <a:p>
            <a:pPr eaLnBrk="1" hangingPunct="1">
              <a:buFontTx/>
              <a:buNone/>
            </a:pPr>
            <a:r>
              <a:rPr lang="en-US" altLang="en-US" sz="2400">
                <a:solidFill>
                  <a:srgbClr val="000000"/>
                </a:solidFill>
                <a:cs typeface="Times New Roman" pitchFamily="18" charset="0"/>
              </a:rPr>
              <a:t>●It is thought                                                                            that in the                                                                              center of our                                                               Milky Way                                                                                galaxy is a                                                                                    black hole.</a:t>
            </a:r>
          </a:p>
        </p:txBody>
      </p:sp>
      <p:pic>
        <p:nvPicPr>
          <p:cNvPr id="1384455" name="Picture 7"/>
          <p:cNvPicPr>
            <a:picLocks noChangeAspect="1" noChangeArrowheads="1"/>
          </p:cNvPicPr>
          <p:nvPr/>
        </p:nvPicPr>
        <p:blipFill>
          <a:blip r:embed="rId8"/>
          <a:srcRect/>
          <a:stretch>
            <a:fillRect/>
          </a:stretch>
        </p:blipFill>
        <p:spPr bwMode="auto">
          <a:xfrm>
            <a:off x="2697163" y="3489325"/>
            <a:ext cx="6035675" cy="3390900"/>
          </a:xfrm>
          <a:prstGeom prst="rect">
            <a:avLst/>
          </a:prstGeom>
          <a:ln>
            <a:noFill/>
          </a:ln>
          <a:effectLst>
            <a:outerShdw blurRad="292100" dist="139700" dir="2700000" algn="tl" rotWithShape="0">
              <a:srgbClr val="333333">
                <a:alpha val="65000"/>
              </a:srgbClr>
            </a:outerShdw>
          </a:effectLst>
          <a:extLst/>
        </p:spPr>
      </p:pic>
      <p:pic>
        <p:nvPicPr>
          <p:cNvPr id="1384454"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0875" y="3668713"/>
            <a:ext cx="3143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4456"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7375" y="5614988"/>
            <a:ext cx="4492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4450">
                                            <p:txEl>
                                              <p:pRg st="0" end="0"/>
                                            </p:txEl>
                                          </p:spTgt>
                                        </p:tgtEl>
                                        <p:attrNameLst>
                                          <p:attrName>style.visibility</p:attrName>
                                        </p:attrNameLst>
                                      </p:cBhvr>
                                      <p:to>
                                        <p:strVal val="visible"/>
                                      </p:to>
                                    </p:set>
                                    <p:anim calcmode="lin" valueType="num">
                                      <p:cBhvr additive="base">
                                        <p:cTn id="7" dur="500" fill="hold"/>
                                        <p:tgtEl>
                                          <p:spTgt spid="138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4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4450">
                                            <p:txEl>
                                              <p:pRg st="1" end="1"/>
                                            </p:txEl>
                                          </p:spTgt>
                                        </p:tgtEl>
                                        <p:attrNameLst>
                                          <p:attrName>style.visibility</p:attrName>
                                        </p:attrNameLst>
                                      </p:cBhvr>
                                      <p:to>
                                        <p:strVal val="visible"/>
                                      </p:to>
                                    </p:set>
                                    <p:anim calcmode="lin" valueType="num">
                                      <p:cBhvr additive="base">
                                        <p:cTn id="13" dur="500" fill="hold"/>
                                        <p:tgtEl>
                                          <p:spTgt spid="138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1384455"/>
                                        </p:tgtEl>
                                        <p:attrNameLst>
                                          <p:attrName>style.visibility</p:attrName>
                                        </p:attrNameLst>
                                      </p:cBhvr>
                                      <p:to>
                                        <p:strVal val="visible"/>
                                      </p:to>
                                    </p:set>
                                    <p:anim calcmode="lin" valueType="num">
                                      <p:cBhvr>
                                        <p:cTn id="18" dur="5000" fill="hold"/>
                                        <p:tgtEl>
                                          <p:spTgt spid="1384455"/>
                                        </p:tgtEl>
                                        <p:attrNameLst>
                                          <p:attrName>ppt_w</p:attrName>
                                        </p:attrNameLst>
                                      </p:cBhvr>
                                      <p:tavLst>
                                        <p:tav tm="0">
                                          <p:val>
                                            <p:fltVal val="0"/>
                                          </p:val>
                                        </p:tav>
                                        <p:tav tm="100000">
                                          <p:val>
                                            <p:strVal val="#ppt_w"/>
                                          </p:val>
                                        </p:tav>
                                      </p:tavLst>
                                    </p:anim>
                                    <p:anim calcmode="lin" valueType="num">
                                      <p:cBhvr>
                                        <p:cTn id="19" dur="5000" fill="hold"/>
                                        <p:tgtEl>
                                          <p:spTgt spid="1384455"/>
                                        </p:tgtEl>
                                        <p:attrNameLst>
                                          <p:attrName>ppt_h</p:attrName>
                                        </p:attrNameLst>
                                      </p:cBhvr>
                                      <p:tavLst>
                                        <p:tav tm="0">
                                          <p:val>
                                            <p:fltVal val="0"/>
                                          </p:val>
                                        </p:tav>
                                        <p:tav tm="100000">
                                          <p:val>
                                            <p:strVal val="#ppt_h"/>
                                          </p:val>
                                        </p:tav>
                                      </p:tavLst>
                                    </p:anim>
                                    <p:animEffect transition="in" filter="fade">
                                      <p:cBhvr>
                                        <p:cTn id="20" dur="5000"/>
                                        <p:tgtEl>
                                          <p:spTgt spid="1384455"/>
                                        </p:tgtEl>
                                      </p:cBhvr>
                                    </p:animEffect>
                                  </p:childTnLst>
                                  <p:subTnLst>
                                    <p:audio>
                                      <p:cMediaNode>
                                        <p:cTn display="0" masterRel="sameClick">
                                          <p:stCondLst>
                                            <p:cond evt="begin" delay="0">
                                              <p:tn val="16"/>
                                            </p:cond>
                                          </p:stCondLst>
                                          <p:endCondLst>
                                            <p:cond evt="onStopAudio" delay="0">
                                              <p:tgtEl>
                                                <p:sldTgt/>
                                              </p:tgtEl>
                                            </p:cond>
                                          </p:endCondLst>
                                        </p:cTn>
                                        <p:tgtEl>
                                          <p:sndTgt r:embed="rId5" name="jaws.wav"/>
                                        </p:tgtEl>
                                      </p:cMediaNode>
                                    </p:audio>
                                  </p:subTnLst>
                                </p:cTn>
                              </p:par>
                            </p:childTnLst>
                          </p:cTn>
                        </p:par>
                        <p:par>
                          <p:cTn id="21" fill="hold" nodeType="afterGroup">
                            <p:stCondLst>
                              <p:cond delay="5500"/>
                            </p:stCondLst>
                            <p:childTnLst>
                              <p:par>
                                <p:cTn id="22" presetID="10" presetClass="entr" presetSubtype="0" fill="hold" nodeType="afterEffect">
                                  <p:stCondLst>
                                    <p:cond delay="0"/>
                                  </p:stCondLst>
                                  <p:childTnLst>
                                    <p:set>
                                      <p:cBhvr>
                                        <p:cTn id="23" dur="1" fill="hold">
                                          <p:stCondLst>
                                            <p:cond delay="0"/>
                                          </p:stCondLst>
                                        </p:cTn>
                                        <p:tgtEl>
                                          <p:spTgt spid="1384456"/>
                                        </p:tgtEl>
                                        <p:attrNameLst>
                                          <p:attrName>style.visibility</p:attrName>
                                        </p:attrNameLst>
                                      </p:cBhvr>
                                      <p:to>
                                        <p:strVal val="visible"/>
                                      </p:to>
                                    </p:set>
                                    <p:animEffect transition="in" filter="fade">
                                      <p:cBhvr>
                                        <p:cTn id="24" dur="500"/>
                                        <p:tgtEl>
                                          <p:spTgt spid="13844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84450">
                                            <p:txEl>
                                              <p:pRg st="2" end="2"/>
                                            </p:txEl>
                                          </p:spTgt>
                                        </p:tgtEl>
                                        <p:attrNameLst>
                                          <p:attrName>style.visibility</p:attrName>
                                        </p:attrNameLst>
                                      </p:cBhvr>
                                      <p:to>
                                        <p:strVal val="visible"/>
                                      </p:to>
                                    </p:set>
                                    <p:anim calcmode="lin" valueType="num">
                                      <p:cBhvr additive="base">
                                        <p:cTn id="29" dur="500" fill="hold"/>
                                        <p:tgtEl>
                                          <p:spTgt spid="138445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84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1384454"/>
                                        </p:tgtEl>
                                        <p:attrNameLst>
                                          <p:attrName>style.visibility</p:attrName>
                                        </p:attrNameLst>
                                      </p:cBhvr>
                                      <p:to>
                                        <p:strVal val="visible"/>
                                      </p:to>
                                    </p:set>
                                    <p:anim calcmode="lin" valueType="num">
                                      <p:cBhvr additive="base">
                                        <p:cTn id="35" dur="5000" fill="hold"/>
                                        <p:tgtEl>
                                          <p:spTgt spid="1384454"/>
                                        </p:tgtEl>
                                        <p:attrNameLst>
                                          <p:attrName>ppt_x</p:attrName>
                                        </p:attrNameLst>
                                      </p:cBhvr>
                                      <p:tavLst>
                                        <p:tav tm="0">
                                          <p:val>
                                            <p:strVal val="#ppt_x"/>
                                          </p:val>
                                        </p:tav>
                                        <p:tav tm="100000">
                                          <p:val>
                                            <p:strVal val="#ppt_x"/>
                                          </p:val>
                                        </p:tav>
                                      </p:tavLst>
                                    </p:anim>
                                    <p:anim calcmode="lin" valueType="num">
                                      <p:cBhvr additive="base">
                                        <p:cTn id="36" dur="5000" fill="hold"/>
                                        <p:tgtEl>
                                          <p:spTgt spid="13844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woman scream.wav"/>
                                        </p:tgtEl>
                                      </p:cMediaNode>
                                    </p:audio>
                                  </p:subTnLst>
                                </p:cTn>
                              </p:par>
                            </p:childTnLst>
                          </p:cTn>
                        </p:par>
                        <p:par>
                          <p:cTn id="37" fill="hold" nodeType="afterGroup">
                            <p:stCondLst>
                              <p:cond delay="5000"/>
                            </p:stCondLst>
                            <p:childTnLst>
                              <p:par>
                                <p:cTn id="38" presetID="6" presetClass="emph" presetSubtype="0" fill="hold" nodeType="afterEffect">
                                  <p:stCondLst>
                                    <p:cond delay="0"/>
                                  </p:stCondLst>
                                  <p:childTnLst>
                                    <p:animScale>
                                      <p:cBhvr>
                                        <p:cTn id="39" dur="5000" fill="hold"/>
                                        <p:tgtEl>
                                          <p:spTgt spid="1384454"/>
                                        </p:tgtEl>
                                      </p:cBhvr>
                                      <p:by x="100000" y="400000"/>
                                    </p:animScale>
                                  </p:childTnLst>
                                  <p:subTnLst>
                                    <p:audio>
                                      <p:cMediaNode>
                                        <p:cTn display="0" masterRel="sameClick">
                                          <p:stCondLst>
                                            <p:cond evt="begin" delay="0">
                                              <p:tn val="38"/>
                                            </p:cond>
                                          </p:stCondLst>
                                          <p:endCondLst>
                                            <p:cond evt="onStopAudio" delay="0">
                                              <p:tgtEl>
                                                <p:sldTgt/>
                                              </p:tgtEl>
                                            </p:cond>
                                          </p:endCondLst>
                                        </p:cTn>
                                        <p:tgtEl>
                                          <p:sndTgt r:embed="rId7" name="stretch.wav"/>
                                        </p:tgtEl>
                                      </p:cMediaNode>
                                    </p:audio>
                                  </p:subTnLst>
                                </p:cTn>
                              </p:par>
                              <p:par>
                                <p:cTn id="40" presetID="42" presetClass="path" presetSubtype="0" decel="50000" fill="hold" nodeType="withEffect">
                                  <p:stCondLst>
                                    <p:cond delay="0"/>
                                  </p:stCondLst>
                                  <p:childTnLst>
                                    <p:animMotion origin="layout" path="M -3.05556E-6 3.33333E-6 L -3.05556E-6 0.58264 " pathEditMode="relative" rAng="0" ptsTypes="AA">
                                      <p:cBhvr>
                                        <p:cTn id="41" dur="5000" fill="hold"/>
                                        <p:tgtEl>
                                          <p:spTgt spid="1384454"/>
                                        </p:tgtEl>
                                        <p:attrNameLst>
                                          <p:attrName>ppt_x</p:attrName>
                                          <p:attrName>ppt_y</p:attrName>
                                        </p:attrNameLst>
                                      </p:cBhvr>
                                      <p:rCtr x="0" y="2912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84450">
                                            <p:txEl>
                                              <p:pRg st="3" end="3"/>
                                            </p:txEl>
                                          </p:spTgt>
                                        </p:tgtEl>
                                        <p:attrNameLst>
                                          <p:attrName>style.visibility</p:attrName>
                                        </p:attrNameLst>
                                      </p:cBhvr>
                                      <p:to>
                                        <p:strVal val="visible"/>
                                      </p:to>
                                    </p:set>
                                    <p:anim calcmode="lin" valueType="num">
                                      <p:cBhvr additive="base">
                                        <p:cTn id="46" dur="500" fill="hold"/>
                                        <p:tgtEl>
                                          <p:spTgt spid="138445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8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65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11113"/>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86502"/>
                                        </p:tgtEl>
                                        <p:attrNameLst>
                                          <p:attrName>style.visibility</p:attrName>
                                        </p:attrNameLst>
                                      </p:cBhvr>
                                      <p:to>
                                        <p:strVal val="visible"/>
                                      </p:to>
                                    </p:set>
                                    <p:animEffect transition="in" filter="fade">
                                      <p:cBhvr>
                                        <p:cTn id="7" dur="2000"/>
                                        <p:tgtEl>
                                          <p:spTgt spid="138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8" name="Rectangle 4"/>
          <p:cNvSpPr>
            <a:spLocks noChangeArrowheads="1"/>
          </p:cNvSpPr>
          <p:nvPr/>
        </p:nvSpPr>
        <p:spPr bwMode="auto">
          <a:xfrm>
            <a:off x="674688" y="2919413"/>
            <a:ext cx="7772400" cy="39385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rPr>
              <a:t>For example, if Earth were compressed such that its radius became about                                              9 mm, light could no longer escape                                                    and it would become a black hole.</a:t>
            </a:r>
          </a:p>
          <a:p>
            <a:pPr eaLnBrk="1" hangingPunct="1">
              <a:buFontTx/>
              <a:buNone/>
            </a:pPr>
            <a:r>
              <a:rPr lang="en-US" altLang="en-US" sz="2400">
                <a:solidFill>
                  <a:srgbClr val="000000"/>
                </a:solidFill>
                <a:cs typeface="Times New Roman" pitchFamily="18" charset="0"/>
              </a:rPr>
              <a:t>●Any mass can theoretically                                                   become a black hole if it is                                                  compressed enough.</a:t>
            </a:r>
          </a:p>
          <a:p>
            <a:pPr eaLnBrk="1" hangingPunct="1">
              <a:buFontTx/>
              <a:buNone/>
            </a:pPr>
            <a:r>
              <a:rPr lang="en-US" altLang="en-US" sz="2400">
                <a:solidFill>
                  <a:srgbClr val="000000"/>
                </a:solidFill>
                <a:cs typeface="Times New Roman" pitchFamily="18" charset="0"/>
              </a:rPr>
              <a:t>●There is even talk of creating                                          microscopic black holes in the                                                   CERN collider!</a:t>
            </a:r>
          </a:p>
        </p:txBody>
      </p:sp>
      <p:sp>
        <p:nvSpPr>
          <p:cNvPr id="1388546" name="Rectangle 2"/>
          <p:cNvSpPr>
            <a:spLocks noChangeArrowheads="1"/>
          </p:cNvSpPr>
          <p:nvPr/>
        </p:nvSpPr>
        <p:spPr bwMode="auto">
          <a:xfrm>
            <a:off x="685800" y="1338263"/>
            <a:ext cx="7772400" cy="16113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Black holes</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●The </a:t>
            </a:r>
            <a:r>
              <a:rPr lang="en-US" altLang="en-US" sz="2400" b="1">
                <a:solidFill>
                  <a:srgbClr val="000000"/>
                </a:solidFill>
                <a:cs typeface="Times New Roman" pitchFamily="18" charset="0"/>
              </a:rPr>
              <a:t>Schwarzschild radius </a:t>
            </a:r>
            <a:r>
              <a:rPr lang="en-US" altLang="en-US" sz="2400">
                <a:solidFill>
                  <a:srgbClr val="000000"/>
                </a:solidFill>
                <a:cs typeface="Times New Roman" pitchFamily="18" charset="0"/>
              </a:rPr>
              <a:t>is that radius which a mass would have to be compressed in order for it to become a black hole.	</a:t>
            </a:r>
          </a:p>
        </p:txBody>
      </p:sp>
      <p:sp>
        <p:nvSpPr>
          <p:cNvPr id="158743" name="Rectangle 23"/>
          <p:cNvSpPr>
            <a:spLocks noChangeArrowheads="1"/>
          </p:cNvSpPr>
          <p:nvPr/>
        </p:nvSpPr>
        <p:spPr bwMode="auto">
          <a:xfrm>
            <a:off x="5586413" y="3375025"/>
            <a:ext cx="3563937" cy="34798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58758" name="Picture 38" descr="Earth view-white backgroun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4050" y="3622675"/>
            <a:ext cx="32670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56" name="Oval 36"/>
          <p:cNvSpPr>
            <a:spLocks noChangeAspect="1" noChangeArrowheads="1"/>
          </p:cNvSpPr>
          <p:nvPr/>
        </p:nvSpPr>
        <p:spPr bwMode="auto">
          <a:xfrm>
            <a:off x="7323138" y="5230813"/>
            <a:ext cx="46037" cy="46037"/>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8546">
                                            <p:txEl>
                                              <p:pRg st="1" end="1"/>
                                            </p:txEl>
                                          </p:spTgt>
                                        </p:tgtEl>
                                        <p:attrNameLst>
                                          <p:attrName>style.visibility</p:attrName>
                                        </p:attrNameLst>
                                      </p:cBhvr>
                                      <p:to>
                                        <p:strVal val="visible"/>
                                      </p:to>
                                    </p:set>
                                    <p:anim calcmode="lin" valueType="num">
                                      <p:cBhvr additive="base">
                                        <p:cTn id="7" dur="500" fill="hold"/>
                                        <p:tgtEl>
                                          <p:spTgt spid="1388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8548">
                                            <p:txEl>
                                              <p:pRg st="0" end="0"/>
                                            </p:txEl>
                                          </p:spTgt>
                                        </p:tgtEl>
                                        <p:attrNameLst>
                                          <p:attrName>style.visibility</p:attrName>
                                        </p:attrNameLst>
                                      </p:cBhvr>
                                      <p:to>
                                        <p:strVal val="visible"/>
                                      </p:to>
                                    </p:set>
                                    <p:anim calcmode="lin" valueType="num">
                                      <p:cBhvr additive="base">
                                        <p:cTn id="13" dur="500" fill="hold"/>
                                        <p:tgtEl>
                                          <p:spTgt spid="1388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8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8743"/>
                                        </p:tgtEl>
                                        <p:attrNameLst>
                                          <p:attrName>style.visibility</p:attrName>
                                        </p:attrNameLst>
                                      </p:cBhvr>
                                      <p:to>
                                        <p:strVal val="visible"/>
                                      </p:to>
                                    </p:set>
                                    <p:animEffect transition="in" filter="fade">
                                      <p:cBhvr>
                                        <p:cTn id="19" dur="500"/>
                                        <p:tgtEl>
                                          <p:spTgt spid="1587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58758"/>
                                        </p:tgtEl>
                                        <p:attrNameLst>
                                          <p:attrName>style.visibility</p:attrName>
                                        </p:attrNameLst>
                                      </p:cBhvr>
                                      <p:to>
                                        <p:strVal val="visible"/>
                                      </p:to>
                                    </p:set>
                                    <p:animEffect transition="in" filter="fade">
                                      <p:cBhvr>
                                        <p:cTn id="24" dur="2000"/>
                                        <p:tgtEl>
                                          <p:spTgt spid="1587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nodeType="clickEffect">
                                  <p:stCondLst>
                                    <p:cond delay="0"/>
                                  </p:stCondLst>
                                  <p:childTnLst>
                                    <p:animScale>
                                      <p:cBhvr>
                                        <p:cTn id="28" dur="2000" fill="hold"/>
                                        <p:tgtEl>
                                          <p:spTgt spid="158758"/>
                                        </p:tgtEl>
                                      </p:cBhvr>
                                      <p:by x="25000" y="25000"/>
                                    </p:animScale>
                                  </p:childTnLst>
                                </p:cTn>
                              </p:par>
                              <p:par>
                                <p:cTn id="29" presetID="10" presetClass="exit" presetSubtype="0" fill="hold" nodeType="withEffect">
                                  <p:stCondLst>
                                    <p:cond delay="0"/>
                                  </p:stCondLst>
                                  <p:childTnLst>
                                    <p:animEffect transition="out" filter="fade">
                                      <p:cBhvr>
                                        <p:cTn id="30" dur="2000"/>
                                        <p:tgtEl>
                                          <p:spTgt spid="158758"/>
                                        </p:tgtEl>
                                      </p:cBhvr>
                                    </p:animEffect>
                                    <p:set>
                                      <p:cBhvr>
                                        <p:cTn id="31" dur="1" fill="hold">
                                          <p:stCondLst>
                                            <p:cond delay="1999"/>
                                          </p:stCondLst>
                                        </p:cTn>
                                        <p:tgtEl>
                                          <p:spTgt spid="15875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8756"/>
                                        </p:tgtEl>
                                        <p:attrNameLst>
                                          <p:attrName>style.visibility</p:attrName>
                                        </p:attrNameLst>
                                      </p:cBhvr>
                                      <p:to>
                                        <p:strVal val="visible"/>
                                      </p:to>
                                    </p:set>
                                    <p:animEffect transition="in" filter="fade">
                                      <p:cBhvr>
                                        <p:cTn id="34" dur="2000"/>
                                        <p:tgtEl>
                                          <p:spTgt spid="1587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5000"/>
                                        <p:tgtEl>
                                          <p:spTgt spid="158756"/>
                                        </p:tgtEl>
                                      </p:cBhvr>
                                    </p:animEffect>
                                    <p:set>
                                      <p:cBhvr>
                                        <p:cTn id="39" dur="1" fill="hold">
                                          <p:stCondLst>
                                            <p:cond delay="4999"/>
                                          </p:stCondLst>
                                        </p:cTn>
                                        <p:tgtEl>
                                          <p:spTgt spid="15875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88548">
                                            <p:txEl>
                                              <p:pRg st="1" end="1"/>
                                            </p:txEl>
                                          </p:spTgt>
                                        </p:tgtEl>
                                        <p:attrNameLst>
                                          <p:attrName>style.visibility</p:attrName>
                                        </p:attrNameLst>
                                      </p:cBhvr>
                                      <p:to>
                                        <p:strVal val="visible"/>
                                      </p:to>
                                    </p:set>
                                    <p:anim calcmode="lin" valueType="num">
                                      <p:cBhvr additive="base">
                                        <p:cTn id="44" dur="500" fill="hold"/>
                                        <p:tgtEl>
                                          <p:spTgt spid="1388548">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88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88548">
                                            <p:txEl>
                                              <p:pRg st="2" end="2"/>
                                            </p:txEl>
                                          </p:spTgt>
                                        </p:tgtEl>
                                        <p:attrNameLst>
                                          <p:attrName>style.visibility</p:attrName>
                                        </p:attrNameLst>
                                      </p:cBhvr>
                                      <p:to>
                                        <p:strVal val="visible"/>
                                      </p:to>
                                    </p:set>
                                    <p:anim calcmode="lin" valueType="num">
                                      <p:cBhvr additive="base">
                                        <p:cTn id="50" dur="500" fill="hold"/>
                                        <p:tgtEl>
                                          <p:spTgt spid="1388548">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88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43" grpId="0" animBg="1"/>
      <p:bldP spid="158756" grpId="0" animBg="1"/>
      <p:bldP spid="15875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ChangeArrowheads="1"/>
          </p:cNvSpPr>
          <p:nvPr/>
        </p:nvSpPr>
        <p:spPr bwMode="auto">
          <a:xfrm>
            <a:off x="685800" y="1338263"/>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Black holes</a:t>
            </a:r>
            <a:r>
              <a:rPr lang="en-US" altLang="en-US" sz="2400">
                <a:solidFill>
                  <a:srgbClr val="000000"/>
                </a:solidFill>
                <a:cs typeface="Times New Roman" pitchFamily="18" charset="0"/>
              </a:rPr>
              <a:t>	</a:t>
            </a:r>
          </a:p>
          <a:p>
            <a:pPr eaLnBrk="1" hangingPunct="1">
              <a:buFontTx/>
              <a:buNone/>
            </a:pPr>
            <a:r>
              <a:rPr lang="en-US" altLang="en-US" sz="2400">
                <a:solidFill>
                  <a:srgbClr val="000000"/>
                </a:solidFill>
                <a:cs typeface="Times New Roman" pitchFamily="18" charset="0"/>
              </a:rPr>
              <a:t>●The method we use here was used by                                       Laplace in the 18</a:t>
            </a:r>
            <a:r>
              <a:rPr lang="en-US" altLang="en-US" sz="2400" baseline="30000">
                <a:solidFill>
                  <a:srgbClr val="000000"/>
                </a:solidFill>
                <a:cs typeface="Times New Roman" pitchFamily="18" charset="0"/>
              </a:rPr>
              <a:t>th</a:t>
            </a:r>
            <a:r>
              <a:rPr lang="en-US" altLang="en-US" sz="2400">
                <a:solidFill>
                  <a:srgbClr val="000000"/>
                </a:solidFill>
                <a:cs typeface="Times New Roman" pitchFamily="18" charset="0"/>
              </a:rPr>
              <a:t> century, and strictly                                       speaking, has flaws. The final formula is                                      still correct, however.</a:t>
            </a:r>
          </a:p>
          <a:p>
            <a:pPr eaLnBrk="1" hangingPunct="1">
              <a:buFontTx/>
              <a:buNone/>
            </a:pPr>
            <a:r>
              <a:rPr lang="en-US" altLang="en-US" sz="2400">
                <a:solidFill>
                  <a:srgbClr val="000000"/>
                </a:solidFill>
                <a:cs typeface="Times New Roman" pitchFamily="18" charset="0"/>
              </a:rPr>
              <a:t>●Consider a mass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 which is located on a                      planet of mass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 and radius </a:t>
            </a:r>
            <a:r>
              <a:rPr lang="en-US" altLang="en-US" sz="2400" i="1">
                <a:solidFill>
                  <a:srgbClr val="000000"/>
                </a:solidFill>
                <a:cs typeface="Times New Roman" pitchFamily="18" charset="0"/>
              </a:rPr>
              <a:t>R</a:t>
            </a:r>
            <a:r>
              <a:rPr lang="en-US" altLang="en-US" sz="2400">
                <a:solidFill>
                  <a:srgbClr val="000000"/>
                </a:solidFill>
                <a:cs typeface="Times New Roman" pitchFamily="18" charset="0"/>
              </a:rPr>
              <a:t>. We wish to give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 an initial kinetic energy sufficient to allow it to just reach infinity and stop.</a:t>
            </a:r>
            <a:endParaRPr lang="en-US" altLang="en-US" sz="2400">
              <a:solidFill>
                <a:srgbClr val="000000"/>
              </a:solidFill>
              <a:cs typeface="Courier New" pitchFamily="49" charset="0"/>
            </a:endParaRPr>
          </a:p>
          <a:p>
            <a:pPr eaLnBrk="1" hangingPunct="1">
              <a:buFontTx/>
              <a:buNone/>
            </a:pPr>
            <a:r>
              <a:rPr lang="en-US" altLang="en-US" sz="2400">
                <a:solidFill>
                  <a:srgbClr val="000000"/>
                </a:solidFill>
                <a:cs typeface="Times New Roman" pitchFamily="18" charset="0"/>
              </a:rPr>
              <a:t>●From conservation of energy we have</a:t>
            </a:r>
          </a:p>
          <a:p>
            <a:pPr eaLnBrk="1" hangingPunct="1">
              <a:buFontTx/>
              <a:buNone/>
            </a:pPr>
            <a:r>
              <a:rPr lang="en-US" altLang="en-US" sz="2400" i="1">
                <a:solidFill>
                  <a:srgbClr val="000000"/>
                </a:solidFill>
                <a:cs typeface="Times New Roman" pitchFamily="18" charset="0"/>
              </a:rPr>
              <a:t>                          E</a:t>
            </a:r>
            <a:r>
              <a:rPr lang="en-US" altLang="en-US" sz="2400" i="1" baseline="-25000">
                <a:solidFill>
                  <a:srgbClr val="000000"/>
                </a:solidFill>
                <a:cs typeface="Times New Roman" pitchFamily="18" charset="0"/>
              </a:rPr>
              <a:t>K</a:t>
            </a:r>
            <a:r>
              <a:rPr lang="en-US" altLang="en-US" sz="2400" baseline="-25000">
                <a:solidFill>
                  <a:srgbClr val="000000"/>
                </a:solidFill>
                <a:cs typeface="Times New Roman" pitchFamily="18" charset="0"/>
              </a:rPr>
              <a:t>0</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E</a:t>
            </a:r>
            <a:r>
              <a:rPr lang="en-US" altLang="en-US" sz="2400" i="1" baseline="-25000">
                <a:solidFill>
                  <a:srgbClr val="000000"/>
                </a:solidFill>
                <a:cs typeface="Times New Roman" pitchFamily="18" charset="0"/>
              </a:rPr>
              <a:t>P</a:t>
            </a:r>
            <a:r>
              <a:rPr lang="en-US" altLang="en-US" sz="2400" baseline="-25000">
                <a:solidFill>
                  <a:srgbClr val="000000"/>
                </a:solidFill>
                <a:cs typeface="Times New Roman" pitchFamily="18" charset="0"/>
              </a:rPr>
              <a:t>0</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E</a:t>
            </a:r>
            <a:r>
              <a:rPr lang="en-US" altLang="en-US" sz="2400" i="1" baseline="-25000">
                <a:solidFill>
                  <a:srgbClr val="000000"/>
                </a:solidFill>
                <a:cs typeface="Times New Roman" pitchFamily="18" charset="0"/>
              </a:rPr>
              <a:t>K</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E</a:t>
            </a:r>
            <a:r>
              <a:rPr lang="en-US" altLang="en-US" sz="2400" i="1" baseline="-25000">
                <a:solidFill>
                  <a:srgbClr val="000000"/>
                </a:solidFill>
                <a:cs typeface="Times New Roman" pitchFamily="18" charset="0"/>
              </a:rPr>
              <a:t>P</a:t>
            </a:r>
            <a:endParaRPr lang="en-US" altLang="en-US" sz="2400">
              <a:solidFill>
                <a:srgbClr val="000000"/>
              </a:solidFill>
              <a:cs typeface="Times New Roman" pitchFamily="18" charset="0"/>
            </a:endParaRPr>
          </a:p>
          <a:p>
            <a:pPr eaLnBrk="1" hangingPunct="1">
              <a:buFontTx/>
              <a:buNone/>
            </a:pPr>
            <a:r>
              <a:rPr lang="en-US" altLang="en-US" sz="2400" i="1">
                <a:solidFill>
                  <a:srgbClr val="000000"/>
                </a:solidFill>
                <a:cs typeface="Times New Roman" pitchFamily="18" charset="0"/>
              </a:rPr>
              <a:t>        mv</a:t>
            </a:r>
            <a:r>
              <a:rPr lang="en-US" altLang="en-US" sz="2400" i="1" baseline="-25000">
                <a:solidFill>
                  <a:srgbClr val="000000"/>
                </a:solidFill>
                <a:cs typeface="Times New Roman" pitchFamily="18" charset="0"/>
              </a:rPr>
              <a:t>esc</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2 – </a:t>
            </a:r>
            <a:r>
              <a:rPr lang="en-US" altLang="en-US" sz="2400" i="1">
                <a:solidFill>
                  <a:srgbClr val="000000"/>
                </a:solidFill>
                <a:cs typeface="Times New Roman" pitchFamily="18" charset="0"/>
              </a:rPr>
              <a:t>GMm / R</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(0)</a:t>
            </a:r>
            <a:r>
              <a:rPr lang="en-US" altLang="en-US" sz="2400" baseline="30000">
                <a:solidFill>
                  <a:srgbClr val="000000"/>
                </a:solidFill>
                <a:cs typeface="Times New Roman" pitchFamily="18" charset="0"/>
              </a:rPr>
              <a:t>2 </a:t>
            </a:r>
            <a:r>
              <a:rPr lang="en-US" altLang="en-US" sz="2400" i="1">
                <a:solidFill>
                  <a:srgbClr val="000000"/>
                </a:solidFill>
                <a:cs typeface="Times New Roman" pitchFamily="18" charset="0"/>
              </a:rPr>
              <a:t>/</a:t>
            </a:r>
            <a:r>
              <a:rPr lang="en-US" altLang="en-US" sz="2400">
                <a:solidFill>
                  <a:srgbClr val="000000"/>
                </a:solidFill>
                <a:cs typeface="Times New Roman" pitchFamily="18" charset="0"/>
              </a:rPr>
              <a:t> 2 – </a:t>
            </a:r>
            <a:r>
              <a:rPr lang="en-US" altLang="en-US" sz="2400" i="1">
                <a:solidFill>
                  <a:srgbClr val="000000"/>
                </a:solidFill>
                <a:cs typeface="Times New Roman" pitchFamily="18" charset="0"/>
              </a:rPr>
              <a:t>GMm / </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i="1">
                <a:solidFill>
                  <a:srgbClr val="000000"/>
                </a:solidFill>
                <a:cs typeface="Times New Roman" pitchFamily="18" charset="0"/>
              </a:rPr>
              <a:t>             		 v</a:t>
            </a:r>
            <a:r>
              <a:rPr lang="en-US" altLang="en-US" sz="2400" i="1" baseline="-25000">
                <a:solidFill>
                  <a:srgbClr val="000000"/>
                </a:solidFill>
                <a:cs typeface="Times New Roman" pitchFamily="18" charset="0"/>
              </a:rPr>
              <a:t>esc</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a:t>
            </a:r>
            <a:r>
              <a:rPr lang="en-US" altLang="en-US" sz="2400" i="1">
                <a:solidFill>
                  <a:srgbClr val="000000"/>
                </a:solidFill>
                <a:cs typeface="Times New Roman" pitchFamily="18" charset="0"/>
              </a:rPr>
              <a:t>GM / R</a:t>
            </a:r>
            <a:r>
              <a:rPr lang="en-US" altLang="en-US" sz="2400">
                <a:solidFill>
                  <a:srgbClr val="000000"/>
                </a:solidFill>
                <a:cs typeface="Times New Roman" pitchFamily="18" charset="0"/>
              </a:rPr>
              <a:t>.</a:t>
            </a:r>
          </a:p>
        </p:txBody>
      </p:sp>
      <p:pic>
        <p:nvPicPr>
          <p:cNvPr id="1390598" name="Picture 6"/>
          <p:cNvPicPr>
            <a:picLocks noChangeAspect="1" noChangeArrowheads="1"/>
          </p:cNvPicPr>
          <p:nvPr/>
        </p:nvPicPr>
        <p:blipFill>
          <a:blip r:embed="rId6"/>
          <a:srcRect/>
          <a:stretch>
            <a:fillRect/>
          </a:stretch>
        </p:blipFill>
        <p:spPr bwMode="auto">
          <a:xfrm>
            <a:off x="6859588" y="207963"/>
            <a:ext cx="2000250" cy="3435350"/>
          </a:xfrm>
          <a:prstGeom prst="rect">
            <a:avLst/>
          </a:prstGeom>
          <a:ln>
            <a:noFill/>
          </a:ln>
          <a:effectLst>
            <a:outerShdw blurRad="292100" dist="139700" dir="2700000" algn="tl" rotWithShape="0">
              <a:srgbClr val="333333">
                <a:alpha val="65000"/>
              </a:srgbClr>
            </a:outerShdw>
          </a:effectLst>
          <a:extLst/>
        </p:spPr>
      </p:pic>
      <p:grpSp>
        <p:nvGrpSpPr>
          <p:cNvPr id="2" name="Group 9"/>
          <p:cNvGrpSpPr>
            <a:grpSpLocks/>
          </p:cNvGrpSpPr>
          <p:nvPr/>
        </p:nvGrpSpPr>
        <p:grpSpPr bwMode="auto">
          <a:xfrm>
            <a:off x="5027613" y="5581650"/>
            <a:ext cx="574675" cy="574675"/>
            <a:chOff x="2236" y="3283"/>
            <a:chExt cx="362" cy="362"/>
          </a:xfrm>
        </p:grpSpPr>
        <p:sp>
          <p:nvSpPr>
            <p:cNvPr id="37897" name="Line 7"/>
            <p:cNvSpPr>
              <a:spLocks noChangeShapeType="1"/>
            </p:cNvSpPr>
            <p:nvPr/>
          </p:nvSpPr>
          <p:spPr bwMode="auto">
            <a:xfrm flipV="1">
              <a:off x="2236" y="3426"/>
              <a:ext cx="219" cy="21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Text Box 8"/>
            <p:cNvSpPr txBox="1">
              <a:spLocks noChangeArrowheads="1"/>
            </p:cNvSpPr>
            <p:nvPr/>
          </p:nvSpPr>
          <p:spPr bwMode="auto">
            <a:xfrm>
              <a:off x="2405" y="3283"/>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rPr>
                <a:t>0</a:t>
              </a:r>
            </a:p>
          </p:txBody>
        </p:sp>
      </p:grpSp>
      <p:grpSp>
        <p:nvGrpSpPr>
          <p:cNvPr id="3" name="Group 10"/>
          <p:cNvGrpSpPr>
            <a:grpSpLocks/>
          </p:cNvGrpSpPr>
          <p:nvPr/>
        </p:nvGrpSpPr>
        <p:grpSpPr bwMode="auto">
          <a:xfrm>
            <a:off x="6572250" y="5581650"/>
            <a:ext cx="574675" cy="574675"/>
            <a:chOff x="2236" y="3283"/>
            <a:chExt cx="362" cy="362"/>
          </a:xfrm>
        </p:grpSpPr>
        <p:sp>
          <p:nvSpPr>
            <p:cNvPr id="37895" name="Line 11"/>
            <p:cNvSpPr>
              <a:spLocks noChangeShapeType="1"/>
            </p:cNvSpPr>
            <p:nvPr/>
          </p:nvSpPr>
          <p:spPr bwMode="auto">
            <a:xfrm flipV="1">
              <a:off x="2236" y="3426"/>
              <a:ext cx="219" cy="21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Text Box 12"/>
            <p:cNvSpPr txBox="1">
              <a:spLocks noChangeArrowheads="1"/>
            </p:cNvSpPr>
            <p:nvPr/>
          </p:nvSpPr>
          <p:spPr bwMode="auto">
            <a:xfrm>
              <a:off x="2405" y="3283"/>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0000"/>
                  </a:solidFill>
                </a:rPr>
                <a:t>0</a:t>
              </a:r>
            </a:p>
          </p:txBody>
        </p:sp>
      </p:grpSp>
      <p:sp>
        <p:nvSpPr>
          <p:cNvPr id="378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0594">
                                            <p:txEl>
                                              <p:pRg st="1" end="1"/>
                                            </p:txEl>
                                          </p:spTgt>
                                        </p:tgtEl>
                                        <p:attrNameLst>
                                          <p:attrName>style.visibility</p:attrName>
                                        </p:attrNameLst>
                                      </p:cBhvr>
                                      <p:to>
                                        <p:strVal val="visible"/>
                                      </p:to>
                                    </p:set>
                                    <p:anim calcmode="lin" valueType="num">
                                      <p:cBhvr additive="base">
                                        <p:cTn id="7" dur="500" fill="hold"/>
                                        <p:tgtEl>
                                          <p:spTgt spid="1390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90598"/>
                                        </p:tgtEl>
                                        <p:attrNameLst>
                                          <p:attrName>style.visibility</p:attrName>
                                        </p:attrNameLst>
                                      </p:cBhvr>
                                      <p:to>
                                        <p:strVal val="visible"/>
                                      </p:to>
                                    </p:set>
                                    <p:animEffect transition="in" filter="fade">
                                      <p:cBhvr>
                                        <p:cTn id="11" dur="2000"/>
                                        <p:tgtEl>
                                          <p:spTgt spid="13905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390594">
                                            <p:txEl>
                                              <p:pRg st="2" end="2"/>
                                            </p:txEl>
                                          </p:spTgt>
                                        </p:tgtEl>
                                        <p:attrNameLst>
                                          <p:attrName>style.visibility</p:attrName>
                                        </p:attrNameLst>
                                      </p:cBhvr>
                                      <p:to>
                                        <p:strVal val="visible"/>
                                      </p:to>
                                    </p:set>
                                    <p:anim calcmode="lin" valueType="num">
                                      <p:cBhvr additive="base">
                                        <p:cTn id="16" dur="500" fill="hold"/>
                                        <p:tgtEl>
                                          <p:spTgt spid="139059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9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90594">
                                            <p:txEl>
                                              <p:pRg st="3" end="3"/>
                                            </p:txEl>
                                          </p:spTgt>
                                        </p:tgtEl>
                                        <p:attrNameLst>
                                          <p:attrName>style.visibility</p:attrName>
                                        </p:attrNameLst>
                                      </p:cBhvr>
                                      <p:to>
                                        <p:strVal val="visible"/>
                                      </p:to>
                                    </p:set>
                                    <p:anim calcmode="lin" valueType="num">
                                      <p:cBhvr additive="base">
                                        <p:cTn id="22" dur="500" fill="hold"/>
                                        <p:tgtEl>
                                          <p:spTgt spid="139059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90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390594">
                                            <p:txEl>
                                              <p:pRg st="4" end="4"/>
                                            </p:txEl>
                                          </p:spTgt>
                                        </p:tgtEl>
                                        <p:attrNameLst>
                                          <p:attrName>style.visibility</p:attrName>
                                        </p:attrNameLst>
                                      </p:cBhvr>
                                      <p:to>
                                        <p:strVal val="visible"/>
                                      </p:to>
                                    </p:set>
                                    <p:anim calcmode="lin" valueType="num">
                                      <p:cBhvr additive="base">
                                        <p:cTn id="28" dur="500" fill="hold"/>
                                        <p:tgtEl>
                                          <p:spTgt spid="139059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905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390594">
                                            <p:txEl>
                                              <p:pRg st="5" end="5"/>
                                            </p:txEl>
                                          </p:spTgt>
                                        </p:tgtEl>
                                        <p:attrNameLst>
                                          <p:attrName>style.visibility</p:attrName>
                                        </p:attrNameLst>
                                      </p:cBhvr>
                                      <p:to>
                                        <p:strVal val="visible"/>
                                      </p:to>
                                    </p:set>
                                    <p:anim calcmode="lin" valueType="num">
                                      <p:cBhvr additive="base">
                                        <p:cTn id="34" dur="500" fill="hold"/>
                                        <p:tgtEl>
                                          <p:spTgt spid="139059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905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90594">
                                            <p:txEl>
                                              <p:pRg st="6" end="6"/>
                                            </p:txEl>
                                          </p:spTgt>
                                        </p:tgtEl>
                                        <p:attrNameLst>
                                          <p:attrName>style.visibility</p:attrName>
                                        </p:attrNameLst>
                                      </p:cBhvr>
                                      <p:to>
                                        <p:strVal val="visible"/>
                                      </p:to>
                                    </p:set>
                                    <p:anim calcmode="lin" valueType="num">
                                      <p:cBhvr additive="base">
                                        <p:cTn id="50" dur="500" fill="hold"/>
                                        <p:tgtEl>
                                          <p:spTgt spid="139059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905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9"/>
          <p:cNvSpPr>
            <a:spLocks noChangeArrowheads="1"/>
          </p:cNvSpPr>
          <p:nvPr/>
        </p:nvSpPr>
        <p:spPr bwMode="auto">
          <a:xfrm>
            <a:off x="685800" y="5973763"/>
            <a:ext cx="7764463" cy="8842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   </a:t>
            </a:r>
            <a:r>
              <a:rPr lang="en-US" altLang="en-US" sz="2400" b="1">
                <a:sym typeface="Symbol" pitchFamily="18" charset="2"/>
              </a:rPr>
              <a:t></a:t>
            </a:r>
            <a:r>
              <a:rPr lang="en-US" altLang="en-US" sz="2400" i="1">
                <a:sym typeface="Symbol" pitchFamily="18" charset="2"/>
              </a:rPr>
              <a:t>R</a:t>
            </a:r>
            <a:r>
              <a:rPr lang="en-US" altLang="en-US" sz="2400" i="1" baseline="-25000">
                <a:sym typeface="Symbol" pitchFamily="18" charset="2"/>
              </a:rPr>
              <a:t>S</a:t>
            </a:r>
            <a:r>
              <a:rPr lang="en-US" altLang="en-US" sz="2400">
                <a:sym typeface="Symbol" pitchFamily="18" charset="2"/>
              </a:rPr>
              <a:t> is also called the </a:t>
            </a:r>
            <a:r>
              <a:rPr lang="en-US" altLang="en-US" sz="2400" b="1">
                <a:sym typeface="Symbol" pitchFamily="18" charset="2"/>
              </a:rPr>
              <a:t>event horizon</a:t>
            </a:r>
            <a:r>
              <a:rPr lang="en-US" altLang="en-US" sz="2400">
                <a:sym typeface="Symbol" pitchFamily="18" charset="2"/>
              </a:rPr>
              <a:t>. It is </a:t>
            </a:r>
            <a:r>
              <a:rPr lang="en-US" altLang="en-US" sz="2400" i="1">
                <a:sym typeface="Symbol" pitchFamily="18" charset="2"/>
              </a:rPr>
              <a:t>not</a:t>
            </a:r>
            <a:r>
              <a:rPr lang="en-US" altLang="en-US" sz="2400">
                <a:sym typeface="Symbol" pitchFamily="18" charset="2"/>
              </a:rPr>
              <a:t> really a physical radius of a solid object.</a:t>
            </a:r>
            <a:endParaRPr lang="en-US" altLang="en-US" sz="2400" i="1">
              <a:ea typeface="Times New Roman" pitchFamily="18" charset="0"/>
              <a:cs typeface="Courier New" pitchFamily="49" charset="0"/>
              <a:sym typeface="Symbol" pitchFamily="18" charset="2"/>
            </a:endParaRPr>
          </a:p>
        </p:txBody>
      </p:sp>
      <p:sp>
        <p:nvSpPr>
          <p:cNvPr id="1392658" name="Rectangle 18"/>
          <p:cNvSpPr>
            <a:spLocks noChangeArrowheads="1"/>
          </p:cNvSpPr>
          <p:nvPr/>
        </p:nvSpPr>
        <p:spPr bwMode="auto">
          <a:xfrm>
            <a:off x="681038" y="3997325"/>
            <a:ext cx="7772400" cy="20050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Show that the Schwarzschild radius of Earth, whose mass is 5.98</a:t>
            </a:r>
            <a:r>
              <a:rPr lang="en-US" altLang="en-US" sz="2400">
                <a:sym typeface="Symbol" pitchFamily="18" charset="2"/>
              </a:rPr>
              <a:t>10</a:t>
            </a:r>
            <a:r>
              <a:rPr lang="en-US" altLang="en-US" sz="2400" baseline="30000">
                <a:sym typeface="Symbol" pitchFamily="18" charset="2"/>
              </a:rPr>
              <a:t>24 </a:t>
            </a:r>
            <a:r>
              <a:rPr lang="en-US" altLang="en-US" sz="2400">
                <a:sym typeface="Symbol" pitchFamily="18" charset="2"/>
              </a:rPr>
              <a:t>kg, is 8.88 mm.</a:t>
            </a:r>
          </a:p>
          <a:p>
            <a:pPr eaLnBrk="1" hangingPunct="1">
              <a:spcBef>
                <a:spcPct val="0"/>
              </a:spcBef>
              <a:buFontTx/>
              <a:buNone/>
            </a:pPr>
            <a:r>
              <a:rPr lang="en-US" altLang="en-US" sz="2400">
                <a:sym typeface="Symbol" pitchFamily="18" charset="2"/>
              </a:rPr>
              <a:t>SOLUTION:</a:t>
            </a:r>
            <a:endParaRPr lang="en-US" altLang="en-US" sz="2400" i="1">
              <a:solidFill>
                <a:srgbClr val="000000"/>
              </a:solidFill>
              <a:ea typeface="Times New Roman" pitchFamily="18" charset="0"/>
              <a:cs typeface="Courier New" pitchFamily="49" charset="0"/>
            </a:endParaRPr>
          </a:p>
          <a:p>
            <a:pPr eaLnBrk="1" hangingPunct="1">
              <a:lnSpc>
                <a:spcPct val="90000"/>
              </a:lnSpc>
              <a:buFontTx/>
              <a:buNone/>
            </a:pPr>
            <a:r>
              <a:rPr lang="en-US" altLang="en-US" sz="2400">
                <a:solidFill>
                  <a:srgbClr val="000000"/>
                </a:solidFill>
                <a:ea typeface="Times New Roman" pitchFamily="18" charset="0"/>
                <a:cs typeface="Courier New" pitchFamily="49" charset="0"/>
              </a:rPr>
              <a:t>	     </a:t>
            </a:r>
            <a:r>
              <a:rPr lang="en-US" altLang="en-US" sz="2400" i="1">
                <a:solidFill>
                  <a:srgbClr val="000000"/>
                </a:solidFill>
                <a:ea typeface="Times New Roman" pitchFamily="18" charset="0"/>
                <a:cs typeface="Courier New" pitchFamily="49" charset="0"/>
              </a:rPr>
              <a:t>R</a:t>
            </a:r>
            <a:r>
              <a:rPr lang="en-US" altLang="en-US" sz="2400" i="1" baseline="-25000">
                <a:solidFill>
                  <a:srgbClr val="000000"/>
                </a:solidFill>
                <a:ea typeface="Times New Roman" pitchFamily="18" charset="0"/>
                <a:cs typeface="Courier New" pitchFamily="49" charset="0"/>
              </a:rPr>
              <a:t>S</a:t>
            </a:r>
            <a:r>
              <a:rPr lang="en-US" altLang="en-US" sz="2400">
                <a:ea typeface="Times New Roman" pitchFamily="18" charset="0"/>
                <a:cs typeface="Courier New" pitchFamily="49" charset="0"/>
                <a:sym typeface="Symbol" pitchFamily="18" charset="2"/>
              </a:rPr>
              <a:t> 	</a:t>
            </a:r>
            <a:r>
              <a:rPr lang="en-US" altLang="en-US" sz="2400">
                <a:solidFill>
                  <a:srgbClr val="000000"/>
                </a:solidFill>
                <a:ea typeface="Times New Roman" pitchFamily="18" charset="0"/>
                <a:cs typeface="Courier New" pitchFamily="49" charset="0"/>
              </a:rPr>
              <a:t>= 2(</a:t>
            </a:r>
            <a:r>
              <a:rPr lang="en-US" altLang="en-US" sz="2400"/>
              <a:t>6.67</a:t>
            </a:r>
            <a:r>
              <a:rPr lang="en-US" altLang="en-US" sz="2400">
                <a:sym typeface="Symbol" pitchFamily="18" charset="2"/>
              </a:rPr>
              <a:t>10</a:t>
            </a:r>
            <a:r>
              <a:rPr lang="en-US" altLang="en-US" sz="2400" baseline="30000">
                <a:sym typeface="Symbol" pitchFamily="18" charset="2"/>
              </a:rPr>
              <a:t>-11</a:t>
            </a:r>
            <a:r>
              <a:rPr lang="en-US" altLang="en-US" sz="2400">
                <a:solidFill>
                  <a:srgbClr val="000000"/>
                </a:solidFill>
                <a:cs typeface="Times New Roman" pitchFamily="18" charset="0"/>
              </a:rPr>
              <a:t>)(</a:t>
            </a:r>
            <a:r>
              <a:rPr lang="en-US" altLang="en-US" sz="2400"/>
              <a:t>5.98</a:t>
            </a:r>
            <a:r>
              <a:rPr lang="en-US" altLang="en-US" sz="2400">
                <a:sym typeface="Symbol" pitchFamily="18" charset="2"/>
              </a:rPr>
              <a:t>10</a:t>
            </a:r>
            <a:r>
              <a:rPr lang="en-US" altLang="en-US" sz="2400" baseline="30000">
                <a:sym typeface="Symbol" pitchFamily="18" charset="2"/>
              </a:rPr>
              <a:t>24</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a:t>
            </a:r>
            <a:r>
              <a:rPr lang="en-US" altLang="en-US" sz="2400">
                <a:solidFill>
                  <a:srgbClr val="000000"/>
                </a:solidFill>
                <a:cs typeface="Times New Roman" pitchFamily="18" charset="0"/>
              </a:rPr>
              <a:t>(3.00</a:t>
            </a:r>
            <a:r>
              <a:rPr lang="en-US" altLang="en-US" sz="2400">
                <a:sym typeface="Symbol" pitchFamily="18" charset="2"/>
              </a:rPr>
              <a:t>10</a:t>
            </a:r>
            <a:r>
              <a:rPr lang="en-US" altLang="en-US" sz="2400" baseline="30000">
                <a:sym typeface="Symbol" pitchFamily="18" charset="2"/>
              </a:rPr>
              <a:t>8</a:t>
            </a:r>
            <a:r>
              <a:rPr lang="en-US" altLang="en-US" sz="2400">
                <a:sym typeface="Symbol" pitchFamily="18" charset="2"/>
              </a:rPr>
              <a:t>)</a:t>
            </a:r>
            <a:r>
              <a:rPr lang="en-US" altLang="en-US" sz="2400" baseline="30000">
                <a:sym typeface="Symbol" pitchFamily="18" charset="2"/>
              </a:rPr>
              <a:t>2</a:t>
            </a:r>
            <a:endParaRPr lang="en-US" altLang="en-US" sz="2400">
              <a:sym typeface="Symbol" pitchFamily="18" charset="2"/>
            </a:endParaRPr>
          </a:p>
          <a:p>
            <a:pPr eaLnBrk="1" hangingPunct="1">
              <a:lnSpc>
                <a:spcPct val="90000"/>
              </a:lnSpc>
              <a:buFontTx/>
              <a:buNone/>
            </a:pPr>
            <a:r>
              <a:rPr lang="en-US" altLang="en-US" sz="2400">
                <a:sym typeface="Symbol" pitchFamily="18" charset="2"/>
              </a:rPr>
              <a:t>		= 0.00888 m = 8.88 mm.</a:t>
            </a:r>
            <a:endParaRPr lang="en-US" altLang="en-US" sz="2400" baseline="30000">
              <a:sym typeface="Symbol" pitchFamily="18" charset="2"/>
            </a:endParaRPr>
          </a:p>
        </p:txBody>
      </p:sp>
      <p:sp>
        <p:nvSpPr>
          <p:cNvPr id="1392642" name="Rectangle 2"/>
          <p:cNvSpPr>
            <a:spLocks noChangeArrowheads="1"/>
          </p:cNvSpPr>
          <p:nvPr/>
        </p:nvSpPr>
        <p:spPr bwMode="auto">
          <a:xfrm>
            <a:off x="685800" y="1338263"/>
            <a:ext cx="7772400" cy="26876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Black holes</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●We call the radius </a:t>
            </a:r>
            <a:r>
              <a:rPr lang="en-US" altLang="en-US" sz="2400" i="1">
                <a:solidFill>
                  <a:srgbClr val="000000"/>
                </a:solidFill>
                <a:cs typeface="Times New Roman" pitchFamily="18" charset="0"/>
              </a:rPr>
              <a:t>R</a:t>
            </a:r>
            <a:r>
              <a:rPr lang="en-US" altLang="en-US" sz="2400" i="1" baseline="-25000">
                <a:solidFill>
                  <a:srgbClr val="000000"/>
                </a:solidFill>
                <a:cs typeface="Times New Roman" pitchFamily="18" charset="0"/>
              </a:rPr>
              <a:t>S</a:t>
            </a:r>
            <a:r>
              <a:rPr lang="en-US" altLang="en-US" sz="2400">
                <a:solidFill>
                  <a:srgbClr val="000000"/>
                </a:solidFill>
                <a:cs typeface="Times New Roman" pitchFamily="18" charset="0"/>
              </a:rPr>
              <a:t> at which a mass </a:t>
            </a:r>
            <a:r>
              <a:rPr lang="en-US" altLang="en-US" sz="2400" i="1">
                <a:solidFill>
                  <a:srgbClr val="000000"/>
                </a:solidFill>
                <a:cs typeface="Times New Roman" pitchFamily="18" charset="0"/>
              </a:rPr>
              <a:t>M</a:t>
            </a:r>
            <a:r>
              <a:rPr lang="en-US" altLang="en-US" sz="2400">
                <a:solidFill>
                  <a:srgbClr val="000000"/>
                </a:solidFill>
                <a:cs typeface="Times New Roman" pitchFamily="18" charset="0"/>
              </a:rPr>
              <a:t>                                 becomes a black hole (i.e.: </a:t>
            </a:r>
            <a:r>
              <a:rPr lang="en-US" altLang="en-US" sz="2400" i="1">
                <a:solidFill>
                  <a:srgbClr val="000000"/>
                </a:solidFill>
                <a:cs typeface="Times New Roman" pitchFamily="18" charset="0"/>
              </a:rPr>
              <a:t>v</a:t>
            </a:r>
            <a:r>
              <a:rPr lang="en-US" altLang="en-US" sz="2400" i="1" baseline="-25000">
                <a:solidFill>
                  <a:srgbClr val="000000"/>
                </a:solidFill>
                <a:cs typeface="Times New Roman" pitchFamily="18" charset="0"/>
              </a:rPr>
              <a:t>esc</a:t>
            </a:r>
            <a:r>
              <a:rPr lang="en-US" altLang="en-US" sz="2400">
                <a:solidFill>
                  <a:srgbClr val="000000"/>
                </a:solidFill>
                <a:cs typeface="Times New Roman" pitchFamily="18" charset="0"/>
              </a:rPr>
              <a:t> = </a:t>
            </a:r>
            <a:r>
              <a:rPr lang="en-US" altLang="en-US" sz="2400" i="1">
                <a:solidFill>
                  <a:srgbClr val="000000"/>
                </a:solidFill>
                <a:cs typeface="Times New Roman" pitchFamily="18" charset="0"/>
              </a:rPr>
              <a:t>c</a:t>
            </a:r>
            <a:r>
              <a:rPr lang="en-US" altLang="en-US" sz="2400">
                <a:solidFill>
                  <a:srgbClr val="000000"/>
                </a:solidFill>
                <a:cs typeface="Times New Roman" pitchFamily="18" charset="0"/>
              </a:rPr>
              <a:t>) the                           </a:t>
            </a:r>
            <a:r>
              <a:rPr lang="en-US" altLang="en-US" sz="2400" b="1">
                <a:solidFill>
                  <a:srgbClr val="000000"/>
                </a:solidFill>
                <a:cs typeface="Times New Roman" pitchFamily="18" charset="0"/>
              </a:rPr>
              <a:t>Schwarzchild radius</a:t>
            </a:r>
            <a:r>
              <a:rPr lang="en-US" altLang="en-US" sz="2400">
                <a:solidFill>
                  <a:srgbClr val="000000"/>
                </a:solidFill>
                <a:cs typeface="Times New Roman" pitchFamily="18" charset="0"/>
              </a:rPr>
              <a:t>.</a:t>
            </a:r>
          </a:p>
          <a:p>
            <a:pPr eaLnBrk="1" hangingPunct="1">
              <a:buFontTx/>
              <a:buNone/>
            </a:pPr>
            <a:r>
              <a:rPr lang="en-US" altLang="en-US" sz="2400">
                <a:solidFill>
                  <a:srgbClr val="000000"/>
                </a:solidFill>
                <a:cs typeface="Times New Roman" pitchFamily="18" charset="0"/>
              </a:rPr>
              <a:t>●Thus </a:t>
            </a:r>
            <a:r>
              <a:rPr lang="en-US" altLang="en-US" sz="2400" i="1">
                <a:solidFill>
                  <a:srgbClr val="000000"/>
                </a:solidFill>
                <a:cs typeface="Times New Roman" pitchFamily="18" charset="0"/>
              </a:rPr>
              <a:t>v</a:t>
            </a:r>
            <a:r>
              <a:rPr lang="en-US" altLang="en-US" sz="2400" i="1" baseline="-25000">
                <a:solidFill>
                  <a:srgbClr val="000000"/>
                </a:solidFill>
                <a:cs typeface="Times New Roman" pitchFamily="18" charset="0"/>
              </a:rPr>
              <a:t>esc</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a:t>
            </a:r>
            <a:r>
              <a:rPr lang="en-US" altLang="en-US" sz="2400" i="1">
                <a:solidFill>
                  <a:srgbClr val="000000"/>
                </a:solidFill>
                <a:cs typeface="Times New Roman" pitchFamily="18" charset="0"/>
              </a:rPr>
              <a:t>GM </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 R</a:t>
            </a:r>
            <a:r>
              <a:rPr lang="en-US" altLang="en-US" sz="2400">
                <a:solidFill>
                  <a:srgbClr val="000000"/>
                </a:solidFill>
                <a:cs typeface="Times New Roman" pitchFamily="18" charset="0"/>
              </a:rPr>
              <a:t> becomes </a:t>
            </a:r>
            <a:r>
              <a:rPr lang="en-US" altLang="en-US" sz="2400" i="1">
                <a:solidFill>
                  <a:srgbClr val="000000"/>
                </a:solidFill>
                <a:cs typeface="Times New Roman" pitchFamily="18" charset="0"/>
              </a:rPr>
              <a:t>c</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a:t>
            </a:r>
            <a:r>
              <a:rPr lang="en-US" altLang="en-US" sz="2400" i="1">
                <a:solidFill>
                  <a:srgbClr val="000000"/>
                </a:solidFill>
                <a:cs typeface="Times New Roman" pitchFamily="18" charset="0"/>
              </a:rPr>
              <a:t>GM </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 R</a:t>
            </a:r>
            <a:r>
              <a:rPr lang="en-US" altLang="en-US" sz="2400" i="1" baseline="-25000">
                <a:solidFill>
                  <a:srgbClr val="000000"/>
                </a:solidFill>
                <a:cs typeface="Times New Roman" pitchFamily="18" charset="0"/>
              </a:rPr>
              <a:t>S</a:t>
            </a:r>
            <a:r>
              <a:rPr lang="en-US" altLang="en-US" sz="2400">
                <a:solidFill>
                  <a:srgbClr val="000000"/>
                </a:solidFill>
                <a:cs typeface="Times New Roman" pitchFamily="18" charset="0"/>
              </a:rPr>
              <a:t>.</a:t>
            </a:r>
          </a:p>
        </p:txBody>
      </p:sp>
      <p:pic>
        <p:nvPicPr>
          <p:cNvPr id="156698" name="Picture 26" descr="schwschild"/>
          <p:cNvPicPr>
            <a:picLocks noChangeAspect="1" noChangeArrowheads="1"/>
          </p:cNvPicPr>
          <p:nvPr/>
        </p:nvPicPr>
        <p:blipFill>
          <a:blip r:embed="rId5"/>
          <a:srcRect/>
          <a:stretch>
            <a:fillRect/>
          </a:stretch>
        </p:blipFill>
        <p:spPr bwMode="auto">
          <a:xfrm>
            <a:off x="7042150" y="95250"/>
            <a:ext cx="1987550" cy="3009900"/>
          </a:xfrm>
          <a:prstGeom prst="rect">
            <a:avLst/>
          </a:prstGeom>
          <a:ln>
            <a:noFill/>
          </a:ln>
          <a:effectLst>
            <a:outerShdw blurRad="292100" dist="139700" dir="2700000" algn="tl" rotWithShape="0">
              <a:srgbClr val="333333">
                <a:alpha val="65000"/>
              </a:srgbClr>
            </a:outerShdw>
          </a:effectLst>
          <a:extLst/>
        </p:spPr>
      </p:pic>
      <p:grpSp>
        <p:nvGrpSpPr>
          <p:cNvPr id="2" name="Group 17"/>
          <p:cNvGrpSpPr>
            <a:grpSpLocks/>
          </p:cNvGrpSpPr>
          <p:nvPr/>
        </p:nvGrpSpPr>
        <p:grpSpPr bwMode="auto">
          <a:xfrm>
            <a:off x="885825" y="3452813"/>
            <a:ext cx="7366000" cy="461962"/>
            <a:chOff x="558" y="3187"/>
            <a:chExt cx="4640" cy="291"/>
          </a:xfrm>
        </p:grpSpPr>
        <p:sp>
          <p:nvSpPr>
            <p:cNvPr id="38920" name="Text Box 14"/>
            <p:cNvSpPr txBox="1">
              <a:spLocks noChangeArrowheads="1"/>
            </p:cNvSpPr>
            <p:nvPr/>
          </p:nvSpPr>
          <p:spPr bwMode="auto">
            <a:xfrm>
              <a:off x="3140" y="3187"/>
              <a:ext cx="2058"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Schwarzschild radius</a:t>
              </a:r>
            </a:p>
          </p:txBody>
        </p:sp>
        <p:sp>
          <p:nvSpPr>
            <p:cNvPr id="38921" name="Rectangle 15"/>
            <p:cNvSpPr>
              <a:spLocks noChangeArrowheads="1"/>
            </p:cNvSpPr>
            <p:nvPr/>
          </p:nvSpPr>
          <p:spPr bwMode="auto">
            <a:xfrm>
              <a:off x="558" y="3189"/>
              <a:ext cx="4635"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2" name="Rectangle 16"/>
            <p:cNvSpPr>
              <a:spLocks noChangeArrowheads="1"/>
            </p:cNvSpPr>
            <p:nvPr/>
          </p:nvSpPr>
          <p:spPr bwMode="auto">
            <a:xfrm>
              <a:off x="727" y="3199"/>
              <a:ext cx="229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ea typeface="Times New Roman" pitchFamily="18" charset="0"/>
                  <a:cs typeface="Courier New" pitchFamily="49" charset="0"/>
                </a:rPr>
                <a:t>R</a:t>
              </a:r>
              <a:r>
                <a:rPr lang="en-US" altLang="en-US" sz="2400" i="1" baseline="-25000">
                  <a:solidFill>
                    <a:srgbClr val="000000"/>
                  </a:solidFill>
                  <a:ea typeface="Times New Roman" pitchFamily="18" charset="0"/>
                  <a:cs typeface="Courier New" pitchFamily="49" charset="0"/>
                </a:rPr>
                <a:t>S</a:t>
              </a:r>
              <a:r>
                <a:rPr lang="en-US" altLang="en-US" sz="2400">
                  <a:ea typeface="Times New Roman" pitchFamily="18" charset="0"/>
                  <a:cs typeface="Courier New" pitchFamily="49" charset="0"/>
                  <a:sym typeface="Symbol" pitchFamily="18" charset="2"/>
                </a:rPr>
                <a:t> = 2</a:t>
              </a:r>
              <a:r>
                <a:rPr lang="en-US" altLang="en-US" sz="2400" i="1">
                  <a:ea typeface="Times New Roman" pitchFamily="18" charset="0"/>
                  <a:cs typeface="Courier New" pitchFamily="49" charset="0"/>
                  <a:sym typeface="Symbol" pitchFamily="18" charset="2"/>
                </a:rPr>
                <a:t>GM /</a:t>
              </a:r>
              <a:r>
                <a:rPr lang="en-US" altLang="en-US" sz="2400">
                  <a:ea typeface="Times New Roman" pitchFamily="18" charset="0"/>
                  <a:cs typeface="Courier New" pitchFamily="49" charset="0"/>
                  <a:sym typeface="Symbol" pitchFamily="18" charset="2"/>
                </a:rPr>
                <a:t> </a:t>
              </a:r>
              <a:r>
                <a:rPr lang="en-US" altLang="en-US" sz="2400" i="1">
                  <a:ea typeface="Times New Roman" pitchFamily="18" charset="0"/>
                  <a:cs typeface="Courier New" pitchFamily="49" charset="0"/>
                  <a:sym typeface="Symbol" pitchFamily="18" charset="2"/>
                </a:rPr>
                <a:t>c</a:t>
              </a:r>
              <a:r>
                <a:rPr lang="en-US" altLang="en-US" sz="2400" baseline="30000">
                  <a:ea typeface="Times New Roman" pitchFamily="18" charset="0"/>
                  <a:cs typeface="Courier New" pitchFamily="49" charset="0"/>
                  <a:sym typeface="Symbol" pitchFamily="18" charset="2"/>
                </a:rPr>
                <a:t>2</a:t>
              </a:r>
              <a:endParaRPr lang="en-US" altLang="en-US" sz="2400" i="1" baseline="30000">
                <a:solidFill>
                  <a:srgbClr val="000000"/>
                </a:solidFill>
                <a:ea typeface="Times New Roman" pitchFamily="18" charset="0"/>
                <a:cs typeface="Courier New" pitchFamily="49" charset="0"/>
              </a:endParaRPr>
            </a:p>
          </p:txBody>
        </p:sp>
      </p:grpSp>
      <p:sp>
        <p:nvSpPr>
          <p:cNvPr id="389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42">
                                            <p:txEl>
                                              <p:pRg st="1" end="1"/>
                                            </p:txEl>
                                          </p:spTgt>
                                        </p:tgtEl>
                                        <p:attrNameLst>
                                          <p:attrName>style.visibility</p:attrName>
                                        </p:attrNameLst>
                                      </p:cBhvr>
                                      <p:to>
                                        <p:strVal val="visible"/>
                                      </p:to>
                                    </p:set>
                                    <p:anim calcmode="lin" valueType="num">
                                      <p:cBhvr additive="base">
                                        <p:cTn id="7" dur="500" fill="hold"/>
                                        <p:tgtEl>
                                          <p:spTgt spid="1392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56698"/>
                                        </p:tgtEl>
                                        <p:attrNameLst>
                                          <p:attrName>style.visibility</p:attrName>
                                        </p:attrNameLst>
                                      </p:cBhvr>
                                      <p:to>
                                        <p:strVal val="visible"/>
                                      </p:to>
                                    </p:set>
                                    <p:animEffect transition="in" filter="fade">
                                      <p:cBhvr>
                                        <p:cTn id="11" dur="2000"/>
                                        <p:tgtEl>
                                          <p:spTgt spid="1566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392642">
                                            <p:txEl>
                                              <p:pRg st="2" end="2"/>
                                            </p:txEl>
                                          </p:spTgt>
                                        </p:tgtEl>
                                        <p:attrNameLst>
                                          <p:attrName>style.visibility</p:attrName>
                                        </p:attrNameLst>
                                      </p:cBhvr>
                                      <p:to>
                                        <p:strVal val="visible"/>
                                      </p:to>
                                    </p:set>
                                    <p:anim calcmode="lin" valueType="num">
                                      <p:cBhvr additive="base">
                                        <p:cTn id="16" dur="500" fill="hold"/>
                                        <p:tgtEl>
                                          <p:spTgt spid="139264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9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92658">
                                            <p:txEl>
                                              <p:pRg st="0" end="0"/>
                                            </p:txEl>
                                          </p:spTgt>
                                        </p:tgtEl>
                                        <p:attrNameLst>
                                          <p:attrName>style.visibility</p:attrName>
                                        </p:attrNameLst>
                                      </p:cBhvr>
                                      <p:to>
                                        <p:strVal val="visible"/>
                                      </p:to>
                                    </p:set>
                                    <p:anim calcmode="lin" valueType="num">
                                      <p:cBhvr additive="base">
                                        <p:cTn id="29" dur="500" fill="hold"/>
                                        <p:tgtEl>
                                          <p:spTgt spid="139265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92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92658">
                                            <p:txEl>
                                              <p:pRg st="1" end="1"/>
                                            </p:txEl>
                                          </p:spTgt>
                                        </p:tgtEl>
                                        <p:attrNameLst>
                                          <p:attrName>style.visibility</p:attrName>
                                        </p:attrNameLst>
                                      </p:cBhvr>
                                      <p:to>
                                        <p:strVal val="visible"/>
                                      </p:to>
                                    </p:set>
                                    <p:anim calcmode="lin" valueType="num">
                                      <p:cBhvr additive="base">
                                        <p:cTn id="35" dur="500" fill="hold"/>
                                        <p:tgtEl>
                                          <p:spTgt spid="139265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92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92658">
                                            <p:txEl>
                                              <p:pRg st="2" end="2"/>
                                            </p:txEl>
                                          </p:spTgt>
                                        </p:tgtEl>
                                        <p:attrNameLst>
                                          <p:attrName>style.visibility</p:attrName>
                                        </p:attrNameLst>
                                      </p:cBhvr>
                                      <p:to>
                                        <p:strVal val="visible"/>
                                      </p:to>
                                    </p:set>
                                    <p:anim calcmode="lin" valueType="num">
                                      <p:cBhvr additive="base">
                                        <p:cTn id="41" dur="500" fill="hold"/>
                                        <p:tgtEl>
                                          <p:spTgt spid="139265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92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92658">
                                            <p:txEl>
                                              <p:pRg st="3" end="3"/>
                                            </p:txEl>
                                          </p:spTgt>
                                        </p:tgtEl>
                                        <p:attrNameLst>
                                          <p:attrName>style.visibility</p:attrName>
                                        </p:attrNameLst>
                                      </p:cBhvr>
                                      <p:to>
                                        <p:strVal val="visible"/>
                                      </p:to>
                                    </p:set>
                                    <p:anim calcmode="lin" valueType="num">
                                      <p:cBhvr additive="base">
                                        <p:cTn id="47" dur="500" fill="hold"/>
                                        <p:tgtEl>
                                          <p:spTgt spid="139265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92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8914">
                                            <p:txEl>
                                              <p:pRg st="0" end="0"/>
                                            </p:txEl>
                                          </p:spTgt>
                                        </p:tgtEl>
                                        <p:attrNameLst>
                                          <p:attrName>style.visibility</p:attrName>
                                        </p:attrNameLst>
                                      </p:cBhvr>
                                      <p:to>
                                        <p:strVal val="visible"/>
                                      </p:to>
                                    </p:set>
                                    <p:anim calcmode="lin" valueType="num">
                                      <p:cBhvr additive="base">
                                        <p:cTn id="53"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89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ChangeArrowheads="1"/>
          </p:cNvSpPr>
          <p:nvPr/>
        </p:nvSpPr>
        <p:spPr bwMode="auto">
          <a:xfrm>
            <a:off x="673100" y="5472113"/>
            <a:ext cx="7764463" cy="1385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   </a:t>
            </a:r>
          </a:p>
          <a:p>
            <a:pPr eaLnBrk="1" hangingPunct="1">
              <a:spcBef>
                <a:spcPct val="0"/>
              </a:spcBef>
              <a:buFontTx/>
              <a:buNone/>
            </a:pPr>
            <a:r>
              <a:rPr lang="en-US" altLang="en-US" sz="2400" b="1">
                <a:sym typeface="Symbol" pitchFamily="18" charset="2"/>
              </a:rPr>
              <a:t></a:t>
            </a:r>
            <a:r>
              <a:rPr lang="en-US" altLang="en-US" sz="2400">
                <a:sym typeface="Symbol" pitchFamily="18" charset="2"/>
              </a:rPr>
              <a:t>A visible object orbiting an invisible                                       one is one way to detect a black hole!</a:t>
            </a:r>
          </a:p>
        </p:txBody>
      </p:sp>
      <p:sp>
        <p:nvSpPr>
          <p:cNvPr id="1394697" name="Rectangle 9"/>
          <p:cNvSpPr>
            <a:spLocks noChangeArrowheads="1"/>
          </p:cNvSpPr>
          <p:nvPr/>
        </p:nvSpPr>
        <p:spPr bwMode="auto">
          <a:xfrm>
            <a:off x="681038" y="1755775"/>
            <a:ext cx="7772400" cy="37449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PRACTICE: </a:t>
            </a:r>
          </a:p>
          <a:p>
            <a:pPr eaLnBrk="1" hangingPunct="1">
              <a:spcBef>
                <a:spcPct val="0"/>
              </a:spcBef>
              <a:buFontTx/>
              <a:buNone/>
            </a:pPr>
            <a:r>
              <a:rPr lang="en-US" altLang="en-US" sz="2400"/>
              <a:t>What do you predict would happen to the                         moon if Earth is shrunk into a black hole?</a:t>
            </a:r>
            <a:endParaRPr lang="en-US" altLang="en-US" sz="2400">
              <a:sym typeface="Symbol" pitchFamily="18" charset="2"/>
            </a:endParaRPr>
          </a:p>
          <a:p>
            <a:pPr eaLnBrk="1" hangingPunct="1">
              <a:spcBef>
                <a:spcPct val="0"/>
              </a:spcBef>
              <a:buFontTx/>
              <a:buNone/>
            </a:pPr>
            <a:r>
              <a:rPr lang="en-US" altLang="en-US" sz="2400">
                <a:sym typeface="Symbol" pitchFamily="18" charset="2"/>
              </a:rPr>
              <a:t>SOLUTION:</a:t>
            </a:r>
          </a:p>
          <a:p>
            <a:pPr eaLnBrk="1" hangingPunct="1">
              <a:spcBef>
                <a:spcPct val="0"/>
              </a:spcBef>
              <a:buFontTx/>
              <a:buNone/>
            </a:pPr>
            <a:r>
              <a:rPr lang="en-US" altLang="en-US" sz="2400">
                <a:cs typeface="Courier New" pitchFamily="49" charset="0"/>
                <a:sym typeface="Symbol" pitchFamily="18" charset="2"/>
              </a:rPr>
              <a:t>●Just because Earth shrinks doesn’t                                     mean its mass changes (its density                                     does). </a:t>
            </a:r>
          </a:p>
          <a:p>
            <a:pPr eaLnBrk="1" hangingPunct="1">
              <a:spcBef>
                <a:spcPct val="0"/>
              </a:spcBef>
              <a:buFontTx/>
              <a:buNone/>
            </a:pPr>
            <a:r>
              <a:rPr lang="en-US" altLang="en-US" sz="2400">
                <a:cs typeface="Courier New" pitchFamily="49" charset="0"/>
                <a:sym typeface="Symbol" pitchFamily="18" charset="2"/>
              </a:rPr>
              <a:t>●Thus the moon maintains its                                                     orbit as usual. Its world line does                                                       not change!</a:t>
            </a:r>
            <a:endParaRPr lang="en-US" altLang="en-US" sz="2400" baseline="30000">
              <a:cs typeface="Courier New" pitchFamily="49" charset="0"/>
              <a:sym typeface="Symbol" pitchFamily="18" charset="2"/>
            </a:endParaRPr>
          </a:p>
        </p:txBody>
      </p:sp>
      <p:sp>
        <p:nvSpPr>
          <p:cNvPr id="39940" name="Rectangle 2"/>
          <p:cNvSpPr>
            <a:spLocks noChangeArrowheads="1"/>
          </p:cNvSpPr>
          <p:nvPr/>
        </p:nvSpPr>
        <p:spPr bwMode="auto">
          <a:xfrm>
            <a:off x="685800" y="1338263"/>
            <a:ext cx="7772400" cy="44608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Black holes</a:t>
            </a:r>
            <a:endParaRPr lang="en-US" altLang="en-US" sz="2400">
              <a:solidFill>
                <a:schemeClr val="accent2"/>
              </a:solidFill>
              <a:cs typeface="Times New Roman" pitchFamily="18" charset="0"/>
            </a:endParaRPr>
          </a:p>
        </p:txBody>
      </p:sp>
      <p:pic>
        <p:nvPicPr>
          <p:cNvPr id="158758" name="Picture 38" descr="Earth view-white background"/>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53113" y="3609975"/>
            <a:ext cx="3267075"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56" name="Oval 36"/>
          <p:cNvSpPr>
            <a:spLocks noChangeAspect="1" noChangeArrowheads="1"/>
          </p:cNvSpPr>
          <p:nvPr/>
        </p:nvSpPr>
        <p:spPr bwMode="auto">
          <a:xfrm>
            <a:off x="7442200" y="5218113"/>
            <a:ext cx="46038" cy="46037"/>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394703" name="Picture 15"/>
          <p:cNvPicPr>
            <a:picLocks noChangeAspect="1" noChangeArrowheads="1"/>
          </p:cNvPicPr>
          <p:nvPr/>
        </p:nvPicPr>
        <p:blipFill>
          <a:blip r:embed="rId6">
            <a:clrChange>
              <a:clrFrom>
                <a:srgbClr val="FF0000"/>
              </a:clrFrom>
              <a:clrTo>
                <a:srgbClr val="FF0000">
                  <a:alpha val="0"/>
                </a:srgbClr>
              </a:clrTo>
            </a:clrChange>
          </a:blip>
          <a:srcRect/>
          <a:stretch>
            <a:fillRect/>
          </a:stretch>
        </p:blipFill>
        <p:spPr bwMode="auto">
          <a:xfrm>
            <a:off x="6945313" y="2027238"/>
            <a:ext cx="984250" cy="981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4697">
                                            <p:txEl>
                                              <p:pRg st="0" end="0"/>
                                            </p:txEl>
                                          </p:spTgt>
                                        </p:tgtEl>
                                        <p:attrNameLst>
                                          <p:attrName>style.visibility</p:attrName>
                                        </p:attrNameLst>
                                      </p:cBhvr>
                                      <p:to>
                                        <p:strVal val="visible"/>
                                      </p:to>
                                    </p:set>
                                    <p:anim calcmode="lin" valueType="num">
                                      <p:cBhvr additive="base">
                                        <p:cTn id="7" dur="500" fill="hold"/>
                                        <p:tgtEl>
                                          <p:spTgt spid="13946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4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4697">
                                            <p:txEl>
                                              <p:pRg st="1" end="1"/>
                                            </p:txEl>
                                          </p:spTgt>
                                        </p:tgtEl>
                                        <p:attrNameLst>
                                          <p:attrName>style.visibility</p:attrName>
                                        </p:attrNameLst>
                                      </p:cBhvr>
                                      <p:to>
                                        <p:strVal val="visible"/>
                                      </p:to>
                                    </p:set>
                                    <p:anim calcmode="lin" valueType="num">
                                      <p:cBhvr additive="base">
                                        <p:cTn id="13" dur="500" fill="hold"/>
                                        <p:tgtEl>
                                          <p:spTgt spid="13946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46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8758"/>
                                        </p:tgtEl>
                                        <p:attrNameLst>
                                          <p:attrName>style.visibility</p:attrName>
                                        </p:attrNameLst>
                                      </p:cBhvr>
                                      <p:to>
                                        <p:strVal val="visible"/>
                                      </p:to>
                                    </p:set>
                                    <p:animEffect transition="in" filter="fade">
                                      <p:cBhvr>
                                        <p:cTn id="17" dur="2000"/>
                                        <p:tgtEl>
                                          <p:spTgt spid="158758"/>
                                        </p:tgtEl>
                                      </p:cBhvr>
                                    </p:animEffect>
                                  </p:childTnLst>
                                </p:cTn>
                              </p:par>
                              <p:par>
                                <p:cTn id="18" presetID="10" presetClass="entr" presetSubtype="0" fill="hold" nodeType="withEffect">
                                  <p:stCondLst>
                                    <p:cond delay="0"/>
                                  </p:stCondLst>
                                  <p:childTnLst>
                                    <p:set>
                                      <p:cBhvr>
                                        <p:cTn id="19" dur="1" fill="hold">
                                          <p:stCondLst>
                                            <p:cond delay="0"/>
                                          </p:stCondLst>
                                        </p:cTn>
                                        <p:tgtEl>
                                          <p:spTgt spid="1394703"/>
                                        </p:tgtEl>
                                        <p:attrNameLst>
                                          <p:attrName>style.visibility</p:attrName>
                                        </p:attrNameLst>
                                      </p:cBhvr>
                                      <p:to>
                                        <p:strVal val="visible"/>
                                      </p:to>
                                    </p:set>
                                    <p:animEffect transition="in" filter="fade">
                                      <p:cBhvr>
                                        <p:cTn id="20" dur="500"/>
                                        <p:tgtEl>
                                          <p:spTgt spid="1394703"/>
                                        </p:tgtEl>
                                      </p:cBhvr>
                                    </p:animEffect>
                                  </p:childTnLst>
                                </p:cTn>
                              </p:par>
                              <p:par>
                                <p:cTn id="21" presetID="1" presetClass="path" presetSubtype="0" repeatCount="indefinite" fill="hold" nodeType="withEffect">
                                  <p:stCondLst>
                                    <p:cond delay="0"/>
                                  </p:stCondLst>
                                  <p:childTnLst>
                                    <p:animMotion origin="layout" path="M -0.00035 3.7037E-7 C 0.16128 3.7037E-7 0.29305 0.17546 0.29305 0.3912 C 0.29305 0.60671 0.16128 0.78241 -0.00035 0.78241 C -0.16215 0.78241 -0.29375 0.60671 -0.29375 0.3912 C -0.29375 0.17546 -0.16215 3.7037E-7 -0.00035 3.7037E-7 Z " pathEditMode="relative" rAng="0" ptsTypes="fffff">
                                      <p:cBhvr>
                                        <p:cTn id="22" dur="5000" fill="hold"/>
                                        <p:tgtEl>
                                          <p:spTgt spid="1394703"/>
                                        </p:tgtEl>
                                        <p:attrNameLst>
                                          <p:attrName>ppt_x</p:attrName>
                                          <p:attrName>ppt_y</p:attrName>
                                        </p:attrNameLst>
                                      </p:cBhvr>
                                      <p:rCtr x="0" y="39120"/>
                                    </p:animMotion>
                                  </p:childTnLst>
                                </p:cTn>
                              </p:par>
                              <p:par>
                                <p:cTn id="23" presetID="8" presetClass="emph" presetSubtype="0" repeatCount="indefinite" fill="hold" nodeType="withEffect">
                                  <p:stCondLst>
                                    <p:cond delay="0"/>
                                  </p:stCondLst>
                                  <p:childTnLst>
                                    <p:animRot by="21600000">
                                      <p:cBhvr>
                                        <p:cTn id="24" dur="5000" fill="hold"/>
                                        <p:tgtEl>
                                          <p:spTgt spid="1394703"/>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94697">
                                            <p:txEl>
                                              <p:pRg st="2" end="2"/>
                                            </p:txEl>
                                          </p:spTgt>
                                        </p:tgtEl>
                                        <p:attrNameLst>
                                          <p:attrName>style.visibility</p:attrName>
                                        </p:attrNameLst>
                                      </p:cBhvr>
                                      <p:to>
                                        <p:strVal val="visible"/>
                                      </p:to>
                                    </p:set>
                                    <p:anim calcmode="lin" valueType="num">
                                      <p:cBhvr additive="base">
                                        <p:cTn id="29" dur="500" fill="hold"/>
                                        <p:tgtEl>
                                          <p:spTgt spid="139469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946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94697">
                                            <p:txEl>
                                              <p:pRg st="3" end="3"/>
                                            </p:txEl>
                                          </p:spTgt>
                                        </p:tgtEl>
                                        <p:attrNameLst>
                                          <p:attrName>style.visibility</p:attrName>
                                        </p:attrNameLst>
                                      </p:cBhvr>
                                      <p:to>
                                        <p:strVal val="visible"/>
                                      </p:to>
                                    </p:set>
                                    <p:anim calcmode="lin" valueType="num">
                                      <p:cBhvr additive="base">
                                        <p:cTn id="35" dur="500" fill="hold"/>
                                        <p:tgtEl>
                                          <p:spTgt spid="139469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946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mph" presetSubtype="0" fill="hold" nodeType="clickEffect">
                                  <p:stCondLst>
                                    <p:cond delay="0"/>
                                  </p:stCondLst>
                                  <p:childTnLst>
                                    <p:animScale>
                                      <p:cBhvr>
                                        <p:cTn id="40" dur="2000" fill="hold"/>
                                        <p:tgtEl>
                                          <p:spTgt spid="158758"/>
                                        </p:tgtEl>
                                      </p:cBhvr>
                                      <p:by x="25000" y="25000"/>
                                    </p:animScale>
                                  </p:childTnLst>
                                </p:cTn>
                              </p:par>
                              <p:par>
                                <p:cTn id="41" presetID="10" presetClass="exit" presetSubtype="0" fill="hold" nodeType="withEffect">
                                  <p:stCondLst>
                                    <p:cond delay="0"/>
                                  </p:stCondLst>
                                  <p:childTnLst>
                                    <p:animEffect transition="out" filter="fade">
                                      <p:cBhvr>
                                        <p:cTn id="42" dur="2000"/>
                                        <p:tgtEl>
                                          <p:spTgt spid="158758"/>
                                        </p:tgtEl>
                                      </p:cBhvr>
                                    </p:animEffect>
                                    <p:set>
                                      <p:cBhvr>
                                        <p:cTn id="43" dur="1" fill="hold">
                                          <p:stCondLst>
                                            <p:cond delay="1999"/>
                                          </p:stCondLst>
                                        </p:cTn>
                                        <p:tgtEl>
                                          <p:spTgt spid="15875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58756"/>
                                        </p:tgtEl>
                                        <p:attrNameLst>
                                          <p:attrName>style.visibility</p:attrName>
                                        </p:attrNameLst>
                                      </p:cBhvr>
                                      <p:to>
                                        <p:strVal val="visible"/>
                                      </p:to>
                                    </p:set>
                                    <p:animEffect transition="in" filter="fade">
                                      <p:cBhvr>
                                        <p:cTn id="46" dur="2000"/>
                                        <p:tgtEl>
                                          <p:spTgt spid="1587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1" nodeType="clickEffect">
                                  <p:stCondLst>
                                    <p:cond delay="0"/>
                                  </p:stCondLst>
                                  <p:childTnLst>
                                    <p:animEffect transition="out" filter="fade">
                                      <p:cBhvr>
                                        <p:cTn id="50" dur="5000"/>
                                        <p:tgtEl>
                                          <p:spTgt spid="158756"/>
                                        </p:tgtEl>
                                      </p:cBhvr>
                                    </p:animEffect>
                                    <p:set>
                                      <p:cBhvr>
                                        <p:cTn id="51" dur="1" fill="hold">
                                          <p:stCondLst>
                                            <p:cond delay="4999"/>
                                          </p:stCondLst>
                                        </p:cTn>
                                        <p:tgtEl>
                                          <p:spTgt spid="15875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394697">
                                            <p:txEl>
                                              <p:pRg st="4" end="4"/>
                                            </p:txEl>
                                          </p:spTgt>
                                        </p:tgtEl>
                                        <p:attrNameLst>
                                          <p:attrName>style.visibility</p:attrName>
                                        </p:attrNameLst>
                                      </p:cBhvr>
                                      <p:to>
                                        <p:strVal val="visible"/>
                                      </p:to>
                                    </p:set>
                                    <p:anim calcmode="lin" valueType="num">
                                      <p:cBhvr additive="base">
                                        <p:cTn id="56" dur="500" fill="hold"/>
                                        <p:tgtEl>
                                          <p:spTgt spid="1394697">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946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39938">
                                            <p:txEl>
                                              <p:pRg st="1" end="1"/>
                                            </p:txEl>
                                          </p:spTgt>
                                        </p:tgtEl>
                                        <p:attrNameLst>
                                          <p:attrName>style.visibility</p:attrName>
                                        </p:attrNameLst>
                                      </p:cBhvr>
                                      <p:to>
                                        <p:strVal val="visible"/>
                                      </p:to>
                                    </p:set>
                                    <p:anim calcmode="lin" valueType="num">
                                      <p:cBhvr additive="base">
                                        <p:cTn id="62"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9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56" grpId="0" animBg="1"/>
      <p:bldP spid="15875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Gravitational time dilation</a:t>
            </a:r>
          </a:p>
          <a:p>
            <a:pPr eaLnBrk="1" hangingPunct="1">
              <a:buFontTx/>
              <a:buNone/>
            </a:pPr>
            <a:r>
              <a:rPr lang="en-US" altLang="en-US" sz="2400">
                <a:solidFill>
                  <a:srgbClr val="000000"/>
                </a:solidFill>
                <a:cs typeface="Times New Roman" pitchFamily="18" charset="0"/>
              </a:rPr>
              <a:t>●We can deduce from the principle of equivalence that time slows down near a massive body.  Consider:	</a:t>
            </a:r>
          </a:p>
          <a:p>
            <a:pPr eaLnBrk="1" hangingPunct="1">
              <a:buFontTx/>
              <a:buNone/>
            </a:pPr>
            <a:r>
              <a:rPr lang="en-US" altLang="en-US" sz="2400">
                <a:solidFill>
                  <a:srgbClr val="000000"/>
                </a:solidFill>
                <a:cs typeface="Times New Roman" pitchFamily="18" charset="0"/>
              </a:rPr>
              <a:t>●In the </a:t>
            </a:r>
            <a:r>
              <a:rPr lang="en-US" altLang="en-US" sz="2400" i="1">
                <a:solidFill>
                  <a:srgbClr val="000000"/>
                </a:solidFill>
                <a:cs typeface="Times New Roman" pitchFamily="18" charset="0"/>
              </a:rPr>
              <a:t>Twin Paradox</a:t>
            </a:r>
            <a:r>
              <a:rPr lang="en-US" altLang="en-US" sz="2400">
                <a:solidFill>
                  <a:srgbClr val="000000"/>
                </a:solidFill>
                <a:cs typeface="Times New Roman" pitchFamily="18" charset="0"/>
              </a:rPr>
              <a:t> we discovered that time dilated only for the twin that                                                             accelerated.                                   </a:t>
            </a:r>
          </a:p>
          <a:p>
            <a:pPr eaLnBrk="1" hangingPunct="1">
              <a:buFontTx/>
              <a:buNone/>
            </a:pPr>
            <a:r>
              <a:rPr lang="en-US" altLang="en-US" sz="2400">
                <a:solidFill>
                  <a:srgbClr val="000000"/>
                </a:solidFill>
                <a:cs typeface="Times New Roman" pitchFamily="18" charset="0"/>
              </a:rPr>
              <a:t>●The equivalence                                                                                                 principle then predicts                                                                         that time dilation will                                                                           occur in a strong                                                                          gravitational field,                                                                           which cannot be                                                                           distinguished from                                                                                    an acceleration.</a:t>
            </a:r>
          </a:p>
        </p:txBody>
      </p:sp>
      <p:pic>
        <p:nvPicPr>
          <p:cNvPr id="1368075" name="Picture 11" descr="ANd9GcSF90QhuEgW2ZHPMi5ntDBDKjrt1E3W7Lc9Hjm9HIJQ1Z5PbRJn8qJAtVwA"/>
          <p:cNvPicPr>
            <a:picLocks noChangeAspect="1" noChangeArrowheads="1"/>
          </p:cNvPicPr>
          <p:nvPr/>
        </p:nvPicPr>
        <p:blipFill>
          <a:blip r:embed="rId6"/>
          <a:srcRect/>
          <a:stretch>
            <a:fillRect/>
          </a:stretch>
        </p:blipFill>
        <p:spPr bwMode="auto">
          <a:xfrm>
            <a:off x="4013200" y="3032125"/>
            <a:ext cx="4826000" cy="3614738"/>
          </a:xfrm>
          <a:prstGeom prst="rect">
            <a:avLst/>
          </a:prstGeom>
          <a:ln>
            <a:noFill/>
          </a:ln>
          <a:effectLst>
            <a:outerShdw blurRad="292100" dist="139700" dir="2700000" algn="tl" rotWithShape="0">
              <a:srgbClr val="333333">
                <a:alpha val="65000"/>
              </a:srgbClr>
            </a:outerShdw>
          </a:effectLst>
        </p:spPr>
      </p:pic>
      <p:pic>
        <p:nvPicPr>
          <p:cNvPr id="1368076" name="Picture 12" descr="einstein"/>
          <p:cNvPicPr>
            <a:picLocks noChangeAspect="1" noChangeArrowheads="1"/>
          </p:cNvPicPr>
          <p:nvPr/>
        </p:nvPicPr>
        <p:blipFill>
          <a:blip r:embed="rId7"/>
          <a:srcRect/>
          <a:stretch>
            <a:fillRect/>
          </a:stretch>
        </p:blipFill>
        <p:spPr bwMode="auto">
          <a:xfrm>
            <a:off x="4032250" y="4660900"/>
            <a:ext cx="681038" cy="787400"/>
          </a:xfrm>
          <a:prstGeom prst="rect">
            <a:avLst/>
          </a:prstGeom>
          <a:ln>
            <a:noFill/>
          </a:ln>
          <a:effectLst>
            <a:outerShdw blurRad="292100" dist="139700" dir="2700000" algn="tl" rotWithShape="0">
              <a:srgbClr val="333333">
                <a:alpha val="65000"/>
              </a:srgbClr>
            </a:outerShdw>
          </a:effectLst>
        </p:spPr>
      </p:pic>
      <p:pic>
        <p:nvPicPr>
          <p:cNvPr id="1368077" name="Picture 13" descr="Einstein as patent clerk"/>
          <p:cNvPicPr>
            <a:picLocks noChangeAspect="1" noChangeArrowheads="1"/>
          </p:cNvPicPr>
          <p:nvPr/>
        </p:nvPicPr>
        <p:blipFill>
          <a:blip r:embed="rId8"/>
          <a:srcRect/>
          <a:stretch>
            <a:fillRect/>
          </a:stretch>
        </p:blipFill>
        <p:spPr bwMode="auto">
          <a:xfrm>
            <a:off x="5454650" y="4643438"/>
            <a:ext cx="735013" cy="812800"/>
          </a:xfrm>
          <a:prstGeom prst="rect">
            <a:avLst/>
          </a:prstGeom>
          <a:ln>
            <a:noFill/>
          </a:ln>
          <a:effectLst>
            <a:outerShdw blurRad="292100" dist="139700" dir="2700000" algn="tl" rotWithShape="0">
              <a:srgbClr val="333333">
                <a:alpha val="65000"/>
              </a:srgbClr>
            </a:outerShdw>
          </a:effectLst>
        </p:spPr>
      </p:pic>
      <p:sp>
        <p:nvSpPr>
          <p:cNvPr id="1368078" name="Text Box 14"/>
          <p:cNvSpPr txBox="1">
            <a:spLocks noChangeArrowheads="1"/>
          </p:cNvSpPr>
          <p:nvPr/>
        </p:nvSpPr>
        <p:spPr bwMode="auto">
          <a:xfrm>
            <a:off x="6726238" y="3062288"/>
            <a:ext cx="20986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i="1">
                <a:solidFill>
                  <a:schemeClr val="bg1"/>
                </a:solidFill>
              </a:rPr>
              <a:t>aging is slower near a large mass like a black hole!</a:t>
            </a:r>
          </a:p>
        </p:txBody>
      </p:sp>
      <p:sp>
        <p:nvSpPr>
          <p:cNvPr id="4096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8066">
                                            <p:txEl>
                                              <p:pRg st="0" end="0"/>
                                            </p:txEl>
                                          </p:spTgt>
                                        </p:tgtEl>
                                        <p:attrNameLst>
                                          <p:attrName>style.visibility</p:attrName>
                                        </p:attrNameLst>
                                      </p:cBhvr>
                                      <p:to>
                                        <p:strVal val="visible"/>
                                      </p:to>
                                    </p:set>
                                    <p:anim calcmode="lin" valueType="num">
                                      <p:cBhvr additive="base">
                                        <p:cTn id="7" dur="500" fill="hold"/>
                                        <p:tgtEl>
                                          <p:spTgt spid="136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8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8066">
                                            <p:txEl>
                                              <p:pRg st="1" end="1"/>
                                            </p:txEl>
                                          </p:spTgt>
                                        </p:tgtEl>
                                        <p:attrNameLst>
                                          <p:attrName>style.visibility</p:attrName>
                                        </p:attrNameLst>
                                      </p:cBhvr>
                                      <p:to>
                                        <p:strVal val="visible"/>
                                      </p:to>
                                    </p:set>
                                    <p:anim calcmode="lin" valueType="num">
                                      <p:cBhvr additive="base">
                                        <p:cTn id="13" dur="500" fill="hold"/>
                                        <p:tgtEl>
                                          <p:spTgt spid="1368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68066">
                                            <p:txEl>
                                              <p:pRg st="2" end="2"/>
                                            </p:txEl>
                                          </p:spTgt>
                                        </p:tgtEl>
                                        <p:attrNameLst>
                                          <p:attrName>style.visibility</p:attrName>
                                        </p:attrNameLst>
                                      </p:cBhvr>
                                      <p:to>
                                        <p:strVal val="visible"/>
                                      </p:to>
                                    </p:set>
                                    <p:anim calcmode="lin" valueType="num">
                                      <p:cBhvr additive="base">
                                        <p:cTn id="19" dur="500" fill="hold"/>
                                        <p:tgtEl>
                                          <p:spTgt spid="1368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8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68066">
                                            <p:txEl>
                                              <p:pRg st="3" end="3"/>
                                            </p:txEl>
                                          </p:spTgt>
                                        </p:tgtEl>
                                        <p:attrNameLst>
                                          <p:attrName>style.visibility</p:attrName>
                                        </p:attrNameLst>
                                      </p:cBhvr>
                                      <p:to>
                                        <p:strVal val="visible"/>
                                      </p:to>
                                    </p:set>
                                    <p:anim calcmode="lin" valueType="num">
                                      <p:cBhvr additive="base">
                                        <p:cTn id="25" dur="500" fill="hold"/>
                                        <p:tgtEl>
                                          <p:spTgt spid="1368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8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368075"/>
                                        </p:tgtEl>
                                        <p:attrNameLst>
                                          <p:attrName>style.visibility</p:attrName>
                                        </p:attrNameLst>
                                      </p:cBhvr>
                                      <p:to>
                                        <p:strVal val="visible"/>
                                      </p:to>
                                    </p:set>
                                    <p:animEffect transition="in" filter="fade">
                                      <p:cBhvr>
                                        <p:cTn id="29" dur="2000"/>
                                        <p:tgtEl>
                                          <p:spTgt spid="13680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368077"/>
                                        </p:tgtEl>
                                        <p:attrNameLst>
                                          <p:attrName>style.visibility</p:attrName>
                                        </p:attrNameLst>
                                      </p:cBhvr>
                                      <p:to>
                                        <p:strVal val="visible"/>
                                      </p:to>
                                    </p:set>
                                    <p:anim calcmode="lin" valueType="num">
                                      <p:cBhvr>
                                        <p:cTn id="34" dur="500" fill="hold"/>
                                        <p:tgtEl>
                                          <p:spTgt spid="1368077"/>
                                        </p:tgtEl>
                                        <p:attrNameLst>
                                          <p:attrName>ppt_w</p:attrName>
                                        </p:attrNameLst>
                                      </p:cBhvr>
                                      <p:tavLst>
                                        <p:tav tm="0">
                                          <p:val>
                                            <p:fltVal val="0"/>
                                          </p:val>
                                        </p:tav>
                                        <p:tav tm="100000">
                                          <p:val>
                                            <p:strVal val="#ppt_w"/>
                                          </p:val>
                                        </p:tav>
                                      </p:tavLst>
                                    </p:anim>
                                    <p:anim calcmode="lin" valueType="num">
                                      <p:cBhvr>
                                        <p:cTn id="35" dur="500" fill="hold"/>
                                        <p:tgtEl>
                                          <p:spTgt spid="1368077"/>
                                        </p:tgtEl>
                                        <p:attrNameLst>
                                          <p:attrName>ppt_h</p:attrName>
                                        </p:attrNameLst>
                                      </p:cBhvr>
                                      <p:tavLst>
                                        <p:tav tm="0">
                                          <p:val>
                                            <p:fltVal val="0"/>
                                          </p:val>
                                        </p:tav>
                                        <p:tav tm="100000">
                                          <p:val>
                                            <p:strVal val="#ppt_h"/>
                                          </p:val>
                                        </p:tav>
                                      </p:tavLst>
                                    </p:anim>
                                    <p:animEffect transition="in" filter="fade">
                                      <p:cBhvr>
                                        <p:cTn id="36" dur="500"/>
                                        <p:tgtEl>
                                          <p:spTgt spid="1368077"/>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1368076"/>
                                        </p:tgtEl>
                                        <p:attrNameLst>
                                          <p:attrName>style.visibility</p:attrName>
                                        </p:attrNameLst>
                                      </p:cBhvr>
                                      <p:to>
                                        <p:strVal val="visible"/>
                                      </p:to>
                                    </p:set>
                                    <p:anim calcmode="lin" valueType="num">
                                      <p:cBhvr>
                                        <p:cTn id="41" dur="500" fill="hold"/>
                                        <p:tgtEl>
                                          <p:spTgt spid="1368076"/>
                                        </p:tgtEl>
                                        <p:attrNameLst>
                                          <p:attrName>ppt_w</p:attrName>
                                        </p:attrNameLst>
                                      </p:cBhvr>
                                      <p:tavLst>
                                        <p:tav tm="0">
                                          <p:val>
                                            <p:fltVal val="0"/>
                                          </p:val>
                                        </p:tav>
                                        <p:tav tm="100000">
                                          <p:val>
                                            <p:strVal val="#ppt_w"/>
                                          </p:val>
                                        </p:tav>
                                      </p:tavLst>
                                    </p:anim>
                                    <p:anim calcmode="lin" valueType="num">
                                      <p:cBhvr>
                                        <p:cTn id="42" dur="500" fill="hold"/>
                                        <p:tgtEl>
                                          <p:spTgt spid="1368076"/>
                                        </p:tgtEl>
                                        <p:attrNameLst>
                                          <p:attrName>ppt_h</p:attrName>
                                        </p:attrNameLst>
                                      </p:cBhvr>
                                      <p:tavLst>
                                        <p:tav tm="0">
                                          <p:val>
                                            <p:fltVal val="0"/>
                                          </p:val>
                                        </p:tav>
                                        <p:tav tm="100000">
                                          <p:val>
                                            <p:strVal val="#ppt_h"/>
                                          </p:val>
                                        </p:tav>
                                      </p:tavLst>
                                    </p:anim>
                                    <p:animEffect transition="in" filter="fade">
                                      <p:cBhvr>
                                        <p:cTn id="43" dur="500"/>
                                        <p:tgtEl>
                                          <p:spTgt spid="1368076"/>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iterate type="lt">
                                    <p:tmPct val="10000"/>
                                  </p:iterate>
                                  <p:childTnLst>
                                    <p:set>
                                      <p:cBhvr>
                                        <p:cTn id="47" dur="1" fill="hold">
                                          <p:stCondLst>
                                            <p:cond delay="0"/>
                                          </p:stCondLst>
                                        </p:cTn>
                                        <p:tgtEl>
                                          <p:spTgt spid="1368078">
                                            <p:txEl>
                                              <p:pRg st="0" end="0"/>
                                            </p:txEl>
                                          </p:spTgt>
                                        </p:tgtEl>
                                        <p:attrNameLst>
                                          <p:attrName>style.visibility</p:attrName>
                                        </p:attrNameLst>
                                      </p:cBhvr>
                                      <p:to>
                                        <p:strVal val="visible"/>
                                      </p:to>
                                    </p:set>
                                    <p:anim calcmode="lin" valueType="num">
                                      <p:cBhvr additive="base">
                                        <p:cTn id="48" dur="500" fill="hold"/>
                                        <p:tgtEl>
                                          <p:spTgt spid="1368078">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3680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583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cs typeface="Segoe UI" pitchFamily="34" charset="0"/>
              </a:rPr>
              <a:t>Applications and skills: </a:t>
            </a:r>
          </a:p>
          <a:p>
            <a:pPr>
              <a:buFontTx/>
              <a:buNone/>
            </a:pPr>
            <a:r>
              <a:rPr lang="en-US" altLang="en-US" sz="2400">
                <a:cs typeface="Segoe UI" pitchFamily="34" charset="0"/>
              </a:rPr>
              <a:t>• Using the equivalence principle to deduce and explain light bending near massive objects </a:t>
            </a:r>
          </a:p>
          <a:p>
            <a:pPr>
              <a:buFontTx/>
              <a:buNone/>
            </a:pPr>
            <a:r>
              <a:rPr lang="en-US" altLang="en-US" sz="2400">
                <a:cs typeface="Segoe UI" pitchFamily="34" charset="0"/>
              </a:rPr>
              <a:t>• Using the equivalence principle to deduce and explain gravitational time dilation </a:t>
            </a:r>
          </a:p>
          <a:p>
            <a:pPr>
              <a:buFontTx/>
              <a:buNone/>
            </a:pPr>
            <a:r>
              <a:rPr lang="en-US" altLang="en-US" sz="2400">
                <a:cs typeface="Segoe UI" pitchFamily="34" charset="0"/>
              </a:rPr>
              <a:t>• Calculating gravitational frequency shifts </a:t>
            </a:r>
          </a:p>
          <a:p>
            <a:pPr>
              <a:buFontTx/>
              <a:buNone/>
            </a:pPr>
            <a:r>
              <a:rPr lang="en-US" altLang="en-US" sz="2400">
                <a:cs typeface="Segoe UI" pitchFamily="34" charset="0"/>
              </a:rPr>
              <a:t>• Describing an experiment in which gravitational redshift is observed and measured </a:t>
            </a:r>
          </a:p>
          <a:p>
            <a:pPr>
              <a:buFontTx/>
              <a:buNone/>
            </a:pPr>
            <a:r>
              <a:rPr lang="en-US" altLang="en-US" sz="2400">
                <a:cs typeface="Segoe UI" pitchFamily="34" charset="0"/>
              </a:rPr>
              <a:t>• Calculating the Schwarzschild radius of a black hole </a:t>
            </a:r>
          </a:p>
          <a:p>
            <a:pPr>
              <a:buFontTx/>
              <a:buNone/>
            </a:pPr>
            <a:r>
              <a:rPr lang="en-US" altLang="en-US" sz="2400">
                <a:cs typeface="Segoe UI" pitchFamily="34" charset="0"/>
              </a:rPr>
              <a:t>• Applying the formula for gravitational time dilation near the event horizon of a black hole </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52" name="Rectangle 16"/>
          <p:cNvSpPr>
            <a:spLocks noChangeArrowheads="1"/>
          </p:cNvSpPr>
          <p:nvPr/>
        </p:nvSpPr>
        <p:spPr bwMode="auto">
          <a:xfrm>
            <a:off x="685800" y="5162550"/>
            <a:ext cx="7764463" cy="16954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sym typeface="Symbol" pitchFamily="18" charset="2"/>
              </a:rPr>
              <a:t>Note that the formula has no meaning if </a:t>
            </a:r>
            <a:r>
              <a:rPr lang="en-US" altLang="en-US" sz="2400" i="1">
                <a:sym typeface="Symbol" pitchFamily="18" charset="2"/>
              </a:rPr>
              <a:t>r</a:t>
            </a:r>
            <a:r>
              <a:rPr lang="en-US" altLang="en-US" sz="2400">
                <a:sym typeface="Symbol" pitchFamily="18" charset="2"/>
              </a:rPr>
              <a:t>  </a:t>
            </a:r>
            <a:r>
              <a:rPr lang="en-US" altLang="en-US" sz="2400" i="1">
                <a:sym typeface="Symbol" pitchFamily="18" charset="2"/>
              </a:rPr>
              <a:t>R</a:t>
            </a:r>
            <a:r>
              <a:rPr lang="en-US" altLang="en-US" sz="2400" i="1" baseline="-25000">
                <a:sym typeface="Symbol" pitchFamily="18" charset="2"/>
              </a:rPr>
              <a:t>S</a:t>
            </a:r>
            <a:r>
              <a:rPr lang="en-US" altLang="en-US" sz="2400">
                <a:sym typeface="Symbol" pitchFamily="18" charset="2"/>
              </a:rPr>
              <a:t>.</a:t>
            </a:r>
          </a:p>
          <a:p>
            <a:pPr eaLnBrk="1" hangingPunct="1">
              <a:spcBef>
                <a:spcPct val="0"/>
              </a:spcBef>
              <a:buFontTx/>
              <a:buNone/>
            </a:pPr>
            <a:r>
              <a:rPr lang="en-US" altLang="en-US" sz="2400" b="1">
                <a:sym typeface="Symbol" pitchFamily="18" charset="2"/>
              </a:rPr>
              <a:t></a:t>
            </a:r>
            <a:r>
              <a:rPr lang="en-US" altLang="en-US" sz="2400">
                <a:sym typeface="Symbol" pitchFamily="18" charset="2"/>
              </a:rPr>
              <a:t>As </a:t>
            </a:r>
            <a:r>
              <a:rPr lang="en-US" altLang="en-US" sz="2400" i="1">
                <a:sym typeface="Symbol" pitchFamily="18" charset="2"/>
              </a:rPr>
              <a:t>r</a:t>
            </a:r>
            <a:r>
              <a:rPr lang="en-US" altLang="en-US" sz="2400">
                <a:sym typeface="Symbol" pitchFamily="18" charset="2"/>
              </a:rPr>
              <a:t>  </a:t>
            </a:r>
            <a:r>
              <a:rPr lang="en-US" altLang="en-US" sz="2400" i="1">
                <a:sym typeface="Symbol" pitchFamily="18" charset="2"/>
              </a:rPr>
              <a:t>R</a:t>
            </a:r>
            <a:r>
              <a:rPr lang="en-US" altLang="en-US" sz="2400" i="1" baseline="-25000">
                <a:sym typeface="Symbol" pitchFamily="18" charset="2"/>
              </a:rPr>
              <a:t>S</a:t>
            </a:r>
            <a:r>
              <a:rPr lang="en-US" altLang="en-US" sz="2400">
                <a:sym typeface="Symbol" pitchFamily="18" charset="2"/>
              </a:rPr>
              <a:t>, the event horizon, we see that </a:t>
            </a: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t</a:t>
            </a:r>
            <a:r>
              <a:rPr lang="en-US" altLang="en-US" sz="2400">
                <a:ea typeface="Times New Roman" pitchFamily="18" charset="0"/>
                <a:cs typeface="Courier New" pitchFamily="49" charset="0"/>
                <a:sym typeface="Symbol" pitchFamily="18" charset="2"/>
              </a:rPr>
              <a:t>  , or time comes to a halt!</a:t>
            </a:r>
          </a:p>
        </p:txBody>
      </p:sp>
      <p:sp>
        <p:nvSpPr>
          <p:cNvPr id="1396738" name="Rectangle 2"/>
          <p:cNvSpPr>
            <a:spLocks noChangeArrowheads="1"/>
          </p:cNvSpPr>
          <p:nvPr/>
        </p:nvSpPr>
        <p:spPr bwMode="auto">
          <a:xfrm>
            <a:off x="685800" y="1338263"/>
            <a:ext cx="7772400" cy="38528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Gravitational time dilation</a:t>
            </a:r>
          </a:p>
          <a:p>
            <a:pPr eaLnBrk="1" hangingPunct="1">
              <a:buFontTx/>
              <a:buNone/>
            </a:pPr>
            <a:r>
              <a:rPr lang="en-US" altLang="en-US" sz="2400">
                <a:solidFill>
                  <a:srgbClr val="000000"/>
                </a:solidFill>
                <a:cs typeface="Times New Roman" pitchFamily="18" charset="0"/>
              </a:rPr>
              <a:t>●As stated previously, due to the equivalence principle, time is dilated in the presence of massive objects, such as black holes.</a:t>
            </a:r>
          </a:p>
          <a:p>
            <a:pPr eaLnBrk="1" hangingPunct="1">
              <a:buFontTx/>
              <a:buNone/>
            </a:pPr>
            <a:r>
              <a:rPr lang="en-US" altLang="en-US" sz="2400">
                <a:solidFill>
                  <a:srgbClr val="000000"/>
                </a:solidFill>
                <a:cs typeface="Times New Roman" pitchFamily="18" charset="0"/>
              </a:rPr>
              <a:t>●Without proof, here is the time dilation formula for a distance </a:t>
            </a:r>
            <a:r>
              <a:rPr lang="en-US" altLang="en-US" sz="2400" i="1">
                <a:solidFill>
                  <a:srgbClr val="000000"/>
                </a:solidFill>
                <a:cs typeface="Times New Roman" pitchFamily="18" charset="0"/>
              </a:rPr>
              <a:t>r</a:t>
            </a:r>
            <a:r>
              <a:rPr lang="en-US" altLang="en-US" sz="2400">
                <a:solidFill>
                  <a:srgbClr val="000000"/>
                </a:solidFill>
                <a:cs typeface="Times New Roman" pitchFamily="18" charset="0"/>
              </a:rPr>
              <a:t> from the center of a black hole having an event horizon of </a:t>
            </a:r>
            <a:r>
              <a:rPr lang="en-US" altLang="en-US" sz="2400" i="1">
                <a:solidFill>
                  <a:srgbClr val="000000"/>
                </a:solidFill>
                <a:cs typeface="Times New Roman" pitchFamily="18" charset="0"/>
              </a:rPr>
              <a:t>R</a:t>
            </a:r>
            <a:r>
              <a:rPr lang="en-US" altLang="en-US" sz="2400" baseline="-25000">
                <a:solidFill>
                  <a:srgbClr val="000000"/>
                </a:solidFill>
                <a:cs typeface="Times New Roman" pitchFamily="18" charset="0"/>
              </a:rPr>
              <a:t>S</a:t>
            </a:r>
            <a:r>
              <a:rPr lang="en-US" altLang="en-US" sz="2400">
                <a:solidFill>
                  <a:srgbClr val="000000"/>
                </a:solidFill>
                <a:cs typeface="Times New Roman" pitchFamily="18" charset="0"/>
              </a:rPr>
              <a:t>:	</a:t>
            </a:r>
          </a:p>
        </p:txBody>
      </p:sp>
      <p:grpSp>
        <p:nvGrpSpPr>
          <p:cNvPr id="2" name="Group 15"/>
          <p:cNvGrpSpPr>
            <a:grpSpLocks/>
          </p:cNvGrpSpPr>
          <p:nvPr/>
        </p:nvGrpSpPr>
        <p:grpSpPr bwMode="auto">
          <a:xfrm>
            <a:off x="885825" y="4110038"/>
            <a:ext cx="7361238" cy="976312"/>
            <a:chOff x="558" y="2728"/>
            <a:chExt cx="4637" cy="615"/>
          </a:xfrm>
        </p:grpSpPr>
        <p:sp>
          <p:nvSpPr>
            <p:cNvPr id="41990" name="Text Box 5"/>
            <p:cNvSpPr txBox="1">
              <a:spLocks noChangeArrowheads="1"/>
            </p:cNvSpPr>
            <p:nvPr/>
          </p:nvSpPr>
          <p:spPr bwMode="auto">
            <a:xfrm>
              <a:off x="3472" y="2770"/>
              <a:ext cx="1723"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time dilation near a black hole</a:t>
              </a:r>
            </a:p>
          </p:txBody>
        </p:sp>
        <p:sp>
          <p:nvSpPr>
            <p:cNvPr id="41991" name="Rectangle 6"/>
            <p:cNvSpPr>
              <a:spLocks noChangeArrowheads="1"/>
            </p:cNvSpPr>
            <p:nvPr/>
          </p:nvSpPr>
          <p:spPr bwMode="auto">
            <a:xfrm>
              <a:off x="558" y="2764"/>
              <a:ext cx="4635" cy="5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1992" name="Group 14"/>
            <p:cNvGrpSpPr>
              <a:grpSpLocks/>
            </p:cNvGrpSpPr>
            <p:nvPr/>
          </p:nvGrpSpPr>
          <p:grpSpPr bwMode="auto">
            <a:xfrm>
              <a:off x="636" y="2728"/>
              <a:ext cx="1309" cy="615"/>
              <a:chOff x="255" y="3311"/>
              <a:chExt cx="1309" cy="615"/>
            </a:xfrm>
          </p:grpSpPr>
          <p:sp>
            <p:nvSpPr>
              <p:cNvPr id="41993" name="Rectangle 7"/>
              <p:cNvSpPr>
                <a:spLocks noChangeArrowheads="1"/>
              </p:cNvSpPr>
              <p:nvPr/>
            </p:nvSpPr>
            <p:spPr bwMode="auto">
              <a:xfrm>
                <a:off x="255" y="3429"/>
                <a:ext cx="71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t</a:t>
                </a:r>
                <a:r>
                  <a:rPr lang="en-US" altLang="en-US" sz="2400">
                    <a:ea typeface="Times New Roman" pitchFamily="18" charset="0"/>
                    <a:cs typeface="Courier New" pitchFamily="49" charset="0"/>
                    <a:sym typeface="Symbol" pitchFamily="18" charset="2"/>
                  </a:rPr>
                  <a:t> =</a:t>
                </a:r>
                <a:endParaRPr lang="en-US" altLang="en-US" sz="2400" i="1" baseline="30000">
                  <a:solidFill>
                    <a:srgbClr val="000000"/>
                  </a:solidFill>
                  <a:ea typeface="Times New Roman" pitchFamily="18" charset="0"/>
                  <a:cs typeface="Courier New" pitchFamily="49" charset="0"/>
                </a:endParaRPr>
              </a:p>
            </p:txBody>
          </p:sp>
          <p:sp>
            <p:nvSpPr>
              <p:cNvPr id="41994" name="Rectangle 8"/>
              <p:cNvSpPr>
                <a:spLocks noChangeArrowheads="1"/>
              </p:cNvSpPr>
              <p:nvPr/>
            </p:nvSpPr>
            <p:spPr bwMode="auto">
              <a:xfrm>
                <a:off x="980" y="3311"/>
                <a:ext cx="4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t</a:t>
                </a:r>
                <a:r>
                  <a:rPr lang="en-US" altLang="en-US" sz="2400" baseline="-25000">
                    <a:solidFill>
                      <a:srgbClr val="000000"/>
                    </a:solidFill>
                    <a:ea typeface="Times New Roman" pitchFamily="18" charset="0"/>
                    <a:cs typeface="Courier New" pitchFamily="49" charset="0"/>
                    <a:sym typeface="Symbol" pitchFamily="18" charset="2"/>
                  </a:rPr>
                  <a:t>0</a:t>
                </a:r>
                <a:endParaRPr lang="en-US" altLang="en-US" sz="2400" i="1">
                  <a:solidFill>
                    <a:srgbClr val="000000"/>
                  </a:solidFill>
                  <a:ea typeface="Times New Roman" pitchFamily="18" charset="0"/>
                  <a:cs typeface="Courier New" pitchFamily="49" charset="0"/>
                  <a:sym typeface="Symbol" pitchFamily="18" charset="2"/>
                </a:endParaRPr>
              </a:p>
            </p:txBody>
          </p:sp>
          <p:sp>
            <p:nvSpPr>
              <p:cNvPr id="41995" name="Rectangle 9"/>
              <p:cNvSpPr>
                <a:spLocks noChangeArrowheads="1"/>
              </p:cNvSpPr>
              <p:nvPr/>
            </p:nvSpPr>
            <p:spPr bwMode="auto">
              <a:xfrm>
                <a:off x="885" y="3639"/>
                <a:ext cx="6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800">
                    <a:solidFill>
                      <a:srgbClr val="000000"/>
                    </a:solidFill>
                    <a:ea typeface="Times New Roman" pitchFamily="18" charset="0"/>
                    <a:cs typeface="Courier New" pitchFamily="49" charset="0"/>
                    <a:sym typeface="Symbol" pitchFamily="18" charset="2"/>
                  </a:rPr>
                  <a:t>1  -</a:t>
                </a:r>
                <a:endParaRPr lang="en-US" altLang="en-US" sz="1800" i="1">
                  <a:solidFill>
                    <a:srgbClr val="000000"/>
                  </a:solidFill>
                  <a:ea typeface="Times New Roman" pitchFamily="18" charset="0"/>
                  <a:cs typeface="Courier New" pitchFamily="49" charset="0"/>
                  <a:sym typeface="Symbol" pitchFamily="18" charset="2"/>
                </a:endParaRPr>
              </a:p>
            </p:txBody>
          </p:sp>
          <p:sp>
            <p:nvSpPr>
              <p:cNvPr id="41996" name="Rectangle 10"/>
              <p:cNvSpPr>
                <a:spLocks noChangeArrowheads="1"/>
              </p:cNvSpPr>
              <p:nvPr/>
            </p:nvSpPr>
            <p:spPr bwMode="auto">
              <a:xfrm>
                <a:off x="1205" y="3551"/>
                <a:ext cx="33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i="1">
                    <a:solidFill>
                      <a:srgbClr val="000000"/>
                    </a:solidFill>
                    <a:ea typeface="Times New Roman" pitchFamily="18" charset="0"/>
                    <a:cs typeface="Courier New" pitchFamily="49" charset="0"/>
                    <a:sym typeface="Symbol" pitchFamily="18" charset="2"/>
                  </a:rPr>
                  <a:t>R</a:t>
                </a:r>
                <a:r>
                  <a:rPr lang="en-US" altLang="en-US" sz="1600" i="1" baseline="-25000">
                    <a:solidFill>
                      <a:srgbClr val="000000"/>
                    </a:solidFill>
                    <a:ea typeface="Times New Roman" pitchFamily="18" charset="0"/>
                    <a:cs typeface="Courier New" pitchFamily="49" charset="0"/>
                    <a:sym typeface="Symbol" pitchFamily="18" charset="2"/>
                  </a:rPr>
                  <a:t>S</a:t>
                </a:r>
                <a:endParaRPr lang="en-US" altLang="en-US" sz="1600">
                  <a:solidFill>
                    <a:srgbClr val="000000"/>
                  </a:solidFill>
                  <a:ea typeface="Times New Roman" pitchFamily="18" charset="0"/>
                  <a:cs typeface="Courier New" pitchFamily="49" charset="0"/>
                  <a:sym typeface="Symbol" pitchFamily="18" charset="2"/>
                </a:endParaRPr>
              </a:p>
              <a:p>
                <a:pPr algn="ctr" eaLnBrk="1" hangingPunct="1">
                  <a:lnSpc>
                    <a:spcPct val="90000"/>
                  </a:lnSpc>
                  <a:buFontTx/>
                  <a:buNone/>
                </a:pPr>
                <a:r>
                  <a:rPr lang="en-US" altLang="en-US" sz="1600" i="1">
                    <a:solidFill>
                      <a:srgbClr val="000000"/>
                    </a:solidFill>
                    <a:ea typeface="Times New Roman" pitchFamily="18" charset="0"/>
                    <a:cs typeface="Courier New" pitchFamily="49" charset="0"/>
                    <a:sym typeface="Symbol" pitchFamily="18" charset="2"/>
                  </a:rPr>
                  <a:t>r</a:t>
                </a:r>
              </a:p>
            </p:txBody>
          </p:sp>
          <p:sp>
            <p:nvSpPr>
              <p:cNvPr id="41997" name="Line 11"/>
              <p:cNvSpPr>
                <a:spLocks noChangeShapeType="1"/>
              </p:cNvSpPr>
              <p:nvPr/>
            </p:nvSpPr>
            <p:spPr bwMode="auto">
              <a:xfrm>
                <a:off x="1285" y="3740"/>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Freeform 12"/>
              <p:cNvSpPr>
                <a:spLocks/>
              </p:cNvSpPr>
              <p:nvPr/>
            </p:nvSpPr>
            <p:spPr bwMode="auto">
              <a:xfrm>
                <a:off x="824" y="3575"/>
                <a:ext cx="639" cy="277"/>
              </a:xfrm>
              <a:custGeom>
                <a:avLst/>
                <a:gdLst>
                  <a:gd name="T0" fmla="*/ 0 w 639"/>
                  <a:gd name="T1" fmla="*/ 51 h 317"/>
                  <a:gd name="T2" fmla="*/ 52 w 639"/>
                  <a:gd name="T3" fmla="*/ 71 h 317"/>
                  <a:gd name="T4" fmla="*/ 98 w 639"/>
                  <a:gd name="T5" fmla="*/ 0 h 317"/>
                  <a:gd name="T6" fmla="*/ 639 w 639"/>
                  <a:gd name="T7" fmla="*/ 0 h 317"/>
                  <a:gd name="T8" fmla="*/ 0 60000 65536"/>
                  <a:gd name="T9" fmla="*/ 0 60000 65536"/>
                  <a:gd name="T10" fmla="*/ 0 60000 65536"/>
                  <a:gd name="T11" fmla="*/ 0 60000 65536"/>
                  <a:gd name="T12" fmla="*/ 0 w 639"/>
                  <a:gd name="T13" fmla="*/ 0 h 317"/>
                  <a:gd name="T14" fmla="*/ 639 w 639"/>
                  <a:gd name="T15" fmla="*/ 317 h 317"/>
                </a:gdLst>
                <a:ahLst/>
                <a:cxnLst>
                  <a:cxn ang="T8">
                    <a:pos x="T0" y="T1"/>
                  </a:cxn>
                  <a:cxn ang="T9">
                    <a:pos x="T2" y="T3"/>
                  </a:cxn>
                  <a:cxn ang="T10">
                    <a:pos x="T4" y="T5"/>
                  </a:cxn>
                  <a:cxn ang="T11">
                    <a:pos x="T6" y="T7"/>
                  </a:cxn>
                </a:cxnLst>
                <a:rect l="T12" t="T13" r="T14" b="T15"/>
                <a:pathLst>
                  <a:path w="639" h="317">
                    <a:moveTo>
                      <a:pt x="0" y="219"/>
                    </a:moveTo>
                    <a:lnTo>
                      <a:pt x="52" y="317"/>
                    </a:lnTo>
                    <a:lnTo>
                      <a:pt x="98" y="0"/>
                    </a:lnTo>
                    <a:lnTo>
                      <a:pt x="6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9" name="Line 13"/>
              <p:cNvSpPr>
                <a:spLocks noChangeShapeType="1"/>
              </p:cNvSpPr>
              <p:nvPr/>
            </p:nvSpPr>
            <p:spPr bwMode="auto">
              <a:xfrm>
                <a:off x="847" y="3553"/>
                <a:ext cx="6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19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6738">
                                            <p:txEl>
                                              <p:pRg st="1" end="1"/>
                                            </p:txEl>
                                          </p:spTgt>
                                        </p:tgtEl>
                                        <p:attrNameLst>
                                          <p:attrName>style.visibility</p:attrName>
                                        </p:attrNameLst>
                                      </p:cBhvr>
                                      <p:to>
                                        <p:strVal val="visible"/>
                                      </p:to>
                                    </p:set>
                                    <p:anim calcmode="lin" valueType="num">
                                      <p:cBhvr additive="base">
                                        <p:cTn id="7" dur="500" fill="hold"/>
                                        <p:tgtEl>
                                          <p:spTgt spid="1396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6738">
                                            <p:txEl>
                                              <p:pRg st="2" end="2"/>
                                            </p:txEl>
                                          </p:spTgt>
                                        </p:tgtEl>
                                        <p:attrNameLst>
                                          <p:attrName>style.visibility</p:attrName>
                                        </p:attrNameLst>
                                      </p:cBhvr>
                                      <p:to>
                                        <p:strVal val="visible"/>
                                      </p:to>
                                    </p:set>
                                    <p:anim calcmode="lin" valueType="num">
                                      <p:cBhvr additive="base">
                                        <p:cTn id="13" dur="500" fill="hold"/>
                                        <p:tgtEl>
                                          <p:spTgt spid="13967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96752">
                                            <p:txEl>
                                              <p:pRg st="1" end="1"/>
                                            </p:txEl>
                                          </p:spTgt>
                                        </p:tgtEl>
                                        <p:attrNameLst>
                                          <p:attrName>style.visibility</p:attrName>
                                        </p:attrNameLst>
                                      </p:cBhvr>
                                      <p:to>
                                        <p:strVal val="visible"/>
                                      </p:to>
                                    </p:set>
                                    <p:anim calcmode="lin" valueType="num">
                                      <p:cBhvr additive="base">
                                        <p:cTn id="26" dur="500" fill="hold"/>
                                        <p:tgtEl>
                                          <p:spTgt spid="139675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96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396752">
                                            <p:txEl>
                                              <p:pRg st="2" end="2"/>
                                            </p:txEl>
                                          </p:spTgt>
                                        </p:tgtEl>
                                        <p:attrNameLst>
                                          <p:attrName>style.visibility</p:attrName>
                                        </p:attrNameLst>
                                      </p:cBhvr>
                                      <p:to>
                                        <p:strVal val="visible"/>
                                      </p:to>
                                    </p:set>
                                    <p:anim calcmode="lin" valueType="num">
                                      <p:cBhvr additive="base">
                                        <p:cTn id="32" dur="500" fill="hold"/>
                                        <p:tgtEl>
                                          <p:spTgt spid="139675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967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800" name="Rectangle 16"/>
          <p:cNvSpPr>
            <a:spLocks noChangeArrowheads="1"/>
          </p:cNvSpPr>
          <p:nvPr/>
        </p:nvSpPr>
        <p:spPr bwMode="auto">
          <a:xfrm>
            <a:off x="674688" y="2682875"/>
            <a:ext cx="7772400" cy="41751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p>
          <a:p>
            <a:pPr eaLnBrk="1" hangingPunct="1">
              <a:buFontTx/>
              <a:buNone/>
            </a:pPr>
            <a:r>
              <a:rPr lang="en-US" altLang="en-US" sz="2400">
                <a:solidFill>
                  <a:srgbClr val="000000"/>
                </a:solidFill>
                <a:cs typeface="Times New Roman" pitchFamily="18" charset="0"/>
              </a:rPr>
              <a:t>Suppose Earth is shrunk to 0.00888 m to become a black hole. An observer from far away observes a miniature astronaut, in orbit about Earth at </a:t>
            </a:r>
            <a:r>
              <a:rPr lang="en-US" altLang="en-US" sz="2400" i="1">
                <a:solidFill>
                  <a:srgbClr val="000000"/>
                </a:solidFill>
                <a:cs typeface="Times New Roman" pitchFamily="18" charset="0"/>
              </a:rPr>
              <a:t>r</a:t>
            </a:r>
            <a:r>
              <a:rPr lang="en-US" altLang="en-US" sz="2400">
                <a:solidFill>
                  <a:srgbClr val="000000"/>
                </a:solidFill>
                <a:cs typeface="Times New Roman" pitchFamily="18" charset="0"/>
              </a:rPr>
              <a:t> = 0.0100 m, cook a 3.00-minute egg. How much time elapses for the observer?</a:t>
            </a:r>
          </a:p>
          <a:p>
            <a:pPr eaLnBrk="1" hangingPunct="1">
              <a:buFontTx/>
              <a:buNone/>
            </a:pPr>
            <a:r>
              <a:rPr lang="en-US" altLang="en-US" sz="2400">
                <a:solidFill>
                  <a:srgbClr val="000000"/>
                </a:solidFill>
                <a:cs typeface="Times New Roman" pitchFamily="18" charset="0"/>
              </a:rPr>
              <a:t>SOLUTION:</a:t>
            </a:r>
          </a:p>
          <a:p>
            <a:pPr eaLnBrk="1" hangingPunct="1">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(1 – </a:t>
            </a:r>
            <a:r>
              <a:rPr lang="en-US" altLang="en-US" sz="2400" i="1">
                <a:solidFill>
                  <a:srgbClr val="000000"/>
                </a:solidFill>
                <a:cs typeface="Times New Roman" pitchFamily="18" charset="0"/>
                <a:sym typeface="Symbol" pitchFamily="18" charset="2"/>
              </a:rPr>
              <a:t>R</a:t>
            </a:r>
            <a:r>
              <a:rPr lang="en-US" altLang="en-US" sz="2400" i="1" baseline="-25000">
                <a:solidFill>
                  <a:srgbClr val="000000"/>
                </a:solidFill>
                <a:cs typeface="Times New Roman" pitchFamily="18" charset="0"/>
                <a:sym typeface="Symbol" pitchFamily="18" charset="2"/>
              </a:rPr>
              <a:t>S </a:t>
            </a:r>
            <a:r>
              <a:rPr lang="en-US" altLang="en-US" sz="2400" i="1">
                <a:solidFill>
                  <a:srgbClr val="000000"/>
                </a:solidFill>
                <a:cs typeface="Times New Roman" pitchFamily="18" charset="0"/>
                <a:sym typeface="Symbol" pitchFamily="18" charset="2"/>
              </a:rPr>
              <a:t>/ r</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-1/2</a:t>
            </a: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		= 3(1 – 0.00888 </a:t>
            </a:r>
            <a:r>
              <a:rPr lang="en-US" altLang="en-US" sz="2400" i="1">
                <a:solidFill>
                  <a:srgbClr val="000000"/>
                </a:solidFill>
                <a:cs typeface="Times New Roman" pitchFamily="18" charset="0"/>
                <a:sym typeface="Symbol" pitchFamily="18" charset="2"/>
              </a:rPr>
              <a:t>/</a:t>
            </a:r>
            <a:r>
              <a:rPr lang="en-US" altLang="en-US" sz="2400">
                <a:solidFill>
                  <a:srgbClr val="000000"/>
                </a:solidFill>
                <a:cs typeface="Times New Roman" pitchFamily="18" charset="0"/>
                <a:sym typeface="Symbol" pitchFamily="18" charset="2"/>
              </a:rPr>
              <a:t> 0.0100)</a:t>
            </a:r>
            <a:r>
              <a:rPr lang="en-US" altLang="en-US" sz="2400" baseline="30000">
                <a:solidFill>
                  <a:srgbClr val="000000"/>
                </a:solidFill>
                <a:cs typeface="Times New Roman" pitchFamily="18" charset="0"/>
                <a:sym typeface="Symbol" pitchFamily="18" charset="2"/>
              </a:rPr>
              <a:t>-1/2</a:t>
            </a: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		= 8.96 min.</a:t>
            </a:r>
          </a:p>
        </p:txBody>
      </p:sp>
      <p:sp>
        <p:nvSpPr>
          <p:cNvPr id="43011" name="Rectangle 2"/>
          <p:cNvSpPr>
            <a:spLocks noChangeArrowheads="1"/>
          </p:cNvSpPr>
          <p:nvPr/>
        </p:nvSpPr>
        <p:spPr bwMode="auto">
          <a:xfrm>
            <a:off x="685800" y="1338263"/>
            <a:ext cx="7772400" cy="13589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Gravitational time dilation</a:t>
            </a:r>
          </a:p>
        </p:txBody>
      </p:sp>
      <p:pic>
        <p:nvPicPr>
          <p:cNvPr id="1398804" name="Picture 2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9925" y="4592638"/>
            <a:ext cx="8540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8803" name="Picture 19"/>
          <p:cNvPicPr>
            <a:picLocks noChangeAspect="1" noChangeArrowheads="1"/>
          </p:cNvPicPr>
          <p:nvPr/>
        </p:nvPicPr>
        <p:blipFill>
          <a:blip r:embed="rId6">
            <a:clrChange>
              <a:clrFrom>
                <a:srgbClr val="FF0000"/>
              </a:clrFrom>
              <a:clrTo>
                <a:srgbClr val="FF0000">
                  <a:alpha val="0"/>
                </a:srgbClr>
              </a:clrTo>
            </a:clrChange>
          </a:blip>
          <a:srcRect/>
          <a:stretch>
            <a:fillRect/>
          </a:stretch>
        </p:blipFill>
        <p:spPr bwMode="auto">
          <a:xfrm rot="4085461">
            <a:off x="5632450" y="4529138"/>
            <a:ext cx="2778125" cy="2054225"/>
          </a:xfrm>
          <a:prstGeom prst="rect">
            <a:avLst/>
          </a:prstGeom>
          <a:ln>
            <a:noFill/>
          </a:ln>
          <a:effectLst>
            <a:outerShdw blurRad="292100" dist="139700" dir="2700000" algn="tl" rotWithShape="0">
              <a:srgbClr val="333333">
                <a:alpha val="65000"/>
              </a:srgbClr>
            </a:outerShdw>
          </a:effectLst>
          <a:extLst/>
        </p:spPr>
      </p:pic>
      <p:sp>
        <p:nvSpPr>
          <p:cNvPr id="430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grpSp>
        <p:nvGrpSpPr>
          <p:cNvPr id="2" name="Group 15"/>
          <p:cNvGrpSpPr>
            <a:grpSpLocks/>
          </p:cNvGrpSpPr>
          <p:nvPr/>
        </p:nvGrpSpPr>
        <p:grpSpPr bwMode="auto">
          <a:xfrm>
            <a:off x="885825" y="1717675"/>
            <a:ext cx="7361238" cy="976313"/>
            <a:chOff x="558" y="2728"/>
            <a:chExt cx="4637" cy="615"/>
          </a:xfrm>
        </p:grpSpPr>
        <p:sp>
          <p:nvSpPr>
            <p:cNvPr id="43016" name="Text Box 5"/>
            <p:cNvSpPr txBox="1">
              <a:spLocks noChangeArrowheads="1"/>
            </p:cNvSpPr>
            <p:nvPr/>
          </p:nvSpPr>
          <p:spPr bwMode="auto">
            <a:xfrm>
              <a:off x="3472" y="2770"/>
              <a:ext cx="1723"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time dilation near a black hole</a:t>
              </a:r>
            </a:p>
          </p:txBody>
        </p:sp>
        <p:sp>
          <p:nvSpPr>
            <p:cNvPr id="43017" name="Rectangle 6"/>
            <p:cNvSpPr>
              <a:spLocks noChangeArrowheads="1"/>
            </p:cNvSpPr>
            <p:nvPr/>
          </p:nvSpPr>
          <p:spPr bwMode="auto">
            <a:xfrm>
              <a:off x="558" y="2764"/>
              <a:ext cx="4635" cy="5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3018" name="Group 14"/>
            <p:cNvGrpSpPr>
              <a:grpSpLocks/>
            </p:cNvGrpSpPr>
            <p:nvPr/>
          </p:nvGrpSpPr>
          <p:grpSpPr bwMode="auto">
            <a:xfrm>
              <a:off x="636" y="2728"/>
              <a:ext cx="1309" cy="615"/>
              <a:chOff x="255" y="3311"/>
              <a:chExt cx="1309" cy="615"/>
            </a:xfrm>
          </p:grpSpPr>
          <p:sp>
            <p:nvSpPr>
              <p:cNvPr id="43019" name="Rectangle 7"/>
              <p:cNvSpPr>
                <a:spLocks noChangeArrowheads="1"/>
              </p:cNvSpPr>
              <p:nvPr/>
            </p:nvSpPr>
            <p:spPr bwMode="auto">
              <a:xfrm>
                <a:off x="255" y="3429"/>
                <a:ext cx="71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t</a:t>
                </a:r>
                <a:r>
                  <a:rPr lang="en-US" altLang="en-US" sz="2400">
                    <a:ea typeface="Times New Roman" pitchFamily="18" charset="0"/>
                    <a:cs typeface="Courier New" pitchFamily="49" charset="0"/>
                    <a:sym typeface="Symbol" pitchFamily="18" charset="2"/>
                  </a:rPr>
                  <a:t> =</a:t>
                </a:r>
                <a:endParaRPr lang="en-US" altLang="en-US" sz="2400" i="1" baseline="30000">
                  <a:solidFill>
                    <a:srgbClr val="000000"/>
                  </a:solidFill>
                  <a:ea typeface="Times New Roman" pitchFamily="18" charset="0"/>
                  <a:cs typeface="Courier New" pitchFamily="49" charset="0"/>
                </a:endParaRPr>
              </a:p>
            </p:txBody>
          </p:sp>
          <p:sp>
            <p:nvSpPr>
              <p:cNvPr id="43020" name="Rectangle 8"/>
              <p:cNvSpPr>
                <a:spLocks noChangeArrowheads="1"/>
              </p:cNvSpPr>
              <p:nvPr/>
            </p:nvSpPr>
            <p:spPr bwMode="auto">
              <a:xfrm>
                <a:off x="980" y="3311"/>
                <a:ext cx="4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rgbClr val="000000"/>
                    </a:solidFill>
                    <a:ea typeface="Times New Roman" pitchFamily="18" charset="0"/>
                    <a:cs typeface="Courier New" pitchFamily="49" charset="0"/>
                    <a:sym typeface="Symbol" pitchFamily="18" charset="2"/>
                  </a:rPr>
                  <a:t></a:t>
                </a:r>
                <a:r>
                  <a:rPr lang="en-US" altLang="en-US" sz="2400" i="1">
                    <a:solidFill>
                      <a:srgbClr val="000000"/>
                    </a:solidFill>
                    <a:ea typeface="Times New Roman" pitchFamily="18" charset="0"/>
                    <a:cs typeface="Courier New" pitchFamily="49" charset="0"/>
                    <a:sym typeface="Symbol" pitchFamily="18" charset="2"/>
                  </a:rPr>
                  <a:t>t</a:t>
                </a:r>
                <a:r>
                  <a:rPr lang="en-US" altLang="en-US" sz="2400" baseline="-25000">
                    <a:solidFill>
                      <a:srgbClr val="000000"/>
                    </a:solidFill>
                    <a:ea typeface="Times New Roman" pitchFamily="18" charset="0"/>
                    <a:cs typeface="Courier New" pitchFamily="49" charset="0"/>
                    <a:sym typeface="Symbol" pitchFamily="18" charset="2"/>
                  </a:rPr>
                  <a:t>0</a:t>
                </a:r>
                <a:endParaRPr lang="en-US" altLang="en-US" sz="2400" i="1">
                  <a:solidFill>
                    <a:srgbClr val="000000"/>
                  </a:solidFill>
                  <a:ea typeface="Times New Roman" pitchFamily="18" charset="0"/>
                  <a:cs typeface="Courier New" pitchFamily="49" charset="0"/>
                  <a:sym typeface="Symbol" pitchFamily="18" charset="2"/>
                </a:endParaRPr>
              </a:p>
            </p:txBody>
          </p:sp>
          <p:sp>
            <p:nvSpPr>
              <p:cNvPr id="43021" name="Rectangle 9"/>
              <p:cNvSpPr>
                <a:spLocks noChangeArrowheads="1"/>
              </p:cNvSpPr>
              <p:nvPr/>
            </p:nvSpPr>
            <p:spPr bwMode="auto">
              <a:xfrm>
                <a:off x="885" y="3639"/>
                <a:ext cx="6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800">
                    <a:solidFill>
                      <a:srgbClr val="000000"/>
                    </a:solidFill>
                    <a:ea typeface="Times New Roman" pitchFamily="18" charset="0"/>
                    <a:cs typeface="Courier New" pitchFamily="49" charset="0"/>
                    <a:sym typeface="Symbol" pitchFamily="18" charset="2"/>
                  </a:rPr>
                  <a:t>1  -</a:t>
                </a:r>
                <a:endParaRPr lang="en-US" altLang="en-US" sz="1800" i="1">
                  <a:solidFill>
                    <a:srgbClr val="000000"/>
                  </a:solidFill>
                  <a:ea typeface="Times New Roman" pitchFamily="18" charset="0"/>
                  <a:cs typeface="Courier New" pitchFamily="49" charset="0"/>
                  <a:sym typeface="Symbol" pitchFamily="18" charset="2"/>
                </a:endParaRPr>
              </a:p>
            </p:txBody>
          </p:sp>
          <p:sp>
            <p:nvSpPr>
              <p:cNvPr id="43022" name="Rectangle 10"/>
              <p:cNvSpPr>
                <a:spLocks noChangeArrowheads="1"/>
              </p:cNvSpPr>
              <p:nvPr/>
            </p:nvSpPr>
            <p:spPr bwMode="auto">
              <a:xfrm>
                <a:off x="1205" y="3551"/>
                <a:ext cx="33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i="1">
                    <a:solidFill>
                      <a:srgbClr val="000000"/>
                    </a:solidFill>
                    <a:ea typeface="Times New Roman" pitchFamily="18" charset="0"/>
                    <a:cs typeface="Courier New" pitchFamily="49" charset="0"/>
                    <a:sym typeface="Symbol" pitchFamily="18" charset="2"/>
                  </a:rPr>
                  <a:t>R</a:t>
                </a:r>
                <a:r>
                  <a:rPr lang="en-US" altLang="en-US" sz="1600" i="1" baseline="-25000">
                    <a:solidFill>
                      <a:srgbClr val="000000"/>
                    </a:solidFill>
                    <a:ea typeface="Times New Roman" pitchFamily="18" charset="0"/>
                    <a:cs typeface="Courier New" pitchFamily="49" charset="0"/>
                    <a:sym typeface="Symbol" pitchFamily="18" charset="2"/>
                  </a:rPr>
                  <a:t>S</a:t>
                </a:r>
                <a:endParaRPr lang="en-US" altLang="en-US" sz="1600">
                  <a:solidFill>
                    <a:srgbClr val="000000"/>
                  </a:solidFill>
                  <a:ea typeface="Times New Roman" pitchFamily="18" charset="0"/>
                  <a:cs typeface="Courier New" pitchFamily="49" charset="0"/>
                  <a:sym typeface="Symbol" pitchFamily="18" charset="2"/>
                </a:endParaRPr>
              </a:p>
              <a:p>
                <a:pPr algn="ctr" eaLnBrk="1" hangingPunct="1">
                  <a:lnSpc>
                    <a:spcPct val="90000"/>
                  </a:lnSpc>
                  <a:buFontTx/>
                  <a:buNone/>
                </a:pPr>
                <a:r>
                  <a:rPr lang="en-US" altLang="en-US" sz="1600" i="1">
                    <a:solidFill>
                      <a:srgbClr val="000000"/>
                    </a:solidFill>
                    <a:ea typeface="Times New Roman" pitchFamily="18" charset="0"/>
                    <a:cs typeface="Courier New" pitchFamily="49" charset="0"/>
                    <a:sym typeface="Symbol" pitchFamily="18" charset="2"/>
                  </a:rPr>
                  <a:t>r</a:t>
                </a:r>
              </a:p>
            </p:txBody>
          </p:sp>
          <p:sp>
            <p:nvSpPr>
              <p:cNvPr id="43023" name="Line 11"/>
              <p:cNvSpPr>
                <a:spLocks noChangeShapeType="1"/>
              </p:cNvSpPr>
              <p:nvPr/>
            </p:nvSpPr>
            <p:spPr bwMode="auto">
              <a:xfrm>
                <a:off x="1285" y="3740"/>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Freeform 12"/>
              <p:cNvSpPr>
                <a:spLocks/>
              </p:cNvSpPr>
              <p:nvPr/>
            </p:nvSpPr>
            <p:spPr bwMode="auto">
              <a:xfrm>
                <a:off x="824" y="3575"/>
                <a:ext cx="639" cy="277"/>
              </a:xfrm>
              <a:custGeom>
                <a:avLst/>
                <a:gdLst>
                  <a:gd name="T0" fmla="*/ 0 w 639"/>
                  <a:gd name="T1" fmla="*/ 51 h 317"/>
                  <a:gd name="T2" fmla="*/ 52 w 639"/>
                  <a:gd name="T3" fmla="*/ 71 h 317"/>
                  <a:gd name="T4" fmla="*/ 98 w 639"/>
                  <a:gd name="T5" fmla="*/ 0 h 317"/>
                  <a:gd name="T6" fmla="*/ 639 w 639"/>
                  <a:gd name="T7" fmla="*/ 0 h 317"/>
                  <a:gd name="T8" fmla="*/ 0 60000 65536"/>
                  <a:gd name="T9" fmla="*/ 0 60000 65536"/>
                  <a:gd name="T10" fmla="*/ 0 60000 65536"/>
                  <a:gd name="T11" fmla="*/ 0 60000 65536"/>
                  <a:gd name="T12" fmla="*/ 0 w 639"/>
                  <a:gd name="T13" fmla="*/ 0 h 317"/>
                  <a:gd name="T14" fmla="*/ 639 w 639"/>
                  <a:gd name="T15" fmla="*/ 317 h 317"/>
                </a:gdLst>
                <a:ahLst/>
                <a:cxnLst>
                  <a:cxn ang="T8">
                    <a:pos x="T0" y="T1"/>
                  </a:cxn>
                  <a:cxn ang="T9">
                    <a:pos x="T2" y="T3"/>
                  </a:cxn>
                  <a:cxn ang="T10">
                    <a:pos x="T4" y="T5"/>
                  </a:cxn>
                  <a:cxn ang="T11">
                    <a:pos x="T6" y="T7"/>
                  </a:cxn>
                </a:cxnLst>
                <a:rect l="T12" t="T13" r="T14" b="T15"/>
                <a:pathLst>
                  <a:path w="639" h="317">
                    <a:moveTo>
                      <a:pt x="0" y="219"/>
                    </a:moveTo>
                    <a:lnTo>
                      <a:pt x="52" y="317"/>
                    </a:lnTo>
                    <a:lnTo>
                      <a:pt x="98" y="0"/>
                    </a:lnTo>
                    <a:lnTo>
                      <a:pt x="6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5" name="Line 13"/>
              <p:cNvSpPr>
                <a:spLocks noChangeShapeType="1"/>
              </p:cNvSpPr>
              <p:nvPr/>
            </p:nvSpPr>
            <p:spPr bwMode="auto">
              <a:xfrm>
                <a:off x="847" y="3553"/>
                <a:ext cx="6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98800">
                                            <p:txEl>
                                              <p:pRg st="0" end="0"/>
                                            </p:txEl>
                                          </p:spTgt>
                                        </p:tgtEl>
                                        <p:attrNameLst>
                                          <p:attrName>style.visibility</p:attrName>
                                        </p:attrNameLst>
                                      </p:cBhvr>
                                      <p:to>
                                        <p:strVal val="visible"/>
                                      </p:to>
                                    </p:set>
                                    <p:anim calcmode="lin" valueType="num">
                                      <p:cBhvr additive="base">
                                        <p:cTn id="14" dur="500" fill="hold"/>
                                        <p:tgtEl>
                                          <p:spTgt spid="139880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988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98800">
                                            <p:txEl>
                                              <p:pRg st="1" end="1"/>
                                            </p:txEl>
                                          </p:spTgt>
                                        </p:tgtEl>
                                        <p:attrNameLst>
                                          <p:attrName>style.visibility</p:attrName>
                                        </p:attrNameLst>
                                      </p:cBhvr>
                                      <p:to>
                                        <p:strVal val="visible"/>
                                      </p:to>
                                    </p:set>
                                    <p:anim calcmode="lin" valueType="num">
                                      <p:cBhvr additive="base">
                                        <p:cTn id="20" dur="500" fill="hold"/>
                                        <p:tgtEl>
                                          <p:spTgt spid="139880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988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nodeType="afterGroup">
                            <p:stCondLst>
                              <p:cond delay="500"/>
                            </p:stCondLst>
                            <p:childTnLst>
                              <p:par>
                                <p:cTn id="23" presetID="53" presetClass="entr" presetSubtype="0" fill="hold" nodeType="afterEffect">
                                  <p:stCondLst>
                                    <p:cond delay="0"/>
                                  </p:stCondLst>
                                  <p:childTnLst>
                                    <p:set>
                                      <p:cBhvr>
                                        <p:cTn id="24" dur="1" fill="hold">
                                          <p:stCondLst>
                                            <p:cond delay="0"/>
                                          </p:stCondLst>
                                        </p:cTn>
                                        <p:tgtEl>
                                          <p:spTgt spid="1398803"/>
                                        </p:tgtEl>
                                        <p:attrNameLst>
                                          <p:attrName>style.visibility</p:attrName>
                                        </p:attrNameLst>
                                      </p:cBhvr>
                                      <p:to>
                                        <p:strVal val="visible"/>
                                      </p:to>
                                    </p:set>
                                    <p:anim calcmode="lin" valueType="num">
                                      <p:cBhvr>
                                        <p:cTn id="25" dur="500" fill="hold"/>
                                        <p:tgtEl>
                                          <p:spTgt spid="1398803"/>
                                        </p:tgtEl>
                                        <p:attrNameLst>
                                          <p:attrName>ppt_w</p:attrName>
                                        </p:attrNameLst>
                                      </p:cBhvr>
                                      <p:tavLst>
                                        <p:tav tm="0">
                                          <p:val>
                                            <p:fltVal val="0"/>
                                          </p:val>
                                        </p:tav>
                                        <p:tav tm="100000">
                                          <p:val>
                                            <p:strVal val="#ppt_w"/>
                                          </p:val>
                                        </p:tav>
                                      </p:tavLst>
                                    </p:anim>
                                    <p:anim calcmode="lin" valueType="num">
                                      <p:cBhvr>
                                        <p:cTn id="26" dur="500" fill="hold"/>
                                        <p:tgtEl>
                                          <p:spTgt spid="1398803"/>
                                        </p:tgtEl>
                                        <p:attrNameLst>
                                          <p:attrName>ppt_h</p:attrName>
                                        </p:attrNameLst>
                                      </p:cBhvr>
                                      <p:tavLst>
                                        <p:tav tm="0">
                                          <p:val>
                                            <p:fltVal val="0"/>
                                          </p:val>
                                        </p:tav>
                                        <p:tav tm="100000">
                                          <p:val>
                                            <p:strVal val="#ppt_h"/>
                                          </p:val>
                                        </p:tav>
                                      </p:tavLst>
                                    </p:anim>
                                    <p:animEffect transition="in" filter="fade">
                                      <p:cBhvr>
                                        <p:cTn id="27" dur="500"/>
                                        <p:tgtEl>
                                          <p:spTgt spid="139880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nodeType="afterGroup">
                            <p:stCondLst>
                              <p:cond delay="1000"/>
                            </p:stCondLst>
                            <p:childTnLst>
                              <p:par>
                                <p:cTn id="29" presetID="53" presetClass="entr" presetSubtype="0" fill="hold" nodeType="afterEffect">
                                  <p:stCondLst>
                                    <p:cond delay="0"/>
                                  </p:stCondLst>
                                  <p:childTnLst>
                                    <p:set>
                                      <p:cBhvr>
                                        <p:cTn id="30" dur="1" fill="hold">
                                          <p:stCondLst>
                                            <p:cond delay="0"/>
                                          </p:stCondLst>
                                        </p:cTn>
                                        <p:tgtEl>
                                          <p:spTgt spid="1398804"/>
                                        </p:tgtEl>
                                        <p:attrNameLst>
                                          <p:attrName>style.visibility</p:attrName>
                                        </p:attrNameLst>
                                      </p:cBhvr>
                                      <p:to>
                                        <p:strVal val="visible"/>
                                      </p:to>
                                    </p:set>
                                    <p:anim calcmode="lin" valueType="num">
                                      <p:cBhvr>
                                        <p:cTn id="31" dur="500" fill="hold"/>
                                        <p:tgtEl>
                                          <p:spTgt spid="1398804"/>
                                        </p:tgtEl>
                                        <p:attrNameLst>
                                          <p:attrName>ppt_w</p:attrName>
                                        </p:attrNameLst>
                                      </p:cBhvr>
                                      <p:tavLst>
                                        <p:tav tm="0">
                                          <p:val>
                                            <p:fltVal val="0"/>
                                          </p:val>
                                        </p:tav>
                                        <p:tav tm="100000">
                                          <p:val>
                                            <p:strVal val="#ppt_w"/>
                                          </p:val>
                                        </p:tav>
                                      </p:tavLst>
                                    </p:anim>
                                    <p:anim calcmode="lin" valueType="num">
                                      <p:cBhvr>
                                        <p:cTn id="32" dur="500" fill="hold"/>
                                        <p:tgtEl>
                                          <p:spTgt spid="1398804"/>
                                        </p:tgtEl>
                                        <p:attrNameLst>
                                          <p:attrName>ppt_h</p:attrName>
                                        </p:attrNameLst>
                                      </p:cBhvr>
                                      <p:tavLst>
                                        <p:tav tm="0">
                                          <p:val>
                                            <p:fltVal val="0"/>
                                          </p:val>
                                        </p:tav>
                                        <p:tav tm="100000">
                                          <p:val>
                                            <p:strVal val="#ppt_h"/>
                                          </p:val>
                                        </p:tav>
                                      </p:tavLst>
                                    </p:anim>
                                    <p:animEffect transition="in" filter="fade">
                                      <p:cBhvr>
                                        <p:cTn id="33" dur="500"/>
                                        <p:tgtEl>
                                          <p:spTgt spid="139880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98800">
                                            <p:txEl>
                                              <p:pRg st="2" end="2"/>
                                            </p:txEl>
                                          </p:spTgt>
                                        </p:tgtEl>
                                        <p:attrNameLst>
                                          <p:attrName>style.visibility</p:attrName>
                                        </p:attrNameLst>
                                      </p:cBhvr>
                                      <p:to>
                                        <p:strVal val="visible"/>
                                      </p:to>
                                    </p:set>
                                    <p:anim calcmode="lin" valueType="num">
                                      <p:cBhvr additive="base">
                                        <p:cTn id="38" dur="500" fill="hold"/>
                                        <p:tgtEl>
                                          <p:spTgt spid="139880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988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98800">
                                            <p:txEl>
                                              <p:pRg st="3" end="3"/>
                                            </p:txEl>
                                          </p:spTgt>
                                        </p:tgtEl>
                                        <p:attrNameLst>
                                          <p:attrName>style.visibility</p:attrName>
                                        </p:attrNameLst>
                                      </p:cBhvr>
                                      <p:to>
                                        <p:strVal val="visible"/>
                                      </p:to>
                                    </p:set>
                                    <p:anim calcmode="lin" valueType="num">
                                      <p:cBhvr additive="base">
                                        <p:cTn id="44" dur="500" fill="hold"/>
                                        <p:tgtEl>
                                          <p:spTgt spid="1398800">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988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98800">
                                            <p:txEl>
                                              <p:pRg st="4" end="4"/>
                                            </p:txEl>
                                          </p:spTgt>
                                        </p:tgtEl>
                                        <p:attrNameLst>
                                          <p:attrName>style.visibility</p:attrName>
                                        </p:attrNameLst>
                                      </p:cBhvr>
                                      <p:to>
                                        <p:strVal val="visible"/>
                                      </p:to>
                                    </p:set>
                                    <p:anim calcmode="lin" valueType="num">
                                      <p:cBhvr additive="base">
                                        <p:cTn id="50" dur="500" fill="hold"/>
                                        <p:tgtEl>
                                          <p:spTgt spid="139880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988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398800">
                                            <p:txEl>
                                              <p:pRg st="5" end="5"/>
                                            </p:txEl>
                                          </p:spTgt>
                                        </p:tgtEl>
                                        <p:attrNameLst>
                                          <p:attrName>style.visibility</p:attrName>
                                        </p:attrNameLst>
                                      </p:cBhvr>
                                      <p:to>
                                        <p:strVal val="visible"/>
                                      </p:to>
                                    </p:set>
                                    <p:anim calcmode="lin" valueType="num">
                                      <p:cBhvr additive="base">
                                        <p:cTn id="56" dur="500" fill="hold"/>
                                        <p:tgtEl>
                                          <p:spTgt spid="1398800">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988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Applications of general relativity to the universe </a:t>
            </a:r>
          </a:p>
          <a:p>
            <a:pPr eaLnBrk="1" hangingPunct="1">
              <a:buFontTx/>
              <a:buNone/>
            </a:pPr>
            <a:r>
              <a:rPr lang="en-US" altLang="en-US" sz="2400">
                <a:solidFill>
                  <a:srgbClr val="000000"/>
                </a:solidFill>
                <a:cs typeface="Times New Roman" pitchFamily="18" charset="0"/>
              </a:rPr>
              <a:t>●</a:t>
            </a:r>
            <a:r>
              <a:rPr lang="en-US" altLang="en-US" sz="2400"/>
              <a:t>When Einstein developed his general theory, it predicted that the universe should be expanding.</a:t>
            </a:r>
          </a:p>
          <a:p>
            <a:pPr eaLnBrk="1" hangingPunct="1">
              <a:spcBef>
                <a:spcPts val="600"/>
              </a:spcBef>
              <a:buFontTx/>
              <a:buNone/>
            </a:pPr>
            <a:r>
              <a:rPr lang="en-US" altLang="en-US" sz="2400">
                <a:solidFill>
                  <a:srgbClr val="000000"/>
                </a:solidFill>
                <a:cs typeface="Times New Roman" pitchFamily="18" charset="0"/>
              </a:rPr>
              <a:t>●</a:t>
            </a:r>
            <a:r>
              <a:rPr lang="en-US" altLang="en-US" sz="2400"/>
              <a:t>At the time, scientists thought the universe was           in a steady state. This forced Einstein to place                   what he termed the </a:t>
            </a:r>
            <a:r>
              <a:rPr lang="en-US" altLang="en-US" sz="2400" b="1"/>
              <a:t>cosmological constant</a:t>
            </a:r>
            <a:r>
              <a:rPr lang="en-US" altLang="en-US" sz="2400"/>
              <a:t>  </a:t>
            </a:r>
            <a:r>
              <a:rPr lang="en-US" altLang="en-US" sz="2400">
                <a:sym typeface="Symbol" pitchFamily="18" charset="2"/>
              </a:rPr>
              <a:t> </a:t>
            </a:r>
            <a:r>
              <a:rPr lang="en-US" altLang="en-US" sz="2400"/>
              <a:t>into his equations to adjust them to meet current thought.</a:t>
            </a:r>
          </a:p>
          <a:p>
            <a:pPr eaLnBrk="1" hangingPunct="1">
              <a:spcBef>
                <a:spcPts val="600"/>
              </a:spcBef>
              <a:buFontTx/>
              <a:buNone/>
            </a:pPr>
            <a:endParaRPr lang="en-US" altLang="en-US" sz="2400"/>
          </a:p>
          <a:p>
            <a:pPr eaLnBrk="1" hangingPunct="1">
              <a:spcBef>
                <a:spcPts val="600"/>
              </a:spcBef>
              <a:buFontTx/>
              <a:buNone/>
            </a:pPr>
            <a:r>
              <a:rPr lang="en-US" altLang="en-US" sz="2400">
                <a:solidFill>
                  <a:srgbClr val="000000"/>
                </a:solidFill>
                <a:cs typeface="Times New Roman" pitchFamily="18" charset="0"/>
              </a:rPr>
              <a:t>●When Hubble discovered that the universe was actually expanding, Einstein called his cosmological constant his greatest blunder.</a:t>
            </a:r>
          </a:p>
          <a:p>
            <a:pPr eaLnBrk="1" hangingPunct="1">
              <a:spcBef>
                <a:spcPts val="300"/>
              </a:spcBef>
              <a:buFontTx/>
              <a:buNone/>
            </a:pPr>
            <a:r>
              <a:rPr lang="en-US" altLang="en-US" sz="2400">
                <a:solidFill>
                  <a:srgbClr val="000000"/>
                </a:solidFill>
                <a:cs typeface="Times New Roman" pitchFamily="18" charset="0"/>
              </a:rPr>
              <a:t>●Present day cosmologists again use </a:t>
            </a:r>
            <a:r>
              <a:rPr lang="en-US" altLang="en-US" sz="2400">
                <a:sym typeface="Symbol" pitchFamily="18" charset="2"/>
              </a:rPr>
              <a:t> to take into account the newly discovered </a:t>
            </a:r>
            <a:r>
              <a:rPr lang="en-US" altLang="en-US" sz="2400" b="1">
                <a:sym typeface="Symbol" pitchFamily="18" charset="2"/>
              </a:rPr>
              <a:t>dark energy</a:t>
            </a:r>
            <a:r>
              <a:rPr lang="en-US" altLang="en-US" sz="2400">
                <a:sym typeface="Symbol" pitchFamily="18" charset="2"/>
              </a:rPr>
              <a:t>, which is speeding up the expansion of the universe.</a:t>
            </a:r>
            <a:endParaRPr lang="en-US" altLang="en-US" sz="2400">
              <a:solidFill>
                <a:srgbClr val="000000"/>
              </a:solidFill>
              <a:cs typeface="Times New Roman" pitchFamily="18" charset="0"/>
            </a:endParaRPr>
          </a:p>
        </p:txBody>
      </p:sp>
      <p:sp>
        <p:nvSpPr>
          <p:cNvPr id="4403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9933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09825" y="4000500"/>
            <a:ext cx="3990975" cy="704850"/>
          </a:xfrm>
          <a:prstGeom prst="rect">
            <a:avLst/>
          </a:prstGeom>
          <a:ln>
            <a:noFill/>
          </a:ln>
          <a:effectLst>
            <a:outerShdw blurRad="292100" dist="139700" dir="2700000" algn="tl" rotWithShape="0">
              <a:srgbClr val="333333">
                <a:alpha val="65000"/>
              </a:srgbClr>
            </a:outerShdw>
          </a:effectLst>
          <a:extLst/>
        </p:spPr>
      </p:pic>
      <p:pic>
        <p:nvPicPr>
          <p:cNvPr id="99333" name="Picture 5"/>
          <p:cNvPicPr>
            <a:picLocks noChangeAspect="1" noChangeArrowheads="1"/>
          </p:cNvPicPr>
          <p:nvPr/>
        </p:nvPicPr>
        <p:blipFill>
          <a:blip r:embed="rId7"/>
          <a:srcRect/>
          <a:stretch>
            <a:fillRect/>
          </a:stretch>
        </p:blipFill>
        <p:spPr bwMode="auto">
          <a:xfrm>
            <a:off x="7429500" y="1157288"/>
            <a:ext cx="1565275" cy="20383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6738">
                                            <p:txEl>
                                              <p:pRg st="0" end="0"/>
                                            </p:txEl>
                                          </p:spTgt>
                                        </p:tgtEl>
                                        <p:attrNameLst>
                                          <p:attrName>style.visibility</p:attrName>
                                        </p:attrNameLst>
                                      </p:cBhvr>
                                      <p:to>
                                        <p:strVal val="visible"/>
                                      </p:to>
                                    </p:set>
                                    <p:anim calcmode="lin" valueType="num">
                                      <p:cBhvr additive="base">
                                        <p:cTn id="7" dur="500" fill="hold"/>
                                        <p:tgtEl>
                                          <p:spTgt spid="1396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6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6738">
                                            <p:txEl>
                                              <p:pRg st="1" end="1"/>
                                            </p:txEl>
                                          </p:spTgt>
                                        </p:tgtEl>
                                        <p:attrNameLst>
                                          <p:attrName>style.visibility</p:attrName>
                                        </p:attrNameLst>
                                      </p:cBhvr>
                                      <p:to>
                                        <p:strVal val="visible"/>
                                      </p:to>
                                    </p:set>
                                    <p:anim calcmode="lin" valueType="num">
                                      <p:cBhvr additive="base">
                                        <p:cTn id="13" dur="500" fill="hold"/>
                                        <p:tgtEl>
                                          <p:spTgt spid="1396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333"/>
                                        </p:tgtEl>
                                        <p:attrNameLst>
                                          <p:attrName>style.visibility</p:attrName>
                                        </p:attrNameLst>
                                      </p:cBhvr>
                                      <p:to>
                                        <p:strVal val="visible"/>
                                      </p:to>
                                    </p:set>
                                    <p:animEffect transition="in" filter="fade">
                                      <p:cBhvr>
                                        <p:cTn id="17" dur="500"/>
                                        <p:tgtEl>
                                          <p:spTgt spid="993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96738">
                                            <p:txEl>
                                              <p:pRg st="2" end="2"/>
                                            </p:txEl>
                                          </p:spTgt>
                                        </p:tgtEl>
                                        <p:attrNameLst>
                                          <p:attrName>style.visibility</p:attrName>
                                        </p:attrNameLst>
                                      </p:cBhvr>
                                      <p:to>
                                        <p:strVal val="visible"/>
                                      </p:to>
                                    </p:set>
                                    <p:anim calcmode="lin" valueType="num">
                                      <p:cBhvr additive="base">
                                        <p:cTn id="22" dur="500" fill="hold"/>
                                        <p:tgtEl>
                                          <p:spTgt spid="139673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9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99330"/>
                                        </p:tgtEl>
                                        <p:attrNameLst>
                                          <p:attrName>style.visibility</p:attrName>
                                        </p:attrNameLst>
                                      </p:cBhvr>
                                      <p:to>
                                        <p:strVal val="visible"/>
                                      </p:to>
                                    </p:set>
                                    <p:anim calcmode="lin" valueType="num">
                                      <p:cBhvr>
                                        <p:cTn id="28" dur="3000" fill="hold"/>
                                        <p:tgtEl>
                                          <p:spTgt spid="99330"/>
                                        </p:tgtEl>
                                        <p:attrNameLst>
                                          <p:attrName>ppt_w</p:attrName>
                                        </p:attrNameLst>
                                      </p:cBhvr>
                                      <p:tavLst>
                                        <p:tav tm="0">
                                          <p:val>
                                            <p:fltVal val="0"/>
                                          </p:val>
                                        </p:tav>
                                        <p:tav tm="100000">
                                          <p:val>
                                            <p:strVal val="#ppt_w"/>
                                          </p:val>
                                        </p:tav>
                                      </p:tavLst>
                                    </p:anim>
                                    <p:anim calcmode="lin" valueType="num">
                                      <p:cBhvr>
                                        <p:cTn id="29" dur="3000" fill="hold"/>
                                        <p:tgtEl>
                                          <p:spTgt spid="99330"/>
                                        </p:tgtEl>
                                        <p:attrNameLst>
                                          <p:attrName>ppt_h</p:attrName>
                                        </p:attrNameLst>
                                      </p:cBhvr>
                                      <p:tavLst>
                                        <p:tav tm="0">
                                          <p:val>
                                            <p:fltVal val="0"/>
                                          </p:val>
                                        </p:tav>
                                        <p:tav tm="100000">
                                          <p:val>
                                            <p:strVal val="#ppt_h"/>
                                          </p:val>
                                        </p:tav>
                                      </p:tavLst>
                                    </p:anim>
                                    <p:animEffect transition="in" filter="fade">
                                      <p:cBhvr>
                                        <p:cTn id="30" dur="3000"/>
                                        <p:tgtEl>
                                          <p:spTgt spid="99330"/>
                                        </p:tgtEl>
                                      </p:cBhvr>
                                    </p:animEffect>
                                  </p:childTnLst>
                                  <p:subTnLst>
                                    <p:audio>
                                      <p:cMediaNode>
                                        <p:cTn display="0" masterRel="sameClick">
                                          <p:stCondLst>
                                            <p:cond evt="begin" delay="0">
                                              <p:tn val="26"/>
                                            </p:cond>
                                          </p:stCondLst>
                                          <p:endCondLst>
                                            <p:cond evt="onStopAudio" delay="0">
                                              <p:tgtEl>
                                                <p:sldTgt/>
                                              </p:tgtEl>
                                            </p:cond>
                                          </p:endCondLst>
                                        </p:cTn>
                                        <p:tgtEl>
                                          <p:sndTgt r:embed="rId5" name="stretc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96738">
                                            <p:txEl>
                                              <p:pRg st="4" end="4"/>
                                            </p:txEl>
                                          </p:spTgt>
                                        </p:tgtEl>
                                        <p:attrNameLst>
                                          <p:attrName>style.visibility</p:attrName>
                                        </p:attrNameLst>
                                      </p:cBhvr>
                                      <p:to>
                                        <p:strVal val="visible"/>
                                      </p:to>
                                    </p:set>
                                    <p:anim calcmode="lin" valueType="num">
                                      <p:cBhvr additive="base">
                                        <p:cTn id="35" dur="500" fill="hold"/>
                                        <p:tgtEl>
                                          <p:spTgt spid="139673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96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96738">
                                            <p:txEl>
                                              <p:pRg st="5" end="5"/>
                                            </p:txEl>
                                          </p:spTgt>
                                        </p:tgtEl>
                                        <p:attrNameLst>
                                          <p:attrName>style.visibility</p:attrName>
                                        </p:attrNameLst>
                                      </p:cBhvr>
                                      <p:to>
                                        <p:strVal val="visible"/>
                                      </p:to>
                                    </p:set>
                                    <p:anim calcmode="lin" valueType="num">
                                      <p:cBhvr additive="base">
                                        <p:cTn id="41" dur="500" fill="hold"/>
                                        <p:tgtEl>
                                          <p:spTgt spid="139673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967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Applications of general relativity to the universe </a:t>
            </a:r>
          </a:p>
          <a:p>
            <a:pPr eaLnBrk="1" hangingPunct="1">
              <a:buFontTx/>
              <a:buNone/>
            </a:pPr>
            <a:r>
              <a:rPr lang="en-US" altLang="en-US" sz="2400">
                <a:solidFill>
                  <a:srgbClr val="000000"/>
                </a:solidFill>
                <a:cs typeface="Times New Roman" pitchFamily="18" charset="0"/>
              </a:rPr>
              <a:t>●</a:t>
            </a:r>
            <a:r>
              <a:rPr lang="en-US" altLang="en-US" sz="2400"/>
              <a:t>The </a:t>
            </a:r>
            <a:r>
              <a:rPr lang="en-US" altLang="en-US" sz="2400">
                <a:sym typeface="Symbol" pitchFamily="18" charset="2"/>
              </a:rPr>
              <a:t></a:t>
            </a:r>
            <a:r>
              <a:rPr lang="en-US" altLang="en-US" sz="2400"/>
              <a:t>CDM (Lambda cold dark                                         matter) or Lambda-CDM model is                                             also known as the </a:t>
            </a:r>
            <a:r>
              <a:rPr lang="en-US" altLang="en-US" sz="2400" b="1"/>
              <a:t>standard model                                                     </a:t>
            </a:r>
            <a:r>
              <a:rPr lang="en-US" altLang="en-US" sz="2400"/>
              <a:t>of the Big Bang cosmology of the                                           Universe which contains a                                                     cosmological constant, denoted by                                           Lambda (Greek </a:t>
            </a:r>
            <a:r>
              <a:rPr lang="en-US" altLang="en-US" sz="2400">
                <a:sym typeface="Symbol" pitchFamily="18" charset="2"/>
              </a:rPr>
              <a:t></a:t>
            </a:r>
            <a:r>
              <a:rPr lang="en-US" altLang="en-US" sz="2400"/>
              <a:t>), associated with                                           dark energy, and cold dark matter                                                (abbreviated CDM). </a:t>
            </a:r>
          </a:p>
          <a:p>
            <a:pPr eaLnBrk="1" hangingPunct="1">
              <a:buFontTx/>
              <a:buNone/>
            </a:pPr>
            <a:r>
              <a:rPr lang="en-US" altLang="en-US" sz="2400">
                <a:solidFill>
                  <a:srgbClr val="000000"/>
                </a:solidFill>
                <a:cs typeface="Times New Roman" pitchFamily="18" charset="0"/>
              </a:rPr>
              <a:t>●</a:t>
            </a:r>
            <a:r>
              <a:rPr lang="en-US" altLang="en-US" sz="2400"/>
              <a:t>The </a:t>
            </a:r>
            <a:r>
              <a:rPr lang="en-US" altLang="en-US" sz="2400">
                <a:sym typeface="Symbol" pitchFamily="18" charset="2"/>
              </a:rPr>
              <a:t></a:t>
            </a:r>
            <a:r>
              <a:rPr lang="en-US" altLang="en-US" sz="2400"/>
              <a:t>CDM model assumes that                                            </a:t>
            </a:r>
            <a:r>
              <a:rPr lang="en-US" altLang="en-US" sz="2400" b="1"/>
              <a:t>general relativity </a:t>
            </a:r>
            <a:r>
              <a:rPr lang="en-US" altLang="en-US" sz="2400"/>
              <a:t>is the correct                                                        theory of gravity on cosmological                                            scales. </a:t>
            </a:r>
            <a:endParaRPr lang="en-US" altLang="en-US" sz="2400">
              <a:solidFill>
                <a:srgbClr val="000000"/>
              </a:solidFill>
              <a:cs typeface="Times New Roman" pitchFamily="18" charset="0"/>
            </a:endParaRPr>
          </a:p>
        </p:txBody>
      </p:sp>
      <p:sp>
        <p:nvSpPr>
          <p:cNvPr id="4505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5" name="Picture 4"/>
          <p:cNvPicPr>
            <a:picLocks noChangeAspect="1" noChangeArrowheads="1"/>
          </p:cNvPicPr>
          <p:nvPr/>
        </p:nvPicPr>
        <p:blipFill>
          <a:blip r:embed="rId5"/>
          <a:srcRect/>
          <a:stretch>
            <a:fillRect/>
          </a:stretch>
        </p:blipFill>
        <p:spPr bwMode="auto">
          <a:xfrm>
            <a:off x="5756275" y="1951038"/>
            <a:ext cx="3219450" cy="46942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6738">
                                            <p:txEl>
                                              <p:pRg st="1" end="1"/>
                                            </p:txEl>
                                          </p:spTgt>
                                        </p:tgtEl>
                                        <p:attrNameLst>
                                          <p:attrName>style.visibility</p:attrName>
                                        </p:attrNameLst>
                                      </p:cBhvr>
                                      <p:to>
                                        <p:strVal val="visible"/>
                                      </p:to>
                                    </p:set>
                                    <p:anim calcmode="lin" valueType="num">
                                      <p:cBhvr additive="base">
                                        <p:cTn id="7" dur="500" fill="hold"/>
                                        <p:tgtEl>
                                          <p:spTgt spid="1396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1"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396738">
                                            <p:txEl>
                                              <p:pRg st="2" end="2"/>
                                            </p:txEl>
                                          </p:spTgt>
                                        </p:tgtEl>
                                        <p:attrNameLst>
                                          <p:attrName>style.visibility</p:attrName>
                                        </p:attrNameLst>
                                      </p:cBhvr>
                                      <p:to>
                                        <p:strVal val="visible"/>
                                      </p:to>
                                    </p:set>
                                    <p:anim calcmode="lin" valueType="num">
                                      <p:cBhvr additive="base">
                                        <p:cTn id="16" dur="500" fill="hold"/>
                                        <p:tgtEl>
                                          <p:spTgt spid="139673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9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Segoe UI" pitchFamily="34" charset="0"/>
              </a:rPr>
              <a:t>Applications of general relativity to the universe </a:t>
            </a:r>
          </a:p>
          <a:p>
            <a:pPr eaLnBrk="1" hangingPunct="1">
              <a:buFontTx/>
              <a:buNone/>
            </a:pPr>
            <a:r>
              <a:rPr lang="en-US" altLang="en-US" sz="2400">
                <a:solidFill>
                  <a:srgbClr val="000000"/>
                </a:solidFill>
                <a:cs typeface="Times New Roman" pitchFamily="18" charset="0"/>
              </a:rPr>
              <a:t>●</a:t>
            </a:r>
            <a:r>
              <a:rPr lang="en-US" altLang="en-US" sz="2400">
                <a:sym typeface="Symbol" pitchFamily="18" charset="2"/>
              </a:rPr>
              <a:t> </a:t>
            </a:r>
            <a:r>
              <a:rPr lang="en-US" altLang="en-US" sz="2400"/>
              <a:t>CDM is the simplest model that provides a reasonably good account of the following properties                                              of the cosmos:</a:t>
            </a:r>
          </a:p>
          <a:p>
            <a:pPr eaLnBrk="1" hangingPunct="1">
              <a:buFontTx/>
              <a:buNone/>
            </a:pPr>
            <a:r>
              <a:rPr lang="en-US" altLang="en-US" sz="2400">
                <a:solidFill>
                  <a:srgbClr val="000000"/>
                </a:solidFill>
                <a:cs typeface="Times New Roman" pitchFamily="18" charset="0"/>
              </a:rPr>
              <a:t>●</a:t>
            </a:r>
            <a:r>
              <a:rPr lang="en-US" altLang="en-US" sz="2400"/>
              <a:t>the existence and                                                                 structure of the cosmic                                                                          microwave background</a:t>
            </a:r>
          </a:p>
          <a:p>
            <a:pPr eaLnBrk="1" hangingPunct="1">
              <a:buFontTx/>
              <a:buNone/>
            </a:pPr>
            <a:r>
              <a:rPr lang="en-US" altLang="en-US" sz="2400">
                <a:solidFill>
                  <a:srgbClr val="000000"/>
                </a:solidFill>
                <a:cs typeface="Times New Roman" pitchFamily="18" charset="0"/>
              </a:rPr>
              <a:t>●</a:t>
            </a:r>
            <a:r>
              <a:rPr lang="en-US" altLang="en-US" sz="2400"/>
              <a:t>the large-scale structure                                                        in the distribution of galaxies</a:t>
            </a:r>
            <a:endParaRPr lang="en-US" altLang="en-US" sz="2400">
              <a:solidFill>
                <a:srgbClr val="000000"/>
              </a:solidFill>
              <a:cs typeface="Times New Roman" pitchFamily="18" charset="0"/>
            </a:endParaRPr>
          </a:p>
          <a:p>
            <a:pPr eaLnBrk="1" hangingPunct="1">
              <a:buFontTx/>
              <a:buNone/>
            </a:pPr>
            <a:r>
              <a:rPr lang="en-US" altLang="en-US" sz="2400">
                <a:solidFill>
                  <a:srgbClr val="000000"/>
                </a:solidFill>
                <a:cs typeface="Times New Roman" pitchFamily="18" charset="0"/>
              </a:rPr>
              <a:t>●</a:t>
            </a:r>
            <a:r>
              <a:rPr lang="en-US" altLang="en-US" sz="2400"/>
              <a:t>the abundances of hydrogen, deuterium, tritium, helium, and lithium</a:t>
            </a:r>
            <a:endParaRPr lang="en-US" altLang="en-US" sz="2400">
              <a:solidFill>
                <a:srgbClr val="000000"/>
              </a:solidFill>
              <a:cs typeface="Times New Roman" pitchFamily="18" charset="0"/>
            </a:endParaRPr>
          </a:p>
          <a:p>
            <a:pPr eaLnBrk="1" hangingPunct="1">
              <a:buFontTx/>
              <a:buNone/>
            </a:pPr>
            <a:r>
              <a:rPr lang="en-US" altLang="en-US" sz="2400">
                <a:solidFill>
                  <a:srgbClr val="000000"/>
                </a:solidFill>
                <a:cs typeface="Times New Roman" pitchFamily="18" charset="0"/>
              </a:rPr>
              <a:t>● </a:t>
            </a:r>
            <a:r>
              <a:rPr lang="en-US" altLang="en-US" sz="2400"/>
              <a:t>the accelerating expansion of the universe observed in the light from distant galaxies and supernovae</a:t>
            </a:r>
          </a:p>
        </p:txBody>
      </p:sp>
      <p:sp>
        <p:nvSpPr>
          <p:cNvPr id="4608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10035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11675" y="2608263"/>
            <a:ext cx="4510088" cy="2271712"/>
          </a:xfrm>
          <a:prstGeom prst="rect">
            <a:avLst/>
          </a:prstGeom>
          <a:ln>
            <a:noFill/>
          </a:ln>
          <a:effectLst>
            <a:outerShdw blurRad="292100" dist="139700" dir="2700000" algn="tl" rotWithShape="0">
              <a:srgbClr val="333333">
                <a:alpha val="65000"/>
              </a:srgbClr>
            </a:outerShdw>
          </a:effectLst>
          <a:extLst/>
        </p:spPr>
      </p:pic>
      <p:pic>
        <p:nvPicPr>
          <p:cNvPr id="100355"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2833155">
            <a:off x="6998495" y="519906"/>
            <a:ext cx="1985962" cy="1304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6738">
                                            <p:txEl>
                                              <p:pRg st="1" end="1"/>
                                            </p:txEl>
                                          </p:spTgt>
                                        </p:tgtEl>
                                        <p:attrNameLst>
                                          <p:attrName>style.visibility</p:attrName>
                                        </p:attrNameLst>
                                      </p:cBhvr>
                                      <p:to>
                                        <p:strVal val="visible"/>
                                      </p:to>
                                    </p:set>
                                    <p:anim calcmode="lin" valueType="num">
                                      <p:cBhvr additive="base">
                                        <p:cTn id="7" dur="500" fill="hold"/>
                                        <p:tgtEl>
                                          <p:spTgt spid="1396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00355"/>
                                        </p:tgtEl>
                                        <p:attrNameLst>
                                          <p:attrName>style.visibility</p:attrName>
                                        </p:attrNameLst>
                                      </p:cBhvr>
                                      <p:to>
                                        <p:strVal val="visible"/>
                                      </p:to>
                                    </p:set>
                                    <p:anim calcmode="lin" valueType="num">
                                      <p:cBhvr>
                                        <p:cTn id="13" dur="500" fill="hold"/>
                                        <p:tgtEl>
                                          <p:spTgt spid="100355"/>
                                        </p:tgtEl>
                                        <p:attrNameLst>
                                          <p:attrName>ppt_w</p:attrName>
                                        </p:attrNameLst>
                                      </p:cBhvr>
                                      <p:tavLst>
                                        <p:tav tm="0">
                                          <p:val>
                                            <p:fltVal val="0"/>
                                          </p:val>
                                        </p:tav>
                                        <p:tav tm="100000">
                                          <p:val>
                                            <p:strVal val="#ppt_w"/>
                                          </p:val>
                                        </p:tav>
                                      </p:tavLst>
                                    </p:anim>
                                    <p:anim calcmode="lin" valueType="num">
                                      <p:cBhvr>
                                        <p:cTn id="14" dur="500" fill="hold"/>
                                        <p:tgtEl>
                                          <p:spTgt spid="100355"/>
                                        </p:tgtEl>
                                        <p:attrNameLst>
                                          <p:attrName>ppt_h</p:attrName>
                                        </p:attrNameLst>
                                      </p:cBhvr>
                                      <p:tavLst>
                                        <p:tav tm="0">
                                          <p:val>
                                            <p:fltVal val="0"/>
                                          </p:val>
                                        </p:tav>
                                        <p:tav tm="100000">
                                          <p:val>
                                            <p:strVal val="#ppt_h"/>
                                          </p:val>
                                        </p:tav>
                                      </p:tavLst>
                                    </p:anim>
                                    <p:animEffect transition="in" filter="fade">
                                      <p:cBhvr>
                                        <p:cTn id="15" dur="500"/>
                                        <p:tgtEl>
                                          <p:spTgt spid="100355"/>
                                        </p:tgtEl>
                                      </p:cBhvr>
                                    </p:animEffect>
                                  </p:childTnLst>
                                  <p:subTnLst>
                                    <p:audio>
                                      <p:cMediaNode>
                                        <p:cTn display="0" masterRel="sameClick">
                                          <p:stCondLst>
                                            <p:cond evt="begin" delay="0">
                                              <p:tn val="11"/>
                                            </p:cond>
                                          </p:stCondLst>
                                          <p:endCondLst>
                                            <p:cond evt="onStopAudio" delay="0">
                                              <p:tgtEl>
                                                <p:sldTgt/>
                                              </p:tgtEl>
                                            </p:cond>
                                          </p:endCondLst>
                                        </p:cTn>
                                        <p:tgtEl>
                                          <p:sndTgt r:embed="rId5" name="hammer.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96738">
                                            <p:txEl>
                                              <p:pRg st="2" end="2"/>
                                            </p:txEl>
                                          </p:spTgt>
                                        </p:tgtEl>
                                        <p:attrNameLst>
                                          <p:attrName>style.visibility</p:attrName>
                                        </p:attrNameLst>
                                      </p:cBhvr>
                                      <p:to>
                                        <p:strVal val="visible"/>
                                      </p:to>
                                    </p:set>
                                    <p:anim calcmode="lin" valueType="num">
                                      <p:cBhvr additive="base">
                                        <p:cTn id="20" dur="500" fill="hold"/>
                                        <p:tgtEl>
                                          <p:spTgt spid="139673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9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00354"/>
                                        </p:tgtEl>
                                        <p:attrNameLst>
                                          <p:attrName>style.visibility</p:attrName>
                                        </p:attrNameLst>
                                      </p:cBhvr>
                                      <p:to>
                                        <p:strVal val="visible"/>
                                      </p:to>
                                    </p:set>
                                    <p:anim calcmode="lin" valueType="num">
                                      <p:cBhvr>
                                        <p:cTn id="26" dur="3000" fill="hold"/>
                                        <p:tgtEl>
                                          <p:spTgt spid="100354"/>
                                        </p:tgtEl>
                                        <p:attrNameLst>
                                          <p:attrName>ppt_w</p:attrName>
                                        </p:attrNameLst>
                                      </p:cBhvr>
                                      <p:tavLst>
                                        <p:tav tm="0">
                                          <p:val>
                                            <p:fltVal val="0"/>
                                          </p:val>
                                        </p:tav>
                                        <p:tav tm="100000">
                                          <p:val>
                                            <p:strVal val="#ppt_w"/>
                                          </p:val>
                                        </p:tav>
                                      </p:tavLst>
                                    </p:anim>
                                    <p:anim calcmode="lin" valueType="num">
                                      <p:cBhvr>
                                        <p:cTn id="27" dur="3000" fill="hold"/>
                                        <p:tgtEl>
                                          <p:spTgt spid="100354"/>
                                        </p:tgtEl>
                                        <p:attrNameLst>
                                          <p:attrName>ppt_h</p:attrName>
                                        </p:attrNameLst>
                                      </p:cBhvr>
                                      <p:tavLst>
                                        <p:tav tm="0">
                                          <p:val>
                                            <p:fltVal val="0"/>
                                          </p:val>
                                        </p:tav>
                                        <p:tav tm="100000">
                                          <p:val>
                                            <p:strVal val="#ppt_h"/>
                                          </p:val>
                                        </p:tav>
                                      </p:tavLst>
                                    </p:anim>
                                    <p:animEffect transition="in" filter="fade">
                                      <p:cBhvr>
                                        <p:cTn id="28" dur="3000"/>
                                        <p:tgtEl>
                                          <p:spTgt spid="100354"/>
                                        </p:tgtEl>
                                      </p:cBhvr>
                                    </p:animEffect>
                                  </p:childTnLst>
                                  <p:subTnLst>
                                    <p:audio>
                                      <p:cMediaNode>
                                        <p:cTn display="0" masterRel="sameClick">
                                          <p:stCondLst>
                                            <p:cond evt="begin" delay="0">
                                              <p:tn val="24"/>
                                            </p:cond>
                                          </p:stCondLst>
                                          <p:endCondLst>
                                            <p:cond evt="onStopAudio" delay="0">
                                              <p:tgtEl>
                                                <p:sldTgt/>
                                              </p:tgtEl>
                                            </p:cond>
                                          </p:endCondLst>
                                        </p:cTn>
                                        <p:tgtEl>
                                          <p:sndTgt r:embed="rId6" name="stretc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396738">
                                            <p:txEl>
                                              <p:pRg st="3" end="3"/>
                                            </p:txEl>
                                          </p:spTgt>
                                        </p:tgtEl>
                                        <p:attrNameLst>
                                          <p:attrName>style.visibility</p:attrName>
                                        </p:attrNameLst>
                                      </p:cBhvr>
                                      <p:to>
                                        <p:strVal val="visible"/>
                                      </p:to>
                                    </p:set>
                                    <p:anim calcmode="lin" valueType="num">
                                      <p:cBhvr additive="base">
                                        <p:cTn id="33" dur="500" fill="hold"/>
                                        <p:tgtEl>
                                          <p:spTgt spid="139673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96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396738">
                                            <p:txEl>
                                              <p:pRg st="4" end="4"/>
                                            </p:txEl>
                                          </p:spTgt>
                                        </p:tgtEl>
                                        <p:attrNameLst>
                                          <p:attrName>style.visibility</p:attrName>
                                        </p:attrNameLst>
                                      </p:cBhvr>
                                      <p:to>
                                        <p:strVal val="visible"/>
                                      </p:to>
                                    </p:set>
                                    <p:anim calcmode="lin" valueType="num">
                                      <p:cBhvr additive="base">
                                        <p:cTn id="39" dur="500" fill="hold"/>
                                        <p:tgtEl>
                                          <p:spTgt spid="139673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96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396738">
                                            <p:txEl>
                                              <p:pRg st="5" end="5"/>
                                            </p:txEl>
                                          </p:spTgt>
                                        </p:tgtEl>
                                        <p:attrNameLst>
                                          <p:attrName>style.visibility</p:attrName>
                                        </p:attrNameLst>
                                      </p:cBhvr>
                                      <p:to>
                                        <p:strVal val="visible"/>
                                      </p:to>
                                    </p:set>
                                    <p:anim calcmode="lin" valueType="num">
                                      <p:cBhvr additive="base">
                                        <p:cTn id="45" dur="500" fill="hold"/>
                                        <p:tgtEl>
                                          <p:spTgt spid="139673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967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down)">
                                      <p:cBhvr>
                                        <p:cTn id="7" dur="500"/>
                                        <p:tgtEl>
                                          <p:spTgt spid="47106"/>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1480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Guidance:</a:t>
            </a:r>
            <a:r>
              <a:rPr lang="en-US" altLang="en-US" sz="2400">
                <a:solidFill>
                  <a:srgbClr val="000000"/>
                </a:solidFill>
                <a:cs typeface="Segoe UI" pitchFamily="34" charset="0"/>
              </a:rPr>
              <a:t> </a:t>
            </a:r>
          </a:p>
          <a:p>
            <a:pPr>
              <a:buFontTx/>
              <a:buNone/>
            </a:pPr>
            <a:r>
              <a:rPr lang="en-US" altLang="en-US" sz="2400">
                <a:solidFill>
                  <a:srgbClr val="000000"/>
                </a:solidFill>
                <a:cs typeface="Segoe UI" pitchFamily="34" charset="0"/>
              </a:rPr>
              <a:t>• Students should recognize the equivalence principle in terms of accelerating reference frames and freely falling frames </a:t>
            </a:r>
          </a:p>
          <a:p>
            <a:pPr eaLnBrk="1" hangingPunct="1">
              <a:spcBef>
                <a:spcPct val="0"/>
              </a:spcBef>
              <a:buFontTx/>
              <a:buNone/>
            </a:pPr>
            <a:r>
              <a:rPr lang="en-US" altLang="en-US" sz="2400" b="1">
                <a:solidFill>
                  <a:srgbClr val="FF0000"/>
                </a:solidFill>
              </a:rPr>
              <a:t>Data booklet reference: </a:t>
            </a:r>
            <a:endParaRPr lang="en-US" altLang="en-US" sz="2400">
              <a:solidFill>
                <a:srgbClr val="FF0000"/>
              </a:solidFill>
            </a:endParaRPr>
          </a:p>
          <a:p>
            <a:pPr eaLnBrk="1" hangingPunct="1">
              <a:spcBef>
                <a:spcPct val="0"/>
              </a:spcBef>
              <a:buFontTx/>
              <a:buNone/>
            </a:pPr>
            <a:r>
              <a:rPr lang="en-US" altLang="en-US" sz="2400">
                <a:solidFill>
                  <a:srgbClr val="FF0000"/>
                </a:solidFill>
              </a:rPr>
              <a:t>• </a:t>
            </a:r>
            <a:r>
              <a:rPr lang="en-US" altLang="en-US" sz="2400">
                <a:solidFill>
                  <a:srgbClr val="FF0000"/>
                </a:solidFill>
                <a:ea typeface="Calibri" pitchFamily="34" charset="0"/>
                <a:cs typeface="Times New Roman" pitchFamily="18" charset="0"/>
                <a:sym typeface="Symbol" pitchFamily="18" charset="2"/>
              </a:rPr>
              <a:t></a:t>
            </a:r>
            <a:r>
              <a:rPr lang="en-US" altLang="en-US" sz="2400" i="1">
                <a:solidFill>
                  <a:srgbClr val="FF0000"/>
                </a:solidFill>
                <a:ea typeface="Calibri" pitchFamily="34" charset="0"/>
                <a:cs typeface="Times New Roman" pitchFamily="18" charset="0"/>
                <a:sym typeface="Symbol" pitchFamily="18" charset="2"/>
              </a:rPr>
              <a:t>f / f</a:t>
            </a:r>
            <a:r>
              <a:rPr lang="en-US" altLang="en-US" sz="2400">
                <a:solidFill>
                  <a:srgbClr val="FF0000"/>
                </a:solidFill>
                <a:ea typeface="Calibri" pitchFamily="34" charset="0"/>
                <a:cs typeface="Times New Roman" pitchFamily="18" charset="0"/>
              </a:rPr>
              <a:t> = </a:t>
            </a:r>
            <a:r>
              <a:rPr lang="en-US" altLang="en-US" sz="2400" i="1">
                <a:solidFill>
                  <a:srgbClr val="FF0000"/>
                </a:solidFill>
                <a:ea typeface="Calibri" pitchFamily="34" charset="0"/>
                <a:cs typeface="Times New Roman" pitchFamily="18" charset="0"/>
              </a:rPr>
              <a:t>g</a:t>
            </a:r>
            <a:r>
              <a:rPr lang="en-US" altLang="en-US" sz="2400" i="1" baseline="-25000">
                <a:solidFill>
                  <a:srgbClr val="FF0000"/>
                </a:solidFill>
                <a:ea typeface="Calibri" pitchFamily="34" charset="0"/>
                <a:cs typeface="Times New Roman" pitchFamily="18" charset="0"/>
              </a:rPr>
              <a:t> </a:t>
            </a:r>
            <a:r>
              <a:rPr lang="en-US" altLang="en-US" sz="2400">
                <a:solidFill>
                  <a:srgbClr val="FF0000"/>
                </a:solidFill>
                <a:ea typeface="Calibri" pitchFamily="34" charset="0"/>
                <a:cs typeface="Times New Roman" pitchFamily="18" charset="0"/>
                <a:sym typeface="Symbol" pitchFamily="18" charset="2"/>
              </a:rPr>
              <a:t></a:t>
            </a:r>
            <a:r>
              <a:rPr lang="en-US" altLang="en-US" sz="2400" i="1">
                <a:solidFill>
                  <a:srgbClr val="FF0000"/>
                </a:solidFill>
                <a:ea typeface="Calibri" pitchFamily="34" charset="0"/>
                <a:cs typeface="Times New Roman" pitchFamily="18" charset="0"/>
                <a:sym typeface="Symbol" pitchFamily="18" charset="2"/>
              </a:rPr>
              <a:t>h / c</a:t>
            </a:r>
            <a:r>
              <a:rPr lang="en-US" altLang="en-US" sz="2400" baseline="30000">
                <a:solidFill>
                  <a:srgbClr val="FF0000"/>
                </a:solidFill>
                <a:ea typeface="Calibri" pitchFamily="34" charset="0"/>
                <a:cs typeface="Times New Roman" pitchFamily="18" charset="0"/>
                <a:sym typeface="Symbol" pitchFamily="18" charset="2"/>
              </a:rPr>
              <a:t>2</a:t>
            </a:r>
            <a:r>
              <a:rPr lang="en-US" altLang="en-US" sz="2400">
                <a:solidFill>
                  <a:srgbClr val="FF0000"/>
                </a:solidFill>
              </a:rPr>
              <a:t> </a:t>
            </a:r>
          </a:p>
          <a:p>
            <a:pPr eaLnBrk="1" hangingPunct="1">
              <a:spcBef>
                <a:spcPct val="0"/>
              </a:spcBef>
              <a:buFontTx/>
              <a:buNone/>
            </a:pPr>
            <a:r>
              <a:rPr lang="en-US" altLang="en-US" sz="2400">
                <a:solidFill>
                  <a:srgbClr val="FF0000"/>
                </a:solidFill>
              </a:rPr>
              <a:t>• </a:t>
            </a:r>
            <a:r>
              <a:rPr lang="en-US" altLang="en-US" sz="2400" i="1">
                <a:solidFill>
                  <a:srgbClr val="FF0000"/>
                </a:solidFill>
              </a:rPr>
              <a:t>R</a:t>
            </a:r>
            <a:r>
              <a:rPr lang="en-US" altLang="en-US" sz="2400" baseline="-25000">
                <a:solidFill>
                  <a:srgbClr val="FF0000"/>
                </a:solidFill>
              </a:rPr>
              <a:t>S</a:t>
            </a:r>
            <a:r>
              <a:rPr lang="en-US" altLang="en-US" sz="2400">
                <a:solidFill>
                  <a:srgbClr val="FF0000"/>
                </a:solidFill>
              </a:rPr>
              <a:t> = 2</a:t>
            </a:r>
            <a:r>
              <a:rPr lang="en-US" altLang="en-US" sz="2400" i="1">
                <a:solidFill>
                  <a:srgbClr val="FF0000"/>
                </a:solidFill>
              </a:rPr>
              <a:t>GM / c</a:t>
            </a:r>
            <a:r>
              <a:rPr lang="en-US" altLang="en-US" sz="2400" baseline="30000">
                <a:solidFill>
                  <a:srgbClr val="FF0000"/>
                </a:solidFill>
              </a:rPr>
              <a:t>2</a:t>
            </a:r>
          </a:p>
          <a:p>
            <a:pPr eaLnBrk="1" hangingPunct="1">
              <a:spcBef>
                <a:spcPct val="0"/>
              </a:spcBef>
              <a:buFontTx/>
              <a:buNone/>
            </a:pPr>
            <a:r>
              <a:rPr lang="en-US" altLang="en-US" sz="2400">
                <a:solidFill>
                  <a:srgbClr val="FF0000"/>
                </a:solidFill>
              </a:rPr>
              <a:t>• </a:t>
            </a:r>
            <a:r>
              <a:rPr lang="en-US" altLang="en-US" sz="2400">
                <a:solidFill>
                  <a:srgbClr val="FF0000"/>
                </a:solidFill>
                <a:sym typeface="Symbol" pitchFamily="18" charset="2"/>
              </a:rPr>
              <a:t></a:t>
            </a:r>
            <a:r>
              <a:rPr lang="en-US" altLang="en-US" sz="2400" i="1">
                <a:solidFill>
                  <a:srgbClr val="FF0000"/>
                </a:solidFill>
                <a:sym typeface="Symbol" pitchFamily="18" charset="2"/>
              </a:rPr>
              <a:t>t</a:t>
            </a:r>
            <a:r>
              <a:rPr lang="en-US" altLang="en-US" sz="2400">
                <a:solidFill>
                  <a:srgbClr val="FF0000"/>
                </a:solidFill>
              </a:rPr>
              <a:t> = </a:t>
            </a:r>
            <a:r>
              <a:rPr lang="en-US" altLang="en-US" sz="2400">
                <a:solidFill>
                  <a:srgbClr val="FF0000"/>
                </a:solidFill>
                <a:sym typeface="Symbol" pitchFamily="18" charset="2"/>
              </a:rPr>
              <a:t></a:t>
            </a:r>
            <a:r>
              <a:rPr lang="en-US" altLang="en-US" sz="2400" i="1">
                <a:solidFill>
                  <a:srgbClr val="FF0000"/>
                </a:solidFill>
                <a:sym typeface="Symbol" pitchFamily="18" charset="2"/>
              </a:rPr>
              <a:t>t</a:t>
            </a:r>
            <a:r>
              <a:rPr lang="en-US" altLang="en-US" sz="2400" baseline="-25000">
                <a:solidFill>
                  <a:srgbClr val="FF0000"/>
                </a:solidFill>
                <a:sym typeface="Symbol" pitchFamily="18" charset="2"/>
              </a:rPr>
              <a:t>0</a:t>
            </a:r>
            <a:r>
              <a:rPr lang="en-US" altLang="en-US" sz="2400" i="1">
                <a:solidFill>
                  <a:srgbClr val="FF0000"/>
                </a:solidFill>
                <a:sym typeface="Symbol" pitchFamily="18" charset="2"/>
              </a:rPr>
              <a:t> / </a:t>
            </a:r>
            <a:r>
              <a:rPr lang="en-US" altLang="en-US" sz="2400">
                <a:solidFill>
                  <a:srgbClr val="FF0000"/>
                </a:solidFill>
                <a:sym typeface="Symbol" pitchFamily="18" charset="2"/>
              </a:rPr>
              <a:t>sqrt [ 1 – </a:t>
            </a:r>
            <a:r>
              <a:rPr lang="en-US" altLang="en-US" sz="2400" i="1">
                <a:solidFill>
                  <a:srgbClr val="FF0000"/>
                </a:solidFill>
                <a:sym typeface="Symbol" pitchFamily="18" charset="2"/>
              </a:rPr>
              <a:t>R</a:t>
            </a:r>
            <a:r>
              <a:rPr lang="en-US" altLang="en-US" sz="2400" baseline="-25000">
                <a:solidFill>
                  <a:srgbClr val="FF0000"/>
                </a:solidFill>
                <a:sym typeface="Symbol" pitchFamily="18" charset="2"/>
              </a:rPr>
              <a:t>S</a:t>
            </a:r>
            <a:r>
              <a:rPr lang="en-US" altLang="en-US" sz="2400">
                <a:solidFill>
                  <a:srgbClr val="FF0000"/>
                </a:solidFill>
                <a:sym typeface="Symbol" pitchFamily="18" charset="2"/>
              </a:rPr>
              <a:t> </a:t>
            </a:r>
            <a:r>
              <a:rPr lang="en-US" altLang="en-US" sz="2400" i="1">
                <a:solidFill>
                  <a:srgbClr val="FF0000"/>
                </a:solidFill>
                <a:sym typeface="Symbol" pitchFamily="18" charset="2"/>
              </a:rPr>
              <a:t>/</a:t>
            </a:r>
            <a:r>
              <a:rPr lang="en-US" altLang="en-US" sz="2400">
                <a:solidFill>
                  <a:srgbClr val="FF0000"/>
                </a:solidFill>
                <a:sym typeface="Symbol" pitchFamily="18" charset="2"/>
              </a:rPr>
              <a:t> </a:t>
            </a:r>
            <a:r>
              <a:rPr lang="en-US" altLang="en-US" sz="2400" i="1">
                <a:solidFill>
                  <a:srgbClr val="FF0000"/>
                </a:solidFill>
                <a:sym typeface="Symbol" pitchFamily="18" charset="2"/>
              </a:rPr>
              <a:t>r</a:t>
            </a:r>
            <a:r>
              <a:rPr lang="en-US" altLang="en-US" sz="2400">
                <a:solidFill>
                  <a:srgbClr val="FF0000"/>
                </a:solidFill>
                <a:sym typeface="Symbol" pitchFamily="18" charset="2"/>
              </a:rPr>
              <a:t> ]</a:t>
            </a:r>
            <a:endParaRPr lang="en-US" altLang="en-US" sz="2400" baseline="30000">
              <a:solidFill>
                <a:srgbClr val="FF0000"/>
              </a:solidFill>
            </a:endParaRP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8241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Theory of knowledge:</a:t>
            </a:r>
            <a:r>
              <a:rPr lang="en-US" altLang="en-US" sz="2400">
                <a:solidFill>
                  <a:srgbClr val="000000"/>
                </a:solidFill>
                <a:cs typeface="Segoe UI" pitchFamily="34" charset="0"/>
              </a:rPr>
              <a:t> </a:t>
            </a:r>
          </a:p>
          <a:p>
            <a:pPr>
              <a:buFontTx/>
              <a:buNone/>
            </a:pPr>
            <a:r>
              <a:rPr lang="en-US" altLang="en-US" sz="2400">
                <a:solidFill>
                  <a:srgbClr val="000000"/>
                </a:solidFill>
                <a:cs typeface="Segoe UI" pitchFamily="34" charset="0"/>
              </a:rPr>
              <a:t>• Although Einstein self-described the cosmological constant as his “greatest blunder”, the 2011 Nobel Prize was won by scientists who had proved it to be valid through their studies on dark energy. What other examples are there of initially doubted claims being proven correct later in history? </a:t>
            </a: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0895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Utilization:</a:t>
            </a:r>
            <a:r>
              <a:rPr lang="en-US" altLang="en-US" sz="2400">
                <a:solidFill>
                  <a:srgbClr val="000000"/>
                </a:solidFill>
                <a:cs typeface="Segoe UI" pitchFamily="34" charset="0"/>
              </a:rPr>
              <a:t> </a:t>
            </a:r>
          </a:p>
          <a:p>
            <a:pPr>
              <a:buFontTx/>
              <a:buNone/>
            </a:pPr>
            <a:r>
              <a:rPr lang="en-US" altLang="en-US" sz="2400">
                <a:solidFill>
                  <a:srgbClr val="000000"/>
                </a:solidFill>
                <a:cs typeface="Segoe UI" pitchFamily="34" charset="0"/>
              </a:rPr>
              <a:t>• For the global positioning system to be so accurate, general relativity must be taken into account in calculating the details of the satellite’s orbit </a:t>
            </a:r>
          </a:p>
          <a:p>
            <a:pPr>
              <a:buFontTx/>
              <a:buNone/>
            </a:pPr>
            <a:r>
              <a:rPr lang="en-US" altLang="en-US" sz="2400">
                <a:solidFill>
                  <a:srgbClr val="000000"/>
                </a:solidFill>
                <a:cs typeface="Segoe UI" pitchFamily="34" charset="0"/>
              </a:rPr>
              <a:t>• The development of the general theory of relativity has been used to explain the very large-scale behavior of the universe as a whole with far-reaching implications about the future development and fate of the universe</a:t>
            </a:r>
          </a:p>
          <a:p>
            <a:pPr>
              <a:buFontTx/>
              <a:buNone/>
            </a:pPr>
            <a:r>
              <a:rPr lang="en-US" altLang="en-US" sz="2400">
                <a:solidFill>
                  <a:srgbClr val="000000"/>
                </a:solidFill>
                <a:cs typeface="Segoe UI" pitchFamily="34" charset="0"/>
              </a:rPr>
              <a:t>• The general theory is problematic in that it has not yet been resolved with quantum theory – this is the driving force behind the development of the string theories</a:t>
            </a:r>
          </a:p>
        </p:txBody>
      </p:sp>
      <p:sp>
        <p:nvSpPr>
          <p:cNvPr id="819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2464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cs typeface="Segoe UI" pitchFamily="34" charset="0"/>
              </a:rPr>
              <a:t>Aims:</a:t>
            </a:r>
            <a:r>
              <a:rPr lang="en-US" altLang="en-US" sz="2400">
                <a:solidFill>
                  <a:srgbClr val="000000"/>
                </a:solidFill>
                <a:cs typeface="Segoe UI" pitchFamily="34" charset="0"/>
              </a:rPr>
              <a:t> </a:t>
            </a:r>
          </a:p>
          <a:p>
            <a:pPr>
              <a:buFontTx/>
              <a:buNone/>
            </a:pPr>
            <a:r>
              <a:rPr lang="en-US" altLang="en-US" sz="2400">
                <a:solidFill>
                  <a:srgbClr val="000000"/>
                </a:solidFill>
                <a:cs typeface="Segoe UI" pitchFamily="34" charset="0"/>
              </a:rPr>
              <a:t>• Aim 2: the general theory of relativity is a great synthesis of ideas that are required to describe the large-scale structure of the universe </a:t>
            </a:r>
          </a:p>
          <a:p>
            <a:pPr>
              <a:buFontTx/>
              <a:buNone/>
            </a:pPr>
            <a:r>
              <a:rPr lang="en-US" altLang="en-US" sz="2400">
                <a:solidFill>
                  <a:srgbClr val="000000"/>
                </a:solidFill>
                <a:cs typeface="Segoe UI" pitchFamily="34" charset="0"/>
              </a:rPr>
              <a:t>• Aim 9: it must be appreciated that the magnificent Newtonian structure had serious limitations when it came to the description of very detailed aspects of planetary motion </a:t>
            </a:r>
          </a:p>
        </p:txBody>
      </p:sp>
      <p:sp>
        <p:nvSpPr>
          <p:cNvPr id="92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The equivalence principle</a:t>
            </a:r>
            <a:endParaRPr lang="en-US" altLang="en-US" sz="2400">
              <a:solidFill>
                <a:schemeClr val="accent2"/>
              </a:solidFill>
              <a:cs typeface="Times New Roman" pitchFamily="18" charset="0"/>
            </a:endParaRPr>
          </a:p>
          <a:p>
            <a:pPr eaLnBrk="1" hangingPunct="1">
              <a:buFontTx/>
              <a:buNone/>
            </a:pPr>
            <a:r>
              <a:rPr lang="en-US" altLang="en-US" sz="2400">
                <a:solidFill>
                  <a:srgbClr val="000000"/>
                </a:solidFill>
                <a:cs typeface="Times New Roman" pitchFamily="18" charset="0"/>
              </a:rPr>
              <a:t>●</a:t>
            </a:r>
            <a:r>
              <a:rPr lang="en-US" altLang="en-US" sz="2400"/>
              <a:t>Consider an experiment which uses two identical                          closed rooms: one on Earth and the other in a                              spaceship accelerating at                                                                      9.8 m/s</a:t>
            </a:r>
            <a:r>
              <a:rPr lang="en-US" altLang="en-US" sz="2400" baseline="30000"/>
              <a:t>2</a:t>
            </a:r>
            <a:r>
              <a:rPr lang="en-US" altLang="en-US" sz="2400"/>
              <a:t> in interstellar space.                                                                   </a:t>
            </a:r>
          </a:p>
          <a:p>
            <a:pPr eaLnBrk="1" hangingPunct="1">
              <a:spcBef>
                <a:spcPts val="400"/>
              </a:spcBef>
              <a:buFontTx/>
              <a:buNone/>
            </a:pPr>
            <a:r>
              <a:rPr lang="en-US" altLang="en-US" sz="2400">
                <a:solidFill>
                  <a:srgbClr val="000000"/>
                </a:solidFill>
                <a:cs typeface="Times New Roman" pitchFamily="18" charset="0"/>
              </a:rPr>
              <a:t>●</a:t>
            </a:r>
            <a:r>
              <a:rPr lang="en-US" altLang="en-US" sz="2400"/>
              <a:t>Dobson is in each room                                                      and cannot see outside. He                                                                        throws the ball “upward” and                                                              analyzes its trajectory.</a:t>
            </a:r>
          </a:p>
          <a:p>
            <a:pPr eaLnBrk="1" hangingPunct="1">
              <a:buFontTx/>
              <a:buNone/>
            </a:pPr>
            <a:endParaRPr lang="en-US" altLang="en-US" sz="2400">
              <a:solidFill>
                <a:srgbClr val="000000"/>
              </a:solidFill>
              <a:cs typeface="Times New Roman" pitchFamily="18" charset="0"/>
            </a:endParaRPr>
          </a:p>
        </p:txBody>
      </p:sp>
      <p:grpSp>
        <p:nvGrpSpPr>
          <p:cNvPr id="2" name="Group 48"/>
          <p:cNvGrpSpPr>
            <a:grpSpLocks/>
          </p:cNvGrpSpPr>
          <p:nvPr/>
        </p:nvGrpSpPr>
        <p:grpSpPr bwMode="auto">
          <a:xfrm>
            <a:off x="0" y="4792663"/>
            <a:ext cx="9144000" cy="2105025"/>
            <a:chOff x="0" y="2994"/>
            <a:chExt cx="5760" cy="1326"/>
          </a:xfrm>
        </p:grpSpPr>
        <p:sp>
          <p:nvSpPr>
            <p:cNvPr id="10265" name="Rectangle 37"/>
            <p:cNvSpPr>
              <a:spLocks noChangeArrowheads="1"/>
            </p:cNvSpPr>
            <p:nvPr/>
          </p:nvSpPr>
          <p:spPr bwMode="auto">
            <a:xfrm>
              <a:off x="0" y="2994"/>
              <a:ext cx="5760" cy="1326"/>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66" name="Oval 41"/>
            <p:cNvSpPr>
              <a:spLocks noChangeAspect="1" noChangeArrowheads="1"/>
            </p:cNvSpPr>
            <p:nvPr/>
          </p:nvSpPr>
          <p:spPr bwMode="auto">
            <a:xfrm>
              <a:off x="1235" y="3615"/>
              <a:ext cx="46" cy="46"/>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67" name="Oval 42"/>
            <p:cNvSpPr>
              <a:spLocks noChangeAspect="1" noChangeArrowheads="1"/>
            </p:cNvSpPr>
            <p:nvPr/>
          </p:nvSpPr>
          <p:spPr bwMode="auto">
            <a:xfrm>
              <a:off x="1350" y="3730"/>
              <a:ext cx="46" cy="46"/>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68" name="Oval 43"/>
            <p:cNvSpPr>
              <a:spLocks noChangeArrowheads="1"/>
            </p:cNvSpPr>
            <p:nvPr/>
          </p:nvSpPr>
          <p:spPr bwMode="auto">
            <a:xfrm>
              <a:off x="1571" y="3496"/>
              <a:ext cx="61" cy="6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69" name="Oval 44"/>
            <p:cNvSpPr>
              <a:spLocks noChangeArrowheads="1"/>
            </p:cNvSpPr>
            <p:nvPr/>
          </p:nvSpPr>
          <p:spPr bwMode="auto">
            <a:xfrm>
              <a:off x="4422" y="4059"/>
              <a:ext cx="61" cy="6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70" name="Oval 45"/>
            <p:cNvSpPr>
              <a:spLocks noChangeArrowheads="1"/>
            </p:cNvSpPr>
            <p:nvPr/>
          </p:nvSpPr>
          <p:spPr bwMode="auto">
            <a:xfrm>
              <a:off x="2733" y="3818"/>
              <a:ext cx="83" cy="8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71" name="Oval 46"/>
            <p:cNvSpPr>
              <a:spLocks noChangeArrowheads="1"/>
            </p:cNvSpPr>
            <p:nvPr/>
          </p:nvSpPr>
          <p:spPr bwMode="auto">
            <a:xfrm>
              <a:off x="2136" y="3258"/>
              <a:ext cx="61" cy="6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72" name="Oval 47"/>
            <p:cNvSpPr>
              <a:spLocks noChangeArrowheads="1"/>
            </p:cNvSpPr>
            <p:nvPr/>
          </p:nvSpPr>
          <p:spPr bwMode="auto">
            <a:xfrm>
              <a:off x="4290" y="3388"/>
              <a:ext cx="61" cy="6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49"/>
          <p:cNvGrpSpPr>
            <a:grpSpLocks/>
          </p:cNvGrpSpPr>
          <p:nvPr/>
        </p:nvGrpSpPr>
        <p:grpSpPr bwMode="auto">
          <a:xfrm>
            <a:off x="-393700" y="4222750"/>
            <a:ext cx="3498850" cy="2876550"/>
            <a:chOff x="1311" y="2508"/>
            <a:chExt cx="2204" cy="1812"/>
          </a:xfrm>
        </p:grpSpPr>
        <p:grpSp>
          <p:nvGrpSpPr>
            <p:cNvPr id="10247" name="Group 81"/>
            <p:cNvGrpSpPr>
              <a:grpSpLocks/>
            </p:cNvGrpSpPr>
            <p:nvPr/>
          </p:nvGrpSpPr>
          <p:grpSpPr bwMode="auto">
            <a:xfrm rot="5400000">
              <a:off x="1507" y="2312"/>
              <a:ext cx="1812" cy="2204"/>
              <a:chOff x="987" y="1438"/>
              <a:chExt cx="1812" cy="2204"/>
            </a:xfrm>
          </p:grpSpPr>
          <p:pic>
            <p:nvPicPr>
              <p:cNvPr id="10250" name="Picture 80" descr="MC90037107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420026">
                <a:off x="791" y="1634"/>
                <a:ext cx="2204"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Group 66"/>
              <p:cNvGrpSpPr>
                <a:grpSpLocks/>
              </p:cNvGrpSpPr>
              <p:nvPr/>
            </p:nvGrpSpPr>
            <p:grpSpPr bwMode="auto">
              <a:xfrm>
                <a:off x="1663" y="1987"/>
                <a:ext cx="674" cy="855"/>
                <a:chOff x="2073" y="2506"/>
                <a:chExt cx="674" cy="855"/>
              </a:xfrm>
            </p:grpSpPr>
            <p:sp>
              <p:nvSpPr>
                <p:cNvPr id="10252" name="Rectangle 67"/>
                <p:cNvSpPr>
                  <a:spLocks noChangeArrowheads="1"/>
                </p:cNvSpPr>
                <p:nvPr/>
              </p:nvSpPr>
              <p:spPr bwMode="auto">
                <a:xfrm>
                  <a:off x="2073" y="2506"/>
                  <a:ext cx="674" cy="829"/>
                </a:xfrm>
                <a:prstGeom prst="rect">
                  <a:avLst/>
                </a:prstGeom>
                <a:solidFill>
                  <a:schemeClr val="accent1"/>
                </a:solidFill>
                <a:ln w="9525">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0253" name="Picture 6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8" y="2746"/>
                  <a:ext cx="39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Arc 69"/>
                <p:cNvSpPr>
                  <a:spLocks/>
                </p:cNvSpPr>
                <p:nvPr/>
              </p:nvSpPr>
              <p:spPr bwMode="auto">
                <a:xfrm>
                  <a:off x="2274" y="2666"/>
                  <a:ext cx="78" cy="3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Arc 70"/>
                <p:cNvSpPr>
                  <a:spLocks/>
                </p:cNvSpPr>
                <p:nvPr/>
              </p:nvSpPr>
              <p:spPr bwMode="auto">
                <a:xfrm flipH="1">
                  <a:off x="2169" y="2664"/>
                  <a:ext cx="101" cy="6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6" name="Oval 71"/>
                <p:cNvSpPr>
                  <a:spLocks noChangeArrowheads="1"/>
                </p:cNvSpPr>
                <p:nvPr/>
              </p:nvSpPr>
              <p:spPr bwMode="auto">
                <a:xfrm>
                  <a:off x="2310" y="2799"/>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57" name="Oval 72"/>
                <p:cNvSpPr>
                  <a:spLocks noChangeArrowheads="1"/>
                </p:cNvSpPr>
                <p:nvPr/>
              </p:nvSpPr>
              <p:spPr bwMode="auto">
                <a:xfrm>
                  <a:off x="2152" y="2918"/>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58" name="Oval 73"/>
                <p:cNvSpPr>
                  <a:spLocks noChangeArrowheads="1"/>
                </p:cNvSpPr>
                <p:nvPr/>
              </p:nvSpPr>
              <p:spPr bwMode="auto">
                <a:xfrm>
                  <a:off x="2168" y="2801"/>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59" name="Oval 74"/>
                <p:cNvSpPr>
                  <a:spLocks noChangeArrowheads="1"/>
                </p:cNvSpPr>
                <p:nvPr/>
              </p:nvSpPr>
              <p:spPr bwMode="auto">
                <a:xfrm>
                  <a:off x="2189" y="2695"/>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60" name="Oval 75"/>
                <p:cNvSpPr>
                  <a:spLocks noChangeArrowheads="1"/>
                </p:cNvSpPr>
                <p:nvPr/>
              </p:nvSpPr>
              <p:spPr bwMode="auto">
                <a:xfrm>
                  <a:off x="2238" y="2625"/>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61" name="Oval 76"/>
                <p:cNvSpPr>
                  <a:spLocks noChangeArrowheads="1"/>
                </p:cNvSpPr>
                <p:nvPr/>
              </p:nvSpPr>
              <p:spPr bwMode="auto">
                <a:xfrm>
                  <a:off x="2288" y="2698"/>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62" name="Oval 77"/>
                <p:cNvSpPr>
                  <a:spLocks noChangeArrowheads="1"/>
                </p:cNvSpPr>
                <p:nvPr/>
              </p:nvSpPr>
              <p:spPr bwMode="auto">
                <a:xfrm>
                  <a:off x="2316" y="2914"/>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63" name="Oval 78"/>
                <p:cNvSpPr>
                  <a:spLocks noChangeArrowheads="1"/>
                </p:cNvSpPr>
                <p:nvPr/>
              </p:nvSpPr>
              <p:spPr bwMode="auto">
                <a:xfrm>
                  <a:off x="2139" y="3077"/>
                  <a:ext cx="69" cy="69"/>
                </a:xfrm>
                <a:prstGeom prst="ellipse">
                  <a:avLst/>
                </a:prstGeom>
                <a:solidFill>
                  <a:srgbClr val="66FFCC"/>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64" name="Oval 79"/>
                <p:cNvSpPr>
                  <a:spLocks noChangeArrowheads="1"/>
                </p:cNvSpPr>
                <p:nvPr/>
              </p:nvSpPr>
              <p:spPr bwMode="auto">
                <a:xfrm>
                  <a:off x="2137" y="3266"/>
                  <a:ext cx="69" cy="69"/>
                </a:xfrm>
                <a:prstGeom prst="ellipse">
                  <a:avLst/>
                </a:prstGeom>
                <a:gradFill rotWithShape="1">
                  <a:gsLst>
                    <a:gs pos="0">
                      <a:schemeClr val="hlink"/>
                    </a:gs>
                    <a:gs pos="100000">
                      <a:srgbClr val="004747"/>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grpSp>
        <p:sp>
          <p:nvSpPr>
            <p:cNvPr id="10248" name="Line 38"/>
            <p:cNvSpPr>
              <a:spLocks noChangeShapeType="1"/>
            </p:cNvSpPr>
            <p:nvPr/>
          </p:nvSpPr>
          <p:spPr bwMode="auto">
            <a:xfrm rot="5400000" flipV="1">
              <a:off x="3220" y="3343"/>
              <a:ext cx="0" cy="34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Text Box 39"/>
            <p:cNvSpPr txBox="1">
              <a:spLocks noChangeArrowheads="1"/>
            </p:cNvSpPr>
            <p:nvPr/>
          </p:nvSpPr>
          <p:spPr bwMode="auto">
            <a:xfrm>
              <a:off x="2652" y="3447"/>
              <a:ext cx="8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9.8 ms</a:t>
              </a:r>
              <a:r>
                <a:rPr lang="en-US" altLang="en-US" sz="2400" baseline="30000"/>
                <a:t>-2</a:t>
              </a:r>
              <a:endParaRPr lang="en-US" altLang="en-US" sz="2400"/>
            </a:p>
          </p:txBody>
        </p:sp>
      </p:grpSp>
      <p:sp>
        <p:nvSpPr>
          <p:cNvPr id="1024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 - AHL</a:t>
            </a:r>
            <a:br>
              <a:rPr lang="en-US" altLang="en-US" sz="2800" b="1" smtClean="0"/>
            </a:br>
            <a:r>
              <a:rPr lang="en-US" altLang="en-US" sz="2800" smtClean="0">
                <a:solidFill>
                  <a:schemeClr val="tx1"/>
                </a:solidFill>
              </a:rPr>
              <a:t>A.5 – General relativity</a:t>
            </a:r>
          </a:p>
        </p:txBody>
      </p:sp>
      <p:pic>
        <p:nvPicPr>
          <p:cNvPr id="90114" name="Picture 2"/>
          <p:cNvPicPr>
            <a:picLocks noChangeAspect="1" noChangeArrowheads="1"/>
          </p:cNvPicPr>
          <p:nvPr/>
        </p:nvPicPr>
        <p:blipFill>
          <a:blip r:embed="rId8"/>
          <a:srcRect/>
          <a:stretch>
            <a:fillRect/>
          </a:stretch>
        </p:blipFill>
        <p:spPr bwMode="auto">
          <a:xfrm>
            <a:off x="4740275" y="2571750"/>
            <a:ext cx="3919538" cy="20177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3730">
                                            <p:txEl>
                                              <p:pRg st="0" end="0"/>
                                            </p:txEl>
                                          </p:spTgt>
                                        </p:tgtEl>
                                        <p:attrNameLst>
                                          <p:attrName>style.visibility</p:attrName>
                                        </p:attrNameLst>
                                      </p:cBhvr>
                                      <p:to>
                                        <p:strVal val="visible"/>
                                      </p:to>
                                    </p:set>
                                    <p:anim calcmode="lin" valueType="num">
                                      <p:cBhvr additive="base">
                                        <p:cTn id="7" dur="500" fill="hold"/>
                                        <p:tgtEl>
                                          <p:spTgt spid="135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3730">
                                            <p:txEl>
                                              <p:pRg st="1" end="1"/>
                                            </p:txEl>
                                          </p:spTgt>
                                        </p:tgtEl>
                                        <p:attrNameLst>
                                          <p:attrName>style.visibility</p:attrName>
                                        </p:attrNameLst>
                                      </p:cBhvr>
                                      <p:to>
                                        <p:strVal val="visible"/>
                                      </p:to>
                                    </p:set>
                                    <p:anim calcmode="lin" valueType="num">
                                      <p:cBhvr additive="base">
                                        <p:cTn id="13" dur="500" fill="hold"/>
                                        <p:tgtEl>
                                          <p:spTgt spid="1353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0114"/>
                                        </p:tgtEl>
                                        <p:attrNameLst>
                                          <p:attrName>style.visibility</p:attrName>
                                        </p:attrNameLst>
                                      </p:cBhvr>
                                      <p:to>
                                        <p:strVal val="visible"/>
                                      </p:to>
                                    </p:set>
                                    <p:animEffect transition="in" filter="fade">
                                      <p:cBhvr>
                                        <p:cTn id="17" dur="2000"/>
                                        <p:tgtEl>
                                          <p:spTgt spid="90114"/>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nodeType="clickEffect">
                                  <p:stCondLst>
                                    <p:cond delay="0"/>
                                  </p:stCondLst>
                                  <p:childTnLst>
                                    <p:animMotion origin="layout" path="M -3.88889E-6 -2.96296E-6 L 0.5908 -2.96296E-6 " pathEditMode="relative" rAng="0" ptsTypes="AA">
                                      <p:cBhvr>
                                        <p:cTn id="27" dur="3000" fill="hold"/>
                                        <p:tgtEl>
                                          <p:spTgt spid="3"/>
                                        </p:tgtEl>
                                        <p:attrNameLst>
                                          <p:attrName>ppt_x</p:attrName>
                                          <p:attrName>ppt_y</p:attrName>
                                        </p:attrNameLst>
                                      </p:cBhvr>
                                      <p:rCtr x="29531" y="0"/>
                                    </p:animMotion>
                                  </p:childTnLst>
                                  <p:subTnLst>
                                    <p:audio>
                                      <p:cMediaNode>
                                        <p:cTn display="0" masterRel="sameClick">
                                          <p:stCondLst>
                                            <p:cond evt="begin" delay="0">
                                              <p:tn val="26"/>
                                            </p:cond>
                                          </p:stCondLst>
                                          <p:endCondLst>
                                            <p:cond evt="onStopAudio" delay="0">
                                              <p:tgtEl>
                                                <p:sldTgt/>
                                              </p:tgtEl>
                                            </p:cond>
                                          </p:endCondLst>
                                        </p:cTn>
                                        <p:tgtEl>
                                          <p:sndTgt r:embed="rId5" name="rocke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353730">
                                            <p:txEl>
                                              <p:pRg st="2" end="2"/>
                                            </p:txEl>
                                          </p:spTgt>
                                        </p:tgtEl>
                                        <p:attrNameLst>
                                          <p:attrName>style.visibility</p:attrName>
                                        </p:attrNameLst>
                                      </p:cBhvr>
                                      <p:to>
                                        <p:strVal val="visible"/>
                                      </p:to>
                                    </p:set>
                                    <p:anim calcmode="lin" valueType="num">
                                      <p:cBhvr additive="base">
                                        <p:cTn id="32" dur="500" fill="hold"/>
                                        <p:tgtEl>
                                          <p:spTgt spid="135373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5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10769</TotalTime>
  <Words>3445</Words>
  <Application>Microsoft Office PowerPoint</Application>
  <PresentationFormat>On-screen Show (4:3)</PresentationFormat>
  <Paragraphs>410</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Segoe UI</vt:lpstr>
      <vt:lpstr>Calibri</vt:lpstr>
      <vt:lpstr>Times New Roman</vt:lpstr>
      <vt:lpstr>Symbol</vt:lpstr>
      <vt:lpstr>Courier New</vt:lpstr>
      <vt:lpstr>Default Design</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PowerPoint Presentation</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PowerPoint Presentation</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Option A: Relativity - AHL A.5 – General relativity</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776</cp:revision>
  <dcterms:created xsi:type="dcterms:W3CDTF">2006-01-31T23:43:34Z</dcterms:created>
  <dcterms:modified xsi:type="dcterms:W3CDTF">2015-04-17T19:30:51Z</dcterms:modified>
</cp:coreProperties>
</file>