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65" r:id="rId2"/>
    <p:sldId id="374" r:id="rId3"/>
    <p:sldId id="375" r:id="rId4"/>
    <p:sldId id="376" r:id="rId5"/>
    <p:sldId id="377" r:id="rId6"/>
    <p:sldId id="378" r:id="rId7"/>
    <p:sldId id="387" r:id="rId8"/>
    <p:sldId id="388" r:id="rId9"/>
    <p:sldId id="389" r:id="rId10"/>
    <p:sldId id="390" r:id="rId11"/>
    <p:sldId id="404" r:id="rId12"/>
    <p:sldId id="405" r:id="rId13"/>
    <p:sldId id="406" r:id="rId14"/>
    <p:sldId id="391" r:id="rId15"/>
    <p:sldId id="392" r:id="rId16"/>
    <p:sldId id="393" r:id="rId17"/>
    <p:sldId id="394" r:id="rId18"/>
    <p:sldId id="395" r:id="rId19"/>
    <p:sldId id="396" r:id="rId20"/>
    <p:sldId id="397" r:id="rId21"/>
    <p:sldId id="398" r:id="rId22"/>
    <p:sldId id="399" r:id="rId23"/>
    <p:sldId id="400" r:id="rId24"/>
    <p:sldId id="401" r:id="rId25"/>
    <p:sldId id="402" r:id="rId26"/>
    <p:sldId id="403" r:id="rId27"/>
    <p:sldId id="407" r:id="rId28"/>
    <p:sldId id="408" r:id="rId29"/>
    <p:sldId id="410" r:id="rId30"/>
    <p:sldId id="409" r:id="rId31"/>
    <p:sldId id="379" r:id="rId32"/>
    <p:sldId id="383" r:id="rId33"/>
    <p:sldId id="384" r:id="rId34"/>
    <p:sldId id="385" r:id="rId35"/>
    <p:sldId id="386" r:id="rId36"/>
    <p:sldId id="411" r:id="rId37"/>
    <p:sldId id="412" r:id="rId3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Arial" charset="0"/>
      </a:defRPr>
    </a:lvl1pPr>
    <a:lvl2pPr marL="457200" algn="l" rtl="0" fontAlgn="base">
      <a:spcBef>
        <a:spcPct val="0"/>
      </a:spcBef>
      <a:spcAft>
        <a:spcPct val="0"/>
      </a:spcAft>
      <a:defRPr sz="2400" kern="1200">
        <a:solidFill>
          <a:schemeClr val="tx1"/>
        </a:solidFill>
        <a:latin typeface="Arial" charset="0"/>
        <a:ea typeface="+mn-ea"/>
        <a:cs typeface="Arial" charset="0"/>
      </a:defRPr>
    </a:lvl2pPr>
    <a:lvl3pPr marL="914400" algn="l" rtl="0" fontAlgn="base">
      <a:spcBef>
        <a:spcPct val="0"/>
      </a:spcBef>
      <a:spcAft>
        <a:spcPct val="0"/>
      </a:spcAft>
      <a:defRPr sz="2400" kern="1200">
        <a:solidFill>
          <a:schemeClr val="tx1"/>
        </a:solidFill>
        <a:latin typeface="Arial" charset="0"/>
        <a:ea typeface="+mn-ea"/>
        <a:cs typeface="Arial" charset="0"/>
      </a:defRPr>
    </a:lvl3pPr>
    <a:lvl4pPr marL="1371600" algn="l" rtl="0" fontAlgn="base">
      <a:spcBef>
        <a:spcPct val="0"/>
      </a:spcBef>
      <a:spcAft>
        <a:spcPct val="0"/>
      </a:spcAft>
      <a:defRPr sz="2400" kern="1200">
        <a:solidFill>
          <a:schemeClr val="tx1"/>
        </a:solidFill>
        <a:latin typeface="Arial" charset="0"/>
        <a:ea typeface="+mn-ea"/>
        <a:cs typeface="Arial" charset="0"/>
      </a:defRPr>
    </a:lvl4pPr>
    <a:lvl5pPr marL="1828800" algn="l" rtl="0" fontAlgn="base">
      <a:spcBef>
        <a:spcPct val="0"/>
      </a:spcBef>
      <a:spcAft>
        <a:spcPct val="0"/>
      </a:spcAft>
      <a:defRPr sz="2400" kern="1200">
        <a:solidFill>
          <a:schemeClr val="tx1"/>
        </a:solidFill>
        <a:latin typeface="Arial" charset="0"/>
        <a:ea typeface="+mn-ea"/>
        <a:cs typeface="Arial" charset="0"/>
      </a:defRPr>
    </a:lvl5pPr>
    <a:lvl6pPr marL="2286000" algn="l" defTabSz="914400" rtl="0" eaLnBrk="1" latinLnBrk="0" hangingPunct="1">
      <a:defRPr sz="2400" kern="1200">
        <a:solidFill>
          <a:schemeClr val="tx1"/>
        </a:solidFill>
        <a:latin typeface="Arial" charset="0"/>
        <a:ea typeface="+mn-ea"/>
        <a:cs typeface="Arial" charset="0"/>
      </a:defRPr>
    </a:lvl6pPr>
    <a:lvl7pPr marL="2743200" algn="l" defTabSz="914400" rtl="0" eaLnBrk="1" latinLnBrk="0" hangingPunct="1">
      <a:defRPr sz="2400" kern="1200">
        <a:solidFill>
          <a:schemeClr val="tx1"/>
        </a:solidFill>
        <a:latin typeface="Arial" charset="0"/>
        <a:ea typeface="+mn-ea"/>
        <a:cs typeface="Arial" charset="0"/>
      </a:defRPr>
    </a:lvl7pPr>
    <a:lvl8pPr marL="3200400" algn="l" defTabSz="914400" rtl="0" eaLnBrk="1" latinLnBrk="0" hangingPunct="1">
      <a:defRPr sz="2400" kern="1200">
        <a:solidFill>
          <a:schemeClr val="tx1"/>
        </a:solidFill>
        <a:latin typeface="Arial" charset="0"/>
        <a:ea typeface="+mn-ea"/>
        <a:cs typeface="Arial" charset="0"/>
      </a:defRPr>
    </a:lvl8pPr>
    <a:lvl9pPr marL="3657600" algn="l" defTabSz="914400" rtl="0" eaLnBrk="1" latinLnBrk="0" hangingPunct="1">
      <a:defRPr sz="24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FF00"/>
    <a:srgbClr val="006600"/>
    <a:srgbClr val="FF0000"/>
    <a:srgbClr val="990000"/>
    <a:srgbClr val="CCFFCC"/>
    <a:srgbClr val="5F5F5F"/>
    <a:srgbClr val="99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56" autoAdjust="0"/>
  </p:normalViewPr>
  <p:slideViewPr>
    <p:cSldViewPr snapToGrid="0">
      <p:cViewPr varScale="1">
        <p:scale>
          <a:sx n="68" d="100"/>
          <a:sy n="68" d="100"/>
        </p:scale>
        <p:origin x="-88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2" d="100"/>
          <a:sy n="82" d="100"/>
        </p:scale>
        <p:origin x="-1926" y="-9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US" altLang="en-US"/>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US" alt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76B939EC-378E-44EC-A17E-638633784F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ln>
            <a:miter lim="800000"/>
            <a:headEnd/>
            <a:tailEnd/>
          </a:ln>
        </p:spPr>
        <p:txBody>
          <a:bodyPr/>
          <a:lstStyle/>
          <a:p>
            <a:pPr>
              <a:defRPr/>
            </a:pPr>
            <a:fld id="{9BDF61BD-6DEB-41EC-BF9A-74015A143723}" type="slidenum">
              <a:rPr lang="en-US" altLang="en-US" smtClean="0"/>
              <a:pPr>
                <a:defRPr/>
              </a:pPr>
              <a:t>1</a:t>
            </a:fld>
            <a:endParaRPr lang="en-US" altLang="en-US"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r>
              <a:rPr lang="en-US" altLang="en-US" smtClean="0"/>
              <a:t>© 2015 By Timothy K. Lund</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69E898B6-815D-4D1A-A83E-0E65F59E3DFB}" type="slidenum">
              <a:rPr lang="en-US" altLang="en-US" sz="1200">
                <a:cs typeface="+mn-cs"/>
              </a:rPr>
              <a:pPr algn="r">
                <a:defRPr/>
              </a:pPr>
              <a:t>2</a:t>
            </a:fld>
            <a:endParaRPr lang="en-US" altLang="en-US" sz="1200">
              <a:cs typeface="+mn-cs"/>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en-US" altLang="en-US" smtClean="0"/>
              <a:t>© 2015 By Timothy K. Lund</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192A8B36-8484-411B-A1DE-6FAC68578CE7}" type="slidenum">
              <a:rPr lang="en-US" altLang="en-US" sz="1200">
                <a:cs typeface="+mn-cs"/>
              </a:rPr>
              <a:pPr algn="r">
                <a:defRPr/>
              </a:pPr>
              <a:t>3</a:t>
            </a:fld>
            <a:endParaRPr lang="en-US" altLang="en-US" sz="1200">
              <a:cs typeface="+mn-cs"/>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r>
              <a:rPr lang="en-US" altLang="en-US" smtClean="0"/>
              <a:t>© 2015 By Timothy K. Lund</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8D6CD0DB-8710-41C5-B29B-D2830E11D41A}" type="slidenum">
              <a:rPr lang="en-US" altLang="en-US" sz="1200">
                <a:cs typeface="+mn-cs"/>
              </a:rPr>
              <a:pPr algn="r">
                <a:defRPr/>
              </a:pPr>
              <a:t>4</a:t>
            </a:fld>
            <a:endParaRPr lang="en-US" altLang="en-US" sz="1200">
              <a:cs typeface="+mn-cs"/>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en-US" altLang="en-US" smtClean="0"/>
              <a:t>© 2015 By Timothy K. Lund</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EC1C3B09-C556-4E4C-81D7-44AA82112693}" type="slidenum">
              <a:rPr lang="en-US" altLang="en-US" sz="1200">
                <a:cs typeface="+mn-cs"/>
              </a:rPr>
              <a:pPr algn="r">
                <a:defRPr/>
              </a:pPr>
              <a:t>5</a:t>
            </a:fld>
            <a:endParaRPr lang="en-US" altLang="en-US" sz="1200">
              <a:cs typeface="+mn-cs"/>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r>
              <a:rPr lang="en-US" altLang="en-US" dirty="0" smtClean="0"/>
              <a:t>© 2015 By Timothy K. Lund</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txBox="1">
            <a:spLocks noGrp="1" noChangeArrowheads="1"/>
          </p:cNvSpPr>
          <p:nvPr/>
        </p:nvSpPr>
        <p:spPr bwMode="auto">
          <a:xfrm>
            <a:off x="3884613" y="8685213"/>
            <a:ext cx="2971800" cy="457200"/>
          </a:xfrm>
          <a:prstGeom prst="rect">
            <a:avLst/>
          </a:prstGeom>
          <a:noFill/>
          <a:ln>
            <a:miter lim="800000"/>
            <a:headEnd/>
            <a:tailEnd/>
          </a:ln>
          <a:extLst/>
        </p:spPr>
        <p:txBody>
          <a:bodyPr anchor="b"/>
          <a:lstStyle/>
          <a:p>
            <a:pPr algn="r">
              <a:defRPr/>
            </a:pPr>
            <a:fld id="{BB8D9B77-B555-4864-937B-A68B39D10154}" type="slidenum">
              <a:rPr lang="en-US" altLang="en-US" sz="1200">
                <a:cs typeface="+mn-cs"/>
              </a:rPr>
              <a:pPr algn="r">
                <a:defRPr/>
              </a:pPr>
              <a:t>6</a:t>
            </a:fld>
            <a:endParaRPr lang="en-US" altLang="en-US" sz="1200">
              <a:cs typeface="+mn-cs"/>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r>
              <a:rPr lang="en-US" altLang="en-US" smtClean="0"/>
              <a:t>© 2015 By Timothy K. Lund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ChangeArrowheads="1"/>
          </p:cNvSpPr>
          <p:nvPr>
            <p:ph type="body" idx="1"/>
          </p:nvPr>
        </p:nvSpPr>
        <p:spPr>
          <a:noFill/>
        </p:spPr>
        <p:txBody>
          <a:bodyPr/>
          <a:lstStyle/>
          <a:p>
            <a:r>
              <a:rPr lang="en-US" altLang="en-US" smtClean="0"/>
              <a:t>© 2015 By Timothy K. Lund</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2.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2.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3.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4.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5.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6.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7.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8.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9.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0.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AD2F60C-8A41-4B97-A6C9-D2C6A119EB76}"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D0917C3-BE4A-4E07-855F-8693B2FAD832}"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8E54928-7D57-44D8-815A-9061C65D4276}"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33FC8AF3-E3A1-4333-BEEA-3DAC4043C5E8}"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56FA008-F377-40AC-86B2-E0A3638B04EB}"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BE7E3A4-DFE1-4B0B-A13C-79B08E150AD0}"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C0C95AD-CD23-46C5-A19C-33D4CC63B006}"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53251B53-1C55-4C49-B74D-103147C5D085}"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7A028657-A4A5-47FC-91ED-01302EB2FA86}"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CDECBAC-6138-4980-9573-3D3C4151883B}"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4C8AEA5A-07B4-4470-A35D-7CBD1B4815D5}" type="slidenum">
              <a:rPr lang="en-US" altLang="en-US"/>
              <a:pPr>
                <a:defRPr/>
              </a:pPr>
              <a:t>‹#›</a:t>
            </a:fld>
            <a:endParaRPr lang="en-US" altLang="en-US"/>
          </a:p>
        </p:txBody>
      </p:sp>
    </p:spTree>
  </p:cSld>
  <p:clrMapOvr>
    <a:masterClrMapping/>
  </p:clrMapOvr>
  <p:transition>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mn-lt"/>
                <a:cs typeface="+mn-cs"/>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mn-lt"/>
                <a:cs typeface="+mn-cs"/>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mn-lt"/>
                <a:cs typeface="+mn-cs"/>
              </a:defRPr>
            </a:lvl1pPr>
          </a:lstStyle>
          <a:p>
            <a:pPr>
              <a:defRPr/>
            </a:pPr>
            <a:fld id="{C7BBA27A-0679-4B0B-AF2F-337BD21A0D2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ndAc>
      <p:stSnd>
        <p:snd r:embed="rId13" name="camera.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audio" Target="../media/audio13.wav"/></Relationships>
</file>

<file path=ppt/slides/_rels/slide1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4.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1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audio" Target="../media/audio13.wav"/></Relationships>
</file>

<file path=ppt/slides/_rels/slide17.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audio" Target="../media/audio13.wav"/></Relationships>
</file>

<file path=ppt/slides/_rels/slide1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7.png"/><Relationship Id="rId4" Type="http://schemas.openxmlformats.org/officeDocument/2006/relationships/audio" Target="../media/audio13.wav"/></Relationships>
</file>

<file path=ppt/slides/_rels/slide1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audio" Target="../media/audio13.wav"/></Relationships>
</file>

<file path=ppt/slides/_rels/slide2.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audio" Target="../media/audio13.wav"/></Relationships>
</file>

<file path=ppt/slides/_rels/slide2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10.png"/><Relationship Id="rId4" Type="http://schemas.openxmlformats.org/officeDocument/2006/relationships/audio" Target="../media/audio13.wav"/></Relationships>
</file>

<file path=ppt/slides/_rels/slide2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audio" Target="../media/audio13.wav"/></Relationships>
</file>

<file path=ppt/slides/_rels/slide22.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14.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3.png"/><Relationship Id="rId4" Type="http://schemas.openxmlformats.org/officeDocument/2006/relationships/audio" Target="../media/audio13.wav"/></Relationships>
</file>

<file path=ppt/slides/_rels/slide23.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5.png"/><Relationship Id="rId4" Type="http://schemas.openxmlformats.org/officeDocument/2006/relationships/audio" Target="../media/audio13.wav"/></Relationships>
</file>

<file path=ppt/slides/_rels/slide24.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17.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audio" Target="../media/audio1.wav"/><Relationship Id="rId4" Type="http://schemas.openxmlformats.org/officeDocument/2006/relationships/audio" Target="../media/audio13.wav"/></Relationships>
</file>

<file path=ppt/slides/_rels/slide2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8.png"/><Relationship Id="rId4" Type="http://schemas.openxmlformats.org/officeDocument/2006/relationships/audio" Target="../media/audio13.wav"/></Relationships>
</file>

<file path=ppt/slides/_rels/slide2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9.png"/><Relationship Id="rId4" Type="http://schemas.openxmlformats.org/officeDocument/2006/relationships/audio" Target="../media/audio13.wav"/></Relationships>
</file>

<file path=ppt/slides/_rels/slide2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7.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2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2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3.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audio" Target="../media/audio13.wav"/></Relationships>
</file>

<file path=ppt/slides/_rels/slide3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3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32.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33.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audio" Target="../media/audio13.wav"/></Relationships>
</file>

<file path=ppt/slides/_rels/slide34.xml.rels><?xml version="1.0" encoding="UTF-8" standalone="yes"?>
<Relationships xmlns="http://schemas.openxmlformats.org/package/2006/relationships"><Relationship Id="rId3" Type="http://schemas.openxmlformats.org/officeDocument/2006/relationships/audio" Target="../media/audio2.wav"/><Relationship Id="rId7" Type="http://schemas.openxmlformats.org/officeDocument/2006/relationships/image" Target="../media/image22.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audio" Target="../media/audio1.wav"/><Relationship Id="rId4" Type="http://schemas.openxmlformats.org/officeDocument/2006/relationships/audio" Target="../media/audio13.wav"/></Relationships>
</file>

<file path=ppt/slides/_rels/slide35.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5.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1.png"/><Relationship Id="rId4" Type="http://schemas.openxmlformats.org/officeDocument/2006/relationships/audio" Target="../media/audio13.wav"/></Relationships>
</file>

<file path=ppt/slides/_rels/slide3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3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4.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audio" Target="../media/audio13.wav"/></Relationships>
</file>

<file path=ppt/slides/_rels/slide5.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audio" Target="../media/audio13.wav"/></Relationships>
</file>

<file path=ppt/slides/_rels/slide6.xml.rels><?xml version="1.0" encoding="UTF-8" standalone="yes"?>
<Relationships xmlns="http://schemas.openxmlformats.org/package/2006/relationships"><Relationship Id="rId3" Type="http://schemas.openxmlformats.org/officeDocument/2006/relationships/audio" Target="../media/audio8.wav"/><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audio" Target="../media/audio13.wav"/></Relationships>
</file>

<file path=ppt/slides/_rels/slide7.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audio" Target="../media/audio14.wav"/><Relationship Id="rId4" Type="http://schemas.openxmlformats.org/officeDocument/2006/relationships/audio" Target="../media/audio13.wav"/></Relationships>
</file>

<file path=ppt/slides/_rels/slide8.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audio" Target="../media/audio13.wav"/></Relationships>
</file>

<file path=ppt/slides/_rels/slide9.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audio" Target="../media/audio1.wav"/><Relationship Id="rId4" Type="http://schemas.openxmlformats.org/officeDocument/2006/relationships/audio" Target="../media/audio13.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4900613"/>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cs typeface="Segoe UI" pitchFamily="34" charset="0"/>
              </a:rPr>
              <a:t>Essential idea:</a:t>
            </a:r>
            <a:r>
              <a:rPr lang="en-US" altLang="en-US">
                <a:solidFill>
                  <a:srgbClr val="000000"/>
                </a:solidFill>
                <a:cs typeface="Segoe UI" pitchFamily="34" charset="0"/>
              </a:rPr>
              <a:t> The relativity of space and time requires new definitions for energy and momentum in order to preserve the conserved nature of these laws.</a:t>
            </a:r>
            <a:endParaRPr lang="en-US" altLang="en-US">
              <a:solidFill>
                <a:srgbClr val="000000"/>
              </a:solidFill>
            </a:endParaRPr>
          </a:p>
          <a:p>
            <a:pPr marL="625475" indent="-625475" eaLnBrk="0" hangingPunct="0">
              <a:spcBef>
                <a:spcPct val="20000"/>
              </a:spcBef>
            </a:pPr>
            <a:r>
              <a:rPr lang="en-US" altLang="en-US" b="1">
                <a:solidFill>
                  <a:srgbClr val="000000"/>
                </a:solidFill>
              </a:rPr>
              <a:t>Nature of science:</a:t>
            </a:r>
            <a:r>
              <a:rPr lang="en-US" altLang="en-US">
                <a:solidFill>
                  <a:srgbClr val="000000"/>
                </a:solidFill>
              </a:rPr>
              <a:t> Paradigm shift: Einstein realized that the law of conservation of momentum could not be maintained as a law of physics. He therefore deduced that in order for momentum to be conserved under all conditions, the definition of momentum had to change and along with it the definitions of other mechanics quantities such as kinetic energy and total energy of a particle. This was a major paradigm shift. </a:t>
            </a:r>
          </a:p>
        </p:txBody>
      </p:sp>
      <p:sp>
        <p:nvSpPr>
          <p:cNvPr id="2051" name="Rectangle 118"/>
          <p:cNvSpPr>
            <a:spLocks noGrp="1" noChangeArrowheads="1"/>
          </p:cNvSpPr>
          <p:nvPr>
            <p:ph type="ctrTitle"/>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6" name="Rectangle 16"/>
          <p:cNvSpPr>
            <a:spLocks noChangeArrowheads="1"/>
          </p:cNvSpPr>
          <p:nvPr/>
        </p:nvSpPr>
        <p:spPr bwMode="auto">
          <a:xfrm>
            <a:off x="671513" y="5746750"/>
            <a:ext cx="7788275" cy="1111250"/>
          </a:xfrm>
          <a:prstGeom prst="rect">
            <a:avLst/>
          </a:prstGeom>
          <a:solidFill>
            <a:srgbClr val="FFCCCC"/>
          </a:solidFill>
          <a:ln w="9525">
            <a:noFill/>
            <a:miter lim="800000"/>
            <a:headEnd/>
            <a:tailEnd/>
          </a:ln>
          <a:effectLst/>
        </p:spPr>
        <p:txBody>
          <a:bodyPr/>
          <a:lstStyle/>
          <a:p>
            <a:pPr eaLnBrk="0" hangingPunct="0">
              <a:lnSpc>
                <a:spcPct val="95000"/>
              </a:lnSpc>
              <a:defRPr/>
            </a:pPr>
            <a:r>
              <a:rPr lang="en-US" altLang="en-US" b="1" i="1" dirty="0">
                <a:latin typeface="+mn-lt"/>
              </a:rPr>
              <a:t>FYI</a:t>
            </a:r>
          </a:p>
          <a:p>
            <a:pPr eaLnBrk="0" hangingPunct="0">
              <a:lnSpc>
                <a:spcPct val="95000"/>
              </a:lnSpc>
              <a:defRPr/>
            </a:pPr>
            <a:r>
              <a:rPr lang="en-US" altLang="en-US" b="1" dirty="0">
                <a:latin typeface="+mn-lt"/>
                <a:sym typeface="Symbol" pitchFamily="18" charset="2"/>
              </a:rPr>
              <a:t></a:t>
            </a:r>
            <a:r>
              <a:rPr lang="en-US" altLang="en-US" dirty="0">
                <a:latin typeface="+mn-lt"/>
                <a:sym typeface="Symbol" pitchFamily="18" charset="2"/>
              </a:rPr>
              <a:t>Thus</a:t>
            </a:r>
            <a:r>
              <a:rPr lang="en-US" altLang="en-US" b="1" dirty="0">
                <a:latin typeface="+mn-lt"/>
                <a:sym typeface="Symbol" pitchFamily="18" charset="2"/>
              </a:rPr>
              <a:t> </a:t>
            </a:r>
            <a:r>
              <a:rPr lang="en-US" altLang="en-US" i="1" dirty="0">
                <a:latin typeface="+mn-lt"/>
                <a:sym typeface="Symbol" pitchFamily="18" charset="2"/>
              </a:rPr>
              <a:t>E</a:t>
            </a:r>
            <a:r>
              <a:rPr lang="en-US" altLang="en-US" dirty="0">
                <a:latin typeface="+mn-lt"/>
                <a:sym typeface="Symbol" pitchFamily="18" charset="2"/>
              </a:rPr>
              <a:t> </a:t>
            </a:r>
            <a:r>
              <a:rPr lang="en-US" altLang="en-US" dirty="0">
                <a:solidFill>
                  <a:srgbClr val="000000"/>
                </a:solidFill>
                <a:latin typeface="+mn-lt"/>
                <a:ea typeface="Times New Roman" pitchFamily="18" charset="0"/>
                <a:cs typeface="Courier New" pitchFamily="49" charset="0"/>
              </a:rPr>
              <a:t>=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latin typeface="+mn-lt"/>
                <a:sym typeface="Symbol" pitchFamily="18" charset="2"/>
              </a:rPr>
              <a:t> is the </a:t>
            </a:r>
            <a:r>
              <a:rPr lang="en-US" altLang="en-US" b="1" dirty="0">
                <a:latin typeface="+mn-lt"/>
                <a:sym typeface="Symbol" pitchFamily="18" charset="2"/>
              </a:rPr>
              <a:t>total energy</a:t>
            </a:r>
            <a:r>
              <a:rPr lang="en-US" altLang="en-US" dirty="0">
                <a:solidFill>
                  <a:srgbClr val="000000"/>
                </a:solidFill>
                <a:latin typeface="+mn-lt"/>
                <a:cs typeface="Times New Roman" pitchFamily="18" charset="0"/>
                <a:sym typeface="Symbol" pitchFamily="18" charset="2"/>
              </a:rPr>
              <a:t> of the object, whether the object is moving or not.</a:t>
            </a:r>
          </a:p>
        </p:txBody>
      </p:sp>
      <p:sp>
        <p:nvSpPr>
          <p:cNvPr id="153615" name="Rectangle 15"/>
          <p:cNvSpPr>
            <a:spLocks noChangeArrowheads="1"/>
          </p:cNvSpPr>
          <p:nvPr/>
        </p:nvSpPr>
        <p:spPr bwMode="auto">
          <a:xfrm>
            <a:off x="685800" y="3883025"/>
            <a:ext cx="7772400" cy="1870075"/>
          </a:xfrm>
          <a:prstGeom prst="rect">
            <a:avLst/>
          </a:prstGeom>
          <a:solidFill>
            <a:srgbClr val="CCFFCC"/>
          </a:solidFill>
          <a:ln w="9525">
            <a:noFill/>
            <a:miter lim="800000"/>
            <a:headEnd/>
            <a:tailEnd/>
          </a:ln>
          <a:effectLst/>
        </p:spPr>
        <p:txBody>
          <a:bodyPr/>
          <a:lstStyle/>
          <a:p>
            <a:pPr>
              <a:defRPr/>
            </a:pPr>
            <a:r>
              <a:rPr lang="en-US" altLang="en-US" dirty="0">
                <a:latin typeface="+mn-lt"/>
              </a:rPr>
              <a:t>PRACTICE: Show that the relativistic energy </a:t>
            </a:r>
            <a:r>
              <a:rPr lang="en-US" altLang="en-US" i="1" dirty="0">
                <a:latin typeface="+mn-lt"/>
              </a:rPr>
              <a:t>E</a:t>
            </a:r>
            <a:r>
              <a:rPr lang="en-US" altLang="en-US" dirty="0">
                <a:latin typeface="+mn-lt"/>
              </a:rPr>
              <a:t> reduces to the rest energy </a:t>
            </a:r>
            <a:r>
              <a:rPr lang="en-US" altLang="en-US" i="1" dirty="0">
                <a:latin typeface="+mn-lt"/>
              </a:rPr>
              <a:t>E</a:t>
            </a:r>
            <a:r>
              <a:rPr lang="en-US" altLang="en-US" baseline="-25000" dirty="0">
                <a:latin typeface="+mn-lt"/>
              </a:rPr>
              <a:t>0</a:t>
            </a:r>
            <a:r>
              <a:rPr lang="en-US" altLang="en-US" dirty="0">
                <a:latin typeface="+mn-lt"/>
              </a:rPr>
              <a:t> when </a:t>
            </a:r>
            <a:r>
              <a:rPr lang="en-US" altLang="en-US" i="1" dirty="0">
                <a:latin typeface="+mn-lt"/>
              </a:rPr>
              <a:t>v</a:t>
            </a:r>
            <a:r>
              <a:rPr lang="en-US" altLang="en-US" dirty="0">
                <a:latin typeface="+mn-lt"/>
              </a:rPr>
              <a:t> = 0.</a:t>
            </a:r>
          </a:p>
          <a:p>
            <a:pPr>
              <a:defRPr/>
            </a:pPr>
            <a:r>
              <a:rPr lang="en-US" altLang="en-US" dirty="0">
                <a:latin typeface="+mn-lt"/>
              </a:rPr>
              <a:t>SOLUTION: </a:t>
            </a:r>
          </a:p>
          <a:p>
            <a:pPr>
              <a:defRPr/>
            </a:pPr>
            <a:r>
              <a:rPr lang="en-US" altLang="en-US" dirty="0">
                <a:latin typeface="+mn-lt"/>
                <a:cs typeface="Courier New" pitchFamily="49" charset="0"/>
              </a:rPr>
              <a:t>●If </a:t>
            </a:r>
            <a:r>
              <a:rPr lang="en-US" altLang="en-US" i="1" dirty="0">
                <a:latin typeface="+mn-lt"/>
                <a:cs typeface="Courier New" pitchFamily="49" charset="0"/>
              </a:rPr>
              <a:t>v</a:t>
            </a:r>
            <a:r>
              <a:rPr lang="en-US" altLang="en-US" dirty="0">
                <a:latin typeface="+mn-lt"/>
                <a:cs typeface="Courier New" pitchFamily="49" charset="0"/>
              </a:rPr>
              <a:t> = 0 then </a:t>
            </a:r>
            <a:r>
              <a:rPr lang="en-US" altLang="en-US" dirty="0">
                <a:latin typeface="+mn-lt"/>
                <a:cs typeface="Courier New" pitchFamily="49" charset="0"/>
                <a:sym typeface="Symbol" pitchFamily="18" charset="2"/>
              </a:rPr>
              <a:t> = 1</a:t>
            </a:r>
            <a:r>
              <a:rPr lang="en-US" altLang="en-US" i="1" dirty="0">
                <a:latin typeface="+mn-lt"/>
                <a:cs typeface="Courier New" pitchFamily="49" charset="0"/>
                <a:sym typeface="Symbol" pitchFamily="18" charset="2"/>
              </a:rPr>
              <a:t>/ </a:t>
            </a:r>
            <a:r>
              <a:rPr lang="en-US" altLang="en-US" dirty="0">
                <a:latin typeface="+mn-lt"/>
                <a:cs typeface="Courier New" pitchFamily="49" charset="0"/>
                <a:sym typeface="Symbol" pitchFamily="18" charset="2"/>
              </a:rPr>
              <a:t>(1 - 0</a:t>
            </a:r>
            <a:r>
              <a:rPr lang="en-US" altLang="en-US" baseline="30000" dirty="0">
                <a:latin typeface="+mn-lt"/>
                <a:cs typeface="Courier New" pitchFamily="49" charset="0"/>
                <a:sym typeface="Symbol" pitchFamily="18" charset="2"/>
              </a:rPr>
              <a:t>2</a:t>
            </a:r>
            <a:r>
              <a:rPr lang="en-US" altLang="en-US" dirty="0">
                <a:latin typeface="+mn-lt"/>
                <a:cs typeface="Courier New" pitchFamily="49" charset="0"/>
                <a:sym typeface="Symbol" pitchFamily="18" charset="2"/>
              </a:rPr>
              <a:t>/</a:t>
            </a:r>
            <a:r>
              <a:rPr lang="en-US" altLang="en-US" i="1" dirty="0">
                <a:latin typeface="+mn-lt"/>
                <a:cs typeface="Courier New" pitchFamily="49" charset="0"/>
                <a:sym typeface="Symbol" pitchFamily="18" charset="2"/>
              </a:rPr>
              <a:t>c</a:t>
            </a:r>
            <a:r>
              <a:rPr lang="en-US" altLang="en-US" baseline="30000" dirty="0">
                <a:latin typeface="+mn-lt"/>
                <a:cs typeface="Courier New" pitchFamily="49" charset="0"/>
                <a:sym typeface="Symbol" pitchFamily="18" charset="2"/>
              </a:rPr>
              <a:t>2</a:t>
            </a:r>
            <a:r>
              <a:rPr lang="en-US" altLang="en-US" dirty="0">
                <a:latin typeface="+mn-lt"/>
                <a:cs typeface="Courier New" pitchFamily="49" charset="0"/>
                <a:sym typeface="Symbol" pitchFamily="18" charset="2"/>
              </a:rPr>
              <a:t>)</a:t>
            </a:r>
            <a:r>
              <a:rPr lang="en-US" altLang="en-US" baseline="30000" dirty="0">
                <a:latin typeface="+mn-lt"/>
                <a:cs typeface="Courier New" pitchFamily="49" charset="0"/>
                <a:sym typeface="Symbol" pitchFamily="18" charset="2"/>
              </a:rPr>
              <a:t>1/2</a:t>
            </a:r>
            <a:r>
              <a:rPr lang="en-US" altLang="en-US" dirty="0">
                <a:latin typeface="+mn-lt"/>
                <a:cs typeface="Courier New" pitchFamily="49" charset="0"/>
                <a:sym typeface="Symbol" pitchFamily="18" charset="2"/>
              </a:rPr>
              <a:t> = 1</a:t>
            </a:r>
            <a:r>
              <a:rPr lang="en-US" altLang="en-US" i="1" dirty="0">
                <a:latin typeface="+mn-lt"/>
                <a:cs typeface="Courier New" pitchFamily="49" charset="0"/>
                <a:sym typeface="Symbol" pitchFamily="18" charset="2"/>
              </a:rPr>
              <a:t>/ </a:t>
            </a:r>
            <a:r>
              <a:rPr lang="en-US" altLang="en-US" dirty="0">
                <a:latin typeface="+mn-lt"/>
                <a:cs typeface="Courier New" pitchFamily="49" charset="0"/>
                <a:sym typeface="Symbol" pitchFamily="18" charset="2"/>
              </a:rPr>
              <a:t>1</a:t>
            </a:r>
            <a:r>
              <a:rPr lang="en-US" altLang="en-US" baseline="30000" dirty="0">
                <a:latin typeface="+mn-lt"/>
                <a:cs typeface="Courier New" pitchFamily="49" charset="0"/>
                <a:sym typeface="Symbol" pitchFamily="18" charset="2"/>
              </a:rPr>
              <a:t>1/2</a:t>
            </a:r>
            <a:r>
              <a:rPr lang="en-US" altLang="en-US" dirty="0">
                <a:latin typeface="+mn-lt"/>
                <a:cs typeface="Courier New" pitchFamily="49" charset="0"/>
                <a:sym typeface="Symbol" pitchFamily="18" charset="2"/>
              </a:rPr>
              <a:t> = 1.</a:t>
            </a:r>
          </a:p>
          <a:p>
            <a:pPr>
              <a:defRPr/>
            </a:pPr>
            <a:r>
              <a:rPr lang="en-US" altLang="en-US" dirty="0">
                <a:latin typeface="+mn-lt"/>
                <a:cs typeface="Courier New" pitchFamily="49" charset="0"/>
              </a:rPr>
              <a:t>●Then </a:t>
            </a:r>
            <a:r>
              <a:rPr lang="en-US" altLang="en-US" i="1" dirty="0">
                <a:latin typeface="+mn-lt"/>
                <a:cs typeface="Courier New" pitchFamily="49" charset="0"/>
              </a:rPr>
              <a:t>E</a:t>
            </a:r>
            <a:r>
              <a:rPr lang="en-US" altLang="en-US" dirty="0">
                <a:latin typeface="+mn-lt"/>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1</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latin typeface="+mn-lt"/>
                <a:cs typeface="Times New Roman" pitchFamily="18" charset="0"/>
              </a:rPr>
              <a:t> = </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a:t>
            </a:r>
            <a:r>
              <a:rPr lang="en-US" altLang="en-US" baseline="-25000" dirty="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i="1" dirty="0">
                <a:solidFill>
                  <a:srgbClr val="000000"/>
                </a:solidFill>
                <a:latin typeface="+mn-lt"/>
                <a:cs typeface="Times New Roman" pitchFamily="18" charset="0"/>
              </a:rPr>
              <a:t>E</a:t>
            </a:r>
            <a:r>
              <a:rPr lang="en-US" altLang="en-US" baseline="-25000" dirty="0">
                <a:solidFill>
                  <a:srgbClr val="000000"/>
                </a:solidFill>
                <a:latin typeface="+mn-lt"/>
                <a:cs typeface="Times New Roman" pitchFamily="18" charset="0"/>
              </a:rPr>
              <a:t>0</a:t>
            </a:r>
            <a:r>
              <a:rPr lang="en-US" altLang="en-US" dirty="0">
                <a:solidFill>
                  <a:srgbClr val="000000"/>
                </a:solidFill>
                <a:latin typeface="+mn-lt"/>
                <a:cs typeface="Times New Roman" pitchFamily="18" charset="0"/>
              </a:rPr>
              <a:t>.</a:t>
            </a:r>
            <a:endParaRPr lang="en-US" altLang="en-US" baseline="-25000" dirty="0">
              <a:solidFill>
                <a:srgbClr val="000000"/>
              </a:solidFill>
              <a:latin typeface="+mn-lt"/>
              <a:cs typeface="Times New Roman" pitchFamily="18" charset="0"/>
            </a:endParaRPr>
          </a:p>
        </p:txBody>
      </p:sp>
      <p:sp>
        <p:nvSpPr>
          <p:cNvPr id="153602" name="Rectangle 2"/>
          <p:cNvSpPr>
            <a:spLocks noChangeArrowheads="1"/>
          </p:cNvSpPr>
          <p:nvPr/>
        </p:nvSpPr>
        <p:spPr bwMode="auto">
          <a:xfrm>
            <a:off x="685800" y="1338263"/>
            <a:ext cx="7772400" cy="2544762"/>
          </a:xfrm>
          <a:prstGeom prst="rect">
            <a:avLst/>
          </a:prstGeom>
          <a:solidFill>
            <a:srgbClr val="EAEAEA"/>
          </a:solidFill>
          <a:ln w="9525">
            <a:noFill/>
            <a:miter lim="800000"/>
            <a:headEnd/>
            <a:tailEnd/>
          </a:ln>
          <a:effectLst/>
        </p:spPr>
        <p:txBody>
          <a:bodyPr/>
          <a:lstStyle/>
          <a:p>
            <a:pPr eaLnBrk="0" hangingPunct="0">
              <a:spcBef>
                <a:spcPct val="20000"/>
              </a:spcBef>
              <a:defRPr/>
            </a:pPr>
            <a:r>
              <a:rPr lang="en-US" altLang="en-US" i="1" dirty="0">
                <a:solidFill>
                  <a:srgbClr val="333399"/>
                </a:solidFill>
                <a:latin typeface="+mn-lt"/>
                <a:ea typeface="Calibri" pitchFamily="34" charset="0"/>
              </a:rPr>
              <a:t>Total energy</a:t>
            </a:r>
          </a:p>
          <a:p>
            <a:pPr eaLnBrk="0" hangingPunct="0">
              <a:spcBef>
                <a:spcPct val="20000"/>
              </a:spcBef>
              <a:defRPr/>
            </a:pPr>
            <a:r>
              <a:rPr lang="en-US" altLang="en-US" dirty="0">
                <a:solidFill>
                  <a:srgbClr val="000000"/>
                </a:solidFill>
                <a:latin typeface="+mn-lt"/>
                <a:cs typeface="Times New Roman" pitchFamily="18" charset="0"/>
              </a:rPr>
              <a:t>●Since mass increases with velocity according to </a:t>
            </a:r>
            <a:r>
              <a:rPr lang="en-US" altLang="en-US" i="1" dirty="0">
                <a:solidFill>
                  <a:srgbClr val="000000"/>
                </a:solidFill>
                <a:latin typeface="+mn-lt"/>
                <a:cs typeface="Times New Roman" pitchFamily="18" charset="0"/>
              </a:rPr>
              <a:t>m</a:t>
            </a:r>
            <a:r>
              <a:rPr lang="en-US" altLang="en-US" dirty="0">
                <a:solidFill>
                  <a:srgbClr val="000000"/>
                </a:solidFill>
                <a:latin typeface="+mn-lt"/>
                <a:cs typeface="Times New Roman" pitchFamily="18"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dirty="0">
                <a:solidFill>
                  <a:srgbClr val="000000"/>
                </a:solidFill>
                <a:latin typeface="+mn-lt"/>
                <a:cs typeface="Times New Roman" pitchFamily="18" charset="0"/>
              </a:rPr>
              <a:t>, clearly the total energy of a moving mass is </a:t>
            </a:r>
            <a:r>
              <a:rPr lang="en-US" altLang="en-US" i="1" dirty="0">
                <a:solidFill>
                  <a:srgbClr val="000000"/>
                </a:solidFill>
                <a:latin typeface="+mn-lt"/>
                <a:cs typeface="Times New Roman" pitchFamily="18" charset="0"/>
              </a:rPr>
              <a:t>E</a:t>
            </a:r>
            <a:r>
              <a:rPr lang="en-US" altLang="en-US" dirty="0">
                <a:solidFill>
                  <a:srgbClr val="000000"/>
                </a:solidFill>
                <a:latin typeface="+mn-lt"/>
                <a:cs typeface="Times New Roman" pitchFamily="18" charset="0"/>
              </a:rPr>
              <a:t> =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a:t>
            </a:r>
            <a:r>
              <a:rPr lang="en-US" altLang="en-US" dirty="0">
                <a:solidFill>
                  <a:srgbClr val="000000"/>
                </a:solidFill>
                <a:latin typeface="+mn-lt"/>
                <a:cs typeface="Times New Roman" pitchFamily="18" charset="0"/>
              </a:rPr>
              <a:t>.</a:t>
            </a:r>
            <a:r>
              <a:rPr lang="en-US" altLang="en-US" baseline="-25000" dirty="0">
                <a:solidFill>
                  <a:srgbClr val="000000"/>
                </a:solidFill>
                <a:latin typeface="+mn-lt"/>
                <a:cs typeface="Times New Roman" pitchFamily="18" charset="0"/>
              </a:rPr>
              <a:t> </a:t>
            </a:r>
          </a:p>
        </p:txBody>
      </p:sp>
      <p:grpSp>
        <p:nvGrpSpPr>
          <p:cNvPr id="2" name="Group 4"/>
          <p:cNvGrpSpPr>
            <a:grpSpLocks/>
          </p:cNvGrpSpPr>
          <p:nvPr/>
        </p:nvGrpSpPr>
        <p:grpSpPr bwMode="auto">
          <a:xfrm>
            <a:off x="866775" y="2928938"/>
            <a:ext cx="7366000" cy="868362"/>
            <a:chOff x="546" y="1959"/>
            <a:chExt cx="4640" cy="547"/>
          </a:xfrm>
        </p:grpSpPr>
        <p:sp>
          <p:nvSpPr>
            <p:cNvPr id="11271" name="Text Box 5"/>
            <p:cNvSpPr txBox="1">
              <a:spLocks noChangeArrowheads="1"/>
            </p:cNvSpPr>
            <p:nvPr/>
          </p:nvSpPr>
          <p:spPr bwMode="auto">
            <a:xfrm>
              <a:off x="4369" y="1970"/>
              <a:ext cx="817" cy="536"/>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total energy</a:t>
              </a:r>
            </a:p>
          </p:txBody>
        </p:sp>
        <p:sp>
          <p:nvSpPr>
            <p:cNvPr id="11272" name="Rectangle 6"/>
            <p:cNvSpPr>
              <a:spLocks noChangeArrowheads="1"/>
            </p:cNvSpPr>
            <p:nvPr/>
          </p:nvSpPr>
          <p:spPr bwMode="auto">
            <a:xfrm>
              <a:off x="546" y="1972"/>
              <a:ext cx="4635" cy="526"/>
            </a:xfrm>
            <a:prstGeom prst="rect">
              <a:avLst/>
            </a:prstGeom>
            <a:noFill/>
            <a:ln w="12700">
              <a:solidFill>
                <a:schemeClr val="tx1"/>
              </a:solidFill>
              <a:miter lim="800000"/>
              <a:headEnd/>
              <a:tailEnd/>
            </a:ln>
          </p:spPr>
          <p:txBody>
            <a:bodyPr wrap="none" anchor="ctr"/>
            <a:lstStyle/>
            <a:p>
              <a:endParaRPr lang="en-US" altLang="en-US"/>
            </a:p>
          </p:txBody>
        </p:sp>
        <p:sp>
          <p:nvSpPr>
            <p:cNvPr id="11273" name="Rectangle 7"/>
            <p:cNvSpPr>
              <a:spLocks noChangeArrowheads="1"/>
            </p:cNvSpPr>
            <p:nvPr/>
          </p:nvSpPr>
          <p:spPr bwMode="auto">
            <a:xfrm>
              <a:off x="715" y="1979"/>
              <a:ext cx="2297" cy="202"/>
            </a:xfrm>
            <a:prstGeom prst="rect">
              <a:avLst/>
            </a:prstGeom>
            <a:noFill/>
            <a:ln w="9525">
              <a:noFill/>
              <a:miter lim="800000"/>
              <a:headEnd/>
              <a:tailEnd/>
            </a:ln>
            <a:effectLst/>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E</a:t>
              </a:r>
              <a:r>
                <a:rPr lang="en-US" altLang="en-US" baseline="-25000" dirty="0">
                  <a:solidFill>
                    <a:srgbClr val="000000"/>
                  </a:solidFill>
                  <a:latin typeface="+mn-lt"/>
                  <a:ea typeface="Times New Roman" pitchFamily="18" charset="0"/>
                  <a:cs typeface="Courier New" pitchFamily="49" charset="0"/>
                </a:rPr>
                <a:t>0</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endParaRPr lang="en-US" altLang="en-US" i="1" baseline="30000" dirty="0">
                <a:solidFill>
                  <a:srgbClr val="000000"/>
                </a:solidFill>
                <a:latin typeface="+mn-lt"/>
                <a:ea typeface="Times New Roman" pitchFamily="18" charset="0"/>
                <a:cs typeface="Courier New" pitchFamily="49" charset="0"/>
              </a:endParaRPr>
            </a:p>
          </p:txBody>
        </p:sp>
        <p:grpSp>
          <p:nvGrpSpPr>
            <p:cNvPr id="11274" name="Group 8"/>
            <p:cNvGrpSpPr>
              <a:grpSpLocks/>
            </p:cNvGrpSpPr>
            <p:nvPr/>
          </p:nvGrpSpPr>
          <p:grpSpPr bwMode="auto">
            <a:xfrm>
              <a:off x="2140" y="1959"/>
              <a:ext cx="2056" cy="416"/>
              <a:chOff x="2130" y="2078"/>
              <a:chExt cx="2056" cy="416"/>
            </a:xfrm>
          </p:grpSpPr>
          <p:sp>
            <p:nvSpPr>
              <p:cNvPr id="11276" name="Rectangle 9"/>
              <p:cNvSpPr>
                <a:spLocks noChangeArrowheads="1"/>
              </p:cNvSpPr>
              <p:nvPr/>
            </p:nvSpPr>
            <p:spPr bwMode="auto">
              <a:xfrm>
                <a:off x="2130" y="2159"/>
                <a:ext cx="2039" cy="263"/>
              </a:xfrm>
              <a:prstGeom prst="rect">
                <a:avLst/>
              </a:prstGeom>
              <a:noFill/>
              <a:ln w="9525">
                <a:noFill/>
                <a:miter lim="800000"/>
                <a:headEnd/>
                <a:tailEnd/>
              </a:ln>
              <a:effectLst/>
            </p:spPr>
            <p:txBody>
              <a:bodyPr/>
              <a:lstStyle/>
              <a:p>
                <a:pPr eaLnBrk="0" hangingPunct="0">
                  <a:lnSpc>
                    <a:spcPct val="90000"/>
                  </a:lnSpc>
                  <a:spcBef>
                    <a:spcPct val="20000"/>
                  </a:spcBef>
                  <a:defRPr/>
                </a:pPr>
                <a:r>
                  <a:rPr lang="en-US" altLang="en-US" dirty="0">
                    <a:solidFill>
                      <a:schemeClr val="hlink"/>
                    </a:solidFill>
                    <a:latin typeface="+mn-lt"/>
                    <a:cs typeface="Courier New" pitchFamily="49" charset="0"/>
                  </a:rPr>
                  <a:t>where</a:t>
                </a:r>
                <a:r>
                  <a:rPr lang="en-US" altLang="en-US" dirty="0">
                    <a:latin typeface="+mn-lt"/>
                    <a:sym typeface="Symbol" pitchFamily="18" charset="2"/>
                  </a:rPr>
                  <a:t>  </a:t>
                </a:r>
                <a:r>
                  <a:rPr lang="en-US" altLang="en-US" dirty="0">
                    <a:solidFill>
                      <a:srgbClr val="000000"/>
                    </a:solidFill>
                    <a:latin typeface="+mn-lt"/>
                    <a:cs typeface="Times New Roman" pitchFamily="18" charset="0"/>
                  </a:rPr>
                  <a:t>=</a:t>
                </a:r>
                <a:endParaRPr lang="en-US" altLang="en-US" baseline="30000" dirty="0">
                  <a:solidFill>
                    <a:srgbClr val="000000"/>
                  </a:solidFill>
                  <a:latin typeface="+mn-lt"/>
                  <a:cs typeface="Times New Roman" pitchFamily="18" charset="0"/>
                </a:endParaRPr>
              </a:p>
            </p:txBody>
          </p:sp>
          <p:sp>
            <p:nvSpPr>
              <p:cNvPr id="11277" name="Freeform 10"/>
              <p:cNvSpPr>
                <a:spLocks/>
              </p:cNvSpPr>
              <p:nvPr/>
            </p:nvSpPr>
            <p:spPr bwMode="auto">
              <a:xfrm>
                <a:off x="3125" y="2306"/>
                <a:ext cx="905" cy="179"/>
              </a:xfrm>
              <a:custGeom>
                <a:avLst/>
                <a:gdLst>
                  <a:gd name="T0" fmla="*/ 0 w 1020"/>
                  <a:gd name="T1" fmla="*/ 121 h 179"/>
                  <a:gd name="T2" fmla="*/ 35 w 1020"/>
                  <a:gd name="T3" fmla="*/ 179 h 179"/>
                  <a:gd name="T4" fmla="*/ 72 w 1020"/>
                  <a:gd name="T5" fmla="*/ 0 h 179"/>
                  <a:gd name="T6" fmla="*/ 632 w 1020"/>
                  <a:gd name="T7" fmla="*/ 0 h 179"/>
                  <a:gd name="T8" fmla="*/ 0 60000 65536"/>
                  <a:gd name="T9" fmla="*/ 0 60000 65536"/>
                  <a:gd name="T10" fmla="*/ 0 60000 65536"/>
                  <a:gd name="T11" fmla="*/ 0 60000 65536"/>
                  <a:gd name="T12" fmla="*/ 0 w 1020"/>
                  <a:gd name="T13" fmla="*/ 0 h 179"/>
                  <a:gd name="T14" fmla="*/ 1020 w 1020"/>
                  <a:gd name="T15" fmla="*/ 179 h 179"/>
                </a:gdLst>
                <a:ahLst/>
                <a:cxnLst>
                  <a:cxn ang="T8">
                    <a:pos x="T0" y="T1"/>
                  </a:cxn>
                  <a:cxn ang="T9">
                    <a:pos x="T2" y="T3"/>
                  </a:cxn>
                  <a:cxn ang="T10">
                    <a:pos x="T4" y="T5"/>
                  </a:cxn>
                  <a:cxn ang="T11">
                    <a:pos x="T6" y="T7"/>
                  </a:cxn>
                </a:cxnLst>
                <a:rect l="T12" t="T13" r="T14" b="T15"/>
                <a:pathLst>
                  <a:path w="1020" h="179">
                    <a:moveTo>
                      <a:pt x="0" y="121"/>
                    </a:moveTo>
                    <a:lnTo>
                      <a:pt x="58" y="179"/>
                    </a:lnTo>
                    <a:lnTo>
                      <a:pt x="116" y="0"/>
                    </a:lnTo>
                    <a:lnTo>
                      <a:pt x="1020" y="0"/>
                    </a:lnTo>
                  </a:path>
                </a:pathLst>
              </a:custGeom>
              <a:noFill/>
              <a:ln w="9525">
                <a:solidFill>
                  <a:schemeClr val="tx1"/>
                </a:solidFill>
                <a:round/>
                <a:headEnd/>
                <a:tailEnd/>
              </a:ln>
            </p:spPr>
            <p:txBody>
              <a:bodyPr/>
              <a:lstStyle/>
              <a:p>
                <a:endParaRPr lang="en-US"/>
              </a:p>
            </p:txBody>
          </p:sp>
          <p:sp>
            <p:nvSpPr>
              <p:cNvPr id="11278" name="Rectangle 11"/>
              <p:cNvSpPr>
                <a:spLocks noChangeArrowheads="1"/>
              </p:cNvSpPr>
              <p:nvPr/>
            </p:nvSpPr>
            <p:spPr bwMode="auto">
              <a:xfrm>
                <a:off x="3504" y="2078"/>
                <a:ext cx="265" cy="202"/>
              </a:xfrm>
              <a:prstGeom prst="rect">
                <a:avLst/>
              </a:prstGeom>
              <a:noFill/>
              <a:ln w="9525">
                <a:noFill/>
                <a:miter lim="800000"/>
                <a:headEnd/>
                <a:tailEnd/>
              </a:ln>
              <a:effectLst/>
            </p:spPr>
            <p:txBody>
              <a:bodyPr/>
              <a:lstStyle/>
              <a:p>
                <a:pPr eaLnBrk="0" hangingPunct="0">
                  <a:lnSpc>
                    <a:spcPct val="90000"/>
                  </a:lnSpc>
                  <a:spcBef>
                    <a:spcPct val="20000"/>
                  </a:spcBef>
                  <a:defRPr/>
                </a:pPr>
                <a:r>
                  <a:rPr lang="en-US" altLang="en-US" sz="2000" dirty="0">
                    <a:solidFill>
                      <a:srgbClr val="000000"/>
                    </a:solidFill>
                    <a:latin typeface="+mn-lt"/>
                    <a:cs typeface="Courier New" pitchFamily="49" charset="0"/>
                  </a:rPr>
                  <a:t>1</a:t>
                </a:r>
                <a:endParaRPr lang="en-US" altLang="en-US" sz="2000" baseline="30000" dirty="0">
                  <a:solidFill>
                    <a:srgbClr val="000000"/>
                  </a:solidFill>
                  <a:latin typeface="+mn-lt"/>
                  <a:cs typeface="Times New Roman" pitchFamily="18" charset="0"/>
                </a:endParaRPr>
              </a:p>
            </p:txBody>
          </p:sp>
          <p:sp>
            <p:nvSpPr>
              <p:cNvPr id="11279" name="Line 12"/>
              <p:cNvSpPr>
                <a:spLocks noChangeShapeType="1"/>
              </p:cNvSpPr>
              <p:nvPr/>
            </p:nvSpPr>
            <p:spPr bwMode="auto">
              <a:xfrm>
                <a:off x="3134" y="2274"/>
                <a:ext cx="939" cy="0"/>
              </a:xfrm>
              <a:prstGeom prst="line">
                <a:avLst/>
              </a:prstGeom>
              <a:noFill/>
              <a:ln w="9525">
                <a:solidFill>
                  <a:schemeClr val="tx1"/>
                </a:solidFill>
                <a:round/>
                <a:headEnd/>
                <a:tailEnd/>
              </a:ln>
            </p:spPr>
            <p:txBody>
              <a:bodyPr/>
              <a:lstStyle/>
              <a:p>
                <a:endParaRPr lang="en-US"/>
              </a:p>
            </p:txBody>
          </p:sp>
          <p:sp>
            <p:nvSpPr>
              <p:cNvPr id="11280" name="Rectangle 13"/>
              <p:cNvSpPr>
                <a:spLocks noChangeArrowheads="1"/>
              </p:cNvSpPr>
              <p:nvPr/>
            </p:nvSpPr>
            <p:spPr bwMode="auto">
              <a:xfrm>
                <a:off x="3223" y="2292"/>
                <a:ext cx="963" cy="202"/>
              </a:xfrm>
              <a:prstGeom prst="rect">
                <a:avLst/>
              </a:prstGeom>
              <a:noFill/>
              <a:ln w="9525">
                <a:noFill/>
                <a:miter lim="800000"/>
                <a:headEnd/>
                <a:tailEnd/>
              </a:ln>
              <a:effectLst/>
            </p:spPr>
            <p:txBody>
              <a:bodyPr/>
              <a:lstStyle/>
              <a:p>
                <a:pPr eaLnBrk="0" hangingPunct="0">
                  <a:lnSpc>
                    <a:spcPct val="90000"/>
                  </a:lnSpc>
                  <a:spcBef>
                    <a:spcPct val="20000"/>
                  </a:spcBef>
                  <a:defRPr/>
                </a:pPr>
                <a:r>
                  <a:rPr lang="en-US" altLang="en-US" dirty="0">
                    <a:solidFill>
                      <a:srgbClr val="000000"/>
                    </a:solidFill>
                    <a:latin typeface="+mn-lt"/>
                    <a:cs typeface="Courier New" pitchFamily="49" charset="0"/>
                  </a:rPr>
                  <a:t>1 - </a:t>
                </a:r>
                <a:r>
                  <a:rPr lang="en-US" altLang="en-US" i="1" dirty="0">
                    <a:solidFill>
                      <a:srgbClr val="000000"/>
                    </a:solidFill>
                    <a:latin typeface="+mn-lt"/>
                    <a:cs typeface="Times New Roman" pitchFamily="18" charset="0"/>
                  </a:rPr>
                  <a:t>v</a:t>
                </a:r>
                <a:r>
                  <a:rPr lang="en-US" altLang="en-US" baseline="30000" dirty="0">
                    <a:solidFill>
                      <a:srgbClr val="000000"/>
                    </a:solidFill>
                    <a:latin typeface="+mn-lt"/>
                    <a:cs typeface="Courier New" pitchFamily="49" charset="0"/>
                  </a:rPr>
                  <a:t>2</a:t>
                </a:r>
                <a:r>
                  <a:rPr lang="en-US" altLang="en-US" i="1" dirty="0">
                    <a:solidFill>
                      <a:srgbClr val="000000"/>
                    </a:solidFill>
                    <a:latin typeface="+mn-lt"/>
                    <a:cs typeface="Courier New" pitchFamily="49" charset="0"/>
                  </a:rPr>
                  <a:t>/</a:t>
                </a:r>
                <a:r>
                  <a:rPr lang="en-US" altLang="en-US" baseline="-25000" dirty="0">
                    <a:solidFill>
                      <a:srgbClr val="000000"/>
                    </a:solidFill>
                    <a:latin typeface="+mn-lt"/>
                    <a:cs typeface="Courier New" pitchFamily="49" charset="0"/>
                  </a:rPr>
                  <a:t> </a:t>
                </a:r>
                <a:r>
                  <a:rPr lang="en-US" altLang="en-US" i="1" dirty="0">
                    <a:solidFill>
                      <a:srgbClr val="000000"/>
                    </a:solidFill>
                    <a:latin typeface="+mn-lt"/>
                    <a:cs typeface="Courier New" pitchFamily="49" charset="0"/>
                  </a:rPr>
                  <a:t>c</a:t>
                </a:r>
                <a:r>
                  <a:rPr lang="en-US" altLang="en-US" baseline="30000" dirty="0">
                    <a:solidFill>
                      <a:srgbClr val="000000"/>
                    </a:solidFill>
                    <a:latin typeface="+mn-lt"/>
                    <a:cs typeface="Courier New" pitchFamily="49" charset="0"/>
                  </a:rPr>
                  <a:t>2</a:t>
                </a:r>
              </a:p>
            </p:txBody>
          </p:sp>
        </p:grpSp>
        <p:sp>
          <p:nvSpPr>
            <p:cNvPr id="11275" name="Rectangle 14"/>
            <p:cNvSpPr>
              <a:spLocks noChangeArrowheads="1"/>
            </p:cNvSpPr>
            <p:nvPr/>
          </p:nvSpPr>
          <p:spPr bwMode="auto">
            <a:xfrm>
              <a:off x="787" y="2228"/>
              <a:ext cx="970" cy="202"/>
            </a:xfrm>
            <a:prstGeom prst="rect">
              <a:avLst/>
            </a:prstGeom>
            <a:noFill/>
            <a:ln w="9525">
              <a:noFill/>
              <a:miter lim="800000"/>
              <a:headEnd/>
              <a:tailEnd/>
            </a:ln>
            <a:effectLst/>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E</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p>
          </p:txBody>
        </p:sp>
      </p:grpSp>
      <p:sp>
        <p:nvSpPr>
          <p:cNvPr id="11270"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602">
                                            <p:txEl>
                                              <p:pRg st="0" end="0"/>
                                            </p:txEl>
                                          </p:spTgt>
                                        </p:tgtEl>
                                        <p:attrNameLst>
                                          <p:attrName>style.visibility</p:attrName>
                                        </p:attrNameLst>
                                      </p:cBhvr>
                                      <p:to>
                                        <p:strVal val="visible"/>
                                      </p:to>
                                    </p:set>
                                    <p:anim calcmode="lin" valueType="num">
                                      <p:cBhvr additive="base">
                                        <p:cTn id="7" dur="500" fill="hold"/>
                                        <p:tgtEl>
                                          <p:spTgt spid="153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0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02">
                                            <p:txEl>
                                              <p:pRg st="1" end="1"/>
                                            </p:txEl>
                                          </p:spTgt>
                                        </p:tgtEl>
                                        <p:attrNameLst>
                                          <p:attrName>style.visibility</p:attrName>
                                        </p:attrNameLst>
                                      </p:cBhvr>
                                      <p:to>
                                        <p:strVal val="visible"/>
                                      </p:to>
                                    </p:set>
                                    <p:anim calcmode="lin" valueType="num">
                                      <p:cBhvr additive="base">
                                        <p:cTn id="13" dur="500" fill="hold"/>
                                        <p:tgtEl>
                                          <p:spTgt spid="153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0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53615">
                                            <p:txEl>
                                              <p:pRg st="0" end="0"/>
                                            </p:txEl>
                                          </p:spTgt>
                                        </p:tgtEl>
                                        <p:attrNameLst>
                                          <p:attrName>style.visibility</p:attrName>
                                        </p:attrNameLst>
                                      </p:cBhvr>
                                      <p:to>
                                        <p:strVal val="visible"/>
                                      </p:to>
                                    </p:set>
                                    <p:anim calcmode="lin" valueType="num">
                                      <p:cBhvr additive="base">
                                        <p:cTn id="26" dur="500" fill="hold"/>
                                        <p:tgtEl>
                                          <p:spTgt spid="153615">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5361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53615">
                                            <p:txEl>
                                              <p:pRg st="1" end="1"/>
                                            </p:txEl>
                                          </p:spTgt>
                                        </p:tgtEl>
                                        <p:attrNameLst>
                                          <p:attrName>style.visibility</p:attrName>
                                        </p:attrNameLst>
                                      </p:cBhvr>
                                      <p:to>
                                        <p:strVal val="visible"/>
                                      </p:to>
                                    </p:set>
                                    <p:anim calcmode="lin" valueType="num">
                                      <p:cBhvr additive="base">
                                        <p:cTn id="32" dur="500" fill="hold"/>
                                        <p:tgtEl>
                                          <p:spTgt spid="153615">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53615">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53615">
                                            <p:txEl>
                                              <p:pRg st="2" end="2"/>
                                            </p:txEl>
                                          </p:spTgt>
                                        </p:tgtEl>
                                        <p:attrNameLst>
                                          <p:attrName>style.visibility</p:attrName>
                                        </p:attrNameLst>
                                      </p:cBhvr>
                                      <p:to>
                                        <p:strVal val="visible"/>
                                      </p:to>
                                    </p:set>
                                    <p:anim calcmode="lin" valueType="num">
                                      <p:cBhvr additive="base">
                                        <p:cTn id="38" dur="500" fill="hold"/>
                                        <p:tgtEl>
                                          <p:spTgt spid="153615">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53615">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53615">
                                            <p:txEl>
                                              <p:pRg st="3" end="3"/>
                                            </p:txEl>
                                          </p:spTgt>
                                        </p:tgtEl>
                                        <p:attrNameLst>
                                          <p:attrName>style.visibility</p:attrName>
                                        </p:attrNameLst>
                                      </p:cBhvr>
                                      <p:to>
                                        <p:strVal val="visible"/>
                                      </p:to>
                                    </p:set>
                                    <p:anim calcmode="lin" valueType="num">
                                      <p:cBhvr additive="base">
                                        <p:cTn id="44" dur="500" fill="hold"/>
                                        <p:tgtEl>
                                          <p:spTgt spid="153615">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53615">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53616">
                                            <p:txEl>
                                              <p:pRg st="1" end="1"/>
                                            </p:txEl>
                                          </p:spTgt>
                                        </p:tgtEl>
                                        <p:attrNameLst>
                                          <p:attrName>style.visibility</p:attrName>
                                        </p:attrNameLst>
                                      </p:cBhvr>
                                      <p:to>
                                        <p:strVal val="visible"/>
                                      </p:to>
                                    </p:set>
                                    <p:anim calcmode="lin" valueType="num">
                                      <p:cBhvr additive="base">
                                        <p:cTn id="50" dur="500" fill="hold"/>
                                        <p:tgtEl>
                                          <p:spTgt spid="153616">
                                            <p:txEl>
                                              <p:pRg st="1" end="1"/>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5361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685800" y="1338263"/>
            <a:ext cx="7772400" cy="5519737"/>
          </a:xfrm>
          <a:prstGeom prst="rect">
            <a:avLst/>
          </a:prstGeom>
          <a:solidFill>
            <a:srgbClr val="EAEAEA"/>
          </a:solidFill>
          <a:ln w="9525">
            <a:noFill/>
            <a:miter lim="800000"/>
            <a:headEnd/>
            <a:tailEnd/>
          </a:ln>
          <a:effectLst/>
        </p:spPr>
        <p:txBody>
          <a:bodyPr/>
          <a:lstStyle/>
          <a:p>
            <a:pPr eaLnBrk="0" hangingPunct="0">
              <a:spcBef>
                <a:spcPct val="20000"/>
              </a:spcBef>
              <a:defRPr/>
            </a:pPr>
            <a:r>
              <a:rPr lang="en-US" altLang="en-US" i="1" dirty="0">
                <a:solidFill>
                  <a:srgbClr val="333399"/>
                </a:solidFill>
                <a:latin typeface="+mn-lt"/>
                <a:ea typeface="Calibri" pitchFamily="34" charset="0"/>
              </a:rPr>
              <a:t>Total energy – </a:t>
            </a:r>
            <a:r>
              <a:rPr lang="en-US" altLang="en-US" dirty="0">
                <a:solidFill>
                  <a:srgbClr val="333399"/>
                </a:solidFill>
                <a:latin typeface="+mn-lt"/>
                <a:ea typeface="Calibri" pitchFamily="34" charset="0"/>
              </a:rPr>
              <a:t>optional for calculus students</a:t>
            </a:r>
          </a:p>
          <a:p>
            <a:pPr eaLnBrk="0" hangingPunct="0">
              <a:spcBef>
                <a:spcPct val="20000"/>
              </a:spcBef>
              <a:defRPr/>
            </a:pPr>
            <a:r>
              <a:rPr lang="en-US" altLang="en-US" dirty="0">
                <a:solidFill>
                  <a:srgbClr val="000000"/>
                </a:solidFill>
                <a:latin typeface="+mn-lt"/>
                <a:cs typeface="Times New Roman" pitchFamily="18" charset="0"/>
              </a:rPr>
              <a:t>●It has been observed                                                                that the tails of comets                                                                        always point away                                                                     from the sun. Thus                                                                     the light from the                                                                       sun is able to exert                                                                       a force </a:t>
            </a:r>
            <a:r>
              <a:rPr lang="en-US" altLang="en-US" dirty="0">
                <a:solidFill>
                  <a:srgbClr val="000000"/>
                </a:solidFill>
                <a:latin typeface="+mn-lt"/>
                <a:cs typeface="Times New Roman" pitchFamily="18" charset="0"/>
              </a:rPr>
              <a:t>on </a:t>
            </a:r>
            <a:r>
              <a:rPr lang="en-US" altLang="en-US" dirty="0">
                <a:solidFill>
                  <a:srgbClr val="000000"/>
                </a:solidFill>
                <a:latin typeface="+mn-lt"/>
                <a:cs typeface="Times New Roman" pitchFamily="18" charset="0"/>
              </a:rPr>
              <a:t>the                                                                      particles of the tail.</a:t>
            </a:r>
          </a:p>
          <a:p>
            <a:pPr eaLnBrk="0" hangingPunct="0">
              <a:spcBef>
                <a:spcPct val="20000"/>
              </a:spcBef>
              <a:defRPr/>
            </a:pPr>
            <a:r>
              <a:rPr lang="en-US" altLang="en-US" dirty="0">
                <a:solidFill>
                  <a:srgbClr val="000000"/>
                </a:solidFill>
                <a:cs typeface="Times New Roman" pitchFamily="18" charset="0"/>
              </a:rPr>
              <a:t>●Recall that </a:t>
            </a:r>
            <a:r>
              <a:rPr lang="en-US" altLang="en-US" i="1" dirty="0" err="1">
                <a:solidFill>
                  <a:srgbClr val="000000"/>
                </a:solidFill>
                <a:cs typeface="Times New Roman" pitchFamily="18" charset="0"/>
              </a:rPr>
              <a:t>F</a:t>
            </a:r>
            <a:r>
              <a:rPr lang="en-US" altLang="en-US" baseline="-25000" dirty="0" err="1">
                <a:solidFill>
                  <a:srgbClr val="000000"/>
                </a:solidFill>
                <a:cs typeface="Times New Roman" pitchFamily="18" charset="0"/>
              </a:rPr>
              <a:t>net</a:t>
            </a:r>
            <a:r>
              <a:rPr lang="en-US" altLang="en-US" dirty="0">
                <a:solidFill>
                  <a:srgbClr val="000000"/>
                </a:solidFill>
                <a:cs typeface="Times New Roman" pitchFamily="18" charset="0"/>
              </a:rPr>
              <a:t> =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p</a:t>
            </a:r>
            <a:r>
              <a:rPr lang="en-US" altLang="en-US" i="1"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 d(</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endParaRPr lang="en-US" altLang="en-US" dirty="0">
              <a:solidFill>
                <a:srgbClr val="000000"/>
              </a:solidFill>
              <a:cs typeface="Times New Roman" pitchFamily="18" charset="0"/>
              <a:sym typeface="Symbol"/>
            </a:endParaRPr>
          </a:p>
          <a:p>
            <a:pPr eaLnBrk="0" hangingPunct="0">
              <a:spcBef>
                <a:spcPct val="20000"/>
              </a:spcBef>
              <a:defRPr/>
            </a:pPr>
            <a:r>
              <a:rPr lang="en-US" altLang="en-US" dirty="0">
                <a:solidFill>
                  <a:srgbClr val="000000"/>
                </a:solidFill>
                <a:cs typeface="Times New Roman" pitchFamily="18" charset="0"/>
              </a:rPr>
              <a:t>●</a:t>
            </a:r>
            <a:r>
              <a:rPr lang="en-US" altLang="en-US" dirty="0">
                <a:solidFill>
                  <a:srgbClr val="000000"/>
                </a:solidFill>
                <a:cs typeface="Times New Roman" pitchFamily="18" charset="0"/>
                <a:sym typeface="Symbol"/>
              </a:rPr>
              <a:t>From </a:t>
            </a:r>
            <a:r>
              <a:rPr lang="en-US" altLang="en-US" dirty="0">
                <a:solidFill>
                  <a:srgbClr val="000000"/>
                </a:solidFill>
                <a:cs typeface="Times New Roman" pitchFamily="18" charset="0"/>
                <a:sym typeface="Symbol"/>
              </a:rPr>
              <a:t>the product rule of calculus we have</a:t>
            </a:r>
          </a:p>
          <a:p>
            <a:pPr eaLnBrk="0" hangingPunct="0">
              <a:spcBef>
                <a:spcPct val="20000"/>
              </a:spcBef>
              <a:defRPr/>
            </a:pPr>
            <a:r>
              <a:rPr lang="en-US" altLang="en-US" i="1" dirty="0">
                <a:solidFill>
                  <a:srgbClr val="000000"/>
                </a:solidFill>
                <a:cs typeface="Times New Roman" pitchFamily="18" charset="0"/>
              </a:rPr>
              <a:t>	    </a:t>
            </a:r>
            <a:r>
              <a:rPr lang="en-US" altLang="en-US" i="1" dirty="0" err="1">
                <a:solidFill>
                  <a:srgbClr val="000000"/>
                </a:solidFill>
                <a:cs typeface="Times New Roman" pitchFamily="18" charset="0"/>
              </a:rPr>
              <a:t>F</a:t>
            </a:r>
            <a:r>
              <a:rPr lang="en-US" altLang="en-US" baseline="-25000" dirty="0" err="1">
                <a:solidFill>
                  <a:srgbClr val="000000"/>
                </a:solidFill>
                <a:cs typeface="Times New Roman" pitchFamily="18" charset="0"/>
              </a:rPr>
              <a:t>net</a:t>
            </a:r>
            <a:r>
              <a:rPr lang="en-US" altLang="en-US" baseline="-25000" dirty="0">
                <a:solidFill>
                  <a:srgbClr val="000000"/>
                </a:solidFill>
                <a:cs typeface="Times New Roman" pitchFamily="18" charset="0"/>
              </a:rPr>
              <a:t>	</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p>
          <a:p>
            <a:pPr eaLnBrk="0" hangingPunct="0">
              <a:spcBef>
                <a:spcPct val="20000"/>
              </a:spcBef>
              <a:defRPr/>
            </a:pPr>
            <a:r>
              <a:rPr lang="en-US" altLang="en-US" dirty="0">
                <a:solidFill>
                  <a:srgbClr val="000000"/>
                </a:solidFill>
                <a:cs typeface="Times New Roman" pitchFamily="18" charset="0"/>
                <a:sym typeface="Symbol"/>
              </a:rPr>
              <a:t>		= (d</a:t>
            </a:r>
            <a:r>
              <a:rPr lang="en-US" altLang="en-US" i="1" dirty="0">
                <a:solidFill>
                  <a:srgbClr val="000000"/>
                </a:solidFill>
                <a:cs typeface="Times New Roman" pitchFamily="18" charset="0"/>
                <a:sym typeface="Symbol"/>
              </a:rPr>
              <a:t>m</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v</a:t>
            </a:r>
            <a:r>
              <a:rPr lang="en-US" altLang="en-US" dirty="0">
                <a:solidFill>
                  <a:srgbClr val="000000"/>
                </a:solidFill>
                <a:cs typeface="Times New Roman" pitchFamily="18" charset="0"/>
                <a:sym typeface="Symbol"/>
              </a:rPr>
              <a:t> + </a:t>
            </a:r>
            <a:r>
              <a:rPr lang="en-US" altLang="en-US" i="1" dirty="0">
                <a:solidFill>
                  <a:srgbClr val="000000"/>
                </a:solidFill>
                <a:cs typeface="Times New Roman" pitchFamily="18" charset="0"/>
                <a:sym typeface="Symbol"/>
              </a:rPr>
              <a:t>m </a:t>
            </a:r>
            <a:r>
              <a:rPr lang="en-US" altLang="en-US" dirty="0">
                <a:solidFill>
                  <a:srgbClr val="000000"/>
                </a:solidFill>
                <a:cs typeface="Times New Roman" pitchFamily="18" charset="0"/>
                <a:sym typeface="Symbol"/>
              </a:rPr>
              <a:t>(</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a:t>
            </a:r>
            <a:endParaRPr lang="en-US" altLang="en-US" i="1" baseline="-25000" dirty="0">
              <a:solidFill>
                <a:srgbClr val="000000"/>
              </a:solidFill>
              <a:cs typeface="Times New Roman" pitchFamily="18" charset="0"/>
            </a:endParaRPr>
          </a:p>
          <a:p>
            <a:pPr eaLnBrk="0" hangingPunct="0">
              <a:spcBef>
                <a:spcPct val="20000"/>
              </a:spcBef>
              <a:defRPr/>
            </a:pPr>
            <a:endParaRPr lang="en-US" altLang="en-US" i="1" baseline="-25000" dirty="0">
              <a:solidFill>
                <a:srgbClr val="000000"/>
              </a:solidFill>
              <a:latin typeface="+mn-lt"/>
              <a:cs typeface="Times New Roman" pitchFamily="18" charset="0"/>
            </a:endParaRPr>
          </a:p>
        </p:txBody>
      </p:sp>
      <p:sp>
        <p:nvSpPr>
          <p:cNvPr id="12291"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pic>
        <p:nvPicPr>
          <p:cNvPr id="77826" name="Picture 2"/>
          <p:cNvPicPr>
            <a:picLocks noChangeAspect="1" noChangeArrowheads="1"/>
          </p:cNvPicPr>
          <p:nvPr/>
        </p:nvPicPr>
        <p:blipFill>
          <a:blip r:embed="rId5" cstate="print"/>
          <a:srcRect l="10237"/>
          <a:stretch>
            <a:fillRect/>
          </a:stretch>
        </p:blipFill>
        <p:spPr bwMode="auto">
          <a:xfrm>
            <a:off x="4037013" y="1843088"/>
            <a:ext cx="4933950" cy="2870200"/>
          </a:xfrm>
          <a:prstGeom prst="rect">
            <a:avLst/>
          </a:prstGeom>
          <a:ln>
            <a:noFill/>
          </a:ln>
          <a:effectLst>
            <a:outerShdw blurRad="292100" dist="139700" dir="2700000" algn="tl" rotWithShape="0">
              <a:srgbClr val="333333">
                <a:alpha val="65000"/>
              </a:srgbClr>
            </a:outerShdw>
          </a:effectLst>
        </p:spPr>
      </p:pic>
      <p:grpSp>
        <p:nvGrpSpPr>
          <p:cNvPr id="2" name="Group 10"/>
          <p:cNvGrpSpPr>
            <a:grpSpLocks/>
          </p:cNvGrpSpPr>
          <p:nvPr/>
        </p:nvGrpSpPr>
        <p:grpSpPr bwMode="auto">
          <a:xfrm>
            <a:off x="746125" y="6091238"/>
            <a:ext cx="3487738" cy="809625"/>
            <a:chOff x="745587" y="6049108"/>
            <a:chExt cx="3488788" cy="808892"/>
          </a:xfrm>
        </p:grpSpPr>
        <p:sp>
          <p:nvSpPr>
            <p:cNvPr id="12298" name="TextBox 4"/>
            <p:cNvSpPr txBox="1">
              <a:spLocks noChangeArrowheads="1"/>
            </p:cNvSpPr>
            <p:nvPr/>
          </p:nvSpPr>
          <p:spPr bwMode="auto">
            <a:xfrm>
              <a:off x="745587" y="6457890"/>
              <a:ext cx="2646878" cy="400110"/>
            </a:xfrm>
            <a:prstGeom prst="rect">
              <a:avLst/>
            </a:prstGeom>
            <a:noFill/>
            <a:ln w="9525">
              <a:noFill/>
              <a:miter lim="800000"/>
              <a:headEnd/>
              <a:tailEnd/>
            </a:ln>
          </p:spPr>
          <p:txBody>
            <a:bodyPr wrap="none">
              <a:spAutoFit/>
            </a:bodyPr>
            <a:lstStyle/>
            <a:p>
              <a:r>
                <a:rPr lang="en-US" sz="2000" i="1">
                  <a:solidFill>
                    <a:srgbClr val="FF0000"/>
                  </a:solidFill>
                </a:rPr>
                <a:t>rocket thrust equation</a:t>
              </a:r>
            </a:p>
          </p:txBody>
        </p:sp>
        <p:sp>
          <p:nvSpPr>
            <p:cNvPr id="6" name="Rectangle 5"/>
            <p:cNvSpPr/>
            <p:nvPr/>
          </p:nvSpPr>
          <p:spPr>
            <a:xfrm>
              <a:off x="2856010" y="6049108"/>
              <a:ext cx="1378365" cy="4218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Bent-Up Arrow 6"/>
            <p:cNvSpPr/>
            <p:nvPr/>
          </p:nvSpPr>
          <p:spPr>
            <a:xfrm>
              <a:off x="3348283" y="6471001"/>
              <a:ext cx="266780" cy="260114"/>
            </a:xfrm>
            <a:prstGeom prst="ben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 name="Group 11"/>
          <p:cNvGrpSpPr>
            <a:grpSpLocks/>
          </p:cNvGrpSpPr>
          <p:nvPr/>
        </p:nvGrpSpPr>
        <p:grpSpPr bwMode="auto">
          <a:xfrm>
            <a:off x="4484688" y="6091238"/>
            <a:ext cx="3292475" cy="809625"/>
            <a:chOff x="4485249" y="6049108"/>
            <a:chExt cx="3292138" cy="808892"/>
          </a:xfrm>
        </p:grpSpPr>
        <p:sp>
          <p:nvSpPr>
            <p:cNvPr id="12295" name="TextBox 7"/>
            <p:cNvSpPr txBox="1">
              <a:spLocks noChangeArrowheads="1"/>
            </p:cNvSpPr>
            <p:nvPr/>
          </p:nvSpPr>
          <p:spPr bwMode="auto">
            <a:xfrm>
              <a:off x="5455918" y="6457890"/>
              <a:ext cx="2321469" cy="400110"/>
            </a:xfrm>
            <a:prstGeom prst="rect">
              <a:avLst/>
            </a:prstGeom>
            <a:noFill/>
            <a:ln w="9525">
              <a:noFill/>
              <a:miter lim="800000"/>
              <a:headEnd/>
              <a:tailEnd/>
            </a:ln>
          </p:spPr>
          <p:txBody>
            <a:bodyPr wrap="none">
              <a:spAutoFit/>
            </a:bodyPr>
            <a:lstStyle/>
            <a:p>
              <a:r>
                <a:rPr lang="en-US" sz="2000" i="1">
                  <a:solidFill>
                    <a:srgbClr val="FF0000"/>
                  </a:solidFill>
                </a:rPr>
                <a:t>mass</a:t>
              </a:r>
              <a:r>
                <a:rPr lang="en-US" sz="2000">
                  <a:solidFill>
                    <a:srgbClr val="FF0000"/>
                  </a:solidFill>
                  <a:sym typeface="Symbol" pitchFamily="18" charset="2"/>
                </a:rPr>
                <a:t></a:t>
              </a:r>
              <a:r>
                <a:rPr lang="en-US" sz="2000" i="1">
                  <a:solidFill>
                    <a:srgbClr val="FF0000"/>
                  </a:solidFill>
                  <a:sym typeface="Symbol" pitchFamily="18" charset="2"/>
                </a:rPr>
                <a:t>acceleration</a:t>
              </a:r>
              <a:endParaRPr lang="en-US" sz="2000" i="1">
                <a:solidFill>
                  <a:srgbClr val="FF0000"/>
                </a:solidFill>
              </a:endParaRPr>
            </a:p>
          </p:txBody>
        </p:sp>
        <p:sp>
          <p:nvSpPr>
            <p:cNvPr id="9" name="Rectangle 8"/>
            <p:cNvSpPr/>
            <p:nvPr/>
          </p:nvSpPr>
          <p:spPr>
            <a:xfrm>
              <a:off x="4485249" y="6049108"/>
              <a:ext cx="1507971" cy="42189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Bent-Up Arrow 9"/>
            <p:cNvSpPr/>
            <p:nvPr/>
          </p:nvSpPr>
          <p:spPr>
            <a:xfrm flipH="1">
              <a:off x="5147168" y="6471001"/>
              <a:ext cx="266673" cy="260114"/>
            </a:xfrm>
            <a:prstGeom prst="ben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3602">
                                            <p:txEl>
                                              <p:pRg st="0" end="0"/>
                                            </p:txEl>
                                          </p:spTgt>
                                        </p:tgtEl>
                                        <p:attrNameLst>
                                          <p:attrName>style.visibility</p:attrName>
                                        </p:attrNameLst>
                                      </p:cBhvr>
                                      <p:to>
                                        <p:strVal val="visible"/>
                                      </p:to>
                                    </p:set>
                                    <p:anim calcmode="lin" valueType="num">
                                      <p:cBhvr additive="base">
                                        <p:cTn id="7" dur="500" fill="hold"/>
                                        <p:tgtEl>
                                          <p:spTgt spid="15360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0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02">
                                            <p:txEl>
                                              <p:pRg st="1" end="1"/>
                                            </p:txEl>
                                          </p:spTgt>
                                        </p:tgtEl>
                                        <p:attrNameLst>
                                          <p:attrName>style.visibility</p:attrName>
                                        </p:attrNameLst>
                                      </p:cBhvr>
                                      <p:to>
                                        <p:strVal val="visible"/>
                                      </p:to>
                                    </p:set>
                                    <p:anim calcmode="lin" valueType="num">
                                      <p:cBhvr additive="base">
                                        <p:cTn id="13" dur="500" fill="hold"/>
                                        <p:tgtEl>
                                          <p:spTgt spid="15360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0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par>
                                <p:cTn id="15" presetID="53" presetClass="entr" presetSubtype="0" fill="hold" nodeType="withEffect">
                                  <p:stCondLst>
                                    <p:cond delay="0"/>
                                  </p:stCondLst>
                                  <p:childTnLst>
                                    <p:set>
                                      <p:cBhvr>
                                        <p:cTn id="16" dur="1" fill="hold">
                                          <p:stCondLst>
                                            <p:cond delay="0"/>
                                          </p:stCondLst>
                                        </p:cTn>
                                        <p:tgtEl>
                                          <p:spTgt spid="77826"/>
                                        </p:tgtEl>
                                        <p:attrNameLst>
                                          <p:attrName>style.visibility</p:attrName>
                                        </p:attrNameLst>
                                      </p:cBhvr>
                                      <p:to>
                                        <p:strVal val="visible"/>
                                      </p:to>
                                    </p:set>
                                    <p:anim calcmode="lin" valueType="num">
                                      <p:cBhvr>
                                        <p:cTn id="17" dur="500" fill="hold"/>
                                        <p:tgtEl>
                                          <p:spTgt spid="77826"/>
                                        </p:tgtEl>
                                        <p:attrNameLst>
                                          <p:attrName>ppt_w</p:attrName>
                                        </p:attrNameLst>
                                      </p:cBhvr>
                                      <p:tavLst>
                                        <p:tav tm="0">
                                          <p:val>
                                            <p:fltVal val="0"/>
                                          </p:val>
                                        </p:tav>
                                        <p:tav tm="100000">
                                          <p:val>
                                            <p:strVal val="#ppt_w"/>
                                          </p:val>
                                        </p:tav>
                                      </p:tavLst>
                                    </p:anim>
                                    <p:anim calcmode="lin" valueType="num">
                                      <p:cBhvr>
                                        <p:cTn id="18" dur="500" fill="hold"/>
                                        <p:tgtEl>
                                          <p:spTgt spid="77826"/>
                                        </p:tgtEl>
                                        <p:attrNameLst>
                                          <p:attrName>ppt_h</p:attrName>
                                        </p:attrNameLst>
                                      </p:cBhvr>
                                      <p:tavLst>
                                        <p:tav tm="0">
                                          <p:val>
                                            <p:fltVal val="0"/>
                                          </p:val>
                                        </p:tav>
                                        <p:tav tm="100000">
                                          <p:val>
                                            <p:strVal val="#ppt_h"/>
                                          </p:val>
                                        </p:tav>
                                      </p:tavLst>
                                    </p:anim>
                                    <p:animEffect transition="in" filter="fade">
                                      <p:cBhvr>
                                        <p:cTn id="19" dur="500"/>
                                        <p:tgtEl>
                                          <p:spTgt spid="77826"/>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153602">
                                            <p:txEl>
                                              <p:pRg st="2" end="2"/>
                                            </p:txEl>
                                          </p:spTgt>
                                        </p:tgtEl>
                                        <p:attrNameLst>
                                          <p:attrName>style.visibility</p:attrName>
                                        </p:attrNameLst>
                                      </p:cBhvr>
                                      <p:to>
                                        <p:strVal val="visible"/>
                                      </p:to>
                                    </p:set>
                                    <p:anim calcmode="lin" valueType="num">
                                      <p:cBhvr additive="base">
                                        <p:cTn id="24" dur="500" fill="hold"/>
                                        <p:tgtEl>
                                          <p:spTgt spid="153602">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15360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2"/>
                                            </p:cond>
                                          </p:stCondLst>
                                          <p:endCondLst>
                                            <p:cond evt="onStopAudio" delay="0">
                                              <p:tgtEl>
                                                <p:sldTgt/>
                                              </p:tgtEl>
                                            </p:cond>
                                          </p:endCondLst>
                                        </p:cTn>
                                        <p:tgtEl>
                                          <p:sndTgt r:embed="rId4" name="arrow.wav"/>
                                        </p:tgtEl>
                                      </p:cMediaNode>
                                    </p:audio>
                                  </p:sub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153602">
                                            <p:txEl>
                                              <p:pRg st="3" end="3"/>
                                            </p:txEl>
                                          </p:spTgt>
                                        </p:tgtEl>
                                        <p:attrNameLst>
                                          <p:attrName>style.visibility</p:attrName>
                                        </p:attrNameLst>
                                      </p:cBhvr>
                                      <p:to>
                                        <p:strVal val="visible"/>
                                      </p:to>
                                    </p:set>
                                    <p:anim calcmode="lin" valueType="num">
                                      <p:cBhvr additive="base">
                                        <p:cTn id="30" dur="500" fill="hold"/>
                                        <p:tgtEl>
                                          <p:spTgt spid="153602">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5360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8"/>
                                            </p:cond>
                                          </p:stCondLst>
                                          <p:endCondLst>
                                            <p:cond evt="onStopAudio" delay="0">
                                              <p:tgtEl>
                                                <p:sldTgt/>
                                              </p:tgtEl>
                                            </p:cond>
                                          </p:endCondLst>
                                        </p:cTn>
                                        <p:tgtEl>
                                          <p:sndTgt r:embed="rId4" name="arrow.wav"/>
                                        </p:tgtEl>
                                      </p:cMediaNode>
                                    </p:audio>
                                  </p:sub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153602">
                                            <p:txEl>
                                              <p:pRg st="4" end="4"/>
                                            </p:txEl>
                                          </p:spTgt>
                                        </p:tgtEl>
                                        <p:attrNameLst>
                                          <p:attrName>style.visibility</p:attrName>
                                        </p:attrNameLst>
                                      </p:cBhvr>
                                      <p:to>
                                        <p:strVal val="visible"/>
                                      </p:to>
                                    </p:set>
                                    <p:anim calcmode="lin" valueType="num">
                                      <p:cBhvr additive="base">
                                        <p:cTn id="36" dur="500" fill="hold"/>
                                        <p:tgtEl>
                                          <p:spTgt spid="153602">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5360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4"/>
                                            </p:cond>
                                          </p:stCondLst>
                                          <p:endCondLst>
                                            <p:cond evt="onStopAudio" delay="0">
                                              <p:tgtEl>
                                                <p:sldTgt/>
                                              </p:tgtEl>
                                            </p:cond>
                                          </p:endCondLst>
                                        </p:cTn>
                                        <p:tgtEl>
                                          <p:sndTgt r:embed="rId4" name="arrow.wav"/>
                                        </p:tgtEl>
                                      </p:cMediaNode>
                                    </p:audio>
                                  </p:sub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153602">
                                            <p:txEl>
                                              <p:pRg st="5" end="5"/>
                                            </p:txEl>
                                          </p:spTgt>
                                        </p:tgtEl>
                                        <p:attrNameLst>
                                          <p:attrName>style.visibility</p:attrName>
                                        </p:attrNameLst>
                                      </p:cBhvr>
                                      <p:to>
                                        <p:strVal val="visible"/>
                                      </p:to>
                                    </p:set>
                                    <p:anim calcmode="lin" valueType="num">
                                      <p:cBhvr additive="base">
                                        <p:cTn id="42" dur="500" fill="hold"/>
                                        <p:tgtEl>
                                          <p:spTgt spid="153602">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5360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4" name="arrow.wav"/>
                                        </p:tgtEl>
                                      </p:cMediaNode>
                                    </p:audio>
                                  </p:subTnLst>
                                </p:cTn>
                              </p:par>
                            </p:childTnLst>
                          </p:cTn>
                        </p:par>
                      </p:childTnLst>
                    </p:cTn>
                  </p:par>
                  <p:par>
                    <p:cTn id="44" fill="hold">
                      <p:stCondLst>
                        <p:cond delay="indefinite"/>
                      </p:stCondLst>
                      <p:childTnLst>
                        <p:par>
                          <p:cTn id="45" fill="hold">
                            <p:stCondLst>
                              <p:cond delay="0"/>
                            </p:stCondLst>
                            <p:childTnLst>
                              <p:par>
                                <p:cTn id="46" presetID="53" presetClass="entr" presetSubtype="0" fill="hold" nodeType="clickEffect">
                                  <p:stCondLst>
                                    <p:cond delay="0"/>
                                  </p:stCondLst>
                                  <p:childTnLst>
                                    <p:set>
                                      <p:cBhvr>
                                        <p:cTn id="47" dur="1" fill="hold">
                                          <p:stCondLst>
                                            <p:cond delay="0"/>
                                          </p:stCondLst>
                                        </p:cTn>
                                        <p:tgtEl>
                                          <p:spTgt spid="2"/>
                                        </p:tgtEl>
                                        <p:attrNameLst>
                                          <p:attrName>style.visibility</p:attrName>
                                        </p:attrNameLst>
                                      </p:cBhvr>
                                      <p:to>
                                        <p:strVal val="visible"/>
                                      </p:to>
                                    </p:set>
                                    <p:anim calcmode="lin" valueType="num">
                                      <p:cBhvr>
                                        <p:cTn id="48" dur="500" fill="hold"/>
                                        <p:tgtEl>
                                          <p:spTgt spid="2"/>
                                        </p:tgtEl>
                                        <p:attrNameLst>
                                          <p:attrName>ppt_w</p:attrName>
                                        </p:attrNameLst>
                                      </p:cBhvr>
                                      <p:tavLst>
                                        <p:tav tm="0">
                                          <p:val>
                                            <p:fltVal val="0"/>
                                          </p:val>
                                        </p:tav>
                                        <p:tav tm="100000">
                                          <p:val>
                                            <p:strVal val="#ppt_w"/>
                                          </p:val>
                                        </p:tav>
                                      </p:tavLst>
                                    </p:anim>
                                    <p:anim calcmode="lin" valueType="num">
                                      <p:cBhvr>
                                        <p:cTn id="49" dur="500" fill="hold"/>
                                        <p:tgtEl>
                                          <p:spTgt spid="2"/>
                                        </p:tgtEl>
                                        <p:attrNameLst>
                                          <p:attrName>ppt_h</p:attrName>
                                        </p:attrNameLst>
                                      </p:cBhvr>
                                      <p:tavLst>
                                        <p:tav tm="0">
                                          <p:val>
                                            <p:fltVal val="0"/>
                                          </p:val>
                                        </p:tav>
                                        <p:tav tm="100000">
                                          <p:val>
                                            <p:strVal val="#ppt_h"/>
                                          </p:val>
                                        </p:tav>
                                      </p:tavLst>
                                    </p:anim>
                                    <p:animEffect transition="in" filter="fade">
                                      <p:cBhvr>
                                        <p:cTn id="50" dur="500"/>
                                        <p:tgtEl>
                                          <p:spTgt spid="2"/>
                                        </p:tgtEl>
                                      </p:cBhvr>
                                    </p:animEffect>
                                  </p:childTnLst>
                                  <p:subTnLst>
                                    <p:audio>
                                      <p:cMediaNode>
                                        <p:cTn display="0" masterRel="sameClick">
                                          <p:stCondLst>
                                            <p:cond evt="begin" delay="0">
                                              <p:tn val="46"/>
                                            </p:cond>
                                          </p:stCondLst>
                                          <p:endCondLst>
                                            <p:cond evt="onStopAudio" delay="0">
                                              <p:tgtEl>
                                                <p:sldTgt/>
                                              </p:tgtEl>
                                            </p:cond>
                                          </p:endCondLst>
                                        </p:cTn>
                                        <p:tgtEl>
                                          <p:sndTgt r:embed="rId4" name="arrow.wav"/>
                                        </p:tgtEl>
                                      </p:cMediaNode>
                                    </p:audio>
                                  </p:subTnLst>
                                </p:cTn>
                              </p:par>
                            </p:childTnLst>
                          </p:cTn>
                        </p:par>
                      </p:childTnLst>
                    </p:cTn>
                  </p:par>
                  <p:par>
                    <p:cTn id="51" fill="hold">
                      <p:stCondLst>
                        <p:cond delay="indefinite"/>
                      </p:stCondLst>
                      <p:childTnLst>
                        <p:par>
                          <p:cTn id="52" fill="hold">
                            <p:stCondLst>
                              <p:cond delay="0"/>
                            </p:stCondLst>
                            <p:childTnLst>
                              <p:par>
                                <p:cTn id="53" presetID="53" presetClass="entr" presetSubtype="0" fill="hold" nodeType="click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500" fill="hold"/>
                                        <p:tgtEl>
                                          <p:spTgt spid="3"/>
                                        </p:tgtEl>
                                        <p:attrNameLst>
                                          <p:attrName>ppt_w</p:attrName>
                                        </p:attrNameLst>
                                      </p:cBhvr>
                                      <p:tavLst>
                                        <p:tav tm="0">
                                          <p:val>
                                            <p:fltVal val="0"/>
                                          </p:val>
                                        </p:tav>
                                        <p:tav tm="100000">
                                          <p:val>
                                            <p:strVal val="#ppt_w"/>
                                          </p:val>
                                        </p:tav>
                                      </p:tavLst>
                                    </p:anim>
                                    <p:anim calcmode="lin" valueType="num">
                                      <p:cBhvr>
                                        <p:cTn id="56" dur="500" fill="hold"/>
                                        <p:tgtEl>
                                          <p:spTgt spid="3"/>
                                        </p:tgtEl>
                                        <p:attrNameLst>
                                          <p:attrName>ppt_h</p:attrName>
                                        </p:attrNameLst>
                                      </p:cBhvr>
                                      <p:tavLst>
                                        <p:tav tm="0">
                                          <p:val>
                                            <p:fltVal val="0"/>
                                          </p:val>
                                        </p:tav>
                                        <p:tav tm="100000">
                                          <p:val>
                                            <p:strVal val="#ppt_h"/>
                                          </p:val>
                                        </p:tav>
                                      </p:tavLst>
                                    </p:anim>
                                    <p:animEffect transition="in" filter="fade">
                                      <p:cBhvr>
                                        <p:cTn id="57" dur="500"/>
                                        <p:tgtEl>
                                          <p:spTgt spid="3"/>
                                        </p:tgtEl>
                                      </p:cBhvr>
                                    </p:animEffect>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685800" y="1338263"/>
            <a:ext cx="7772400" cy="5519737"/>
          </a:xfrm>
          <a:prstGeom prst="rect">
            <a:avLst/>
          </a:prstGeom>
          <a:solidFill>
            <a:srgbClr val="EAEAEA"/>
          </a:solidFill>
          <a:ln w="9525">
            <a:noFill/>
            <a:miter lim="800000"/>
            <a:headEnd/>
            <a:tailEnd/>
          </a:ln>
          <a:effectLst/>
        </p:spPr>
        <p:txBody>
          <a:bodyPr/>
          <a:lstStyle/>
          <a:p>
            <a:pPr eaLnBrk="0" hangingPunct="0">
              <a:spcBef>
                <a:spcPct val="20000"/>
              </a:spcBef>
              <a:defRPr/>
            </a:pPr>
            <a:r>
              <a:rPr lang="en-US" altLang="en-US" i="1" dirty="0">
                <a:solidFill>
                  <a:srgbClr val="333399"/>
                </a:solidFill>
                <a:latin typeface="+mn-lt"/>
                <a:ea typeface="Calibri" pitchFamily="34" charset="0"/>
              </a:rPr>
              <a:t>Total energy – </a:t>
            </a:r>
            <a:r>
              <a:rPr lang="en-US" altLang="en-US" dirty="0">
                <a:solidFill>
                  <a:srgbClr val="333399"/>
                </a:solidFill>
                <a:latin typeface="+mn-lt"/>
                <a:ea typeface="Calibri" pitchFamily="34" charset="0"/>
              </a:rPr>
              <a:t>optional for calculus students</a:t>
            </a:r>
          </a:p>
          <a:p>
            <a:pPr eaLnBrk="0" hangingPunct="0">
              <a:spcBef>
                <a:spcPct val="20000"/>
              </a:spcBef>
              <a:defRPr/>
            </a:pPr>
            <a:r>
              <a:rPr lang="en-US" altLang="en-US" dirty="0">
                <a:solidFill>
                  <a:srgbClr val="000000"/>
                </a:solidFill>
                <a:cs typeface="Times New Roman" pitchFamily="18" charset="0"/>
              </a:rPr>
              <a:t>●The second term of</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rPr>
              <a:t>F</a:t>
            </a:r>
            <a:r>
              <a:rPr lang="en-US" altLang="en-US" baseline="-25000"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v</a:t>
            </a:r>
            <a:r>
              <a:rPr lang="en-US" altLang="en-US" dirty="0">
                <a:solidFill>
                  <a:srgbClr val="000000"/>
                </a:solidFill>
                <a:cs typeface="Times New Roman" pitchFamily="18" charset="0"/>
                <a:sym typeface="Symbol"/>
              </a:rPr>
              <a:t> + </a:t>
            </a:r>
            <a:r>
              <a:rPr lang="en-US" altLang="en-US" i="1" dirty="0">
                <a:solidFill>
                  <a:srgbClr val="000000"/>
                </a:solidFill>
                <a:cs typeface="Times New Roman" pitchFamily="18" charset="0"/>
                <a:sym typeface="Symbol"/>
              </a:rPr>
              <a:t>m </a:t>
            </a:r>
            <a:r>
              <a:rPr lang="en-US" altLang="en-US" dirty="0">
                <a:solidFill>
                  <a:srgbClr val="000000"/>
                </a:solidFill>
                <a:cs typeface="Times New Roman" pitchFamily="18" charset="0"/>
                <a:sym typeface="Symbol"/>
              </a:rPr>
              <a:t>(</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 </a:t>
            </a:r>
            <a:r>
              <a:rPr lang="en-US" altLang="en-US" dirty="0">
                <a:solidFill>
                  <a:srgbClr val="000000"/>
                </a:solidFill>
                <a:cs typeface="Times New Roman" pitchFamily="18" charset="0"/>
              </a:rPr>
              <a:t>is just the familiar </a:t>
            </a:r>
            <a:r>
              <a:rPr lang="en-US" altLang="en-US" i="1" dirty="0">
                <a:solidFill>
                  <a:srgbClr val="000000"/>
                </a:solidFill>
                <a:cs typeface="Times New Roman" pitchFamily="18" charset="0"/>
              </a:rPr>
              <a:t>F</a:t>
            </a:r>
            <a:r>
              <a:rPr lang="en-US" altLang="en-US" dirty="0">
                <a:solidFill>
                  <a:srgbClr val="000000"/>
                </a:solidFill>
                <a:cs typeface="Times New Roman" pitchFamily="18" charset="0"/>
              </a:rPr>
              <a:t> = </a:t>
            </a:r>
            <a:r>
              <a:rPr lang="en-US" altLang="en-US" i="1" dirty="0">
                <a:solidFill>
                  <a:srgbClr val="000000"/>
                </a:solidFill>
                <a:cs typeface="Times New Roman" pitchFamily="18" charset="0"/>
              </a:rPr>
              <a:t>ma</a:t>
            </a:r>
            <a:r>
              <a:rPr lang="en-US" altLang="en-US" dirty="0">
                <a:solidFill>
                  <a:srgbClr val="000000"/>
                </a:solidFill>
                <a:cs typeface="Times New Roman" pitchFamily="18" charset="0"/>
              </a:rPr>
              <a:t> we learned in Topic 2.</a:t>
            </a:r>
          </a:p>
          <a:p>
            <a:pPr eaLnBrk="0" hangingPunct="0">
              <a:spcBef>
                <a:spcPct val="20000"/>
              </a:spcBef>
              <a:defRPr/>
            </a:pPr>
            <a:r>
              <a:rPr lang="en-US" altLang="en-US" dirty="0">
                <a:solidFill>
                  <a:srgbClr val="000000"/>
                </a:solidFill>
                <a:cs typeface="Times New Roman" pitchFamily="18" charset="0"/>
              </a:rPr>
              <a:t>●Recall that </a:t>
            </a:r>
            <a:r>
              <a:rPr lang="en-US" altLang="en-US" i="1" dirty="0" err="1">
                <a:solidFill>
                  <a:srgbClr val="000000"/>
                </a:solidFill>
                <a:cs typeface="Times New Roman" pitchFamily="18" charset="0"/>
              </a:rPr>
              <a:t>dE</a:t>
            </a:r>
            <a:r>
              <a:rPr lang="en-US" altLang="en-US" i="1" dirty="0">
                <a:solidFill>
                  <a:srgbClr val="000000"/>
                </a:solidFill>
                <a:cs typeface="Times New Roman" pitchFamily="18" charset="0"/>
              </a:rPr>
              <a:t> </a:t>
            </a:r>
            <a:r>
              <a:rPr lang="en-US" altLang="en-US" dirty="0">
                <a:solidFill>
                  <a:srgbClr val="000000"/>
                </a:solidFill>
                <a:cs typeface="Times New Roman" pitchFamily="18" charset="0"/>
              </a:rPr>
              <a:t>= </a:t>
            </a:r>
            <a:r>
              <a:rPr lang="en-US" altLang="en-US" i="1" dirty="0" err="1">
                <a:solidFill>
                  <a:srgbClr val="000000"/>
                </a:solidFill>
                <a:cs typeface="Times New Roman" pitchFamily="18" charset="0"/>
              </a:rPr>
              <a:t>dW</a:t>
            </a:r>
            <a:r>
              <a:rPr lang="en-US" altLang="en-US" dirty="0">
                <a:solidFill>
                  <a:srgbClr val="000000"/>
                </a:solidFill>
                <a:cs typeface="Times New Roman" pitchFamily="18" charset="0"/>
              </a:rPr>
              <a:t> = </a:t>
            </a:r>
            <a:r>
              <a:rPr lang="en-US" altLang="en-US" i="1" dirty="0" err="1">
                <a:solidFill>
                  <a:srgbClr val="000000"/>
                </a:solidFill>
                <a:cs typeface="Times New Roman" pitchFamily="18" charset="0"/>
              </a:rPr>
              <a:t>F</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x</a:t>
            </a:r>
            <a:r>
              <a:rPr lang="en-US" altLang="en-US" dirty="0">
                <a:solidFill>
                  <a:srgbClr val="000000"/>
                </a:solidFill>
                <a:cs typeface="Times New Roman" pitchFamily="18" charset="0"/>
              </a:rPr>
              <a:t> so that</a:t>
            </a:r>
          </a:p>
          <a:p>
            <a:pPr eaLnBrk="0" hangingPunct="0">
              <a:spcBef>
                <a:spcPct val="20000"/>
              </a:spcBef>
              <a:defRPr/>
            </a:pP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 </a:t>
            </a:r>
            <a:r>
              <a:rPr lang="en-US" altLang="en-US" i="1" dirty="0" err="1">
                <a:solidFill>
                  <a:srgbClr val="000000"/>
                </a:solidFill>
                <a:cs typeface="Times New Roman" pitchFamily="18" charset="0"/>
              </a:rPr>
              <a:t>F</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x</a:t>
            </a:r>
            <a:r>
              <a:rPr lang="en-US" altLang="en-US" dirty="0">
                <a:solidFill>
                  <a:srgbClr val="000000"/>
                </a:solidFill>
                <a:cs typeface="Times New Roman" pitchFamily="18" charset="0"/>
              </a:rPr>
              <a:t> </a:t>
            </a:r>
          </a:p>
          <a:p>
            <a:pPr eaLnBrk="0" hangingPunct="0">
              <a:spcBef>
                <a:spcPct val="20000"/>
              </a:spcBef>
              <a:defRPr/>
            </a:pP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 </a:t>
            </a:r>
            <a:r>
              <a:rPr lang="en-US" altLang="en-US" dirty="0">
                <a:solidFill>
                  <a:srgbClr val="000000"/>
                </a:solidFill>
                <a:cs typeface="Times New Roman" pitchFamily="18" charset="0"/>
                <a:sym typeface="Symbol"/>
              </a:rPr>
              <a:t>(d</a:t>
            </a:r>
            <a:r>
              <a:rPr lang="en-US" altLang="en-US" i="1" dirty="0">
                <a:solidFill>
                  <a:srgbClr val="000000"/>
                </a:solidFill>
                <a:cs typeface="Times New Roman" pitchFamily="18" charset="0"/>
                <a:sym typeface="Symbol"/>
              </a:rPr>
              <a:t>m</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v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x</a:t>
            </a:r>
            <a:r>
              <a:rPr lang="en-US" altLang="en-US" i="1" dirty="0">
                <a:solidFill>
                  <a:srgbClr val="000000"/>
                </a:solidFill>
                <a:cs typeface="Times New Roman" pitchFamily="18" charset="0"/>
                <a:sym typeface="Symbol"/>
              </a:rPr>
              <a:t> </a:t>
            </a:r>
            <a:r>
              <a:rPr lang="en-US" altLang="en-US" dirty="0">
                <a:solidFill>
                  <a:srgbClr val="000000"/>
                </a:solidFill>
                <a:cs typeface="Times New Roman" pitchFamily="18" charset="0"/>
                <a:sym typeface="Symbol"/>
              </a:rPr>
              <a:t> + </a:t>
            </a:r>
            <a:r>
              <a:rPr lang="en-US" altLang="en-US" i="1" dirty="0">
                <a:solidFill>
                  <a:srgbClr val="000000"/>
                </a:solidFill>
                <a:cs typeface="Times New Roman" pitchFamily="18" charset="0"/>
                <a:sym typeface="Symbol"/>
              </a:rPr>
              <a:t>m </a:t>
            </a:r>
            <a:r>
              <a:rPr lang="en-US" altLang="en-US" dirty="0">
                <a:solidFill>
                  <a:srgbClr val="000000"/>
                </a:solidFill>
                <a:cs typeface="Times New Roman" pitchFamily="18" charset="0"/>
                <a:sym typeface="Symbol"/>
              </a:rPr>
              <a:t>(</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r>
              <a:rPr lang="en-US" altLang="en-US"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a:t>
            </a:r>
            <a:r>
              <a:rPr lang="en-US" altLang="en-US" i="1" dirty="0">
                <a:solidFill>
                  <a:srgbClr val="000000"/>
                </a:solidFill>
                <a:cs typeface="Times New Roman" pitchFamily="18" charset="0"/>
                <a:sym typeface="Symbol"/>
              </a:rPr>
              <a:t> </a:t>
            </a:r>
            <a:r>
              <a:rPr lang="en-US" altLang="en-US" i="1" dirty="0" err="1">
                <a:solidFill>
                  <a:srgbClr val="000000"/>
                </a:solidFill>
                <a:cs typeface="Times New Roman" pitchFamily="18" charset="0"/>
                <a:sym typeface="Symbol"/>
              </a:rPr>
              <a:t>d</a:t>
            </a:r>
            <a:r>
              <a:rPr lang="en-US" altLang="en-US" dirty="0" err="1">
                <a:solidFill>
                  <a:srgbClr val="000000"/>
                </a:solidFill>
                <a:cs typeface="Times New Roman" pitchFamily="18" charset="0"/>
                <a:sym typeface="Symbol"/>
              </a:rPr>
              <a:t>x</a:t>
            </a:r>
            <a:endParaRPr lang="en-US" altLang="en-US" dirty="0">
              <a:solidFill>
                <a:srgbClr val="000000"/>
              </a:solidFill>
              <a:cs typeface="Times New Roman" pitchFamily="18" charset="0"/>
              <a:sym typeface="Symbol"/>
            </a:endParaRPr>
          </a:p>
          <a:p>
            <a:pPr eaLnBrk="0" hangingPunct="0">
              <a:spcBef>
                <a:spcPct val="20000"/>
              </a:spcBef>
              <a:defRPr/>
            </a:pP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a:t>
            </a:r>
            <a:r>
              <a:rPr lang="en-US" altLang="en-US" dirty="0">
                <a:solidFill>
                  <a:srgbClr val="000000"/>
                </a:solidFill>
                <a:cs typeface="Times New Roman" pitchFamily="18" charset="0"/>
                <a:sym typeface="Symbol"/>
              </a:rPr>
              <a:t>(</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x</a:t>
            </a:r>
            <a:r>
              <a:rPr lang="en-US" altLang="en-US" i="1"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i="1"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v</a:t>
            </a:r>
            <a:r>
              <a:rPr lang="en-US" altLang="en-US" dirty="0">
                <a:solidFill>
                  <a:srgbClr val="000000"/>
                </a:solidFill>
                <a:cs typeface="Times New Roman" pitchFamily="18" charset="0"/>
                <a:sym typeface="Symbol"/>
              </a:rPr>
              <a:t> + </a:t>
            </a:r>
            <a:r>
              <a:rPr lang="en-US" altLang="en-US" i="1" dirty="0">
                <a:solidFill>
                  <a:srgbClr val="000000"/>
                </a:solidFill>
                <a:cs typeface="Times New Roman" pitchFamily="18" charset="0"/>
                <a:sym typeface="Symbol"/>
              </a:rPr>
              <a:t>m</a:t>
            </a:r>
            <a:r>
              <a:rPr lang="en-US" altLang="en-US" dirty="0">
                <a:solidFill>
                  <a:srgbClr val="000000"/>
                </a:solidFill>
                <a:cs typeface="Times New Roman" pitchFamily="18" charset="0"/>
                <a:sym typeface="Symbol"/>
              </a:rPr>
              <a:t>(</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x</a:t>
            </a:r>
            <a:r>
              <a:rPr lang="en-US" altLang="en-US" i="1" baseline="-25000" dirty="0">
                <a:solidFill>
                  <a:srgbClr val="000000"/>
                </a:solidFill>
                <a:cs typeface="Times New Roman" pitchFamily="18" charset="0"/>
                <a:sym typeface="Symbol"/>
              </a:rPr>
              <a:t> </a:t>
            </a:r>
            <a:r>
              <a:rPr lang="en-US" altLang="en-US" i="1" dirty="0">
                <a:solidFill>
                  <a:srgbClr val="000000"/>
                </a:solidFill>
                <a:cs typeface="Times New Roman" pitchFamily="18" charset="0"/>
                <a:sym typeface="Symbol"/>
              </a:rPr>
              <a:t>/</a:t>
            </a:r>
            <a:r>
              <a:rPr lang="en-US" altLang="en-US" i="1" baseline="-25000"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t</a:t>
            </a:r>
            <a:r>
              <a:rPr lang="en-US" altLang="en-US"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endParaRPr lang="en-US" altLang="en-US" i="1" dirty="0">
              <a:solidFill>
                <a:srgbClr val="000000"/>
              </a:solidFill>
              <a:cs typeface="Times New Roman" pitchFamily="18" charset="0"/>
              <a:sym typeface="Symbol"/>
            </a:endParaRPr>
          </a:p>
          <a:p>
            <a:pPr eaLnBrk="0" hangingPunct="0">
              <a:spcBef>
                <a:spcPct val="20000"/>
              </a:spcBef>
              <a:defRPr/>
            </a:pP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v</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 + </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endParaRPr lang="en-US" altLang="en-US" i="1" dirty="0">
              <a:solidFill>
                <a:srgbClr val="000000"/>
              </a:solidFill>
              <a:cs typeface="Times New Roman" pitchFamily="18" charset="0"/>
              <a:sym typeface="Symbol"/>
            </a:endParaRPr>
          </a:p>
          <a:p>
            <a:pPr eaLnBrk="0" hangingPunct="0">
              <a:spcBef>
                <a:spcPct val="20000"/>
              </a:spcBef>
              <a:defRPr/>
            </a:pPr>
            <a:r>
              <a:rPr lang="en-US" altLang="en-US" dirty="0">
                <a:solidFill>
                  <a:srgbClr val="000000"/>
                </a:solidFill>
                <a:cs typeface="Times New Roman" pitchFamily="18" charset="0"/>
              </a:rPr>
              <a:t>●Integrating produces</a:t>
            </a:r>
          </a:p>
          <a:p>
            <a:pPr eaLnBrk="0" hangingPunct="0">
              <a:spcBef>
                <a:spcPct val="20000"/>
              </a:spcBef>
              <a:defRPr/>
            </a:pPr>
            <a:r>
              <a:rPr lang="en-US" altLang="en-US" dirty="0">
                <a:solidFill>
                  <a:srgbClr val="000000"/>
                </a:solidFill>
                <a:cs typeface="Times New Roman" pitchFamily="18" charset="0"/>
              </a:rPr>
              <a:t>	    </a:t>
            </a:r>
            <a:r>
              <a:rPr lang="en-US" altLang="en-US" sz="3200" dirty="0">
                <a:solidFill>
                  <a:srgbClr val="000000"/>
                </a:solidFill>
                <a:cs typeface="Times New Roman" pitchFamily="18" charset="0"/>
                <a:sym typeface="Symbol"/>
              </a:rPr>
              <a:t></a:t>
            </a: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a:t>
            </a:r>
            <a:r>
              <a:rPr lang="en-US" altLang="en-US" sz="3200" dirty="0">
                <a:solidFill>
                  <a:srgbClr val="000000"/>
                </a:solidFill>
                <a:cs typeface="Times New Roman" pitchFamily="18" charset="0"/>
                <a:sym typeface="Symbol"/>
              </a:rPr>
              <a:t></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v</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 + </a:t>
            </a:r>
            <a:r>
              <a:rPr lang="en-US" altLang="en-US" sz="3200" dirty="0">
                <a:solidFill>
                  <a:srgbClr val="000000"/>
                </a:solidFill>
                <a:cs typeface="Times New Roman" pitchFamily="18" charset="0"/>
                <a:sym typeface="Symbol"/>
              </a:rPr>
              <a:t></a:t>
            </a:r>
            <a:r>
              <a:rPr lang="en-US" altLang="en-US" dirty="0">
                <a:solidFill>
                  <a:srgbClr val="000000"/>
                </a:solidFill>
                <a:cs typeface="Times New Roman" pitchFamily="18" charset="0"/>
                <a:sym typeface="Symbol"/>
              </a:rPr>
              <a:t> </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endParaRPr lang="en-US" altLang="en-US" i="1" dirty="0">
              <a:solidFill>
                <a:srgbClr val="000000"/>
              </a:solidFill>
              <a:cs typeface="Times New Roman" pitchFamily="18" charset="0"/>
              <a:sym typeface="Symbol"/>
            </a:endParaRPr>
          </a:p>
          <a:p>
            <a:pPr eaLnBrk="0" hangingPunct="0">
              <a:spcBef>
                <a:spcPct val="20000"/>
              </a:spcBef>
              <a:defRPr/>
            </a:pPr>
            <a:r>
              <a:rPr lang="en-US" altLang="en-US" i="1" dirty="0">
                <a:solidFill>
                  <a:srgbClr val="000000"/>
                </a:solidFill>
                <a:cs typeface="Times New Roman" pitchFamily="18" charset="0"/>
                <a:sym typeface="Symbol"/>
              </a:rPr>
              <a:t>	       E	= mv</a:t>
            </a:r>
            <a:r>
              <a:rPr lang="en-US" altLang="en-US" baseline="30000" dirty="0">
                <a:solidFill>
                  <a:srgbClr val="000000"/>
                </a:solidFill>
                <a:cs typeface="Times New Roman" pitchFamily="18" charset="0"/>
                <a:sym typeface="Symbol"/>
              </a:rPr>
              <a:t>2</a:t>
            </a:r>
            <a:r>
              <a:rPr lang="en-US" altLang="en-US" i="1" dirty="0">
                <a:solidFill>
                  <a:srgbClr val="000000"/>
                </a:solidFill>
                <a:cs typeface="Times New Roman" pitchFamily="18" charset="0"/>
                <a:sym typeface="Symbol"/>
              </a:rPr>
              <a:t> + </a:t>
            </a:r>
            <a:r>
              <a:rPr lang="en-US" altLang="en-US" dirty="0">
                <a:solidFill>
                  <a:srgbClr val="000000"/>
                </a:solidFill>
                <a:cs typeface="Times New Roman" pitchFamily="18" charset="0"/>
                <a:sym typeface="Symbol"/>
              </a:rPr>
              <a:t>(1</a:t>
            </a:r>
            <a:r>
              <a:rPr lang="en-US" altLang="en-US" i="1" dirty="0">
                <a:solidFill>
                  <a:srgbClr val="000000"/>
                </a:solidFill>
                <a:cs typeface="Times New Roman" pitchFamily="18" charset="0"/>
                <a:sym typeface="Symbol"/>
              </a:rPr>
              <a:t>/</a:t>
            </a:r>
            <a:r>
              <a:rPr lang="en-US" altLang="en-US" i="1" baseline="-25000" dirty="0">
                <a:solidFill>
                  <a:srgbClr val="000000"/>
                </a:solidFill>
                <a:cs typeface="Times New Roman" pitchFamily="18" charset="0"/>
                <a:sym typeface="Symbol"/>
              </a:rPr>
              <a:t> </a:t>
            </a:r>
            <a:r>
              <a:rPr lang="en-US" altLang="en-US" dirty="0">
                <a:solidFill>
                  <a:srgbClr val="000000"/>
                </a:solidFill>
                <a:cs typeface="Times New Roman" pitchFamily="18" charset="0"/>
                <a:sym typeface="Symbol"/>
              </a:rPr>
              <a:t>2)</a:t>
            </a:r>
            <a:r>
              <a:rPr lang="en-US" altLang="en-US" i="1" dirty="0">
                <a:solidFill>
                  <a:srgbClr val="000000"/>
                </a:solidFill>
                <a:cs typeface="Times New Roman" pitchFamily="18" charset="0"/>
                <a:sym typeface="Symbol"/>
              </a:rPr>
              <a:t>mv</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a:t>
            </a:r>
          </a:p>
          <a:p>
            <a:pPr eaLnBrk="0" hangingPunct="0">
              <a:spcBef>
                <a:spcPct val="20000"/>
              </a:spcBef>
              <a:defRPr/>
            </a:pPr>
            <a:r>
              <a:rPr lang="en-US" altLang="en-US" dirty="0">
                <a:solidFill>
                  <a:srgbClr val="000000"/>
                </a:solidFill>
                <a:cs typeface="Times New Roman" pitchFamily="18" charset="0"/>
              </a:rPr>
              <a:t>●Note that the last term is the familiar kinetic energy.</a:t>
            </a:r>
            <a:endParaRPr lang="en-US" altLang="en-US" dirty="0">
              <a:solidFill>
                <a:srgbClr val="000000"/>
              </a:solidFill>
              <a:cs typeface="Times New Roman" pitchFamily="18" charset="0"/>
              <a:sym typeface="Symbol"/>
            </a:endParaRPr>
          </a:p>
          <a:p>
            <a:pPr eaLnBrk="0" hangingPunct="0">
              <a:spcBef>
                <a:spcPct val="20000"/>
              </a:spcBef>
              <a:defRPr/>
            </a:pPr>
            <a:endParaRPr lang="en-US" altLang="en-US" dirty="0">
              <a:solidFill>
                <a:srgbClr val="000000"/>
              </a:solidFill>
              <a:cs typeface="Times New Roman" pitchFamily="18" charset="0"/>
              <a:sym typeface="Symbol"/>
            </a:endParaRPr>
          </a:p>
          <a:p>
            <a:pPr eaLnBrk="0" hangingPunct="0">
              <a:spcBef>
                <a:spcPct val="20000"/>
              </a:spcBef>
              <a:defRPr/>
            </a:pPr>
            <a:endParaRPr lang="en-US" altLang="en-US" dirty="0">
              <a:solidFill>
                <a:srgbClr val="000000"/>
              </a:solidFill>
              <a:cs typeface="Times New Roman" pitchFamily="18" charset="0"/>
            </a:endParaRPr>
          </a:p>
        </p:txBody>
      </p:sp>
      <p:sp>
        <p:nvSpPr>
          <p:cNvPr id="13315"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02">
                                            <p:txEl>
                                              <p:pRg st="1" end="1"/>
                                            </p:txEl>
                                          </p:spTgt>
                                        </p:tgtEl>
                                        <p:attrNameLst>
                                          <p:attrName>style.visibility</p:attrName>
                                        </p:attrNameLst>
                                      </p:cBhvr>
                                      <p:to>
                                        <p:strVal val="visible"/>
                                      </p:to>
                                    </p:set>
                                    <p:anim calcmode="lin" valueType="num">
                                      <p:cBhvr additive="base">
                                        <p:cTn id="7" dur="500" fill="hold"/>
                                        <p:tgtEl>
                                          <p:spTgt spid="15360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0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02">
                                            <p:txEl>
                                              <p:pRg st="2" end="2"/>
                                            </p:txEl>
                                          </p:spTgt>
                                        </p:tgtEl>
                                        <p:attrNameLst>
                                          <p:attrName>style.visibility</p:attrName>
                                        </p:attrNameLst>
                                      </p:cBhvr>
                                      <p:to>
                                        <p:strVal val="visible"/>
                                      </p:to>
                                    </p:set>
                                    <p:anim calcmode="lin" valueType="num">
                                      <p:cBhvr additive="base">
                                        <p:cTn id="13" dur="500" fill="hold"/>
                                        <p:tgtEl>
                                          <p:spTgt spid="15360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0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02">
                                            <p:txEl>
                                              <p:pRg st="3" end="3"/>
                                            </p:txEl>
                                          </p:spTgt>
                                        </p:tgtEl>
                                        <p:attrNameLst>
                                          <p:attrName>style.visibility</p:attrName>
                                        </p:attrNameLst>
                                      </p:cBhvr>
                                      <p:to>
                                        <p:strVal val="visible"/>
                                      </p:to>
                                    </p:set>
                                    <p:anim calcmode="lin" valueType="num">
                                      <p:cBhvr additive="base">
                                        <p:cTn id="19" dur="500" fill="hold"/>
                                        <p:tgtEl>
                                          <p:spTgt spid="15360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0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02">
                                            <p:txEl>
                                              <p:pRg st="4" end="4"/>
                                            </p:txEl>
                                          </p:spTgt>
                                        </p:tgtEl>
                                        <p:attrNameLst>
                                          <p:attrName>style.visibility</p:attrName>
                                        </p:attrNameLst>
                                      </p:cBhvr>
                                      <p:to>
                                        <p:strVal val="visible"/>
                                      </p:to>
                                    </p:set>
                                    <p:anim calcmode="lin" valueType="num">
                                      <p:cBhvr additive="base">
                                        <p:cTn id="25" dur="500" fill="hold"/>
                                        <p:tgtEl>
                                          <p:spTgt spid="15360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0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02">
                                            <p:txEl>
                                              <p:pRg st="5" end="5"/>
                                            </p:txEl>
                                          </p:spTgt>
                                        </p:tgtEl>
                                        <p:attrNameLst>
                                          <p:attrName>style.visibility</p:attrName>
                                        </p:attrNameLst>
                                      </p:cBhvr>
                                      <p:to>
                                        <p:strVal val="visible"/>
                                      </p:to>
                                    </p:set>
                                    <p:anim calcmode="lin" valueType="num">
                                      <p:cBhvr additive="base">
                                        <p:cTn id="31" dur="500" fill="hold"/>
                                        <p:tgtEl>
                                          <p:spTgt spid="15360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0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3602">
                                            <p:txEl>
                                              <p:pRg st="6" end="6"/>
                                            </p:txEl>
                                          </p:spTgt>
                                        </p:tgtEl>
                                        <p:attrNameLst>
                                          <p:attrName>style.visibility</p:attrName>
                                        </p:attrNameLst>
                                      </p:cBhvr>
                                      <p:to>
                                        <p:strVal val="visible"/>
                                      </p:to>
                                    </p:set>
                                    <p:anim calcmode="lin" valueType="num">
                                      <p:cBhvr additive="base">
                                        <p:cTn id="37" dur="500" fill="hold"/>
                                        <p:tgtEl>
                                          <p:spTgt spid="15360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02">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3602">
                                            <p:txEl>
                                              <p:pRg st="7" end="7"/>
                                            </p:txEl>
                                          </p:spTgt>
                                        </p:tgtEl>
                                        <p:attrNameLst>
                                          <p:attrName>style.visibility</p:attrName>
                                        </p:attrNameLst>
                                      </p:cBhvr>
                                      <p:to>
                                        <p:strVal val="visible"/>
                                      </p:to>
                                    </p:set>
                                    <p:anim calcmode="lin" valueType="num">
                                      <p:cBhvr additive="base">
                                        <p:cTn id="43" dur="500" fill="hold"/>
                                        <p:tgtEl>
                                          <p:spTgt spid="15360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3602">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53602">
                                            <p:txEl>
                                              <p:pRg st="8" end="8"/>
                                            </p:txEl>
                                          </p:spTgt>
                                        </p:tgtEl>
                                        <p:attrNameLst>
                                          <p:attrName>style.visibility</p:attrName>
                                        </p:attrNameLst>
                                      </p:cBhvr>
                                      <p:to>
                                        <p:strVal val="visible"/>
                                      </p:to>
                                    </p:set>
                                    <p:anim calcmode="lin" valueType="num">
                                      <p:cBhvr additive="base">
                                        <p:cTn id="49" dur="500" fill="hold"/>
                                        <p:tgtEl>
                                          <p:spTgt spid="15360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53602">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153602">
                                            <p:txEl>
                                              <p:pRg st="9" end="9"/>
                                            </p:txEl>
                                          </p:spTgt>
                                        </p:tgtEl>
                                        <p:attrNameLst>
                                          <p:attrName>style.visibility</p:attrName>
                                        </p:attrNameLst>
                                      </p:cBhvr>
                                      <p:to>
                                        <p:strVal val="visible"/>
                                      </p:to>
                                    </p:set>
                                    <p:anim calcmode="lin" valueType="num">
                                      <p:cBhvr additive="base">
                                        <p:cTn id="55" dur="500" fill="hold"/>
                                        <p:tgtEl>
                                          <p:spTgt spid="15360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53602">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153602">
                                            <p:txEl>
                                              <p:pRg st="10" end="10"/>
                                            </p:txEl>
                                          </p:spTgt>
                                        </p:tgtEl>
                                        <p:attrNameLst>
                                          <p:attrName>style.visibility</p:attrName>
                                        </p:attrNameLst>
                                      </p:cBhvr>
                                      <p:to>
                                        <p:strVal val="visible"/>
                                      </p:to>
                                    </p:set>
                                    <p:anim calcmode="lin" valueType="num">
                                      <p:cBhvr additive="base">
                                        <p:cTn id="61" dur="500" fill="hold"/>
                                        <p:tgtEl>
                                          <p:spTgt spid="15360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153602">
                                            <p:txEl>
                                              <p:pRg st="10" end="1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ChangeArrowheads="1"/>
          </p:cNvSpPr>
          <p:nvPr/>
        </p:nvSpPr>
        <p:spPr bwMode="auto">
          <a:xfrm>
            <a:off x="685800" y="1338263"/>
            <a:ext cx="7772400" cy="5519737"/>
          </a:xfrm>
          <a:prstGeom prst="rect">
            <a:avLst/>
          </a:prstGeom>
          <a:solidFill>
            <a:srgbClr val="EAEAEA"/>
          </a:solidFill>
          <a:ln w="9525">
            <a:noFill/>
            <a:miter lim="800000"/>
            <a:headEnd/>
            <a:tailEnd/>
          </a:ln>
          <a:effectLst/>
        </p:spPr>
        <p:txBody>
          <a:bodyPr/>
          <a:lstStyle/>
          <a:p>
            <a:pPr eaLnBrk="0" hangingPunct="0">
              <a:spcBef>
                <a:spcPct val="20000"/>
              </a:spcBef>
              <a:defRPr/>
            </a:pPr>
            <a:r>
              <a:rPr lang="en-US" altLang="en-US" i="1" dirty="0">
                <a:solidFill>
                  <a:srgbClr val="333399"/>
                </a:solidFill>
                <a:latin typeface="+mn-lt"/>
                <a:ea typeface="Calibri" pitchFamily="34" charset="0"/>
              </a:rPr>
              <a:t>Total energy – </a:t>
            </a:r>
            <a:r>
              <a:rPr lang="en-US" altLang="en-US" dirty="0">
                <a:solidFill>
                  <a:srgbClr val="333399"/>
                </a:solidFill>
                <a:latin typeface="+mn-lt"/>
                <a:ea typeface="Calibri" pitchFamily="34" charset="0"/>
              </a:rPr>
              <a:t>optional for calculus students</a:t>
            </a:r>
          </a:p>
          <a:p>
            <a:pPr eaLnBrk="0" hangingPunct="0">
              <a:spcBef>
                <a:spcPct val="20000"/>
              </a:spcBef>
              <a:defRPr/>
            </a:pPr>
            <a:r>
              <a:rPr lang="en-US" altLang="en-US" dirty="0">
                <a:solidFill>
                  <a:srgbClr val="000000"/>
                </a:solidFill>
                <a:cs typeface="Times New Roman" pitchFamily="18" charset="0"/>
              </a:rPr>
              <a:t>●In </a:t>
            </a:r>
            <a:r>
              <a:rPr lang="en-US" altLang="en-US" dirty="0">
                <a:solidFill>
                  <a:srgbClr val="000000"/>
                </a:solidFill>
                <a:cs typeface="Times New Roman" pitchFamily="18" charset="0"/>
              </a:rPr>
              <a:t>the context of </a:t>
            </a:r>
            <a:r>
              <a:rPr lang="en-US" altLang="en-US" dirty="0">
                <a:solidFill>
                  <a:srgbClr val="000000"/>
                </a:solidFill>
                <a:cs typeface="Times New Roman" pitchFamily="18" charset="0"/>
              </a:rPr>
              <a:t>light, let’s </a:t>
            </a:r>
            <a:r>
              <a:rPr lang="en-US" altLang="en-US" dirty="0">
                <a:solidFill>
                  <a:srgbClr val="000000"/>
                </a:solidFill>
                <a:cs typeface="Times New Roman" pitchFamily="18" charset="0"/>
              </a:rPr>
              <a:t>go back to the expression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v</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 + </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r>
              <a:rPr lang="en-US" altLang="en-US" i="1" dirty="0">
                <a:solidFill>
                  <a:srgbClr val="000000"/>
                </a:solidFill>
                <a:cs typeface="Times New Roman" pitchFamily="18" charset="0"/>
                <a:sym typeface="Symbol"/>
              </a:rPr>
              <a:t> </a:t>
            </a:r>
            <a:r>
              <a:rPr lang="en-US" altLang="en-US" dirty="0">
                <a:solidFill>
                  <a:srgbClr val="000000"/>
                </a:solidFill>
                <a:cs typeface="Times New Roman" pitchFamily="18" charset="0"/>
                <a:sym typeface="Symbol"/>
              </a:rPr>
              <a:t>from the previous slide.</a:t>
            </a:r>
            <a:endParaRPr lang="en-US" altLang="en-US" dirty="0">
              <a:solidFill>
                <a:srgbClr val="000000"/>
              </a:solidFill>
              <a:cs typeface="Times New Roman" pitchFamily="18" charset="0"/>
            </a:endParaRPr>
          </a:p>
          <a:p>
            <a:pPr eaLnBrk="0" hangingPunct="0">
              <a:spcBef>
                <a:spcPct val="20000"/>
              </a:spcBef>
              <a:defRPr/>
            </a:pPr>
            <a:r>
              <a:rPr lang="en-US" altLang="en-US" dirty="0">
                <a:solidFill>
                  <a:srgbClr val="000000"/>
                </a:solidFill>
                <a:cs typeface="Times New Roman" pitchFamily="18" charset="0"/>
              </a:rPr>
              <a:t>●Because the speed of light is a constant </a:t>
            </a:r>
            <a:r>
              <a:rPr lang="en-US" altLang="en-US" i="1" dirty="0">
                <a:solidFill>
                  <a:srgbClr val="000000"/>
                </a:solidFill>
                <a:cs typeface="Times New Roman" pitchFamily="18" charset="0"/>
              </a:rPr>
              <a:t>v</a:t>
            </a:r>
            <a:r>
              <a:rPr lang="en-US" altLang="en-US" dirty="0">
                <a:solidFill>
                  <a:srgbClr val="000000"/>
                </a:solidFill>
                <a:cs typeface="Times New Roman" pitchFamily="18" charset="0"/>
              </a:rPr>
              <a:t> = </a:t>
            </a:r>
            <a:r>
              <a:rPr lang="en-US" altLang="en-US" i="1" dirty="0">
                <a:solidFill>
                  <a:srgbClr val="000000"/>
                </a:solidFill>
                <a:cs typeface="Times New Roman" pitchFamily="18" charset="0"/>
              </a:rPr>
              <a:t>c</a:t>
            </a:r>
            <a:r>
              <a:rPr lang="en-US" altLang="en-US" dirty="0">
                <a:solidFill>
                  <a:srgbClr val="000000"/>
                </a:solidFill>
                <a:cs typeface="Times New Roman" pitchFamily="18" charset="0"/>
              </a:rPr>
              <a:t>, we see that the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v</a:t>
            </a:r>
            <a:r>
              <a:rPr lang="en-US" altLang="en-US" dirty="0">
                <a:solidFill>
                  <a:srgbClr val="000000"/>
                </a:solidFill>
                <a:cs typeface="Times New Roman" pitchFamily="18" charset="0"/>
              </a:rPr>
              <a:t> term must be zero. Thus for light the equation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v</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 + </a:t>
            </a:r>
            <a:r>
              <a:rPr lang="en-US" altLang="en-US" i="1" dirty="0" err="1">
                <a:solidFill>
                  <a:srgbClr val="000000"/>
                </a:solidFill>
                <a:cs typeface="Times New Roman" pitchFamily="18" charset="0"/>
                <a:sym typeface="Symbol"/>
              </a:rPr>
              <a:t>mv</a:t>
            </a:r>
            <a:r>
              <a:rPr lang="en-US" altLang="en-US" dirty="0">
                <a:solidFill>
                  <a:srgbClr val="000000"/>
                </a:solidFill>
                <a:cs typeface="Times New Roman" pitchFamily="18" charset="0"/>
                <a:sym typeface="Symbol"/>
              </a:rPr>
              <a:t> </a:t>
            </a:r>
            <a:r>
              <a:rPr lang="en-US" altLang="en-US" dirty="0" err="1">
                <a:solidFill>
                  <a:srgbClr val="000000"/>
                </a:solidFill>
                <a:cs typeface="Times New Roman" pitchFamily="18" charset="0"/>
                <a:sym typeface="Symbol"/>
              </a:rPr>
              <a:t>d</a:t>
            </a:r>
            <a:r>
              <a:rPr lang="en-US" altLang="en-US" i="1" dirty="0" err="1">
                <a:solidFill>
                  <a:srgbClr val="000000"/>
                </a:solidFill>
                <a:cs typeface="Times New Roman" pitchFamily="18" charset="0"/>
                <a:sym typeface="Symbol"/>
              </a:rPr>
              <a:t>v</a:t>
            </a:r>
            <a:r>
              <a:rPr lang="en-US" altLang="en-US" i="1" dirty="0">
                <a:solidFill>
                  <a:srgbClr val="000000"/>
                </a:solidFill>
                <a:cs typeface="Times New Roman" pitchFamily="18" charset="0"/>
                <a:sym typeface="Symbol"/>
              </a:rPr>
              <a:t> </a:t>
            </a:r>
            <a:r>
              <a:rPr lang="en-US" altLang="en-US" dirty="0">
                <a:solidFill>
                  <a:srgbClr val="000000"/>
                </a:solidFill>
                <a:cs typeface="Times New Roman" pitchFamily="18" charset="0"/>
                <a:sym typeface="Symbol"/>
              </a:rPr>
              <a:t>becomes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c</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a:t>
            </a:r>
          </a:p>
          <a:p>
            <a:pPr eaLnBrk="0" hangingPunct="0">
              <a:spcBef>
                <a:spcPct val="20000"/>
              </a:spcBef>
              <a:defRPr/>
            </a:pPr>
            <a:r>
              <a:rPr lang="en-US" altLang="en-US" dirty="0">
                <a:solidFill>
                  <a:srgbClr val="000000"/>
                </a:solidFill>
                <a:cs typeface="Times New Roman" pitchFamily="18" charset="0"/>
              </a:rPr>
              <a:t>●Integrating produces</a:t>
            </a:r>
          </a:p>
          <a:p>
            <a:pPr eaLnBrk="0" hangingPunct="0">
              <a:spcBef>
                <a:spcPct val="20000"/>
              </a:spcBef>
              <a:defRPr/>
            </a:pPr>
            <a:r>
              <a:rPr lang="en-US" altLang="en-US" dirty="0">
                <a:solidFill>
                  <a:srgbClr val="000000"/>
                </a:solidFill>
                <a:cs typeface="Times New Roman" pitchFamily="18" charset="0"/>
              </a:rPr>
              <a:t>	          </a:t>
            </a:r>
            <a:r>
              <a:rPr lang="en-US" altLang="en-US" sz="3200" dirty="0">
                <a:solidFill>
                  <a:srgbClr val="000000"/>
                </a:solidFill>
                <a:cs typeface="Times New Roman" pitchFamily="18" charset="0"/>
                <a:sym typeface="Symbol"/>
              </a:rPr>
              <a:t></a:t>
            </a:r>
            <a:r>
              <a:rPr lang="en-US" altLang="en-US" dirty="0">
                <a:solidFill>
                  <a:srgbClr val="000000"/>
                </a:solidFill>
                <a:cs typeface="Times New Roman" pitchFamily="18" charset="0"/>
              </a:rPr>
              <a:t> </a:t>
            </a:r>
            <a:r>
              <a:rPr lang="en-US" altLang="en-US" dirty="0" err="1">
                <a:solidFill>
                  <a:srgbClr val="000000"/>
                </a:solidFill>
                <a:cs typeface="Times New Roman" pitchFamily="18" charset="0"/>
              </a:rPr>
              <a:t>d</a:t>
            </a:r>
            <a:r>
              <a:rPr lang="en-US" altLang="en-US" i="1" dirty="0" err="1">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a:rPr>
              <a:t>= </a:t>
            </a:r>
            <a:r>
              <a:rPr lang="en-US" altLang="en-US" sz="3200" dirty="0">
                <a:solidFill>
                  <a:srgbClr val="000000"/>
                </a:solidFill>
                <a:cs typeface="Times New Roman" pitchFamily="18" charset="0"/>
                <a:sym typeface="Symbol"/>
              </a:rPr>
              <a:t></a:t>
            </a:r>
            <a:r>
              <a:rPr lang="en-US" altLang="en-US" dirty="0">
                <a:solidFill>
                  <a:srgbClr val="000000"/>
                </a:solidFill>
                <a:cs typeface="Times New Roman" pitchFamily="18" charset="0"/>
                <a:sym typeface="Symbol"/>
              </a:rPr>
              <a:t> d</a:t>
            </a:r>
            <a:r>
              <a:rPr lang="en-US" altLang="en-US" i="1" dirty="0">
                <a:solidFill>
                  <a:srgbClr val="000000"/>
                </a:solidFill>
                <a:cs typeface="Times New Roman" pitchFamily="18" charset="0"/>
                <a:sym typeface="Symbol"/>
              </a:rPr>
              <a:t>m c</a:t>
            </a:r>
            <a:r>
              <a:rPr lang="en-US" altLang="en-US" baseline="30000" dirty="0">
                <a:solidFill>
                  <a:srgbClr val="000000"/>
                </a:solidFill>
                <a:cs typeface="Times New Roman" pitchFamily="18" charset="0"/>
                <a:sym typeface="Symbol"/>
              </a:rPr>
              <a:t>2</a:t>
            </a:r>
            <a:r>
              <a:rPr lang="en-US" altLang="en-US" i="1" dirty="0">
                <a:solidFill>
                  <a:srgbClr val="000000"/>
                </a:solidFill>
                <a:cs typeface="Times New Roman" pitchFamily="18" charset="0"/>
                <a:sym typeface="Symbol"/>
              </a:rPr>
              <a:t>  </a:t>
            </a:r>
            <a:r>
              <a:rPr lang="en-US" altLang="en-US" dirty="0">
                <a:solidFill>
                  <a:srgbClr val="000000"/>
                </a:solidFill>
                <a:cs typeface="Times New Roman" pitchFamily="18" charset="0"/>
                <a:sym typeface="Symbol"/>
              </a:rPr>
              <a:t></a:t>
            </a:r>
            <a:r>
              <a:rPr lang="en-US" altLang="en-US" i="1" dirty="0">
                <a:solidFill>
                  <a:srgbClr val="000000"/>
                </a:solidFill>
                <a:cs typeface="Times New Roman" pitchFamily="18" charset="0"/>
                <a:sym typeface="Symbol"/>
              </a:rPr>
              <a:t> E = mc</a:t>
            </a:r>
            <a:r>
              <a:rPr lang="en-US" altLang="en-US" baseline="30000" dirty="0">
                <a:solidFill>
                  <a:srgbClr val="000000"/>
                </a:solidFill>
                <a:cs typeface="Times New Roman" pitchFamily="18" charset="0"/>
                <a:sym typeface="Symbol"/>
              </a:rPr>
              <a:t>2</a:t>
            </a:r>
            <a:r>
              <a:rPr lang="en-US" altLang="en-US" dirty="0">
                <a:solidFill>
                  <a:srgbClr val="000000"/>
                </a:solidFill>
                <a:cs typeface="Times New Roman" pitchFamily="18" charset="0"/>
                <a:sym typeface="Symbol"/>
              </a:rPr>
              <a:t>.</a:t>
            </a:r>
          </a:p>
          <a:p>
            <a:pPr eaLnBrk="0" hangingPunct="0">
              <a:spcBef>
                <a:spcPct val="20000"/>
              </a:spcBef>
              <a:defRPr/>
            </a:pPr>
            <a:r>
              <a:rPr lang="en-US" altLang="en-US" dirty="0">
                <a:solidFill>
                  <a:srgbClr val="000000"/>
                </a:solidFill>
                <a:cs typeface="Times New Roman" pitchFamily="18" charset="0"/>
              </a:rPr>
              <a:t>●Just as </a:t>
            </a:r>
            <a:r>
              <a:rPr lang="en-US" altLang="en-US" dirty="0" err="1">
                <a:solidFill>
                  <a:srgbClr val="000000"/>
                </a:solidFill>
                <a:cs typeface="Times New Roman" pitchFamily="18" charset="0"/>
              </a:rPr>
              <a:t>DeBroglie</a:t>
            </a:r>
            <a:r>
              <a:rPr lang="en-US" altLang="en-US" dirty="0">
                <a:solidFill>
                  <a:srgbClr val="000000"/>
                </a:solidFill>
                <a:cs typeface="Times New Roman" pitchFamily="18" charset="0"/>
              </a:rPr>
              <a:t> </a:t>
            </a:r>
            <a:r>
              <a:rPr lang="en-US" altLang="en-US" dirty="0">
                <a:solidFill>
                  <a:srgbClr val="000000"/>
                </a:solidFill>
                <a:cs typeface="Times New Roman" pitchFamily="18" charset="0"/>
              </a:rPr>
              <a:t>hypothesized that mass particles </a:t>
            </a:r>
            <a:r>
              <a:rPr lang="en-US" altLang="en-US" dirty="0">
                <a:solidFill>
                  <a:srgbClr val="000000"/>
                </a:solidFill>
                <a:cs typeface="Times New Roman" pitchFamily="18" charset="0"/>
              </a:rPr>
              <a:t>and light </a:t>
            </a:r>
            <a:r>
              <a:rPr lang="en-US" altLang="en-US" dirty="0">
                <a:solidFill>
                  <a:srgbClr val="000000"/>
                </a:solidFill>
                <a:cs typeface="Times New Roman" pitchFamily="18" charset="0"/>
              </a:rPr>
              <a:t>acted the same, </a:t>
            </a:r>
            <a:r>
              <a:rPr lang="en-US" altLang="en-US" dirty="0">
                <a:solidFill>
                  <a:srgbClr val="000000"/>
                </a:solidFill>
                <a:cs typeface="Times New Roman" pitchFamily="18" charset="0"/>
              </a:rPr>
              <a:t>so too can we </a:t>
            </a:r>
            <a:r>
              <a:rPr lang="en-US" altLang="en-US" dirty="0">
                <a:solidFill>
                  <a:srgbClr val="000000"/>
                </a:solidFill>
                <a:cs typeface="Times New Roman" pitchFamily="18" charset="0"/>
              </a:rPr>
              <a:t>hypothesize that </a:t>
            </a:r>
            <a:r>
              <a:rPr lang="en-US" altLang="en-US" i="1" dirty="0">
                <a:solidFill>
                  <a:srgbClr val="000000"/>
                </a:solidFill>
                <a:cs typeface="Times New Roman" pitchFamily="18" charset="0"/>
              </a:rPr>
              <a:t>E</a:t>
            </a:r>
            <a:r>
              <a:rPr lang="en-US" altLang="en-US" dirty="0">
                <a:solidFill>
                  <a:srgbClr val="000000"/>
                </a:solidFill>
                <a:cs typeface="Times New Roman" pitchFamily="18" charset="0"/>
              </a:rPr>
              <a:t> = </a:t>
            </a:r>
            <a:r>
              <a:rPr lang="en-US" altLang="en-US" i="1" dirty="0">
                <a:solidFill>
                  <a:srgbClr val="000000"/>
                </a:solidFill>
                <a:cs typeface="Times New Roman" pitchFamily="18" charset="0"/>
              </a:rPr>
              <a:t>mc</a:t>
            </a:r>
            <a:r>
              <a:rPr lang="en-US" altLang="en-US" baseline="30000" dirty="0">
                <a:solidFill>
                  <a:srgbClr val="000000"/>
                </a:solidFill>
                <a:cs typeface="Times New Roman" pitchFamily="18" charset="0"/>
              </a:rPr>
              <a:t>2</a:t>
            </a:r>
            <a:r>
              <a:rPr lang="en-US" altLang="en-US" dirty="0">
                <a:solidFill>
                  <a:srgbClr val="000000"/>
                </a:solidFill>
                <a:cs typeface="Times New Roman" pitchFamily="18" charset="0"/>
              </a:rPr>
              <a:t> </a:t>
            </a:r>
            <a:r>
              <a:rPr lang="en-US" altLang="en-US" dirty="0">
                <a:solidFill>
                  <a:srgbClr val="000000"/>
                </a:solidFill>
                <a:cs typeface="Times New Roman" pitchFamily="18" charset="0"/>
              </a:rPr>
              <a:t>works for both mass particles and light. </a:t>
            </a:r>
          </a:p>
          <a:p>
            <a:pPr eaLnBrk="0" hangingPunct="0">
              <a:spcBef>
                <a:spcPct val="20000"/>
              </a:spcBef>
              <a:defRPr/>
            </a:pPr>
            <a:r>
              <a:rPr lang="en-US" altLang="en-US" dirty="0">
                <a:solidFill>
                  <a:srgbClr val="000000"/>
                </a:solidFill>
                <a:cs typeface="Times New Roman" pitchFamily="18" charset="0"/>
              </a:rPr>
              <a:t>●Indeed</a:t>
            </a:r>
            <a:r>
              <a:rPr lang="en-US" altLang="en-US" dirty="0">
                <a:solidFill>
                  <a:srgbClr val="000000"/>
                </a:solidFill>
                <a:cs typeface="Times New Roman" pitchFamily="18" charset="0"/>
              </a:rPr>
              <a:t>, </a:t>
            </a:r>
            <a:r>
              <a:rPr lang="en-US" altLang="en-US" dirty="0">
                <a:solidFill>
                  <a:srgbClr val="000000"/>
                </a:solidFill>
                <a:cs typeface="Times New Roman" pitchFamily="18" charset="0"/>
              </a:rPr>
              <a:t>the discovery of antimatter </a:t>
            </a:r>
            <a:r>
              <a:rPr lang="en-US" altLang="en-US" dirty="0">
                <a:solidFill>
                  <a:srgbClr val="000000"/>
                </a:solidFill>
                <a:cs typeface="Times New Roman" pitchFamily="18" charset="0"/>
              </a:rPr>
              <a:t>established the validity of this generalization.</a:t>
            </a:r>
            <a:endParaRPr lang="en-US" altLang="en-US" dirty="0">
              <a:solidFill>
                <a:srgbClr val="000000"/>
              </a:solidFill>
              <a:cs typeface="Times New Roman" pitchFamily="18" charset="0"/>
              <a:sym typeface="Symbol"/>
            </a:endParaRPr>
          </a:p>
          <a:p>
            <a:pPr eaLnBrk="0" hangingPunct="0">
              <a:spcBef>
                <a:spcPct val="20000"/>
              </a:spcBef>
              <a:defRPr/>
            </a:pPr>
            <a:endParaRPr lang="en-US" altLang="en-US" dirty="0">
              <a:solidFill>
                <a:srgbClr val="000000"/>
              </a:solidFill>
              <a:cs typeface="Times New Roman" pitchFamily="18" charset="0"/>
              <a:sym typeface="Symbol"/>
            </a:endParaRPr>
          </a:p>
          <a:p>
            <a:pPr eaLnBrk="0" hangingPunct="0">
              <a:spcBef>
                <a:spcPct val="20000"/>
              </a:spcBef>
              <a:defRPr/>
            </a:pPr>
            <a:endParaRPr lang="en-US" altLang="en-US" dirty="0">
              <a:solidFill>
                <a:srgbClr val="000000"/>
              </a:solidFill>
              <a:cs typeface="Times New Roman" pitchFamily="18" charset="0"/>
            </a:endParaRPr>
          </a:p>
        </p:txBody>
      </p:sp>
      <p:sp>
        <p:nvSpPr>
          <p:cNvPr id="1433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02">
                                            <p:txEl>
                                              <p:pRg st="1" end="1"/>
                                            </p:txEl>
                                          </p:spTgt>
                                        </p:tgtEl>
                                        <p:attrNameLst>
                                          <p:attrName>style.visibility</p:attrName>
                                        </p:attrNameLst>
                                      </p:cBhvr>
                                      <p:to>
                                        <p:strVal val="visible"/>
                                      </p:to>
                                    </p:set>
                                    <p:anim calcmode="lin" valueType="num">
                                      <p:cBhvr additive="base">
                                        <p:cTn id="7" dur="500" fill="hold"/>
                                        <p:tgtEl>
                                          <p:spTgt spid="15360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0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3602">
                                            <p:txEl>
                                              <p:pRg st="2" end="2"/>
                                            </p:txEl>
                                          </p:spTgt>
                                        </p:tgtEl>
                                        <p:attrNameLst>
                                          <p:attrName>style.visibility</p:attrName>
                                        </p:attrNameLst>
                                      </p:cBhvr>
                                      <p:to>
                                        <p:strVal val="visible"/>
                                      </p:to>
                                    </p:set>
                                    <p:anim calcmode="lin" valueType="num">
                                      <p:cBhvr additive="base">
                                        <p:cTn id="13" dur="500" fill="hold"/>
                                        <p:tgtEl>
                                          <p:spTgt spid="15360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0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3602">
                                            <p:txEl>
                                              <p:pRg st="3" end="3"/>
                                            </p:txEl>
                                          </p:spTgt>
                                        </p:tgtEl>
                                        <p:attrNameLst>
                                          <p:attrName>style.visibility</p:attrName>
                                        </p:attrNameLst>
                                      </p:cBhvr>
                                      <p:to>
                                        <p:strVal val="visible"/>
                                      </p:to>
                                    </p:set>
                                    <p:anim calcmode="lin" valueType="num">
                                      <p:cBhvr additive="base">
                                        <p:cTn id="19" dur="500" fill="hold"/>
                                        <p:tgtEl>
                                          <p:spTgt spid="15360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0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53602">
                                            <p:txEl>
                                              <p:pRg st="4" end="4"/>
                                            </p:txEl>
                                          </p:spTgt>
                                        </p:tgtEl>
                                        <p:attrNameLst>
                                          <p:attrName>style.visibility</p:attrName>
                                        </p:attrNameLst>
                                      </p:cBhvr>
                                      <p:to>
                                        <p:strVal val="visible"/>
                                      </p:to>
                                    </p:set>
                                    <p:anim calcmode="lin" valueType="num">
                                      <p:cBhvr additive="base">
                                        <p:cTn id="25" dur="500" fill="hold"/>
                                        <p:tgtEl>
                                          <p:spTgt spid="15360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360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53602">
                                            <p:txEl>
                                              <p:pRg st="5" end="5"/>
                                            </p:txEl>
                                          </p:spTgt>
                                        </p:tgtEl>
                                        <p:attrNameLst>
                                          <p:attrName>style.visibility</p:attrName>
                                        </p:attrNameLst>
                                      </p:cBhvr>
                                      <p:to>
                                        <p:strVal val="visible"/>
                                      </p:to>
                                    </p:set>
                                    <p:anim calcmode="lin" valueType="num">
                                      <p:cBhvr additive="base">
                                        <p:cTn id="31" dur="500" fill="hold"/>
                                        <p:tgtEl>
                                          <p:spTgt spid="15360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360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53602">
                                            <p:txEl>
                                              <p:pRg st="6" end="6"/>
                                            </p:txEl>
                                          </p:spTgt>
                                        </p:tgtEl>
                                        <p:attrNameLst>
                                          <p:attrName>style.visibility</p:attrName>
                                        </p:attrNameLst>
                                      </p:cBhvr>
                                      <p:to>
                                        <p:strVal val="visible"/>
                                      </p:to>
                                    </p:set>
                                    <p:anim calcmode="lin" valueType="num">
                                      <p:cBhvr additive="base">
                                        <p:cTn id="37" dur="500" fill="hold"/>
                                        <p:tgtEl>
                                          <p:spTgt spid="15360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3602">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2" name="Rectangle 4"/>
          <p:cNvSpPr>
            <a:spLocks noChangeArrowheads="1"/>
          </p:cNvSpPr>
          <p:nvPr/>
        </p:nvSpPr>
        <p:spPr bwMode="auto">
          <a:xfrm>
            <a:off x="674688" y="1825625"/>
            <a:ext cx="7772400" cy="5032375"/>
          </a:xfrm>
          <a:prstGeom prst="rect">
            <a:avLst/>
          </a:prstGeom>
          <a:solidFill>
            <a:srgbClr val="FFFFCC"/>
          </a:solidFill>
          <a:ln w="9525">
            <a:noFill/>
            <a:miter lim="800000"/>
            <a:headEnd/>
            <a:tailEnd/>
          </a:ln>
          <a:effectLst/>
        </p:spPr>
        <p:txBody>
          <a:bodyPr/>
          <a:lstStyle/>
          <a:p>
            <a:pPr eaLnBrk="0" hangingPunct="0">
              <a:spcBef>
                <a:spcPct val="20000"/>
              </a:spcBef>
              <a:defRPr/>
            </a:pPr>
            <a:r>
              <a:rPr lang="en-US" altLang="en-US" dirty="0">
                <a:latin typeface="+mn-lt"/>
                <a:sym typeface="Symbol" pitchFamily="18" charset="2"/>
              </a:rPr>
              <a:t>EXAMPLE: </a:t>
            </a:r>
            <a:r>
              <a:rPr lang="en-US" altLang="en-US" dirty="0">
                <a:solidFill>
                  <a:srgbClr val="000000"/>
                </a:solidFill>
                <a:latin typeface="+mn-lt"/>
                <a:cs typeface="Times New Roman" pitchFamily="18" charset="0"/>
              </a:rPr>
              <a:t>Explain why no object with a rest mass of  </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dirty="0">
                <a:solidFill>
                  <a:srgbClr val="000000"/>
                </a:solidFill>
                <a:latin typeface="+mn-lt"/>
                <a:cs typeface="Times New Roman" pitchFamily="18" charset="0"/>
              </a:rPr>
              <a:t> can ever attain the speed of light in a vacuum.</a:t>
            </a:r>
          </a:p>
          <a:p>
            <a:pPr eaLnBrk="0" hangingPunct="0">
              <a:spcBef>
                <a:spcPct val="20000"/>
              </a:spcBef>
              <a:defRPr/>
            </a:pPr>
            <a:r>
              <a:rPr lang="en-US" altLang="en-US" dirty="0">
                <a:latin typeface="+mn-lt"/>
                <a:sym typeface="Symbol" pitchFamily="18" charset="2"/>
              </a:rPr>
              <a:t>SOLUTION: </a:t>
            </a:r>
            <a:r>
              <a:rPr lang="en-US" altLang="en-US" dirty="0">
                <a:latin typeface="+mn-lt"/>
                <a:sym typeface="Symbol" pitchFamily="18" charset="2"/>
              </a:rPr>
              <a:t>Assume its speed </a:t>
            </a:r>
            <a:r>
              <a:rPr lang="en-US" altLang="en-US" i="1" dirty="0">
                <a:latin typeface="+mn-lt"/>
                <a:sym typeface="Symbol" pitchFamily="18" charset="2"/>
              </a:rPr>
              <a:t>can</a:t>
            </a:r>
            <a:r>
              <a:rPr lang="en-US" altLang="en-US" dirty="0">
                <a:latin typeface="+mn-lt"/>
                <a:sym typeface="Symbol" pitchFamily="18" charset="2"/>
              </a:rPr>
              <a:t> equal </a:t>
            </a:r>
            <a:r>
              <a:rPr lang="en-US" altLang="en-US" i="1" dirty="0">
                <a:latin typeface="+mn-lt"/>
                <a:sym typeface="Symbol" pitchFamily="18" charset="2"/>
              </a:rPr>
              <a:t>c</a:t>
            </a:r>
            <a:r>
              <a:rPr lang="en-US" altLang="en-US" dirty="0">
                <a:latin typeface="+mn-lt"/>
                <a:sym typeface="Symbol" pitchFamily="18" charset="2"/>
              </a:rPr>
              <a:t>. </a:t>
            </a:r>
            <a:r>
              <a:rPr lang="en-US" altLang="en-US" dirty="0">
                <a:latin typeface="+mn-lt"/>
                <a:sym typeface="Symbol" pitchFamily="18" charset="2"/>
              </a:rPr>
              <a:t>Then since </a:t>
            </a:r>
            <a:r>
              <a:rPr lang="en-US" altLang="en-US" dirty="0">
                <a:cs typeface="Courier New" pitchFamily="49" charset="0"/>
                <a:sym typeface="Symbol" pitchFamily="18" charset="2"/>
              </a:rPr>
              <a:t> = 1</a:t>
            </a:r>
            <a:r>
              <a:rPr lang="en-US" altLang="en-US" i="1" dirty="0">
                <a:cs typeface="Courier New" pitchFamily="49" charset="0"/>
                <a:sym typeface="Symbol" pitchFamily="18" charset="2"/>
              </a:rPr>
              <a:t>/ </a:t>
            </a:r>
            <a:r>
              <a:rPr lang="en-US" altLang="en-US" dirty="0">
                <a:cs typeface="Courier New" pitchFamily="49" charset="0"/>
                <a:sym typeface="Symbol" pitchFamily="18" charset="2"/>
              </a:rPr>
              <a:t>(1 </a:t>
            </a:r>
            <a:r>
              <a:rPr lang="en-US" altLang="en-US" dirty="0" smtClean="0">
                <a:cs typeface="Courier New" pitchFamily="49" charset="0"/>
                <a:sym typeface="Symbol" pitchFamily="18" charset="2"/>
              </a:rPr>
              <a:t>– </a:t>
            </a:r>
            <a:r>
              <a:rPr lang="en-US" altLang="en-US" i="1" dirty="0">
                <a:cs typeface="Courier New" pitchFamily="49" charset="0"/>
                <a:sym typeface="Symbol" pitchFamily="18" charset="2"/>
              </a:rPr>
              <a:t>v</a:t>
            </a:r>
            <a:r>
              <a:rPr lang="en-US" altLang="en-US" baseline="30000" dirty="0">
                <a:cs typeface="Courier New" pitchFamily="49" charset="0"/>
                <a:sym typeface="Symbol" pitchFamily="18" charset="2"/>
              </a:rPr>
              <a:t>2</a:t>
            </a:r>
            <a:r>
              <a:rPr lang="en-US" altLang="en-US" i="1" dirty="0">
                <a:cs typeface="Courier New" pitchFamily="49" charset="0"/>
                <a:sym typeface="Symbol" pitchFamily="18" charset="2"/>
              </a:rPr>
              <a:t>/ </a:t>
            </a:r>
            <a:r>
              <a:rPr lang="en-US" altLang="en-US" i="1" dirty="0">
                <a:cs typeface="Courier New" pitchFamily="49" charset="0"/>
                <a:sym typeface="Symbol" pitchFamily="18" charset="2"/>
              </a:rPr>
              <a:t>c</a:t>
            </a:r>
            <a:r>
              <a:rPr lang="en-US" altLang="en-US" baseline="30000" dirty="0">
                <a:cs typeface="Courier New" pitchFamily="49" charset="0"/>
                <a:sym typeface="Symbol" pitchFamily="18" charset="2"/>
              </a:rPr>
              <a:t>2</a:t>
            </a:r>
            <a:r>
              <a:rPr lang="en-US" altLang="en-US" dirty="0">
                <a:cs typeface="Courier New" pitchFamily="49" charset="0"/>
                <a:sym typeface="Symbol" pitchFamily="18" charset="2"/>
              </a:rPr>
              <a:t>)</a:t>
            </a:r>
            <a:r>
              <a:rPr lang="en-US" altLang="en-US" baseline="30000" dirty="0">
                <a:cs typeface="Courier New" pitchFamily="49" charset="0"/>
                <a:sym typeface="Symbol" pitchFamily="18" charset="2"/>
              </a:rPr>
              <a:t>1/2</a:t>
            </a:r>
            <a:r>
              <a:rPr lang="en-US" altLang="en-US" dirty="0">
                <a:cs typeface="Courier New" pitchFamily="49" charset="0"/>
                <a:sym typeface="Symbol" pitchFamily="18" charset="2"/>
              </a:rPr>
              <a:t>, we see that as </a:t>
            </a:r>
            <a:r>
              <a:rPr lang="en-US" altLang="en-US" i="1" dirty="0">
                <a:cs typeface="Courier New" pitchFamily="49" charset="0"/>
                <a:sym typeface="Symbol" pitchFamily="18" charset="2"/>
              </a:rPr>
              <a:t>v</a:t>
            </a:r>
            <a:r>
              <a:rPr lang="en-US" altLang="en-US" dirty="0">
                <a:cs typeface="Courier New" pitchFamily="49" charset="0"/>
                <a:sym typeface="Symbol" pitchFamily="18" charset="2"/>
              </a:rPr>
              <a:t> </a:t>
            </a:r>
            <a:r>
              <a:rPr lang="en-US" altLang="en-US" dirty="0">
                <a:cs typeface="Courier New" pitchFamily="49" charset="0"/>
                <a:sym typeface="Symbol"/>
              </a:rPr>
              <a:t> </a:t>
            </a:r>
            <a:r>
              <a:rPr lang="en-US" altLang="en-US" i="1" dirty="0">
                <a:cs typeface="Courier New" pitchFamily="49" charset="0"/>
                <a:sym typeface="Symbol"/>
              </a:rPr>
              <a:t>c</a:t>
            </a:r>
            <a:r>
              <a:rPr lang="en-US" altLang="en-US" dirty="0">
                <a:cs typeface="Courier New" pitchFamily="49" charset="0"/>
                <a:sym typeface="Symbol"/>
              </a:rPr>
              <a:t> that </a:t>
            </a:r>
            <a:r>
              <a:rPr lang="en-US" altLang="en-US" dirty="0">
                <a:cs typeface="Courier New" pitchFamily="49" charset="0"/>
                <a:sym typeface="Symbol" pitchFamily="18" charset="2"/>
              </a:rPr>
              <a:t> </a:t>
            </a:r>
            <a:r>
              <a:rPr lang="en-US" altLang="en-US" dirty="0">
                <a:cs typeface="Courier New" pitchFamily="49" charset="0"/>
                <a:sym typeface="Symbol"/>
              </a:rPr>
              <a:t> </a:t>
            </a:r>
            <a:r>
              <a:rPr lang="en-US" altLang="en-US" dirty="0">
                <a:cs typeface="Courier New" pitchFamily="49" charset="0"/>
                <a:sym typeface="Symbol" pitchFamily="18" charset="2"/>
              </a:rPr>
              <a:t>.</a:t>
            </a:r>
            <a:endParaRPr lang="en-US" altLang="en-US" dirty="0">
              <a:latin typeface="+mn-lt"/>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rPr>
              <a:t>Argument 1</a:t>
            </a:r>
            <a:r>
              <a:rPr lang="en-US" altLang="en-US" dirty="0">
                <a:solidFill>
                  <a:srgbClr val="000000"/>
                </a:solidFill>
                <a:latin typeface="+mn-lt"/>
                <a:cs typeface="Times New Roman" pitchFamily="18" charset="0"/>
              </a:rPr>
              <a:t>:</a:t>
            </a:r>
            <a:endParaRPr lang="en-US" altLang="en-US" dirty="0">
              <a:solidFill>
                <a:srgbClr val="000000"/>
              </a:solidFill>
              <a:latin typeface="+mn-lt"/>
              <a:cs typeface="Times New Roman" pitchFamily="18" charset="0"/>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sym typeface="Symbol" pitchFamily="18" charset="2"/>
              </a:rPr>
              <a:t>●</a:t>
            </a:r>
            <a:r>
              <a:rPr lang="en-US" altLang="en-US" dirty="0">
                <a:solidFill>
                  <a:srgbClr val="000000"/>
                </a:solidFill>
                <a:latin typeface="+mn-lt"/>
                <a:cs typeface="Times New Roman" pitchFamily="18" charset="0"/>
                <a:sym typeface="Symbol" pitchFamily="18" charset="2"/>
              </a:rPr>
              <a:t>Since </a:t>
            </a:r>
            <a:r>
              <a:rPr lang="en-US" altLang="en-US" i="1" dirty="0">
                <a:solidFill>
                  <a:srgbClr val="000000"/>
                </a:solidFill>
                <a:latin typeface="+mn-lt"/>
                <a:ea typeface="Times New Roman" pitchFamily="18" charset="0"/>
                <a:cs typeface="Courier New" pitchFamily="49" charset="0"/>
              </a:rPr>
              <a:t>m</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baseline="30000" dirty="0">
                <a:solidFill>
                  <a:srgbClr val="000000"/>
                </a:solidFill>
                <a:latin typeface="+mn-lt"/>
                <a:ea typeface="Times New Roman" pitchFamily="18" charset="0"/>
                <a:cs typeface="Courier New" pitchFamily="49" charset="0"/>
              </a:rPr>
              <a:t> </a:t>
            </a:r>
            <a:r>
              <a:rPr lang="en-US" altLang="en-US" dirty="0">
                <a:solidFill>
                  <a:srgbClr val="000000"/>
                </a:solidFill>
                <a:latin typeface="+mn-lt"/>
                <a:ea typeface="Times New Roman" pitchFamily="18" charset="0"/>
                <a:cs typeface="Courier New" pitchFamily="49" charset="0"/>
              </a:rPr>
              <a:t>then </a:t>
            </a:r>
            <a:r>
              <a:rPr lang="en-US" altLang="en-US" i="1" dirty="0">
                <a:solidFill>
                  <a:srgbClr val="000000"/>
                </a:solidFill>
                <a:latin typeface="+mn-lt"/>
                <a:cs typeface="Times New Roman" pitchFamily="18" charset="0"/>
              </a:rPr>
              <a:t>m</a:t>
            </a:r>
            <a:r>
              <a:rPr lang="en-US" altLang="en-US" dirty="0">
                <a:solidFill>
                  <a:srgbClr val="000000"/>
                </a:solidFill>
                <a:latin typeface="+mn-lt"/>
                <a:cs typeface="Times New Roman" pitchFamily="18" charset="0"/>
              </a:rPr>
              <a:t> </a:t>
            </a:r>
            <a:r>
              <a:rPr lang="en-US" altLang="en-US" dirty="0">
                <a:solidFill>
                  <a:srgbClr val="000000"/>
                </a:solidFill>
                <a:latin typeface="+mn-lt"/>
                <a:cs typeface="Times New Roman" pitchFamily="18" charset="0"/>
                <a:sym typeface="Symbol" pitchFamily="18" charset="2"/>
              </a:rPr>
              <a:t>  </a:t>
            </a:r>
            <a:r>
              <a:rPr lang="en-US" altLang="en-US" dirty="0">
                <a:solidFill>
                  <a:srgbClr val="000000"/>
                </a:solidFill>
                <a:latin typeface="+mn-lt"/>
                <a:cs typeface="Times New Roman" pitchFamily="18" charset="0"/>
                <a:sym typeface="Symbol" pitchFamily="18" charset="2"/>
              </a:rPr>
              <a:t>with </a:t>
            </a:r>
            <a:r>
              <a:rPr lang="en-US" altLang="en-US" dirty="0">
                <a:cs typeface="Courier New" pitchFamily="49" charset="0"/>
                <a:sym typeface="Symbol" pitchFamily="18" charset="2"/>
              </a:rPr>
              <a:t></a:t>
            </a:r>
            <a:r>
              <a:rPr lang="en-US" altLang="en-US" dirty="0">
                <a:solidFill>
                  <a:srgbClr val="000000"/>
                </a:solidFill>
                <a:latin typeface="+mn-lt"/>
                <a:cs typeface="Times New Roman" pitchFamily="18" charset="0"/>
                <a:sym typeface="Symbol" pitchFamily="18" charset="2"/>
              </a:rPr>
              <a:t>.</a:t>
            </a:r>
            <a:endParaRPr lang="en-US" altLang="en-US" dirty="0">
              <a:solidFill>
                <a:srgbClr val="000000"/>
              </a:solidFill>
              <a:latin typeface="+mn-lt"/>
              <a:cs typeface="Times New Roman" pitchFamily="18" charset="0"/>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sym typeface="Symbol" pitchFamily="18" charset="2"/>
              </a:rPr>
              <a:t>●But there is not an infinite amount of mass in the universe. </a:t>
            </a:r>
            <a:r>
              <a:rPr lang="en-US" altLang="en-US" dirty="0">
                <a:solidFill>
                  <a:srgbClr val="000000"/>
                </a:solidFill>
                <a:latin typeface="+mn-lt"/>
                <a:cs typeface="Times New Roman" pitchFamily="18" charset="0"/>
                <a:sym typeface="Symbol" pitchFamily="18" charset="2"/>
              </a:rPr>
              <a:t>			(</a:t>
            </a:r>
            <a:r>
              <a:rPr lang="en-US" altLang="en-US" dirty="0" err="1">
                <a:solidFill>
                  <a:schemeClr val="hlink"/>
                </a:solidFill>
                <a:latin typeface="+mn-lt"/>
                <a:cs typeface="Times New Roman" pitchFamily="18" charset="0"/>
                <a:sym typeface="Symbol" pitchFamily="18" charset="2"/>
              </a:rPr>
              <a:t>Reductio</a:t>
            </a:r>
            <a:r>
              <a:rPr lang="en-US" altLang="en-US" dirty="0">
                <a:solidFill>
                  <a:schemeClr val="hlink"/>
                </a:solidFill>
                <a:latin typeface="+mn-lt"/>
                <a:cs typeface="Times New Roman" pitchFamily="18" charset="0"/>
                <a:sym typeface="Symbol" pitchFamily="18" charset="2"/>
              </a:rPr>
              <a:t> ad absurdum</a:t>
            </a:r>
            <a:r>
              <a:rPr lang="en-US" altLang="en-US" dirty="0">
                <a:solidFill>
                  <a:srgbClr val="000000"/>
                </a:solidFill>
                <a:latin typeface="+mn-lt"/>
                <a:cs typeface="Times New Roman" pitchFamily="18" charset="0"/>
                <a:sym typeface="Symbol" pitchFamily="18" charset="2"/>
              </a:rPr>
              <a:t>).</a:t>
            </a:r>
            <a:endParaRPr lang="en-US" altLang="en-US" dirty="0">
              <a:solidFill>
                <a:srgbClr val="000000"/>
              </a:solidFill>
              <a:latin typeface="+mn-lt"/>
              <a:cs typeface="Courier New" pitchFamily="49" charset="0"/>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rPr>
              <a:t>Argument 2</a:t>
            </a:r>
            <a:r>
              <a:rPr lang="en-US" altLang="en-US" dirty="0">
                <a:solidFill>
                  <a:srgbClr val="000000"/>
                </a:solidFill>
                <a:latin typeface="+mn-lt"/>
                <a:cs typeface="Times New Roman" pitchFamily="18" charset="0"/>
              </a:rPr>
              <a:t>:</a:t>
            </a:r>
            <a:endParaRPr lang="en-US" altLang="en-US" dirty="0">
              <a:solidFill>
                <a:srgbClr val="000000"/>
              </a:solidFill>
              <a:latin typeface="+mn-lt"/>
              <a:cs typeface="Times New Roman" pitchFamily="18" charset="0"/>
              <a:sym typeface="Symbol" pitchFamily="18" charset="2"/>
            </a:endParaRPr>
          </a:p>
          <a:p>
            <a:pPr eaLnBrk="0" hangingPunct="0">
              <a:spcBef>
                <a:spcPct val="20000"/>
              </a:spcBef>
              <a:defRPr/>
            </a:pPr>
            <a:r>
              <a:rPr lang="en-US" altLang="en-US" i="1" dirty="0">
                <a:solidFill>
                  <a:srgbClr val="000000"/>
                </a:solidFill>
                <a:latin typeface="+mn-lt"/>
                <a:cs typeface="Times New Roman" pitchFamily="18" charset="0"/>
              </a:rPr>
              <a:t>●</a:t>
            </a:r>
            <a:r>
              <a:rPr lang="en-US" altLang="en-US" dirty="0">
                <a:solidFill>
                  <a:srgbClr val="000000"/>
                </a:solidFill>
                <a:latin typeface="+mn-lt"/>
                <a:cs typeface="Times New Roman" pitchFamily="18" charset="0"/>
                <a:sym typeface="Symbol" pitchFamily="18" charset="2"/>
              </a:rPr>
              <a:t>Since </a:t>
            </a:r>
            <a:r>
              <a:rPr lang="en-US" altLang="en-US" i="1" dirty="0">
                <a:solidFill>
                  <a:srgbClr val="000000"/>
                </a:solidFill>
                <a:latin typeface="+mn-lt"/>
                <a:cs typeface="Times New Roman" pitchFamily="18" charset="0"/>
              </a:rPr>
              <a:t>E</a:t>
            </a:r>
            <a:r>
              <a:rPr lang="en-US" altLang="en-US" dirty="0">
                <a:solidFill>
                  <a:srgbClr val="000000"/>
                </a:solidFill>
                <a:latin typeface="+mn-lt"/>
                <a:cs typeface="Times New Roman" pitchFamily="18" charset="0"/>
              </a:rPr>
              <a:t> =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 </a:t>
            </a:r>
            <a:r>
              <a:rPr lang="en-US" altLang="en-US" dirty="0">
                <a:solidFill>
                  <a:srgbClr val="000000"/>
                </a:solidFill>
                <a:latin typeface="+mn-lt"/>
                <a:cs typeface="Times New Roman" pitchFamily="18" charset="0"/>
              </a:rPr>
              <a:t>then </a:t>
            </a:r>
            <a:r>
              <a:rPr lang="en-US" altLang="en-US" i="1" dirty="0">
                <a:solidFill>
                  <a:srgbClr val="000000"/>
                </a:solidFill>
                <a:cs typeface="Times New Roman" pitchFamily="18" charset="0"/>
              </a:rPr>
              <a:t>E</a:t>
            </a:r>
            <a:r>
              <a:rPr lang="en-US" altLang="en-US" dirty="0">
                <a:solidFill>
                  <a:srgbClr val="000000"/>
                </a:solidFill>
                <a:cs typeface="Times New Roman" pitchFamily="18" charset="0"/>
              </a:rPr>
              <a:t> </a:t>
            </a:r>
            <a:r>
              <a:rPr lang="en-US" altLang="en-US" dirty="0">
                <a:solidFill>
                  <a:srgbClr val="000000"/>
                </a:solidFill>
                <a:cs typeface="Times New Roman" pitchFamily="18" charset="0"/>
                <a:sym typeface="Symbol" pitchFamily="18" charset="2"/>
              </a:rPr>
              <a:t>  with </a:t>
            </a:r>
            <a:r>
              <a:rPr lang="en-US" altLang="en-US" dirty="0">
                <a:cs typeface="Courier New" pitchFamily="49" charset="0"/>
                <a:sym typeface="Symbol" pitchFamily="18" charset="2"/>
              </a:rPr>
              <a:t></a:t>
            </a:r>
            <a:r>
              <a:rPr lang="en-US" altLang="en-US" dirty="0">
                <a:solidFill>
                  <a:srgbClr val="000000"/>
                </a:solidFill>
                <a:cs typeface="Times New Roman" pitchFamily="18" charset="0"/>
                <a:sym typeface="Symbol" pitchFamily="18" charset="2"/>
              </a:rPr>
              <a:t>.</a:t>
            </a:r>
            <a:endParaRPr lang="en-US" altLang="en-US" dirty="0">
              <a:solidFill>
                <a:srgbClr val="000000"/>
              </a:solidFill>
              <a:latin typeface="+mn-lt"/>
              <a:cs typeface="Times New Roman" pitchFamily="18" charset="0"/>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sym typeface="Symbol" pitchFamily="18" charset="2"/>
              </a:rPr>
              <a:t>●But there is not an infinite amount of energy in the universe</a:t>
            </a:r>
            <a:r>
              <a:rPr lang="en-US" altLang="en-US" dirty="0">
                <a:solidFill>
                  <a:srgbClr val="000000"/>
                </a:solidFill>
                <a:latin typeface="+mn-lt"/>
                <a:cs typeface="Times New Roman" pitchFamily="18" charset="0"/>
                <a:sym typeface="Symbol" pitchFamily="18" charset="2"/>
              </a:rPr>
              <a:t>.			(</a:t>
            </a:r>
            <a:r>
              <a:rPr lang="en-US" altLang="en-US" dirty="0" err="1">
                <a:solidFill>
                  <a:schemeClr val="hlink"/>
                </a:solidFill>
                <a:latin typeface="+mn-lt"/>
                <a:cs typeface="Times New Roman" pitchFamily="18" charset="0"/>
                <a:sym typeface="Symbol" pitchFamily="18" charset="2"/>
              </a:rPr>
              <a:t>Reductio</a:t>
            </a:r>
            <a:r>
              <a:rPr lang="en-US" altLang="en-US" dirty="0">
                <a:solidFill>
                  <a:schemeClr val="hlink"/>
                </a:solidFill>
                <a:latin typeface="+mn-lt"/>
                <a:cs typeface="Times New Roman" pitchFamily="18" charset="0"/>
                <a:sym typeface="Symbol" pitchFamily="18" charset="2"/>
              </a:rPr>
              <a:t> ad absurdum</a:t>
            </a:r>
            <a:r>
              <a:rPr lang="en-US" altLang="en-US" dirty="0">
                <a:solidFill>
                  <a:srgbClr val="000000"/>
                </a:solidFill>
                <a:latin typeface="+mn-lt"/>
                <a:cs typeface="Times New Roman" pitchFamily="18" charset="0"/>
                <a:sym typeface="Symbol" pitchFamily="18" charset="2"/>
              </a:rPr>
              <a:t>).</a:t>
            </a:r>
            <a:endParaRPr lang="en-US" altLang="en-US" dirty="0">
              <a:latin typeface="+mn-lt"/>
            </a:endParaRPr>
          </a:p>
        </p:txBody>
      </p:sp>
      <p:sp>
        <p:nvSpPr>
          <p:cNvPr id="155650"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
        <p:nvSpPr>
          <p:cNvPr id="15364"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5650">
                                            <p:txEl>
                                              <p:pRg st="0" end="0"/>
                                            </p:txEl>
                                          </p:spTgt>
                                        </p:tgtEl>
                                        <p:attrNameLst>
                                          <p:attrName>style.visibility</p:attrName>
                                        </p:attrNameLst>
                                      </p:cBhvr>
                                      <p:to>
                                        <p:strVal val="visible"/>
                                      </p:to>
                                    </p:set>
                                    <p:anim calcmode="lin" valueType="num">
                                      <p:cBhvr additive="base">
                                        <p:cTn id="7" dur="500" fill="hold"/>
                                        <p:tgtEl>
                                          <p:spTgt spid="15565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565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5652">
                                            <p:txEl>
                                              <p:pRg st="0" end="0"/>
                                            </p:txEl>
                                          </p:spTgt>
                                        </p:tgtEl>
                                        <p:attrNameLst>
                                          <p:attrName>style.visibility</p:attrName>
                                        </p:attrNameLst>
                                      </p:cBhvr>
                                      <p:to>
                                        <p:strVal val="visible"/>
                                      </p:to>
                                    </p:set>
                                    <p:anim calcmode="lin" valueType="num">
                                      <p:cBhvr additive="base">
                                        <p:cTn id="13" dur="500" fill="hold"/>
                                        <p:tgtEl>
                                          <p:spTgt spid="15565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565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55652">
                                            <p:txEl>
                                              <p:pRg st="1" end="1"/>
                                            </p:txEl>
                                          </p:spTgt>
                                        </p:tgtEl>
                                        <p:attrNameLst>
                                          <p:attrName>style.visibility</p:attrName>
                                        </p:attrNameLst>
                                      </p:cBhvr>
                                      <p:to>
                                        <p:strVal val="visible"/>
                                      </p:to>
                                    </p:set>
                                    <p:anim calcmode="lin" valueType="num">
                                      <p:cBhvr additive="base">
                                        <p:cTn id="19" dur="500" fill="hold"/>
                                        <p:tgtEl>
                                          <p:spTgt spid="155652">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5652">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55652">
                                            <p:txEl>
                                              <p:pRg st="2" end="2"/>
                                            </p:txEl>
                                          </p:spTgt>
                                        </p:tgtEl>
                                        <p:attrNameLst>
                                          <p:attrName>style.visibility</p:attrName>
                                        </p:attrNameLst>
                                      </p:cBhvr>
                                      <p:to>
                                        <p:strVal val="visible"/>
                                      </p:to>
                                    </p:set>
                                    <p:anim calcmode="lin" valueType="num">
                                      <p:cBhvr additive="base">
                                        <p:cTn id="25" dur="500" fill="hold"/>
                                        <p:tgtEl>
                                          <p:spTgt spid="155652">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5652">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55652">
                                            <p:txEl>
                                              <p:pRg st="3" end="3"/>
                                            </p:txEl>
                                          </p:spTgt>
                                        </p:tgtEl>
                                        <p:attrNameLst>
                                          <p:attrName>style.visibility</p:attrName>
                                        </p:attrNameLst>
                                      </p:cBhvr>
                                      <p:to>
                                        <p:strVal val="visible"/>
                                      </p:to>
                                    </p:set>
                                    <p:anim calcmode="lin" valueType="num">
                                      <p:cBhvr additive="base">
                                        <p:cTn id="31" dur="500" fill="hold"/>
                                        <p:tgtEl>
                                          <p:spTgt spid="155652">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5652">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55652">
                                            <p:txEl>
                                              <p:pRg st="4" end="4"/>
                                            </p:txEl>
                                          </p:spTgt>
                                        </p:tgtEl>
                                        <p:attrNameLst>
                                          <p:attrName>style.visibility</p:attrName>
                                        </p:attrNameLst>
                                      </p:cBhvr>
                                      <p:to>
                                        <p:strVal val="visible"/>
                                      </p:to>
                                    </p:set>
                                    <p:anim calcmode="lin" valueType="num">
                                      <p:cBhvr additive="base">
                                        <p:cTn id="37" dur="500" fill="hold"/>
                                        <p:tgtEl>
                                          <p:spTgt spid="155652">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5652">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55652">
                                            <p:txEl>
                                              <p:pRg st="5" end="5"/>
                                            </p:txEl>
                                          </p:spTgt>
                                        </p:tgtEl>
                                        <p:attrNameLst>
                                          <p:attrName>style.visibility</p:attrName>
                                        </p:attrNameLst>
                                      </p:cBhvr>
                                      <p:to>
                                        <p:strVal val="visible"/>
                                      </p:to>
                                    </p:set>
                                    <p:anim calcmode="lin" valueType="num">
                                      <p:cBhvr additive="base">
                                        <p:cTn id="43" dur="500" fill="hold"/>
                                        <p:tgtEl>
                                          <p:spTgt spid="155652">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55652">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55652">
                                            <p:txEl>
                                              <p:pRg st="6" end="6"/>
                                            </p:txEl>
                                          </p:spTgt>
                                        </p:tgtEl>
                                        <p:attrNameLst>
                                          <p:attrName>style.visibility</p:attrName>
                                        </p:attrNameLst>
                                      </p:cBhvr>
                                      <p:to>
                                        <p:strVal val="visible"/>
                                      </p:to>
                                    </p:set>
                                    <p:anim calcmode="lin" valueType="num">
                                      <p:cBhvr additive="base">
                                        <p:cTn id="49" dur="500" fill="hold"/>
                                        <p:tgtEl>
                                          <p:spTgt spid="155652">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55652">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55652">
                                            <p:txEl>
                                              <p:pRg st="7" end="7"/>
                                            </p:txEl>
                                          </p:spTgt>
                                        </p:tgtEl>
                                        <p:attrNameLst>
                                          <p:attrName>style.visibility</p:attrName>
                                        </p:attrNameLst>
                                      </p:cBhvr>
                                      <p:to>
                                        <p:strVal val="visible"/>
                                      </p:to>
                                    </p:set>
                                    <p:anim calcmode="lin" valueType="num">
                                      <p:cBhvr additive="base">
                                        <p:cTn id="55" dur="500" fill="hold"/>
                                        <p:tgtEl>
                                          <p:spTgt spid="155652">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55652">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6" name="Rectangle 10"/>
          <p:cNvSpPr>
            <a:spLocks noChangeArrowheads="1"/>
          </p:cNvSpPr>
          <p:nvPr/>
        </p:nvSpPr>
        <p:spPr bwMode="auto">
          <a:xfrm>
            <a:off x="695325" y="5064345"/>
            <a:ext cx="7778750" cy="1793655"/>
          </a:xfrm>
          <a:prstGeom prst="rect">
            <a:avLst/>
          </a:prstGeom>
          <a:solidFill>
            <a:srgbClr val="FFCCCC"/>
          </a:solidFill>
          <a:ln w="9525">
            <a:noFill/>
            <a:miter lim="800000"/>
            <a:headEnd/>
            <a:tailEnd/>
          </a:ln>
        </p:spPr>
        <p:txBody>
          <a:bodyPr/>
          <a:lstStyle/>
          <a:p>
            <a:pPr eaLnBrk="0" hangingPunct="0">
              <a:lnSpc>
                <a:spcPct val="95000"/>
              </a:lnSpc>
              <a:defRPr/>
            </a:pPr>
            <a:r>
              <a:rPr lang="en-US" altLang="en-US" b="1" i="1" dirty="0">
                <a:latin typeface="+mn-lt"/>
              </a:rPr>
              <a:t>FYI</a:t>
            </a:r>
          </a:p>
          <a:p>
            <a:pPr eaLnBrk="0" hangingPunct="0">
              <a:lnSpc>
                <a:spcPct val="95000"/>
              </a:lnSpc>
              <a:defRPr/>
            </a:pPr>
            <a:r>
              <a:rPr lang="en-US" altLang="en-US" b="1" dirty="0">
                <a:latin typeface="+mn-lt"/>
                <a:sym typeface="Symbol" pitchFamily="18" charset="2"/>
              </a:rPr>
              <a:t></a:t>
            </a:r>
            <a:r>
              <a:rPr lang="en-US" altLang="en-US" dirty="0">
                <a:latin typeface="+mn-lt"/>
                <a:sym typeface="Symbol" pitchFamily="18" charset="2"/>
              </a:rPr>
              <a:t>We can not use </a:t>
            </a:r>
            <a:r>
              <a:rPr lang="en-US" altLang="en-US" dirty="0">
                <a:solidFill>
                  <a:srgbClr val="000000"/>
                </a:solidFill>
                <a:latin typeface="+mn-lt"/>
                <a:cs typeface="Times New Roman" pitchFamily="18" charset="0"/>
              </a:rPr>
              <a:t>(1/2)</a:t>
            </a:r>
            <a:r>
              <a:rPr lang="en-US" altLang="en-US" i="1" dirty="0">
                <a:solidFill>
                  <a:srgbClr val="000000"/>
                </a:solidFill>
                <a:latin typeface="+mn-lt"/>
                <a:cs typeface="Times New Roman" pitchFamily="18" charset="0"/>
              </a:rPr>
              <a:t>mv</a:t>
            </a:r>
            <a:r>
              <a:rPr lang="en-US" altLang="en-US" baseline="30000" dirty="0">
                <a:solidFill>
                  <a:srgbClr val="000000"/>
                </a:solidFill>
                <a:latin typeface="+mn-lt"/>
                <a:cs typeface="Times New Roman" pitchFamily="18" charset="0"/>
              </a:rPr>
              <a:t>2</a:t>
            </a:r>
            <a:r>
              <a:rPr lang="en-US" altLang="en-US" dirty="0">
                <a:solidFill>
                  <a:srgbClr val="000000"/>
                </a:solidFill>
                <a:latin typeface="+mn-lt"/>
                <a:cs typeface="Times New Roman" pitchFamily="18" charset="0"/>
              </a:rPr>
              <a:t> =</a:t>
            </a:r>
            <a:r>
              <a:rPr lang="en-US" altLang="en-US" baseline="-25000" dirty="0">
                <a:solidFill>
                  <a:srgbClr val="000000"/>
                </a:solidFill>
                <a:latin typeface="+mn-lt"/>
                <a:cs typeface="Times New Roman" pitchFamily="18" charset="0"/>
              </a:rPr>
              <a:t> </a:t>
            </a:r>
            <a:r>
              <a:rPr lang="en-US" altLang="en-US" i="1" dirty="0" err="1">
                <a:solidFill>
                  <a:srgbClr val="000000"/>
                </a:solidFill>
                <a:latin typeface="+mn-lt"/>
                <a:cs typeface="Times New Roman" pitchFamily="18" charset="0"/>
              </a:rPr>
              <a:t>qV</a:t>
            </a:r>
            <a:r>
              <a:rPr lang="en-US" altLang="en-US" dirty="0">
                <a:solidFill>
                  <a:srgbClr val="000000"/>
                </a:solidFill>
                <a:latin typeface="+mn-lt"/>
                <a:cs typeface="Times New Roman" pitchFamily="18" charset="0"/>
              </a:rPr>
              <a:t> at relativistic speeds to find </a:t>
            </a:r>
            <a:r>
              <a:rPr lang="en-US" altLang="en-US" i="1" dirty="0">
                <a:solidFill>
                  <a:srgbClr val="000000"/>
                </a:solidFill>
                <a:latin typeface="+mn-lt"/>
                <a:cs typeface="Times New Roman" pitchFamily="18" charset="0"/>
              </a:rPr>
              <a:t>v </a:t>
            </a:r>
            <a:r>
              <a:rPr lang="en-US" altLang="en-US" dirty="0">
                <a:solidFill>
                  <a:srgbClr val="000000"/>
                </a:solidFill>
                <a:latin typeface="+mn-lt"/>
                <a:cs typeface="Times New Roman" pitchFamily="18" charset="0"/>
              </a:rPr>
              <a:t>because</a:t>
            </a:r>
            <a:r>
              <a:rPr lang="en-US" altLang="en-US" b="1" dirty="0">
                <a:latin typeface="+mn-lt"/>
                <a:sym typeface="Symbol" pitchFamily="18" charset="2"/>
              </a:rPr>
              <a:t> </a:t>
            </a:r>
            <a:r>
              <a:rPr lang="en-US" altLang="en-US" i="1" dirty="0">
                <a:latin typeface="+mn-lt"/>
                <a:sym typeface="Symbol" pitchFamily="18" charset="2"/>
              </a:rPr>
              <a:t>it assumes all of the energy </a:t>
            </a:r>
            <a:r>
              <a:rPr lang="en-US" altLang="en-US" i="1" dirty="0" err="1">
                <a:latin typeface="+mn-lt"/>
                <a:sym typeface="Symbol" pitchFamily="18" charset="2"/>
              </a:rPr>
              <a:t>qV</a:t>
            </a:r>
            <a:r>
              <a:rPr lang="en-US" altLang="en-US" i="1" dirty="0">
                <a:latin typeface="+mn-lt"/>
                <a:sym typeface="Symbol" pitchFamily="18" charset="2"/>
              </a:rPr>
              <a:t> is going into the </a:t>
            </a:r>
            <a:r>
              <a:rPr lang="en-US" altLang="en-US" i="1" dirty="0" smtClean="0">
                <a:latin typeface="+mn-lt"/>
                <a:sym typeface="Symbol" pitchFamily="18" charset="2"/>
              </a:rPr>
              <a:t>velocity</a:t>
            </a:r>
            <a:r>
              <a:rPr lang="en-US" altLang="en-US" dirty="0" smtClean="0">
                <a:latin typeface="+mn-lt"/>
                <a:sym typeface="Symbol" pitchFamily="18" charset="2"/>
              </a:rPr>
              <a:t> </a:t>
            </a:r>
            <a:r>
              <a:rPr lang="en-US" altLang="en-US" i="1" dirty="0" smtClean="0">
                <a:latin typeface="+mn-lt"/>
                <a:sym typeface="Symbol" pitchFamily="18" charset="2"/>
              </a:rPr>
              <a:t>change</a:t>
            </a:r>
            <a:r>
              <a:rPr lang="en-US" altLang="en-US" dirty="0" smtClean="0">
                <a:latin typeface="+mn-lt"/>
                <a:sym typeface="Symbol" pitchFamily="18" charset="2"/>
              </a:rPr>
              <a:t>. </a:t>
            </a:r>
            <a:r>
              <a:rPr lang="en-US" altLang="en-US" dirty="0">
                <a:latin typeface="+mn-lt"/>
                <a:sym typeface="Symbol" pitchFamily="18" charset="2"/>
              </a:rPr>
              <a:t>But the mass </a:t>
            </a:r>
            <a:r>
              <a:rPr lang="en-US" altLang="en-US" i="1" dirty="0">
                <a:latin typeface="+mn-lt"/>
                <a:sym typeface="Symbol" pitchFamily="18" charset="2"/>
              </a:rPr>
              <a:t>also</a:t>
            </a:r>
            <a:r>
              <a:rPr lang="en-US" altLang="en-US" dirty="0">
                <a:latin typeface="+mn-lt"/>
                <a:sym typeface="Symbol" pitchFamily="18" charset="2"/>
              </a:rPr>
              <a:t> changes at large speeds.</a:t>
            </a:r>
            <a:endParaRPr lang="en-US" altLang="en-US" dirty="0">
              <a:solidFill>
                <a:srgbClr val="000000"/>
              </a:solidFill>
              <a:latin typeface="+mn-lt"/>
              <a:cs typeface="Times New Roman" pitchFamily="18" charset="0"/>
              <a:sym typeface="Symbol" pitchFamily="18" charset="2"/>
            </a:endParaRPr>
          </a:p>
        </p:txBody>
      </p:sp>
      <p:sp>
        <p:nvSpPr>
          <p:cNvPr id="157698" name="Rectangle 2"/>
          <p:cNvSpPr>
            <a:spLocks noChangeArrowheads="1"/>
          </p:cNvSpPr>
          <p:nvPr/>
        </p:nvSpPr>
        <p:spPr bwMode="auto">
          <a:xfrm>
            <a:off x="685800" y="1338263"/>
            <a:ext cx="7772400" cy="3725862"/>
          </a:xfrm>
          <a:prstGeom prst="rect">
            <a:avLst/>
          </a:prstGeom>
          <a:solidFill>
            <a:srgbClr val="EAEAEA"/>
          </a:solidFill>
          <a:ln w="9525">
            <a:noFill/>
            <a:miter lim="800000"/>
            <a:headEnd/>
            <a:tailEnd/>
          </a:ln>
        </p:spPr>
        <p:txBody>
          <a:bodyPr/>
          <a:lstStyle/>
          <a:p>
            <a:pPr eaLnBrk="0" hangingPunct="0">
              <a:spcBef>
                <a:spcPct val="20000"/>
              </a:spcBef>
              <a:defRPr/>
            </a:pPr>
            <a:r>
              <a:rPr lang="en-US" altLang="en-US" i="1" dirty="0">
                <a:solidFill>
                  <a:srgbClr val="333399"/>
                </a:solidFill>
                <a:latin typeface="+mn-lt"/>
              </a:rPr>
              <a:t>Total energy</a:t>
            </a:r>
          </a:p>
          <a:p>
            <a:pPr eaLnBrk="0" hangingPunct="0">
              <a:spcBef>
                <a:spcPct val="20000"/>
              </a:spcBef>
              <a:defRPr/>
            </a:pPr>
            <a:r>
              <a:rPr lang="en-US" altLang="en-US" dirty="0">
                <a:solidFill>
                  <a:srgbClr val="000000"/>
                </a:solidFill>
                <a:latin typeface="+mn-lt"/>
                <a:cs typeface="Times New Roman" pitchFamily="18" charset="0"/>
              </a:rPr>
              <a:t>●Recall that the acceleration of a charge </a:t>
            </a:r>
            <a:r>
              <a:rPr lang="en-US" altLang="en-US" i="1" dirty="0">
                <a:solidFill>
                  <a:srgbClr val="000000"/>
                </a:solidFill>
                <a:latin typeface="+mn-lt"/>
                <a:cs typeface="Times New Roman" pitchFamily="18" charset="0"/>
              </a:rPr>
              <a:t>q</a:t>
            </a:r>
            <a:r>
              <a:rPr lang="en-US" altLang="en-US" dirty="0">
                <a:solidFill>
                  <a:srgbClr val="000000"/>
                </a:solidFill>
                <a:latin typeface="+mn-lt"/>
                <a:cs typeface="Times New Roman" pitchFamily="18" charset="0"/>
              </a:rPr>
              <a:t> through a potential difference </a:t>
            </a:r>
            <a:r>
              <a:rPr lang="en-US" altLang="en-US" i="1" dirty="0">
                <a:solidFill>
                  <a:srgbClr val="000000"/>
                </a:solidFill>
                <a:latin typeface="+mn-lt"/>
                <a:cs typeface="Times New Roman" pitchFamily="18" charset="0"/>
              </a:rPr>
              <a:t>V</a:t>
            </a:r>
            <a:r>
              <a:rPr lang="en-US" altLang="en-US" dirty="0">
                <a:solidFill>
                  <a:srgbClr val="000000"/>
                </a:solidFill>
                <a:latin typeface="+mn-lt"/>
                <a:cs typeface="Times New Roman" pitchFamily="18" charset="0"/>
              </a:rPr>
              <a:t> produces a kinetic </a:t>
            </a:r>
            <a:r>
              <a:rPr lang="en-US" altLang="en-US" dirty="0" smtClean="0">
                <a:solidFill>
                  <a:srgbClr val="000000"/>
                </a:solidFill>
                <a:latin typeface="+mn-lt"/>
                <a:cs typeface="Times New Roman" pitchFamily="18" charset="0"/>
              </a:rPr>
              <a:t>energy change </a:t>
            </a:r>
            <a:r>
              <a:rPr lang="en-US" altLang="en-US" dirty="0">
                <a:solidFill>
                  <a:srgbClr val="000000"/>
                </a:solidFill>
                <a:latin typeface="+mn-lt"/>
                <a:cs typeface="Times New Roman" pitchFamily="18" charset="0"/>
              </a:rPr>
              <a:t>given by </a:t>
            </a:r>
            <a:r>
              <a:rPr lang="en-US" altLang="en-US" i="1" dirty="0">
                <a:solidFill>
                  <a:srgbClr val="000000"/>
                </a:solidFill>
                <a:latin typeface="+mn-lt"/>
                <a:cs typeface="Times New Roman" pitchFamily="18" charset="0"/>
              </a:rPr>
              <a:t>E</a:t>
            </a:r>
            <a:r>
              <a:rPr lang="en-US" altLang="en-US" i="1" baseline="-25000" dirty="0">
                <a:solidFill>
                  <a:srgbClr val="000000"/>
                </a:solidFill>
                <a:latin typeface="+mn-lt"/>
                <a:cs typeface="Times New Roman" pitchFamily="18" charset="0"/>
              </a:rPr>
              <a:t>K</a:t>
            </a:r>
            <a:r>
              <a:rPr lang="en-US" altLang="en-US" baseline="-25000" dirty="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a:t>
            </a:r>
            <a:r>
              <a:rPr lang="en-US" altLang="en-US" baseline="-25000" dirty="0">
                <a:solidFill>
                  <a:srgbClr val="000000"/>
                </a:solidFill>
                <a:latin typeface="+mn-lt"/>
                <a:cs typeface="Times New Roman" pitchFamily="18" charset="0"/>
              </a:rPr>
              <a:t> </a:t>
            </a:r>
            <a:r>
              <a:rPr lang="en-US" altLang="en-US" i="1" dirty="0" err="1">
                <a:solidFill>
                  <a:srgbClr val="000000"/>
                </a:solidFill>
                <a:latin typeface="+mn-lt"/>
                <a:cs typeface="Times New Roman" pitchFamily="18" charset="0"/>
              </a:rPr>
              <a:t>qV</a:t>
            </a:r>
            <a:r>
              <a:rPr lang="en-US" altLang="en-US" dirty="0">
                <a:solidFill>
                  <a:srgbClr val="000000"/>
                </a:solidFill>
                <a:latin typeface="+mn-lt"/>
                <a:cs typeface="Times New Roman" pitchFamily="18" charset="0"/>
              </a:rPr>
              <a:t>.</a:t>
            </a:r>
          </a:p>
          <a:p>
            <a:pPr eaLnBrk="0" hangingPunct="0">
              <a:spcBef>
                <a:spcPct val="20000"/>
              </a:spcBef>
              <a:defRPr/>
            </a:pPr>
            <a:r>
              <a:rPr lang="en-US" altLang="en-US" dirty="0">
                <a:solidFill>
                  <a:srgbClr val="000000"/>
                </a:solidFill>
                <a:latin typeface="+mn-lt"/>
                <a:cs typeface="Times New Roman" pitchFamily="18" charset="0"/>
              </a:rPr>
              <a:t>●The total energy </a:t>
            </a:r>
            <a:r>
              <a:rPr lang="en-US" altLang="en-US" i="1" dirty="0">
                <a:solidFill>
                  <a:srgbClr val="000000"/>
                </a:solidFill>
                <a:latin typeface="+mn-lt"/>
                <a:cs typeface="Times New Roman" pitchFamily="18" charset="0"/>
              </a:rPr>
              <a:t>E </a:t>
            </a:r>
            <a:r>
              <a:rPr lang="en-US" altLang="en-US" dirty="0">
                <a:solidFill>
                  <a:srgbClr val="000000"/>
                </a:solidFill>
                <a:latin typeface="+mn-lt"/>
                <a:cs typeface="Times New Roman" pitchFamily="18" charset="0"/>
              </a:rPr>
              <a:t>of a particle of rest mass </a:t>
            </a:r>
            <a:r>
              <a:rPr lang="en-US" altLang="en-US" i="1" dirty="0">
                <a:solidFill>
                  <a:srgbClr val="000000"/>
                </a:solidFill>
                <a:latin typeface="+mn-lt"/>
                <a:cs typeface="Times New Roman" pitchFamily="18" charset="0"/>
              </a:rPr>
              <a:t>m</a:t>
            </a:r>
            <a:r>
              <a:rPr lang="en-US" altLang="en-US" baseline="-25000" dirty="0">
                <a:solidFill>
                  <a:srgbClr val="000000"/>
                </a:solidFill>
                <a:latin typeface="+mn-lt"/>
                <a:cs typeface="Times New Roman" pitchFamily="18" charset="0"/>
              </a:rPr>
              <a:t>0</a:t>
            </a:r>
            <a:r>
              <a:rPr lang="en-US" altLang="en-US" dirty="0">
                <a:solidFill>
                  <a:srgbClr val="000000"/>
                </a:solidFill>
                <a:latin typeface="+mn-lt"/>
                <a:cs typeface="Times New Roman" pitchFamily="18" charset="0"/>
              </a:rPr>
              <a:t> is the sum of its rest energy </a:t>
            </a:r>
            <a:r>
              <a:rPr lang="en-US" altLang="en-US" i="1" dirty="0">
                <a:solidFill>
                  <a:srgbClr val="000000"/>
                </a:solidFill>
                <a:latin typeface="+mn-lt"/>
                <a:cs typeface="Times New Roman" pitchFamily="18" charset="0"/>
              </a:rPr>
              <a:t>E</a:t>
            </a:r>
            <a:r>
              <a:rPr lang="en-US" altLang="en-US" baseline="-25000" dirty="0">
                <a:solidFill>
                  <a:srgbClr val="000000"/>
                </a:solidFill>
                <a:latin typeface="+mn-lt"/>
                <a:cs typeface="Times New Roman" pitchFamily="18" charset="0"/>
              </a:rPr>
              <a:t>0</a:t>
            </a:r>
            <a:r>
              <a:rPr lang="en-US" altLang="en-US" dirty="0">
                <a:solidFill>
                  <a:srgbClr val="000000"/>
                </a:solidFill>
                <a:latin typeface="+mn-lt"/>
                <a:cs typeface="Times New Roman" pitchFamily="18" charset="0"/>
              </a:rPr>
              <a:t> and its kinetic energy </a:t>
            </a:r>
            <a:r>
              <a:rPr lang="en-US" altLang="en-US" i="1" dirty="0">
                <a:solidFill>
                  <a:srgbClr val="000000"/>
                </a:solidFill>
                <a:latin typeface="+mn-lt"/>
                <a:cs typeface="Times New Roman" pitchFamily="18" charset="0"/>
              </a:rPr>
              <a:t>E</a:t>
            </a:r>
            <a:r>
              <a:rPr lang="en-US" altLang="en-US" i="1" baseline="-25000" dirty="0">
                <a:solidFill>
                  <a:srgbClr val="000000"/>
                </a:solidFill>
                <a:latin typeface="+mn-lt"/>
                <a:cs typeface="Times New Roman" pitchFamily="18" charset="0"/>
              </a:rPr>
              <a:t>K</a:t>
            </a:r>
            <a:r>
              <a:rPr lang="en-US" altLang="en-US" dirty="0">
                <a:solidFill>
                  <a:srgbClr val="000000"/>
                </a:solidFill>
                <a:latin typeface="+mn-lt"/>
                <a:cs typeface="Times New Roman" pitchFamily="18" charset="0"/>
              </a:rPr>
              <a:t> = </a:t>
            </a:r>
            <a:r>
              <a:rPr lang="en-US" altLang="en-US" i="1" dirty="0" err="1" smtClean="0">
                <a:solidFill>
                  <a:srgbClr val="000000"/>
                </a:solidFill>
                <a:latin typeface="+mn-lt"/>
                <a:cs typeface="Times New Roman" pitchFamily="18" charset="0"/>
              </a:rPr>
              <a:t>qV</a:t>
            </a:r>
            <a:r>
              <a:rPr lang="en-US" altLang="en-US" dirty="0">
                <a:solidFill>
                  <a:srgbClr val="000000"/>
                </a:solidFill>
                <a:latin typeface="+mn-lt"/>
                <a:cs typeface="Times New Roman" pitchFamily="18" charset="0"/>
              </a:rPr>
              <a:t>.</a:t>
            </a:r>
          </a:p>
        </p:txBody>
      </p:sp>
      <p:sp>
        <p:nvSpPr>
          <p:cNvPr id="16388"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11"/>
          <p:cNvGrpSpPr>
            <a:grpSpLocks/>
          </p:cNvGrpSpPr>
          <p:nvPr/>
        </p:nvGrpSpPr>
        <p:grpSpPr bwMode="auto">
          <a:xfrm>
            <a:off x="866775" y="3757613"/>
            <a:ext cx="7366000" cy="1201737"/>
            <a:chOff x="866775" y="3772304"/>
            <a:chExt cx="7365999" cy="1200329"/>
          </a:xfrm>
        </p:grpSpPr>
        <p:sp>
          <p:nvSpPr>
            <p:cNvPr id="16390" name="Text Box 5"/>
            <p:cNvSpPr txBox="1">
              <a:spLocks noChangeArrowheads="1"/>
            </p:cNvSpPr>
            <p:nvPr/>
          </p:nvSpPr>
          <p:spPr bwMode="auto">
            <a:xfrm>
              <a:off x="5949949" y="3772304"/>
              <a:ext cx="2282825" cy="1200329"/>
            </a:xfrm>
            <a:prstGeom prst="rect">
              <a:avLst/>
            </a:prstGeom>
            <a:solidFill>
              <a:srgbClr val="FF0000"/>
            </a:solidFill>
            <a:ln w="9525">
              <a:noFill/>
              <a:miter lim="800000"/>
              <a:headEnd/>
              <a:tailEnd/>
            </a:ln>
          </p:spPr>
          <p:txBody>
            <a:bodyPr>
              <a:spAutoFit/>
            </a:bodyPr>
            <a:lstStyle/>
            <a:p>
              <a:pPr algn="ctr">
                <a:spcBef>
                  <a:spcPct val="50000"/>
                </a:spcBef>
                <a:defRPr/>
              </a:pPr>
              <a:r>
                <a:rPr lang="en-US" altLang="en-US" dirty="0">
                  <a:solidFill>
                    <a:schemeClr val="bg1"/>
                  </a:solidFill>
                  <a:latin typeface="+mn-lt"/>
                </a:rPr>
                <a:t>total energy of an accelerated particle</a:t>
              </a:r>
            </a:p>
          </p:txBody>
        </p:sp>
        <p:sp>
          <p:nvSpPr>
            <p:cNvPr id="16391" name="Rectangle 6"/>
            <p:cNvSpPr>
              <a:spLocks noChangeArrowheads="1"/>
            </p:cNvSpPr>
            <p:nvPr/>
          </p:nvSpPr>
          <p:spPr bwMode="auto">
            <a:xfrm>
              <a:off x="866775" y="3775475"/>
              <a:ext cx="7358062" cy="1176545"/>
            </a:xfrm>
            <a:prstGeom prst="rect">
              <a:avLst/>
            </a:prstGeom>
            <a:noFill/>
            <a:ln w="12700">
              <a:solidFill>
                <a:schemeClr val="tx1"/>
              </a:solidFill>
              <a:miter lim="800000"/>
              <a:headEnd/>
              <a:tailEnd/>
            </a:ln>
          </p:spPr>
          <p:txBody>
            <a:bodyPr wrap="none" anchor="ctr"/>
            <a:lstStyle/>
            <a:p>
              <a:pPr>
                <a:defRPr/>
              </a:pPr>
              <a:endParaRPr lang="en-US" altLang="en-US">
                <a:latin typeface="+mn-lt"/>
              </a:endParaRPr>
            </a:p>
          </p:txBody>
        </p:sp>
        <p:sp>
          <p:nvSpPr>
            <p:cNvPr id="16392" name="Rectangle 7"/>
            <p:cNvSpPr>
              <a:spLocks noChangeArrowheads="1"/>
            </p:cNvSpPr>
            <p:nvPr/>
          </p:nvSpPr>
          <p:spPr bwMode="auto">
            <a:xfrm>
              <a:off x="1495425" y="3800846"/>
              <a:ext cx="3646488" cy="404338"/>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E</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E</a:t>
              </a:r>
              <a:r>
                <a:rPr lang="en-US" altLang="en-US" baseline="-25000" dirty="0">
                  <a:solidFill>
                    <a:srgbClr val="000000"/>
                  </a:solidFill>
                  <a:latin typeface="+mn-lt"/>
                  <a:ea typeface="Times New Roman" pitchFamily="18" charset="0"/>
                  <a:cs typeface="Courier New" pitchFamily="49" charset="0"/>
                </a:rPr>
                <a:t>0</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E</a:t>
              </a:r>
              <a:r>
                <a:rPr lang="en-US" altLang="en-US" i="1" baseline="-25000" dirty="0">
                  <a:solidFill>
                    <a:srgbClr val="000000"/>
                  </a:solidFill>
                  <a:latin typeface="+mn-lt"/>
                  <a:ea typeface="Times New Roman" pitchFamily="18" charset="0"/>
                  <a:cs typeface="Courier New" pitchFamily="49" charset="0"/>
                </a:rPr>
                <a:t>K</a:t>
              </a:r>
              <a:endParaRPr lang="en-US" altLang="en-US" baseline="30000" dirty="0">
                <a:solidFill>
                  <a:srgbClr val="000000"/>
                </a:solidFill>
                <a:latin typeface="+mn-lt"/>
                <a:ea typeface="Times New Roman" pitchFamily="18" charset="0"/>
                <a:cs typeface="Courier New" pitchFamily="49" charset="0"/>
              </a:endParaRPr>
            </a:p>
          </p:txBody>
        </p:sp>
        <p:sp>
          <p:nvSpPr>
            <p:cNvPr id="16393" name="Rectangle 8"/>
            <p:cNvSpPr>
              <a:spLocks noChangeArrowheads="1"/>
            </p:cNvSpPr>
            <p:nvPr/>
          </p:nvSpPr>
          <p:spPr bwMode="auto">
            <a:xfrm>
              <a:off x="3698875" y="4151271"/>
              <a:ext cx="2238375" cy="405924"/>
            </a:xfrm>
            <a:prstGeom prst="rect">
              <a:avLst/>
            </a:prstGeom>
            <a:noFill/>
            <a:ln w="9525">
              <a:noFill/>
              <a:miter lim="800000"/>
              <a:headEnd/>
              <a:tailEnd/>
            </a:ln>
          </p:spPr>
          <p:txBody>
            <a:bodyPr/>
            <a:lstStyle/>
            <a:p>
              <a:pPr eaLnBrk="0" hangingPunct="0">
                <a:lnSpc>
                  <a:spcPct val="90000"/>
                </a:lnSpc>
                <a:spcBef>
                  <a:spcPct val="20000"/>
                </a:spcBef>
                <a:defRPr/>
              </a:pPr>
              <a:r>
                <a:rPr lang="en-US" altLang="en-US" dirty="0">
                  <a:solidFill>
                    <a:schemeClr val="hlink"/>
                  </a:solidFill>
                  <a:latin typeface="+mn-lt"/>
                  <a:cs typeface="Courier New" pitchFamily="49" charset="0"/>
                </a:rPr>
                <a:t>where</a:t>
              </a:r>
              <a:r>
                <a:rPr lang="en-US" altLang="en-US" dirty="0">
                  <a:latin typeface="+mn-lt"/>
                  <a:sym typeface="Symbol" pitchFamily="18" charset="2"/>
                </a:rPr>
                <a:t> </a:t>
              </a:r>
              <a:r>
                <a:rPr lang="en-US" altLang="en-US" i="1" dirty="0">
                  <a:latin typeface="+mn-lt"/>
                  <a:sym typeface="Symbol" pitchFamily="18" charset="2"/>
                </a:rPr>
                <a:t>m</a:t>
              </a:r>
              <a:r>
                <a:rPr lang="en-US" altLang="en-US" dirty="0">
                  <a:latin typeface="+mn-lt"/>
                  <a:sym typeface="Symbol" pitchFamily="18" charset="2"/>
                </a:rPr>
                <a:t> = </a:t>
              </a:r>
              <a:r>
                <a:rPr lang="en-US" altLang="en-US" i="1" dirty="0">
                  <a:latin typeface="+mn-lt"/>
                  <a:sym typeface="Symbol" pitchFamily="18" charset="2"/>
                </a:rPr>
                <a:t>m</a:t>
              </a:r>
              <a:r>
                <a:rPr lang="en-US" altLang="en-US" baseline="-25000" dirty="0">
                  <a:latin typeface="+mn-lt"/>
                  <a:sym typeface="Symbol" pitchFamily="18" charset="2"/>
                </a:rPr>
                <a:t>0</a:t>
              </a:r>
              <a:r>
                <a:rPr lang="en-US" altLang="en-US" dirty="0">
                  <a:latin typeface="+mn-lt"/>
                  <a:sym typeface="Symbol" pitchFamily="18" charset="2"/>
                </a:rPr>
                <a:t> </a:t>
              </a:r>
              <a:endParaRPr lang="en-US" altLang="en-US" baseline="30000" dirty="0">
                <a:solidFill>
                  <a:srgbClr val="000000"/>
                </a:solidFill>
                <a:latin typeface="+mn-lt"/>
                <a:cs typeface="Times New Roman" pitchFamily="18" charset="0"/>
              </a:endParaRPr>
            </a:p>
          </p:txBody>
        </p:sp>
        <p:sp>
          <p:nvSpPr>
            <p:cNvPr id="16394" name="Rectangle 9"/>
            <p:cNvSpPr>
              <a:spLocks noChangeArrowheads="1"/>
            </p:cNvSpPr>
            <p:nvPr/>
          </p:nvSpPr>
          <p:spPr bwMode="auto">
            <a:xfrm>
              <a:off x="1169988" y="4154443"/>
              <a:ext cx="2814637" cy="402753"/>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mc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sp>
          <p:nvSpPr>
            <p:cNvPr id="11" name="Rectangle 9"/>
            <p:cNvSpPr>
              <a:spLocks noChangeArrowheads="1"/>
            </p:cNvSpPr>
            <p:nvPr/>
          </p:nvSpPr>
          <p:spPr bwMode="auto">
            <a:xfrm>
              <a:off x="941388" y="4517555"/>
              <a:ext cx="2814637" cy="404338"/>
            </a:xfrm>
            <a:prstGeom prst="rect">
              <a:avLst/>
            </a:prstGeom>
            <a:noFill/>
            <a:ln w="9525">
              <a:noFill/>
              <a:miter lim="800000"/>
              <a:headEnd/>
              <a:tailEnd/>
            </a:ln>
          </p:spPr>
          <p:txBody>
            <a:bodyPr/>
            <a:lstStyle/>
            <a:p>
              <a:pPr eaLnBrk="0" hangingPunct="0">
                <a:lnSpc>
                  <a:spcPct val="90000"/>
                </a:lnSpc>
                <a:spcBef>
                  <a:spcPct val="20000"/>
                </a:spcBef>
                <a:defRPr/>
              </a:pPr>
              <a:r>
                <a:rPr lang="en-US" altLang="en-US" dirty="0">
                  <a:sym typeface="Symbol" pitchFamily="18" charset="2"/>
                </a:rPr>
                <a:t></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7698">
                                            <p:txEl>
                                              <p:pRg st="1" end="1"/>
                                            </p:txEl>
                                          </p:spTgt>
                                        </p:tgtEl>
                                        <p:attrNameLst>
                                          <p:attrName>style.visibility</p:attrName>
                                        </p:attrNameLst>
                                      </p:cBhvr>
                                      <p:to>
                                        <p:strVal val="visible"/>
                                      </p:to>
                                    </p:set>
                                    <p:anim calcmode="lin" valueType="num">
                                      <p:cBhvr additive="base">
                                        <p:cTn id="7" dur="500" fill="hold"/>
                                        <p:tgtEl>
                                          <p:spTgt spid="15769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769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7698">
                                            <p:txEl>
                                              <p:pRg st="2" end="2"/>
                                            </p:txEl>
                                          </p:spTgt>
                                        </p:tgtEl>
                                        <p:attrNameLst>
                                          <p:attrName>style.visibility</p:attrName>
                                        </p:attrNameLst>
                                      </p:cBhvr>
                                      <p:to>
                                        <p:strVal val="visible"/>
                                      </p:to>
                                    </p:set>
                                    <p:anim calcmode="lin" valueType="num">
                                      <p:cBhvr additive="base">
                                        <p:cTn id="13" dur="500" fill="hold"/>
                                        <p:tgtEl>
                                          <p:spTgt spid="15769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769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157706">
                                            <p:txEl>
                                              <p:pRg st="1" end="1"/>
                                            </p:txEl>
                                          </p:spTgt>
                                        </p:tgtEl>
                                        <p:attrNameLst>
                                          <p:attrName>style.visibility</p:attrName>
                                        </p:attrNameLst>
                                      </p:cBhvr>
                                      <p:to>
                                        <p:strVal val="visible"/>
                                      </p:to>
                                    </p:set>
                                    <p:anim calcmode="lin" valueType="num">
                                      <p:cBhvr additive="base">
                                        <p:cTn id="26" dur="500" fill="hold"/>
                                        <p:tgtEl>
                                          <p:spTgt spid="157706">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5770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685800" y="1828800"/>
            <a:ext cx="7772400" cy="5029200"/>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7421"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55638" y="1841500"/>
            <a:ext cx="7883525" cy="4292600"/>
          </a:xfrm>
          <a:prstGeom prst="rect">
            <a:avLst/>
          </a:prstGeom>
          <a:noFill/>
          <a:ln w="9525">
            <a:noFill/>
            <a:miter lim="800000"/>
            <a:headEnd/>
            <a:tailEnd/>
          </a:ln>
        </p:spPr>
      </p:pic>
      <p:sp>
        <p:nvSpPr>
          <p:cNvPr id="159750" name="Text Box 6"/>
          <p:cNvSpPr txBox="1">
            <a:spLocks noChangeArrowheads="1"/>
          </p:cNvSpPr>
          <p:nvPr/>
        </p:nvSpPr>
        <p:spPr bwMode="auto">
          <a:xfrm>
            <a:off x="898525" y="2994025"/>
            <a:ext cx="7516813"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●Use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baseline="-25000" dirty="0">
                <a:solidFill>
                  <a:schemeClr val="hlink"/>
                </a:solidFill>
                <a:latin typeface="+mn-lt"/>
                <a:cs typeface="Courier New" pitchFamily="49" charset="0"/>
                <a:sym typeface="Symbol" pitchFamily="18" charset="2"/>
              </a:rPr>
              <a:t> </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Then</a:t>
            </a:r>
          </a:p>
        </p:txBody>
      </p:sp>
      <p:sp>
        <p:nvSpPr>
          <p:cNvPr id="159751" name="Text Box 7"/>
          <p:cNvSpPr txBox="1">
            <a:spLocks noChangeArrowheads="1"/>
          </p:cNvSpPr>
          <p:nvPr/>
        </p:nvSpPr>
        <p:spPr bwMode="auto">
          <a:xfrm>
            <a:off x="1436688" y="3584575"/>
            <a:ext cx="4327525"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3</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sym typeface="Symbol" pitchFamily="18" charset="2"/>
              </a:rPr>
              <a:t>E</a:t>
            </a:r>
            <a:r>
              <a:rPr lang="en-US" altLang="en-US" baseline="-25000" dirty="0">
                <a:solidFill>
                  <a:schemeClr val="hlink"/>
                </a:solidFill>
                <a:latin typeface="+mn-lt"/>
                <a:cs typeface="Courier New" pitchFamily="49" charset="0"/>
                <a:sym typeface="Symbol" pitchFamily="18" charset="2"/>
              </a:rPr>
              <a:t>0 </a:t>
            </a: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 = 3.</a:t>
            </a:r>
            <a:endParaRPr lang="en-US" altLang="en-US" dirty="0">
              <a:solidFill>
                <a:schemeClr val="hlink"/>
              </a:solidFill>
              <a:latin typeface="+mn-lt"/>
              <a:cs typeface="Courier New" pitchFamily="49" charset="0"/>
            </a:endParaRPr>
          </a:p>
        </p:txBody>
      </p:sp>
      <p:sp>
        <p:nvSpPr>
          <p:cNvPr id="159752" name="Text Box 8"/>
          <p:cNvSpPr txBox="1">
            <a:spLocks noChangeArrowheads="1"/>
          </p:cNvSpPr>
          <p:nvPr/>
        </p:nvSpPr>
        <p:spPr bwMode="auto">
          <a:xfrm>
            <a:off x="900113" y="4230688"/>
            <a:ext cx="7516812"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●Since </a:t>
            </a:r>
            <a:r>
              <a:rPr lang="en-US" altLang="en-US" dirty="0">
                <a:solidFill>
                  <a:schemeClr val="hlink"/>
                </a:solidFill>
                <a:latin typeface="+mn-lt"/>
                <a:cs typeface="Courier New" pitchFamily="49" charset="0"/>
                <a:sym typeface="Symbol" pitchFamily="18" charset="2"/>
              </a:rPr>
              <a:t> = 1/</a:t>
            </a: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smtClean="0">
                <a:solidFill>
                  <a:schemeClr val="hlink"/>
                </a:solidFill>
                <a:latin typeface="+mn-lt"/>
                <a:cs typeface="Courier New" pitchFamily="49" charset="0"/>
              </a:rPr>
              <a:t>/ c</a:t>
            </a:r>
            <a:r>
              <a:rPr lang="en-US" altLang="en-US" baseline="30000" dirty="0" smtClean="0">
                <a:solidFill>
                  <a:schemeClr val="hlink"/>
                </a:solidFill>
                <a:latin typeface="+mn-lt"/>
                <a:cs typeface="Courier New" pitchFamily="49" charset="0"/>
              </a:rPr>
              <a:t>2</a:t>
            </a:r>
            <a:r>
              <a:rPr lang="en-US" altLang="en-US" dirty="0" smtClean="0">
                <a:solidFill>
                  <a:schemeClr val="hlink"/>
                </a:solidFill>
                <a:latin typeface="+mn-lt"/>
                <a:cs typeface="Courier New" pitchFamily="49" charset="0"/>
              </a:rPr>
              <a:t>)</a:t>
            </a:r>
            <a:r>
              <a:rPr lang="en-US" altLang="en-US" baseline="30000" dirty="0" smtClean="0">
                <a:solidFill>
                  <a:schemeClr val="hlink"/>
                </a:solidFill>
                <a:latin typeface="+mn-lt"/>
                <a:cs typeface="Courier New" pitchFamily="49" charset="0"/>
              </a:rPr>
              <a:t>1/2</a:t>
            </a:r>
            <a:r>
              <a:rPr lang="en-US" altLang="en-US" dirty="0" smtClean="0">
                <a:solidFill>
                  <a:schemeClr val="hlink"/>
                </a:solidFill>
                <a:latin typeface="+mn-lt"/>
                <a:cs typeface="Courier New" pitchFamily="49" charset="0"/>
              </a:rPr>
              <a:t> </a:t>
            </a:r>
            <a:r>
              <a:rPr lang="en-US" altLang="en-US" dirty="0">
                <a:solidFill>
                  <a:schemeClr val="hlink"/>
                </a:solidFill>
                <a:latin typeface="+mn-lt"/>
                <a:cs typeface="Courier New" pitchFamily="49" charset="0"/>
              </a:rPr>
              <a:t>= 3, then</a:t>
            </a:r>
          </a:p>
        </p:txBody>
      </p:sp>
      <p:sp>
        <p:nvSpPr>
          <p:cNvPr id="159753" name="Text Box 9"/>
          <p:cNvSpPr txBox="1">
            <a:spLocks noChangeArrowheads="1"/>
          </p:cNvSpPr>
          <p:nvPr/>
        </p:nvSpPr>
        <p:spPr bwMode="auto">
          <a:xfrm>
            <a:off x="2691032" y="4862513"/>
            <a:ext cx="489426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(1 – </a:t>
            </a:r>
            <a:r>
              <a:rPr lang="en-US" altLang="en-US" i="1" dirty="0">
                <a:solidFill>
                  <a:schemeClr val="hlink"/>
                </a:solidFill>
                <a:latin typeface="+mn-lt"/>
              </a:rPr>
              <a:t>v</a:t>
            </a:r>
            <a:r>
              <a:rPr lang="en-US" altLang="en-US" baseline="30000" dirty="0">
                <a:solidFill>
                  <a:schemeClr val="hlink"/>
                </a:solidFill>
                <a:latin typeface="+mn-lt"/>
              </a:rPr>
              <a:t>2</a:t>
            </a:r>
            <a:r>
              <a:rPr lang="en-US" altLang="en-US" i="1" dirty="0" smtClean="0">
                <a:solidFill>
                  <a:schemeClr val="hlink"/>
                </a:solidFill>
                <a:latin typeface="+mn-lt"/>
              </a:rPr>
              <a:t>/ c</a:t>
            </a:r>
            <a:r>
              <a:rPr lang="en-US" altLang="en-US" baseline="30000" dirty="0" smtClean="0">
                <a:solidFill>
                  <a:schemeClr val="hlink"/>
                </a:solidFill>
                <a:latin typeface="+mn-lt"/>
              </a:rPr>
              <a:t>2</a:t>
            </a:r>
            <a:r>
              <a:rPr lang="en-US" altLang="en-US" dirty="0" smtClean="0">
                <a:solidFill>
                  <a:schemeClr val="hlink"/>
                </a:solidFill>
                <a:latin typeface="+mn-lt"/>
              </a:rPr>
              <a:t>)</a:t>
            </a:r>
            <a:r>
              <a:rPr lang="en-US" altLang="en-US" baseline="30000" dirty="0" smtClean="0">
                <a:solidFill>
                  <a:schemeClr val="hlink"/>
                </a:solidFill>
                <a:latin typeface="+mn-lt"/>
              </a:rPr>
              <a:t>1/2</a:t>
            </a:r>
            <a:r>
              <a:rPr lang="en-US" altLang="en-US" dirty="0" smtClean="0">
                <a:solidFill>
                  <a:schemeClr val="hlink"/>
                </a:solidFill>
                <a:latin typeface="+mn-lt"/>
              </a:rPr>
              <a:t> </a:t>
            </a:r>
            <a:r>
              <a:rPr lang="en-US" altLang="en-US" dirty="0">
                <a:solidFill>
                  <a:schemeClr val="hlink"/>
                </a:solidFill>
                <a:latin typeface="+mn-lt"/>
              </a:rPr>
              <a:t>= 1</a:t>
            </a:r>
            <a:r>
              <a:rPr lang="en-US" altLang="en-US" i="1" dirty="0">
                <a:solidFill>
                  <a:schemeClr val="hlink"/>
                </a:solidFill>
                <a:latin typeface="+mn-lt"/>
              </a:rPr>
              <a:t>/</a:t>
            </a:r>
            <a:r>
              <a:rPr lang="en-US" altLang="en-US" i="1" baseline="-25000" dirty="0">
                <a:solidFill>
                  <a:schemeClr val="hlink"/>
                </a:solidFill>
                <a:latin typeface="+mn-lt"/>
              </a:rPr>
              <a:t> </a:t>
            </a:r>
            <a:r>
              <a:rPr lang="en-US" altLang="en-US" dirty="0">
                <a:solidFill>
                  <a:schemeClr val="hlink"/>
                </a:solidFill>
                <a:latin typeface="+mn-lt"/>
              </a:rPr>
              <a:t>3</a:t>
            </a:r>
          </a:p>
        </p:txBody>
      </p:sp>
      <p:sp>
        <p:nvSpPr>
          <p:cNvPr id="159754" name="Text Box 10"/>
          <p:cNvSpPr txBox="1">
            <a:spLocks noChangeArrowheads="1"/>
          </p:cNvSpPr>
          <p:nvPr/>
        </p:nvSpPr>
        <p:spPr bwMode="auto">
          <a:xfrm>
            <a:off x="3184745" y="5514975"/>
            <a:ext cx="3751262"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1 – </a:t>
            </a:r>
            <a:r>
              <a:rPr lang="en-US" altLang="en-US" i="1" dirty="0">
                <a:solidFill>
                  <a:schemeClr val="hlink"/>
                </a:solidFill>
                <a:latin typeface="+mn-lt"/>
              </a:rPr>
              <a:t>v</a:t>
            </a:r>
            <a:r>
              <a:rPr lang="en-US" altLang="en-US" baseline="30000" dirty="0">
                <a:solidFill>
                  <a:schemeClr val="hlink"/>
                </a:solidFill>
                <a:latin typeface="+mn-lt"/>
              </a:rPr>
              <a:t>2</a:t>
            </a:r>
            <a:r>
              <a:rPr lang="en-US" altLang="en-US" i="1" dirty="0" smtClean="0">
                <a:solidFill>
                  <a:schemeClr val="hlink"/>
                </a:solidFill>
                <a:latin typeface="+mn-lt"/>
              </a:rPr>
              <a:t>/ c</a:t>
            </a:r>
            <a:r>
              <a:rPr lang="en-US" altLang="en-US" baseline="30000" dirty="0" smtClean="0">
                <a:solidFill>
                  <a:schemeClr val="hlink"/>
                </a:solidFill>
                <a:latin typeface="+mn-lt"/>
              </a:rPr>
              <a:t>2</a:t>
            </a:r>
            <a:r>
              <a:rPr lang="en-US" altLang="en-US" dirty="0" smtClean="0">
                <a:solidFill>
                  <a:schemeClr val="hlink"/>
                </a:solidFill>
                <a:latin typeface="+mn-lt"/>
              </a:rPr>
              <a:t> </a:t>
            </a:r>
            <a:r>
              <a:rPr lang="en-US" altLang="en-US" dirty="0">
                <a:solidFill>
                  <a:schemeClr val="hlink"/>
                </a:solidFill>
                <a:latin typeface="+mn-lt"/>
              </a:rPr>
              <a:t>= 1</a:t>
            </a:r>
            <a:r>
              <a:rPr lang="en-US" altLang="en-US" i="1" dirty="0">
                <a:solidFill>
                  <a:schemeClr val="hlink"/>
                </a:solidFill>
                <a:latin typeface="+mn-lt"/>
              </a:rPr>
              <a:t>/</a:t>
            </a:r>
            <a:r>
              <a:rPr lang="en-US" altLang="en-US" i="1" baseline="-25000" dirty="0">
                <a:solidFill>
                  <a:schemeClr val="hlink"/>
                </a:solidFill>
                <a:latin typeface="+mn-lt"/>
              </a:rPr>
              <a:t> </a:t>
            </a:r>
            <a:r>
              <a:rPr lang="en-US" altLang="en-US" dirty="0">
                <a:solidFill>
                  <a:schemeClr val="hlink"/>
                </a:solidFill>
                <a:latin typeface="+mn-lt"/>
              </a:rPr>
              <a:t>9</a:t>
            </a:r>
          </a:p>
        </p:txBody>
      </p:sp>
      <p:sp>
        <p:nvSpPr>
          <p:cNvPr id="159755" name="Text Box 11"/>
          <p:cNvSpPr txBox="1">
            <a:spLocks noChangeArrowheads="1"/>
          </p:cNvSpPr>
          <p:nvPr/>
        </p:nvSpPr>
        <p:spPr bwMode="auto">
          <a:xfrm>
            <a:off x="3696410" y="6235700"/>
            <a:ext cx="2338387"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rPr>
              <a:t>v</a:t>
            </a:r>
            <a:r>
              <a:rPr lang="en-US" altLang="en-US" baseline="30000" dirty="0">
                <a:solidFill>
                  <a:schemeClr val="hlink"/>
                </a:solidFill>
                <a:latin typeface="+mn-lt"/>
              </a:rPr>
              <a:t>2</a:t>
            </a:r>
            <a:r>
              <a:rPr lang="en-US" altLang="en-US" i="1" dirty="0">
                <a:solidFill>
                  <a:schemeClr val="hlink"/>
                </a:solidFill>
                <a:latin typeface="+mn-lt"/>
              </a:rPr>
              <a:t>/ c</a:t>
            </a:r>
            <a:r>
              <a:rPr lang="en-US" altLang="en-US" baseline="30000" dirty="0">
                <a:solidFill>
                  <a:schemeClr val="hlink"/>
                </a:solidFill>
                <a:latin typeface="+mn-lt"/>
              </a:rPr>
              <a:t>2</a:t>
            </a:r>
            <a:r>
              <a:rPr lang="en-US" altLang="en-US" dirty="0">
                <a:solidFill>
                  <a:schemeClr val="hlink"/>
                </a:solidFill>
                <a:latin typeface="+mn-lt"/>
              </a:rPr>
              <a:t> = 8</a:t>
            </a:r>
            <a:r>
              <a:rPr lang="en-US" altLang="en-US" i="1" dirty="0">
                <a:solidFill>
                  <a:schemeClr val="hlink"/>
                </a:solidFill>
                <a:latin typeface="+mn-lt"/>
              </a:rPr>
              <a:t>/</a:t>
            </a:r>
            <a:r>
              <a:rPr lang="en-US" altLang="en-US" i="1" baseline="-25000" dirty="0">
                <a:solidFill>
                  <a:schemeClr val="hlink"/>
                </a:solidFill>
                <a:latin typeface="+mn-lt"/>
              </a:rPr>
              <a:t> </a:t>
            </a:r>
            <a:r>
              <a:rPr lang="en-US" altLang="en-US" dirty="0">
                <a:solidFill>
                  <a:schemeClr val="hlink"/>
                </a:solidFill>
                <a:latin typeface="+mn-lt"/>
              </a:rPr>
              <a:t>9</a:t>
            </a:r>
          </a:p>
        </p:txBody>
      </p:sp>
      <p:sp>
        <p:nvSpPr>
          <p:cNvPr id="159756" name="Text Box 12"/>
          <p:cNvSpPr txBox="1">
            <a:spLocks noChangeArrowheads="1"/>
          </p:cNvSpPr>
          <p:nvPr/>
        </p:nvSpPr>
        <p:spPr bwMode="auto">
          <a:xfrm>
            <a:off x="5499590" y="6240243"/>
            <a:ext cx="2322513"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sym typeface="Symbol"/>
              </a:rPr>
              <a:t></a:t>
            </a:r>
            <a:r>
              <a:rPr lang="en-US" altLang="en-US" i="1" dirty="0">
                <a:solidFill>
                  <a:schemeClr val="hlink"/>
                </a:solidFill>
                <a:latin typeface="+mn-lt"/>
                <a:sym typeface="Symbol"/>
              </a:rPr>
              <a:t> </a:t>
            </a:r>
            <a:r>
              <a:rPr lang="en-US" altLang="en-US" i="1" dirty="0">
                <a:solidFill>
                  <a:schemeClr val="hlink"/>
                </a:solidFill>
                <a:latin typeface="+mn-lt"/>
              </a:rPr>
              <a:t>v</a:t>
            </a:r>
            <a:r>
              <a:rPr lang="en-US" altLang="en-US" dirty="0">
                <a:solidFill>
                  <a:schemeClr val="hlink"/>
                </a:solidFill>
                <a:latin typeface="+mn-lt"/>
              </a:rPr>
              <a:t> = 0.94</a:t>
            </a:r>
            <a:r>
              <a:rPr lang="en-US" altLang="en-US" i="1" dirty="0">
                <a:solidFill>
                  <a:schemeClr val="hlink"/>
                </a:solidFill>
                <a:latin typeface="+mn-lt"/>
              </a:rPr>
              <a:t>c</a:t>
            </a:r>
            <a:r>
              <a:rPr lang="en-US" altLang="en-US" dirty="0">
                <a:solidFill>
                  <a:schemeClr val="hlink"/>
                </a:solidFill>
                <a:latin typeface="+mn-lt"/>
              </a:rPr>
              <a:t>.</a:t>
            </a:r>
          </a:p>
        </p:txBody>
      </p:sp>
      <p:sp>
        <p:nvSpPr>
          <p:cNvPr id="1741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17420"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421"/>
                                        </p:tgtEl>
                                        <p:attrNameLst>
                                          <p:attrName>style.visibility</p:attrName>
                                        </p:attrNameLst>
                                      </p:cBhvr>
                                      <p:to>
                                        <p:strVal val="visible"/>
                                      </p:to>
                                    </p:set>
                                    <p:anim calcmode="lin" valueType="num">
                                      <p:cBhvr additive="base">
                                        <p:cTn id="7" dur="500" fill="hold"/>
                                        <p:tgtEl>
                                          <p:spTgt spid="17421"/>
                                        </p:tgtEl>
                                        <p:attrNameLst>
                                          <p:attrName>ppt_x</p:attrName>
                                        </p:attrNameLst>
                                      </p:cBhvr>
                                      <p:tavLst>
                                        <p:tav tm="0">
                                          <p:val>
                                            <p:strVal val="#ppt_x"/>
                                          </p:val>
                                        </p:tav>
                                        <p:tav tm="100000">
                                          <p:val>
                                            <p:strVal val="#ppt_x"/>
                                          </p:val>
                                        </p:tav>
                                      </p:tavLst>
                                    </p:anim>
                                    <p:anim calcmode="lin" valueType="num">
                                      <p:cBhvr additive="base">
                                        <p:cTn id="8" dur="500" fill="hold"/>
                                        <p:tgtEl>
                                          <p:spTgt spid="1742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9750"/>
                                        </p:tgtEl>
                                        <p:attrNameLst>
                                          <p:attrName>style.visibility</p:attrName>
                                        </p:attrNameLst>
                                      </p:cBhvr>
                                      <p:to>
                                        <p:strVal val="visible"/>
                                      </p:to>
                                    </p:set>
                                    <p:anim calcmode="lin" valueType="num">
                                      <p:cBhvr additive="base">
                                        <p:cTn id="13" dur="500" fill="hold"/>
                                        <p:tgtEl>
                                          <p:spTgt spid="159750"/>
                                        </p:tgtEl>
                                        <p:attrNameLst>
                                          <p:attrName>ppt_x</p:attrName>
                                        </p:attrNameLst>
                                      </p:cBhvr>
                                      <p:tavLst>
                                        <p:tav tm="0">
                                          <p:val>
                                            <p:strVal val="#ppt_x"/>
                                          </p:val>
                                        </p:tav>
                                        <p:tav tm="100000">
                                          <p:val>
                                            <p:strVal val="#ppt_x"/>
                                          </p:val>
                                        </p:tav>
                                      </p:tavLst>
                                    </p:anim>
                                    <p:anim calcmode="lin" valueType="num">
                                      <p:cBhvr additive="base">
                                        <p:cTn id="14" dur="500" fill="hold"/>
                                        <p:tgtEl>
                                          <p:spTgt spid="15975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9751"/>
                                        </p:tgtEl>
                                        <p:attrNameLst>
                                          <p:attrName>style.visibility</p:attrName>
                                        </p:attrNameLst>
                                      </p:cBhvr>
                                      <p:to>
                                        <p:strVal val="visible"/>
                                      </p:to>
                                    </p:set>
                                    <p:anim calcmode="lin" valueType="num">
                                      <p:cBhvr additive="base">
                                        <p:cTn id="19" dur="500" fill="hold"/>
                                        <p:tgtEl>
                                          <p:spTgt spid="159751"/>
                                        </p:tgtEl>
                                        <p:attrNameLst>
                                          <p:attrName>ppt_x</p:attrName>
                                        </p:attrNameLst>
                                      </p:cBhvr>
                                      <p:tavLst>
                                        <p:tav tm="0">
                                          <p:val>
                                            <p:strVal val="#ppt_x"/>
                                          </p:val>
                                        </p:tav>
                                        <p:tav tm="100000">
                                          <p:val>
                                            <p:strVal val="#ppt_x"/>
                                          </p:val>
                                        </p:tav>
                                      </p:tavLst>
                                    </p:anim>
                                    <p:anim calcmode="lin" valueType="num">
                                      <p:cBhvr additive="base">
                                        <p:cTn id="20" dur="500" fill="hold"/>
                                        <p:tgtEl>
                                          <p:spTgt spid="15975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9752"/>
                                        </p:tgtEl>
                                        <p:attrNameLst>
                                          <p:attrName>style.visibility</p:attrName>
                                        </p:attrNameLst>
                                      </p:cBhvr>
                                      <p:to>
                                        <p:strVal val="visible"/>
                                      </p:to>
                                    </p:set>
                                    <p:anim calcmode="lin" valueType="num">
                                      <p:cBhvr additive="base">
                                        <p:cTn id="25" dur="500" fill="hold"/>
                                        <p:tgtEl>
                                          <p:spTgt spid="159752"/>
                                        </p:tgtEl>
                                        <p:attrNameLst>
                                          <p:attrName>ppt_x</p:attrName>
                                        </p:attrNameLst>
                                      </p:cBhvr>
                                      <p:tavLst>
                                        <p:tav tm="0">
                                          <p:val>
                                            <p:strVal val="#ppt_x"/>
                                          </p:val>
                                        </p:tav>
                                        <p:tav tm="100000">
                                          <p:val>
                                            <p:strVal val="#ppt_x"/>
                                          </p:val>
                                        </p:tav>
                                      </p:tavLst>
                                    </p:anim>
                                    <p:anim calcmode="lin" valueType="num">
                                      <p:cBhvr additive="base">
                                        <p:cTn id="26" dur="500" fill="hold"/>
                                        <p:tgtEl>
                                          <p:spTgt spid="15975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9753"/>
                                        </p:tgtEl>
                                        <p:attrNameLst>
                                          <p:attrName>style.visibility</p:attrName>
                                        </p:attrNameLst>
                                      </p:cBhvr>
                                      <p:to>
                                        <p:strVal val="visible"/>
                                      </p:to>
                                    </p:set>
                                    <p:anim calcmode="lin" valueType="num">
                                      <p:cBhvr additive="base">
                                        <p:cTn id="31" dur="500" fill="hold"/>
                                        <p:tgtEl>
                                          <p:spTgt spid="159753"/>
                                        </p:tgtEl>
                                        <p:attrNameLst>
                                          <p:attrName>ppt_x</p:attrName>
                                        </p:attrNameLst>
                                      </p:cBhvr>
                                      <p:tavLst>
                                        <p:tav tm="0">
                                          <p:val>
                                            <p:strVal val="#ppt_x"/>
                                          </p:val>
                                        </p:tav>
                                        <p:tav tm="100000">
                                          <p:val>
                                            <p:strVal val="#ppt_x"/>
                                          </p:val>
                                        </p:tav>
                                      </p:tavLst>
                                    </p:anim>
                                    <p:anim calcmode="lin" valueType="num">
                                      <p:cBhvr additive="base">
                                        <p:cTn id="32" dur="500" fill="hold"/>
                                        <p:tgtEl>
                                          <p:spTgt spid="15975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9754"/>
                                        </p:tgtEl>
                                        <p:attrNameLst>
                                          <p:attrName>style.visibility</p:attrName>
                                        </p:attrNameLst>
                                      </p:cBhvr>
                                      <p:to>
                                        <p:strVal val="visible"/>
                                      </p:to>
                                    </p:set>
                                    <p:anim calcmode="lin" valueType="num">
                                      <p:cBhvr additive="base">
                                        <p:cTn id="37" dur="500" fill="hold"/>
                                        <p:tgtEl>
                                          <p:spTgt spid="159754"/>
                                        </p:tgtEl>
                                        <p:attrNameLst>
                                          <p:attrName>ppt_x</p:attrName>
                                        </p:attrNameLst>
                                      </p:cBhvr>
                                      <p:tavLst>
                                        <p:tav tm="0">
                                          <p:val>
                                            <p:strVal val="#ppt_x"/>
                                          </p:val>
                                        </p:tav>
                                        <p:tav tm="100000">
                                          <p:val>
                                            <p:strVal val="#ppt_x"/>
                                          </p:val>
                                        </p:tav>
                                      </p:tavLst>
                                    </p:anim>
                                    <p:anim calcmode="lin" valueType="num">
                                      <p:cBhvr additive="base">
                                        <p:cTn id="38" dur="500" fill="hold"/>
                                        <p:tgtEl>
                                          <p:spTgt spid="15975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9755"/>
                                        </p:tgtEl>
                                        <p:attrNameLst>
                                          <p:attrName>style.visibility</p:attrName>
                                        </p:attrNameLst>
                                      </p:cBhvr>
                                      <p:to>
                                        <p:strVal val="visible"/>
                                      </p:to>
                                    </p:set>
                                    <p:anim calcmode="lin" valueType="num">
                                      <p:cBhvr additive="base">
                                        <p:cTn id="43" dur="500" fill="hold"/>
                                        <p:tgtEl>
                                          <p:spTgt spid="159755"/>
                                        </p:tgtEl>
                                        <p:attrNameLst>
                                          <p:attrName>ppt_x</p:attrName>
                                        </p:attrNameLst>
                                      </p:cBhvr>
                                      <p:tavLst>
                                        <p:tav tm="0">
                                          <p:val>
                                            <p:strVal val="#ppt_x"/>
                                          </p:val>
                                        </p:tav>
                                        <p:tav tm="100000">
                                          <p:val>
                                            <p:strVal val="#ppt_x"/>
                                          </p:val>
                                        </p:tav>
                                      </p:tavLst>
                                    </p:anim>
                                    <p:anim calcmode="lin" valueType="num">
                                      <p:cBhvr additive="base">
                                        <p:cTn id="44" dur="500" fill="hold"/>
                                        <p:tgtEl>
                                          <p:spTgt spid="15975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9756"/>
                                        </p:tgtEl>
                                        <p:attrNameLst>
                                          <p:attrName>style.visibility</p:attrName>
                                        </p:attrNameLst>
                                      </p:cBhvr>
                                      <p:to>
                                        <p:strVal val="visible"/>
                                      </p:to>
                                    </p:set>
                                    <p:anim calcmode="lin" valueType="num">
                                      <p:cBhvr additive="base">
                                        <p:cTn id="49" dur="500" fill="hold"/>
                                        <p:tgtEl>
                                          <p:spTgt spid="159756"/>
                                        </p:tgtEl>
                                        <p:attrNameLst>
                                          <p:attrName>ppt_x</p:attrName>
                                        </p:attrNameLst>
                                      </p:cBhvr>
                                      <p:tavLst>
                                        <p:tav tm="0">
                                          <p:val>
                                            <p:strVal val="#ppt_x"/>
                                          </p:val>
                                        </p:tav>
                                        <p:tav tm="100000">
                                          <p:val>
                                            <p:strVal val="#ppt_x"/>
                                          </p:val>
                                        </p:tav>
                                      </p:tavLst>
                                    </p:anim>
                                    <p:anim calcmode="lin" valueType="num">
                                      <p:cBhvr additive="base">
                                        <p:cTn id="50" dur="500" fill="hold"/>
                                        <p:tgtEl>
                                          <p:spTgt spid="15975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0" grpId="0"/>
      <p:bldP spid="159751" grpId="0"/>
      <p:bldP spid="159752" grpId="0"/>
      <p:bldP spid="159753" grpId="0"/>
      <p:bldP spid="159754" grpId="0"/>
      <p:bldP spid="159755" grpId="0"/>
      <p:bldP spid="15975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ChangeArrowheads="1"/>
          </p:cNvSpPr>
          <p:nvPr/>
        </p:nvSpPr>
        <p:spPr bwMode="auto">
          <a:xfrm>
            <a:off x="685800" y="1785938"/>
            <a:ext cx="7772400" cy="5072062"/>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8447" name="Picture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01675" y="4037013"/>
            <a:ext cx="7739063" cy="2844800"/>
          </a:xfrm>
          <a:prstGeom prst="rect">
            <a:avLst/>
          </a:prstGeom>
          <a:noFill/>
          <a:ln w="9525">
            <a:noFill/>
            <a:miter lim="800000"/>
            <a:headEnd/>
            <a:tailEnd/>
          </a:ln>
        </p:spPr>
      </p:pic>
      <p:pic>
        <p:nvPicPr>
          <p:cNvPr id="18445" name="Picture 13"/>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04850" y="2151063"/>
            <a:ext cx="7816850" cy="1619250"/>
          </a:xfrm>
          <a:prstGeom prst="rect">
            <a:avLst/>
          </a:prstGeom>
          <a:noFill/>
          <a:ln w="9525">
            <a:noFill/>
            <a:miter lim="800000"/>
            <a:headEnd/>
            <a:tailEnd/>
          </a:ln>
        </p:spPr>
      </p:pic>
      <p:pic>
        <p:nvPicPr>
          <p:cNvPr id="161797" name="Picture 5"/>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01675" y="1838325"/>
            <a:ext cx="4164013" cy="369888"/>
          </a:xfrm>
          <a:prstGeom prst="rect">
            <a:avLst/>
          </a:prstGeom>
          <a:noFill/>
          <a:ln w="9525">
            <a:noFill/>
            <a:miter lim="800000"/>
            <a:headEnd/>
            <a:tailEnd/>
          </a:ln>
        </p:spPr>
      </p:pic>
      <p:sp>
        <p:nvSpPr>
          <p:cNvPr id="161800" name="Text Box 8"/>
          <p:cNvSpPr txBox="1">
            <a:spLocks noChangeArrowheads="1"/>
          </p:cNvSpPr>
          <p:nvPr/>
        </p:nvSpPr>
        <p:spPr bwMode="auto">
          <a:xfrm>
            <a:off x="1301750" y="2581275"/>
            <a:ext cx="7516813" cy="8302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●The mass as measured by an observer at rest with respect to the mass.</a:t>
            </a:r>
          </a:p>
        </p:txBody>
      </p:sp>
      <p:sp>
        <p:nvSpPr>
          <p:cNvPr id="161801" name="Text Box 9"/>
          <p:cNvSpPr txBox="1">
            <a:spLocks noChangeArrowheads="1"/>
          </p:cNvSpPr>
          <p:nvPr/>
        </p:nvSpPr>
        <p:spPr bwMode="auto">
          <a:xfrm>
            <a:off x="1301750" y="3303588"/>
            <a:ext cx="7108825" cy="831850"/>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●The mass as measured by an observer in the rest frame of the mass.</a:t>
            </a:r>
          </a:p>
        </p:txBody>
      </p:sp>
      <p:sp>
        <p:nvSpPr>
          <p:cNvPr id="161802" name="Text Box 10"/>
          <p:cNvSpPr txBox="1">
            <a:spLocks noChangeArrowheads="1"/>
          </p:cNvSpPr>
          <p:nvPr/>
        </p:nvSpPr>
        <p:spPr bwMode="auto">
          <a:xfrm>
            <a:off x="1303338" y="5605463"/>
            <a:ext cx="7516812"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●From the formula we see that </a:t>
            </a:r>
            <a:r>
              <a:rPr lang="en-US" altLang="en-US" i="1" dirty="0">
                <a:solidFill>
                  <a:schemeClr val="hlink"/>
                </a:solidFill>
                <a:latin typeface="+mn-lt"/>
                <a:cs typeface="Courier New" pitchFamily="49" charset="0"/>
              </a:rPr>
              <a:t>v</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 </a:t>
            </a:r>
            <a:r>
              <a:rPr lang="en-US" altLang="en-US" i="1" dirty="0">
                <a:solidFill>
                  <a:schemeClr val="hlink"/>
                </a:solidFill>
                <a:latin typeface="+mn-lt"/>
                <a:cs typeface="Courier New" pitchFamily="49" charset="0"/>
                <a:sym typeface="Symbol" pitchFamily="18" charset="2"/>
              </a:rPr>
              <a:t>V</a:t>
            </a:r>
            <a:r>
              <a:rPr lang="en-US" altLang="en-US" dirty="0">
                <a:solidFill>
                  <a:schemeClr val="hlink"/>
                </a:solidFill>
                <a:latin typeface="+mn-lt"/>
                <a:cs typeface="Courier New" pitchFamily="49" charset="0"/>
                <a:sym typeface="Symbol" pitchFamily="18" charset="2"/>
              </a:rPr>
              <a:t>.</a:t>
            </a:r>
          </a:p>
        </p:txBody>
      </p:sp>
      <p:sp>
        <p:nvSpPr>
          <p:cNvPr id="161803" name="Text Box 11"/>
          <p:cNvSpPr txBox="1">
            <a:spLocks noChangeArrowheads="1"/>
          </p:cNvSpPr>
          <p:nvPr/>
        </p:nvSpPr>
        <p:spPr bwMode="auto">
          <a:xfrm>
            <a:off x="1309688" y="6070600"/>
            <a:ext cx="7096125" cy="793750"/>
          </a:xfrm>
          <a:prstGeom prst="rect">
            <a:avLst/>
          </a:prstGeom>
          <a:noFill/>
          <a:ln w="9525">
            <a:noFill/>
            <a:miter lim="800000"/>
            <a:headEnd/>
            <a:tailEnd/>
          </a:ln>
        </p:spPr>
        <p:txBody>
          <a:bodyPr>
            <a:spAutoFit/>
          </a:bodyPr>
          <a:lstStyle/>
          <a:p>
            <a:pPr>
              <a:lnSpc>
                <a:spcPct val="95000"/>
              </a:lnSpc>
              <a:defRPr/>
            </a:pPr>
            <a:r>
              <a:rPr lang="en-US" altLang="en-US" dirty="0">
                <a:solidFill>
                  <a:schemeClr val="hlink"/>
                </a:solidFill>
                <a:latin typeface="+mn-lt"/>
                <a:cs typeface="Courier New" pitchFamily="49" charset="0"/>
              </a:rPr>
              <a:t>●Thus if </a:t>
            </a:r>
            <a:r>
              <a:rPr lang="en-US" altLang="en-US" i="1" dirty="0">
                <a:solidFill>
                  <a:schemeClr val="hlink"/>
                </a:solidFill>
                <a:latin typeface="+mn-lt"/>
                <a:cs typeface="Courier New" pitchFamily="49" charset="0"/>
              </a:rPr>
              <a:t>V</a:t>
            </a:r>
            <a:r>
              <a:rPr lang="en-US" altLang="en-US" dirty="0">
                <a:solidFill>
                  <a:schemeClr val="hlink"/>
                </a:solidFill>
                <a:latin typeface="+mn-lt"/>
                <a:cs typeface="Courier New" pitchFamily="49" charset="0"/>
              </a:rPr>
              <a:t> is large enough, </a:t>
            </a:r>
            <a:r>
              <a:rPr lang="en-US" altLang="en-US" i="1" dirty="0">
                <a:solidFill>
                  <a:schemeClr val="hlink"/>
                </a:solidFill>
                <a:latin typeface="+mn-lt"/>
                <a:cs typeface="Courier New" pitchFamily="49" charset="0"/>
              </a:rPr>
              <a:t>v</a:t>
            </a:r>
            <a:r>
              <a:rPr lang="en-US" altLang="en-US" dirty="0">
                <a:solidFill>
                  <a:schemeClr val="hlink"/>
                </a:solidFill>
                <a:latin typeface="+mn-lt"/>
                <a:cs typeface="Courier New" pitchFamily="49" charset="0"/>
              </a:rPr>
              <a:t> &gt; </a:t>
            </a:r>
            <a:r>
              <a:rPr lang="en-US" altLang="en-US" i="1" dirty="0">
                <a:solidFill>
                  <a:schemeClr val="hlink"/>
                </a:solidFill>
                <a:latin typeface="+mn-lt"/>
                <a:cs typeface="Courier New" pitchFamily="49" charset="0"/>
              </a:rPr>
              <a:t>c</a:t>
            </a:r>
            <a:r>
              <a:rPr lang="en-US" altLang="en-US" dirty="0">
                <a:solidFill>
                  <a:schemeClr val="hlink"/>
                </a:solidFill>
                <a:latin typeface="+mn-lt"/>
                <a:cs typeface="Courier New" pitchFamily="49" charset="0"/>
              </a:rPr>
              <a:t>, which cannot happen.</a:t>
            </a:r>
            <a:endParaRPr lang="en-US" altLang="en-US" dirty="0">
              <a:solidFill>
                <a:schemeClr val="hlink"/>
              </a:solidFill>
              <a:latin typeface="+mn-lt"/>
              <a:cs typeface="Courier New" pitchFamily="49" charset="0"/>
              <a:sym typeface="Symbol" pitchFamily="18" charset="2"/>
            </a:endParaRPr>
          </a:p>
        </p:txBody>
      </p:sp>
      <p:sp>
        <p:nvSpPr>
          <p:cNvPr id="161804" name="Line 12"/>
          <p:cNvSpPr>
            <a:spLocks noChangeShapeType="1"/>
          </p:cNvSpPr>
          <p:nvPr/>
        </p:nvSpPr>
        <p:spPr bwMode="auto">
          <a:xfrm>
            <a:off x="6298052" y="5649693"/>
            <a:ext cx="219075" cy="0"/>
          </a:xfrm>
          <a:prstGeom prst="line">
            <a:avLst/>
          </a:prstGeom>
          <a:noFill/>
          <a:ln w="9525">
            <a:solidFill>
              <a:schemeClr val="hlink"/>
            </a:solidFill>
            <a:round/>
            <a:headEnd/>
            <a:tailEnd/>
          </a:ln>
        </p:spPr>
        <p:txBody>
          <a:bodyPr/>
          <a:lstStyle/>
          <a:p>
            <a:pPr>
              <a:defRPr/>
            </a:pPr>
            <a:endParaRPr lang="en-US">
              <a:latin typeface="+mn-lt"/>
            </a:endParaRPr>
          </a:p>
        </p:txBody>
      </p:sp>
      <p:sp>
        <p:nvSpPr>
          <p:cNvPr id="18443"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18444"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1797"/>
                                        </p:tgtEl>
                                        <p:attrNameLst>
                                          <p:attrName>style.visibility</p:attrName>
                                        </p:attrNameLst>
                                      </p:cBhvr>
                                      <p:to>
                                        <p:strVal val="visible"/>
                                      </p:to>
                                    </p:set>
                                    <p:anim calcmode="lin" valueType="num">
                                      <p:cBhvr additive="base">
                                        <p:cTn id="7" dur="500" fill="hold"/>
                                        <p:tgtEl>
                                          <p:spTgt spid="161797"/>
                                        </p:tgtEl>
                                        <p:attrNameLst>
                                          <p:attrName>ppt_x</p:attrName>
                                        </p:attrNameLst>
                                      </p:cBhvr>
                                      <p:tavLst>
                                        <p:tav tm="0">
                                          <p:val>
                                            <p:strVal val="#ppt_x"/>
                                          </p:val>
                                        </p:tav>
                                        <p:tav tm="100000">
                                          <p:val>
                                            <p:strVal val="#ppt_x"/>
                                          </p:val>
                                        </p:tav>
                                      </p:tavLst>
                                    </p:anim>
                                    <p:anim calcmode="lin" valueType="num">
                                      <p:cBhvr additive="base">
                                        <p:cTn id="8" dur="500" fill="hold"/>
                                        <p:tgtEl>
                                          <p:spTgt spid="16179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8445"/>
                                        </p:tgtEl>
                                        <p:attrNameLst>
                                          <p:attrName>style.visibility</p:attrName>
                                        </p:attrNameLst>
                                      </p:cBhvr>
                                      <p:to>
                                        <p:strVal val="visible"/>
                                      </p:to>
                                    </p:set>
                                    <p:anim calcmode="lin" valueType="num">
                                      <p:cBhvr additive="base">
                                        <p:cTn id="13" dur="500" fill="hold"/>
                                        <p:tgtEl>
                                          <p:spTgt spid="18445"/>
                                        </p:tgtEl>
                                        <p:attrNameLst>
                                          <p:attrName>ppt_x</p:attrName>
                                        </p:attrNameLst>
                                      </p:cBhvr>
                                      <p:tavLst>
                                        <p:tav tm="0">
                                          <p:val>
                                            <p:strVal val="#ppt_x"/>
                                          </p:val>
                                        </p:tav>
                                        <p:tav tm="100000">
                                          <p:val>
                                            <p:strVal val="#ppt_x"/>
                                          </p:val>
                                        </p:tav>
                                      </p:tavLst>
                                    </p:anim>
                                    <p:anim calcmode="lin" valueType="num">
                                      <p:cBhvr additive="base">
                                        <p:cTn id="14" dur="500" fill="hold"/>
                                        <p:tgtEl>
                                          <p:spTgt spid="1844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1800"/>
                                        </p:tgtEl>
                                        <p:attrNameLst>
                                          <p:attrName>style.visibility</p:attrName>
                                        </p:attrNameLst>
                                      </p:cBhvr>
                                      <p:to>
                                        <p:strVal val="visible"/>
                                      </p:to>
                                    </p:set>
                                    <p:anim calcmode="lin" valueType="num">
                                      <p:cBhvr additive="base">
                                        <p:cTn id="19" dur="500" fill="hold"/>
                                        <p:tgtEl>
                                          <p:spTgt spid="161800"/>
                                        </p:tgtEl>
                                        <p:attrNameLst>
                                          <p:attrName>ppt_x</p:attrName>
                                        </p:attrNameLst>
                                      </p:cBhvr>
                                      <p:tavLst>
                                        <p:tav tm="0">
                                          <p:val>
                                            <p:strVal val="#ppt_x"/>
                                          </p:val>
                                        </p:tav>
                                        <p:tav tm="100000">
                                          <p:val>
                                            <p:strVal val="#ppt_x"/>
                                          </p:val>
                                        </p:tav>
                                      </p:tavLst>
                                    </p:anim>
                                    <p:anim calcmode="lin" valueType="num">
                                      <p:cBhvr additive="base">
                                        <p:cTn id="20" dur="500" fill="hold"/>
                                        <p:tgtEl>
                                          <p:spTgt spid="16180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1801"/>
                                        </p:tgtEl>
                                        <p:attrNameLst>
                                          <p:attrName>style.visibility</p:attrName>
                                        </p:attrNameLst>
                                      </p:cBhvr>
                                      <p:to>
                                        <p:strVal val="visible"/>
                                      </p:to>
                                    </p:set>
                                    <p:anim calcmode="lin" valueType="num">
                                      <p:cBhvr additive="base">
                                        <p:cTn id="25" dur="500" fill="hold"/>
                                        <p:tgtEl>
                                          <p:spTgt spid="161801"/>
                                        </p:tgtEl>
                                        <p:attrNameLst>
                                          <p:attrName>ppt_x</p:attrName>
                                        </p:attrNameLst>
                                      </p:cBhvr>
                                      <p:tavLst>
                                        <p:tav tm="0">
                                          <p:val>
                                            <p:strVal val="#ppt_x"/>
                                          </p:val>
                                        </p:tav>
                                        <p:tav tm="100000">
                                          <p:val>
                                            <p:strVal val="#ppt_x"/>
                                          </p:val>
                                        </p:tav>
                                      </p:tavLst>
                                    </p:anim>
                                    <p:anim calcmode="lin" valueType="num">
                                      <p:cBhvr additive="base">
                                        <p:cTn id="26" dur="500" fill="hold"/>
                                        <p:tgtEl>
                                          <p:spTgt spid="16180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8447"/>
                                        </p:tgtEl>
                                        <p:attrNameLst>
                                          <p:attrName>style.visibility</p:attrName>
                                        </p:attrNameLst>
                                      </p:cBhvr>
                                      <p:to>
                                        <p:strVal val="visible"/>
                                      </p:to>
                                    </p:set>
                                    <p:anim calcmode="lin" valueType="num">
                                      <p:cBhvr additive="base">
                                        <p:cTn id="31" dur="500" fill="hold"/>
                                        <p:tgtEl>
                                          <p:spTgt spid="18447"/>
                                        </p:tgtEl>
                                        <p:attrNameLst>
                                          <p:attrName>ppt_x</p:attrName>
                                        </p:attrNameLst>
                                      </p:cBhvr>
                                      <p:tavLst>
                                        <p:tav tm="0">
                                          <p:val>
                                            <p:strVal val="#ppt_x"/>
                                          </p:val>
                                        </p:tav>
                                        <p:tav tm="100000">
                                          <p:val>
                                            <p:strVal val="#ppt_x"/>
                                          </p:val>
                                        </p:tav>
                                      </p:tavLst>
                                    </p:anim>
                                    <p:anim calcmode="lin" valueType="num">
                                      <p:cBhvr additive="base">
                                        <p:cTn id="32" dur="500" fill="hold"/>
                                        <p:tgtEl>
                                          <p:spTgt spid="184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1802"/>
                                        </p:tgtEl>
                                        <p:attrNameLst>
                                          <p:attrName>style.visibility</p:attrName>
                                        </p:attrNameLst>
                                      </p:cBhvr>
                                      <p:to>
                                        <p:strVal val="visible"/>
                                      </p:to>
                                    </p:set>
                                    <p:anim calcmode="lin" valueType="num">
                                      <p:cBhvr additive="base">
                                        <p:cTn id="37" dur="500" fill="hold"/>
                                        <p:tgtEl>
                                          <p:spTgt spid="161802"/>
                                        </p:tgtEl>
                                        <p:attrNameLst>
                                          <p:attrName>ppt_x</p:attrName>
                                        </p:attrNameLst>
                                      </p:cBhvr>
                                      <p:tavLst>
                                        <p:tav tm="0">
                                          <p:val>
                                            <p:strVal val="#ppt_x"/>
                                          </p:val>
                                        </p:tav>
                                        <p:tav tm="100000">
                                          <p:val>
                                            <p:strVal val="#ppt_x"/>
                                          </p:val>
                                        </p:tav>
                                      </p:tavLst>
                                    </p:anim>
                                    <p:anim calcmode="lin" valueType="num">
                                      <p:cBhvr additive="base">
                                        <p:cTn id="38" dur="500" fill="hold"/>
                                        <p:tgtEl>
                                          <p:spTgt spid="16180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par>
                                <p:cTn id="39" presetID="2" presetClass="entr" presetSubtype="4" fill="hold" nodeType="withEffect">
                                  <p:stCondLst>
                                    <p:cond delay="0"/>
                                  </p:stCondLst>
                                  <p:childTnLst>
                                    <p:set>
                                      <p:cBhvr>
                                        <p:cTn id="40" dur="1" fill="hold">
                                          <p:stCondLst>
                                            <p:cond delay="0"/>
                                          </p:stCondLst>
                                        </p:cTn>
                                        <p:tgtEl>
                                          <p:spTgt spid="161804"/>
                                        </p:tgtEl>
                                        <p:attrNameLst>
                                          <p:attrName>style.visibility</p:attrName>
                                        </p:attrNameLst>
                                      </p:cBhvr>
                                      <p:to>
                                        <p:strVal val="visible"/>
                                      </p:to>
                                    </p:set>
                                    <p:anim calcmode="lin" valueType="num">
                                      <p:cBhvr additive="base">
                                        <p:cTn id="41" dur="500" fill="hold"/>
                                        <p:tgtEl>
                                          <p:spTgt spid="161804"/>
                                        </p:tgtEl>
                                        <p:attrNameLst>
                                          <p:attrName>ppt_x</p:attrName>
                                        </p:attrNameLst>
                                      </p:cBhvr>
                                      <p:tavLst>
                                        <p:tav tm="0">
                                          <p:val>
                                            <p:strVal val="#ppt_x"/>
                                          </p:val>
                                        </p:tav>
                                        <p:tav tm="100000">
                                          <p:val>
                                            <p:strVal val="#ppt_x"/>
                                          </p:val>
                                        </p:tav>
                                      </p:tavLst>
                                    </p:anim>
                                    <p:anim calcmode="lin" valueType="num">
                                      <p:cBhvr additive="base">
                                        <p:cTn id="42" dur="500" fill="hold"/>
                                        <p:tgtEl>
                                          <p:spTgt spid="16180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9"/>
                                            </p:cond>
                                          </p:stCondLst>
                                          <p:endCondLst>
                                            <p:cond evt="onStopAudio" delay="0">
                                              <p:tgtEl>
                                                <p:sldTgt/>
                                              </p:tgtEl>
                                            </p:cond>
                                          </p:endCondLst>
                                        </p:cTn>
                                        <p:tgtEl>
                                          <p:sndTgt r:embed="rId4" name="arrow.wav"/>
                                        </p:tgtEl>
                                      </p:cMediaNode>
                                    </p:audio>
                                  </p:sub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161803"/>
                                        </p:tgtEl>
                                        <p:attrNameLst>
                                          <p:attrName>style.visibility</p:attrName>
                                        </p:attrNameLst>
                                      </p:cBhvr>
                                      <p:to>
                                        <p:strVal val="visible"/>
                                      </p:to>
                                    </p:set>
                                    <p:anim calcmode="lin" valueType="num">
                                      <p:cBhvr additive="base">
                                        <p:cTn id="47" dur="500" fill="hold"/>
                                        <p:tgtEl>
                                          <p:spTgt spid="161803"/>
                                        </p:tgtEl>
                                        <p:attrNameLst>
                                          <p:attrName>ppt_x</p:attrName>
                                        </p:attrNameLst>
                                      </p:cBhvr>
                                      <p:tavLst>
                                        <p:tav tm="0">
                                          <p:val>
                                            <p:strVal val="#ppt_x"/>
                                          </p:val>
                                        </p:tav>
                                        <p:tav tm="100000">
                                          <p:val>
                                            <p:strVal val="#ppt_x"/>
                                          </p:val>
                                        </p:tav>
                                      </p:tavLst>
                                    </p:anim>
                                    <p:anim calcmode="lin" valueType="num">
                                      <p:cBhvr additive="base">
                                        <p:cTn id="48" dur="500" fill="hold"/>
                                        <p:tgtEl>
                                          <p:spTgt spid="16180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800" grpId="0"/>
      <p:bldP spid="161801" grpId="0"/>
      <p:bldP spid="161802" grpId="0"/>
      <p:bldP spid="16180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685800" y="1785938"/>
            <a:ext cx="7772400" cy="5072062"/>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9473" name="Picture 1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95325" y="2211388"/>
            <a:ext cx="7788275" cy="2936875"/>
          </a:xfrm>
          <a:prstGeom prst="rect">
            <a:avLst/>
          </a:prstGeom>
          <a:noFill/>
          <a:ln w="9525">
            <a:noFill/>
            <a:miter lim="800000"/>
            <a:headEnd/>
            <a:tailEnd/>
          </a:ln>
        </p:spPr>
      </p:pic>
      <p:sp>
        <p:nvSpPr>
          <p:cNvPr id="163847" name="Text Box 7"/>
          <p:cNvSpPr txBox="1">
            <a:spLocks noChangeArrowheads="1"/>
          </p:cNvSpPr>
          <p:nvPr/>
        </p:nvSpPr>
        <p:spPr bwMode="auto">
          <a:xfrm>
            <a:off x="1322388" y="3343275"/>
            <a:ext cx="7516812"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●Use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i="1" baseline="-25000" dirty="0">
                <a:solidFill>
                  <a:schemeClr val="hlink"/>
                </a:solidFill>
                <a:latin typeface="+mn-lt"/>
                <a:cs typeface="Courier New" pitchFamily="49" charset="0"/>
              </a:rPr>
              <a:t>K</a:t>
            </a:r>
            <a:r>
              <a:rPr lang="en-US" altLang="en-US" i="1"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163848" name="Text Box 8"/>
          <p:cNvSpPr txBox="1">
            <a:spLocks noChangeArrowheads="1"/>
          </p:cNvSpPr>
          <p:nvPr/>
        </p:nvSpPr>
        <p:spPr bwMode="auto">
          <a:xfrm>
            <a:off x="3215127" y="4341813"/>
            <a:ext cx="2705100"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mc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dirty="0">
                <a:solidFill>
                  <a:schemeClr val="hlink"/>
                </a:solidFill>
                <a:latin typeface="+mn-lt"/>
                <a:cs typeface="Courier New" pitchFamily="49" charset="0"/>
              </a:rPr>
              <a:t> </a:t>
            </a:r>
            <a:endParaRPr lang="en-US" altLang="en-US" dirty="0">
              <a:solidFill>
                <a:schemeClr val="hlink"/>
              </a:solidFill>
              <a:latin typeface="+mn-lt"/>
              <a:cs typeface="Courier New" pitchFamily="49" charset="0"/>
              <a:sym typeface="Symbol" pitchFamily="18" charset="2"/>
            </a:endParaRPr>
          </a:p>
        </p:txBody>
      </p:sp>
      <p:sp>
        <p:nvSpPr>
          <p:cNvPr id="163849" name="Text Box 9"/>
          <p:cNvSpPr txBox="1">
            <a:spLocks noChangeArrowheads="1"/>
          </p:cNvSpPr>
          <p:nvPr/>
        </p:nvSpPr>
        <p:spPr bwMode="auto">
          <a:xfrm>
            <a:off x="3475477" y="4635500"/>
            <a:ext cx="2524125"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m</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sym typeface="Symbol" pitchFamily="18" charset="2"/>
            </a:endParaRPr>
          </a:p>
        </p:txBody>
      </p:sp>
      <p:sp>
        <p:nvSpPr>
          <p:cNvPr id="163850" name="Text Box 10"/>
          <p:cNvSpPr txBox="1">
            <a:spLocks noChangeArrowheads="1"/>
          </p:cNvSpPr>
          <p:nvPr/>
        </p:nvSpPr>
        <p:spPr bwMode="auto">
          <a:xfrm>
            <a:off x="3480239" y="4957763"/>
            <a:ext cx="3451225"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m</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(5.0</a:t>
            </a:r>
            <a:r>
              <a:rPr lang="en-US" altLang="en-US" dirty="0">
                <a:solidFill>
                  <a:schemeClr val="hlink"/>
                </a:solidFill>
                <a:latin typeface="+mn-lt"/>
                <a:cs typeface="Courier New" pitchFamily="49" charset="0"/>
                <a:sym typeface="Symbol" pitchFamily="18" charset="2"/>
              </a:rPr>
              <a:t>10</a:t>
            </a:r>
            <a:r>
              <a:rPr lang="en-US" altLang="en-US" baseline="30000" dirty="0">
                <a:solidFill>
                  <a:schemeClr val="hlink"/>
                </a:solidFill>
                <a:latin typeface="+mn-lt"/>
                <a:cs typeface="Courier New" pitchFamily="49" charset="0"/>
                <a:sym typeface="Symbol" pitchFamily="18" charset="2"/>
              </a:rPr>
              <a:t>6 </a:t>
            </a:r>
            <a:r>
              <a:rPr lang="en-US" altLang="en-US" dirty="0">
                <a:solidFill>
                  <a:schemeClr val="hlink"/>
                </a:solidFill>
                <a:latin typeface="+mn-lt"/>
                <a:cs typeface="Courier New" pitchFamily="49" charset="0"/>
                <a:sym typeface="Symbol" pitchFamily="18" charset="2"/>
              </a:rPr>
              <a:t>V</a:t>
            </a:r>
            <a:r>
              <a:rPr lang="en-US" altLang="en-US" dirty="0">
                <a:solidFill>
                  <a:schemeClr val="hlink"/>
                </a:solidFill>
                <a:latin typeface="+mn-lt"/>
                <a:cs typeface="Courier New" pitchFamily="49" charset="0"/>
              </a:rPr>
              <a:t>) </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sym typeface="Symbol" pitchFamily="18" charset="2"/>
            </a:endParaRPr>
          </a:p>
        </p:txBody>
      </p:sp>
      <p:sp>
        <p:nvSpPr>
          <p:cNvPr id="163851" name="Text Box 11"/>
          <p:cNvSpPr txBox="1">
            <a:spLocks noChangeArrowheads="1"/>
          </p:cNvSpPr>
          <p:nvPr/>
        </p:nvSpPr>
        <p:spPr bwMode="auto">
          <a:xfrm>
            <a:off x="3486589" y="5278438"/>
            <a:ext cx="317341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m</a:t>
            </a:r>
            <a:r>
              <a:rPr lang="en-US" altLang="en-US" dirty="0">
                <a:solidFill>
                  <a:schemeClr val="hlink"/>
                </a:solidFill>
                <a:latin typeface="+mn-lt"/>
                <a:cs typeface="Courier New" pitchFamily="49" charset="0"/>
              </a:rPr>
              <a:t> = 5.0</a:t>
            </a:r>
            <a:r>
              <a:rPr lang="en-US" altLang="en-US" dirty="0">
                <a:solidFill>
                  <a:schemeClr val="hlink"/>
                </a:solidFill>
                <a:latin typeface="+mn-lt"/>
                <a:cs typeface="Courier New" pitchFamily="49" charset="0"/>
                <a:sym typeface="Symbol" pitchFamily="18" charset="2"/>
              </a:rPr>
              <a:t> </a:t>
            </a:r>
            <a:r>
              <a:rPr lang="en-US" altLang="en-US" dirty="0" err="1">
                <a:solidFill>
                  <a:schemeClr val="hlink"/>
                </a:solidFill>
                <a:latin typeface="+mn-lt"/>
                <a:cs typeface="Courier New" pitchFamily="49" charset="0"/>
                <a:sym typeface="Symbol" pitchFamily="18" charset="2"/>
              </a:rPr>
              <a:t>M</a:t>
            </a:r>
            <a:r>
              <a:rPr lang="en-US" altLang="en-US" dirty="0" err="1">
                <a:solidFill>
                  <a:schemeClr val="hlink"/>
                </a:solidFill>
                <a:latin typeface="+mn-lt"/>
                <a:cs typeface="Courier New" pitchFamily="49" charset="0"/>
              </a:rPr>
              <a:t>e</a:t>
            </a:r>
            <a:r>
              <a:rPr lang="en-US" altLang="en-US" dirty="0" err="1">
                <a:solidFill>
                  <a:schemeClr val="hlink"/>
                </a:solidFill>
                <a:latin typeface="+mn-lt"/>
                <a:cs typeface="Courier New" pitchFamily="49" charset="0"/>
                <a:sym typeface="Symbol" pitchFamily="18" charset="2"/>
              </a:rPr>
              <a:t>V</a:t>
            </a:r>
            <a:r>
              <a:rPr lang="en-US" altLang="en-US" baseline="-25000" dirty="0">
                <a:solidFill>
                  <a:schemeClr val="hlink"/>
                </a:solidFill>
                <a:latin typeface="+mn-lt"/>
                <a:cs typeface="Courier New" pitchFamily="49" charset="0"/>
              </a:rPr>
              <a:t> </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p>
        </p:txBody>
      </p:sp>
      <p:sp>
        <p:nvSpPr>
          <p:cNvPr id="163852" name="Text Box 12"/>
          <p:cNvSpPr txBox="1">
            <a:spLocks noChangeArrowheads="1"/>
          </p:cNvSpPr>
          <p:nvPr/>
        </p:nvSpPr>
        <p:spPr bwMode="auto">
          <a:xfrm>
            <a:off x="3522663" y="5875338"/>
            <a:ext cx="4956175" cy="461962"/>
          </a:xfrm>
          <a:prstGeom prst="rect">
            <a:avLst/>
          </a:prstGeom>
          <a:noFill/>
          <a:ln w="9525">
            <a:noFill/>
            <a:miter lim="800000"/>
            <a:headEnd/>
            <a:tailEnd/>
          </a:ln>
        </p:spPr>
        <p:txBody>
          <a:bodyPr>
            <a:spAutoFit/>
          </a:bodyPr>
          <a:lstStyle/>
          <a:p>
            <a:pPr>
              <a:defRPr/>
            </a:pPr>
            <a:r>
              <a:rPr lang="en-US" altLang="en-US" dirty="0">
                <a:solidFill>
                  <a:srgbClr val="FF3300"/>
                </a:solidFill>
                <a:latin typeface="+mn-lt"/>
                <a:cs typeface="Courier New" pitchFamily="49" charset="0"/>
                <a:sym typeface="Symbol" pitchFamily="18" charset="2"/>
              </a:rPr>
              <a:t></a:t>
            </a:r>
            <a:r>
              <a:rPr lang="en-US" altLang="en-US" i="1" dirty="0">
                <a:solidFill>
                  <a:srgbClr val="FF3300"/>
                </a:solidFill>
                <a:latin typeface="+mn-lt"/>
                <a:cs typeface="Courier New" pitchFamily="49" charset="0"/>
              </a:rPr>
              <a:t>m</a:t>
            </a:r>
            <a:r>
              <a:rPr lang="en-US" altLang="en-US" dirty="0">
                <a:solidFill>
                  <a:srgbClr val="FF3300"/>
                </a:solidFill>
                <a:latin typeface="+mn-lt"/>
                <a:cs typeface="Courier New" pitchFamily="49" charset="0"/>
              </a:rPr>
              <a:t> = (1.6</a:t>
            </a:r>
            <a:r>
              <a:rPr lang="en-US" altLang="en-US" dirty="0">
                <a:solidFill>
                  <a:srgbClr val="FF3300"/>
                </a:solidFill>
                <a:latin typeface="+mn-lt"/>
                <a:cs typeface="Courier New" pitchFamily="49" charset="0"/>
                <a:sym typeface="Symbol" pitchFamily="18" charset="2"/>
              </a:rPr>
              <a:t>10</a:t>
            </a:r>
            <a:r>
              <a:rPr lang="en-US" altLang="en-US" baseline="30000" dirty="0">
                <a:solidFill>
                  <a:srgbClr val="FF3300"/>
                </a:solidFill>
                <a:latin typeface="+mn-lt"/>
                <a:cs typeface="Courier New" pitchFamily="49" charset="0"/>
                <a:sym typeface="Symbol" pitchFamily="18" charset="2"/>
              </a:rPr>
              <a:t>-19</a:t>
            </a:r>
            <a:r>
              <a:rPr lang="en-US" altLang="en-US" dirty="0">
                <a:solidFill>
                  <a:srgbClr val="FF3300"/>
                </a:solidFill>
                <a:latin typeface="+mn-lt"/>
                <a:cs typeface="Courier New" pitchFamily="49" charset="0"/>
              </a:rPr>
              <a:t>)(5</a:t>
            </a:r>
            <a:r>
              <a:rPr lang="en-US" altLang="en-US" dirty="0">
                <a:solidFill>
                  <a:srgbClr val="FF3300"/>
                </a:solidFill>
                <a:latin typeface="+mn-lt"/>
                <a:cs typeface="Courier New" pitchFamily="49" charset="0"/>
                <a:sym typeface="Symbol" pitchFamily="18" charset="2"/>
              </a:rPr>
              <a:t>10</a:t>
            </a:r>
            <a:r>
              <a:rPr lang="en-US" altLang="en-US" baseline="30000" dirty="0">
                <a:solidFill>
                  <a:srgbClr val="FF3300"/>
                </a:solidFill>
                <a:latin typeface="+mn-lt"/>
                <a:cs typeface="Courier New" pitchFamily="49" charset="0"/>
                <a:sym typeface="Symbol" pitchFamily="18" charset="2"/>
              </a:rPr>
              <a:t>6</a:t>
            </a:r>
            <a:r>
              <a:rPr lang="en-US" altLang="en-US" dirty="0">
                <a:solidFill>
                  <a:srgbClr val="FF3300"/>
                </a:solidFill>
                <a:latin typeface="+mn-lt"/>
                <a:cs typeface="Courier New" pitchFamily="49" charset="0"/>
              </a:rPr>
              <a:t>) </a:t>
            </a:r>
            <a:r>
              <a:rPr lang="en-US" altLang="en-US" i="1" dirty="0">
                <a:solidFill>
                  <a:srgbClr val="FF3300"/>
                </a:solidFill>
                <a:latin typeface="+mn-lt"/>
                <a:cs typeface="Courier New" pitchFamily="49" charset="0"/>
              </a:rPr>
              <a:t>/ </a:t>
            </a:r>
            <a:r>
              <a:rPr lang="en-US" altLang="en-US" dirty="0">
                <a:solidFill>
                  <a:srgbClr val="FF3300"/>
                </a:solidFill>
                <a:latin typeface="+mn-lt"/>
                <a:cs typeface="Courier New" pitchFamily="49" charset="0"/>
              </a:rPr>
              <a:t>(3</a:t>
            </a:r>
            <a:r>
              <a:rPr lang="en-US" altLang="en-US" dirty="0">
                <a:solidFill>
                  <a:srgbClr val="FF3300"/>
                </a:solidFill>
                <a:latin typeface="+mn-lt"/>
                <a:cs typeface="Courier New" pitchFamily="49" charset="0"/>
                <a:sym typeface="Symbol" pitchFamily="18" charset="2"/>
              </a:rPr>
              <a:t>10</a:t>
            </a:r>
            <a:r>
              <a:rPr lang="en-US" altLang="en-US" baseline="30000" dirty="0">
                <a:solidFill>
                  <a:srgbClr val="FF3300"/>
                </a:solidFill>
                <a:latin typeface="+mn-lt"/>
                <a:cs typeface="Courier New" pitchFamily="49" charset="0"/>
                <a:sym typeface="Symbol" pitchFamily="18" charset="2"/>
              </a:rPr>
              <a:t>8</a:t>
            </a:r>
            <a:r>
              <a:rPr lang="en-US" altLang="en-US" dirty="0">
                <a:solidFill>
                  <a:srgbClr val="FF3300"/>
                </a:solidFill>
                <a:latin typeface="+mn-lt"/>
                <a:cs typeface="Courier New" pitchFamily="49" charset="0"/>
              </a:rPr>
              <a:t>)</a:t>
            </a:r>
            <a:r>
              <a:rPr lang="en-US" altLang="en-US" baseline="30000" dirty="0">
                <a:solidFill>
                  <a:srgbClr val="FF3300"/>
                </a:solidFill>
                <a:latin typeface="+mn-lt"/>
                <a:cs typeface="Courier New" pitchFamily="49" charset="0"/>
              </a:rPr>
              <a:t>2</a:t>
            </a:r>
          </a:p>
        </p:txBody>
      </p:sp>
      <p:sp>
        <p:nvSpPr>
          <p:cNvPr id="163853" name="Text Box 13"/>
          <p:cNvSpPr txBox="1">
            <a:spLocks noChangeArrowheads="1"/>
          </p:cNvSpPr>
          <p:nvPr/>
        </p:nvSpPr>
        <p:spPr bwMode="auto">
          <a:xfrm>
            <a:off x="3529013" y="6213475"/>
            <a:ext cx="3451225" cy="461963"/>
          </a:xfrm>
          <a:prstGeom prst="rect">
            <a:avLst/>
          </a:prstGeom>
          <a:noFill/>
          <a:ln w="9525">
            <a:noFill/>
            <a:miter lim="800000"/>
            <a:headEnd/>
            <a:tailEnd/>
          </a:ln>
        </p:spPr>
        <p:txBody>
          <a:bodyPr>
            <a:spAutoFit/>
          </a:bodyPr>
          <a:lstStyle/>
          <a:p>
            <a:pPr>
              <a:defRPr/>
            </a:pPr>
            <a:r>
              <a:rPr lang="en-US" altLang="en-US">
                <a:solidFill>
                  <a:srgbClr val="FF3300"/>
                </a:solidFill>
                <a:latin typeface="+mn-lt"/>
                <a:cs typeface="Courier New" pitchFamily="49" charset="0"/>
                <a:sym typeface="Symbol" pitchFamily="18" charset="2"/>
              </a:rPr>
              <a:t></a:t>
            </a:r>
            <a:r>
              <a:rPr lang="en-US" altLang="en-US" i="1">
                <a:solidFill>
                  <a:srgbClr val="FF3300"/>
                </a:solidFill>
                <a:latin typeface="+mn-lt"/>
                <a:cs typeface="Courier New" pitchFamily="49" charset="0"/>
              </a:rPr>
              <a:t>m</a:t>
            </a:r>
            <a:r>
              <a:rPr lang="en-US" altLang="en-US">
                <a:solidFill>
                  <a:srgbClr val="FF3300"/>
                </a:solidFill>
                <a:latin typeface="+mn-lt"/>
                <a:cs typeface="Courier New" pitchFamily="49" charset="0"/>
              </a:rPr>
              <a:t> = 8.9</a:t>
            </a:r>
            <a:r>
              <a:rPr lang="en-US" altLang="en-US">
                <a:solidFill>
                  <a:srgbClr val="FF3300"/>
                </a:solidFill>
                <a:latin typeface="+mn-lt"/>
                <a:cs typeface="Courier New" pitchFamily="49" charset="0"/>
                <a:sym typeface="Symbol" pitchFamily="18" charset="2"/>
              </a:rPr>
              <a:t>10</a:t>
            </a:r>
            <a:r>
              <a:rPr lang="en-US" altLang="en-US" baseline="30000">
                <a:solidFill>
                  <a:srgbClr val="FF3300"/>
                </a:solidFill>
                <a:latin typeface="+mn-lt"/>
                <a:cs typeface="Courier New" pitchFamily="49" charset="0"/>
                <a:sym typeface="Symbol" pitchFamily="18" charset="2"/>
              </a:rPr>
              <a:t>-30 </a:t>
            </a:r>
            <a:r>
              <a:rPr lang="en-US" altLang="en-US">
                <a:solidFill>
                  <a:srgbClr val="FF3300"/>
                </a:solidFill>
                <a:latin typeface="+mn-lt"/>
                <a:cs typeface="Courier New" pitchFamily="49" charset="0"/>
                <a:sym typeface="Symbol" pitchFamily="18" charset="2"/>
              </a:rPr>
              <a:t>kg.</a:t>
            </a:r>
          </a:p>
        </p:txBody>
      </p:sp>
      <p:sp>
        <p:nvSpPr>
          <p:cNvPr id="163854" name="Text Box 14"/>
          <p:cNvSpPr txBox="1">
            <a:spLocks noChangeArrowheads="1"/>
          </p:cNvSpPr>
          <p:nvPr/>
        </p:nvSpPr>
        <p:spPr bwMode="auto">
          <a:xfrm>
            <a:off x="1357313" y="5595938"/>
            <a:ext cx="4956175" cy="461962"/>
          </a:xfrm>
          <a:prstGeom prst="rect">
            <a:avLst/>
          </a:prstGeom>
          <a:noFill/>
          <a:ln w="9525">
            <a:noFill/>
            <a:miter lim="800000"/>
            <a:headEnd/>
            <a:tailEnd/>
          </a:ln>
        </p:spPr>
        <p:txBody>
          <a:bodyPr>
            <a:spAutoFit/>
          </a:bodyPr>
          <a:lstStyle/>
          <a:p>
            <a:pPr>
              <a:defRPr/>
            </a:pPr>
            <a:r>
              <a:rPr lang="en-US" altLang="en-US">
                <a:solidFill>
                  <a:srgbClr val="FF3300"/>
                </a:solidFill>
                <a:latin typeface="+mn-lt"/>
                <a:cs typeface="Courier New" pitchFamily="49" charset="0"/>
                <a:sym typeface="Symbol" pitchFamily="18" charset="2"/>
              </a:rPr>
              <a:t>●Alternate method…</a:t>
            </a:r>
            <a:endParaRPr lang="en-US" altLang="en-US" baseline="30000">
              <a:solidFill>
                <a:srgbClr val="FF3300"/>
              </a:solidFill>
              <a:latin typeface="+mn-lt"/>
              <a:cs typeface="Courier New" pitchFamily="49" charset="0"/>
            </a:endParaRPr>
          </a:p>
        </p:txBody>
      </p:sp>
      <p:sp>
        <p:nvSpPr>
          <p:cNvPr id="163855" name="Text Box 15"/>
          <p:cNvSpPr txBox="1">
            <a:spLocks noChangeArrowheads="1"/>
          </p:cNvSpPr>
          <p:nvPr/>
        </p:nvSpPr>
        <p:spPr bwMode="auto">
          <a:xfrm>
            <a:off x="1336675" y="3748088"/>
            <a:ext cx="751681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●Then              </a:t>
            </a:r>
            <a:r>
              <a:rPr lang="en-US" altLang="en-US" i="1" dirty="0">
                <a:solidFill>
                  <a:schemeClr val="hlink"/>
                </a:solidFill>
                <a:latin typeface="+mn-lt"/>
                <a:cs typeface="Courier New" pitchFamily="49" charset="0"/>
              </a:rPr>
              <a:t>mc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i="1"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163856" name="Text Box 16"/>
          <p:cNvSpPr txBox="1">
            <a:spLocks noChangeArrowheads="1"/>
          </p:cNvSpPr>
          <p:nvPr/>
        </p:nvSpPr>
        <p:spPr bwMode="auto">
          <a:xfrm>
            <a:off x="2497357" y="4037013"/>
            <a:ext cx="3101975"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mc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i="1"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19470"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19471"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pic>
        <p:nvPicPr>
          <p:cNvPr id="19472"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01675" y="1838325"/>
            <a:ext cx="4164013" cy="369888"/>
          </a:xfrm>
          <a:prstGeom prst="rect">
            <a:avLst/>
          </a:prstGeom>
          <a:noFill/>
          <a:ln w="9525">
            <a:noFill/>
            <a:miter lim="800000"/>
            <a:headEnd/>
            <a:tailEnd/>
          </a:ln>
        </p:spPr>
      </p:pic>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9473"/>
                                        </p:tgtEl>
                                        <p:attrNameLst>
                                          <p:attrName>style.visibility</p:attrName>
                                        </p:attrNameLst>
                                      </p:cBhvr>
                                      <p:to>
                                        <p:strVal val="visible"/>
                                      </p:to>
                                    </p:set>
                                    <p:anim calcmode="lin" valueType="num">
                                      <p:cBhvr additive="base">
                                        <p:cTn id="7" dur="500" fill="hold"/>
                                        <p:tgtEl>
                                          <p:spTgt spid="19473"/>
                                        </p:tgtEl>
                                        <p:attrNameLst>
                                          <p:attrName>ppt_x</p:attrName>
                                        </p:attrNameLst>
                                      </p:cBhvr>
                                      <p:tavLst>
                                        <p:tav tm="0">
                                          <p:val>
                                            <p:strVal val="#ppt_x"/>
                                          </p:val>
                                        </p:tav>
                                        <p:tav tm="100000">
                                          <p:val>
                                            <p:strVal val="#ppt_x"/>
                                          </p:val>
                                        </p:tav>
                                      </p:tavLst>
                                    </p:anim>
                                    <p:anim calcmode="lin" valueType="num">
                                      <p:cBhvr additive="base">
                                        <p:cTn id="8" dur="500" fill="hold"/>
                                        <p:tgtEl>
                                          <p:spTgt spid="1947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47"/>
                                        </p:tgtEl>
                                        <p:attrNameLst>
                                          <p:attrName>style.visibility</p:attrName>
                                        </p:attrNameLst>
                                      </p:cBhvr>
                                      <p:to>
                                        <p:strVal val="visible"/>
                                      </p:to>
                                    </p:set>
                                    <p:anim calcmode="lin" valueType="num">
                                      <p:cBhvr additive="base">
                                        <p:cTn id="13" dur="500" fill="hold"/>
                                        <p:tgtEl>
                                          <p:spTgt spid="163847"/>
                                        </p:tgtEl>
                                        <p:attrNameLst>
                                          <p:attrName>ppt_x</p:attrName>
                                        </p:attrNameLst>
                                      </p:cBhvr>
                                      <p:tavLst>
                                        <p:tav tm="0">
                                          <p:val>
                                            <p:strVal val="#ppt_x"/>
                                          </p:val>
                                        </p:tav>
                                        <p:tav tm="100000">
                                          <p:val>
                                            <p:strVal val="#ppt_x"/>
                                          </p:val>
                                        </p:tav>
                                      </p:tavLst>
                                    </p:anim>
                                    <p:anim calcmode="lin" valueType="num">
                                      <p:cBhvr additive="base">
                                        <p:cTn id="14" dur="500" fill="hold"/>
                                        <p:tgtEl>
                                          <p:spTgt spid="1638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55"/>
                                        </p:tgtEl>
                                        <p:attrNameLst>
                                          <p:attrName>style.visibility</p:attrName>
                                        </p:attrNameLst>
                                      </p:cBhvr>
                                      <p:to>
                                        <p:strVal val="visible"/>
                                      </p:to>
                                    </p:set>
                                    <p:anim calcmode="lin" valueType="num">
                                      <p:cBhvr additive="base">
                                        <p:cTn id="19" dur="500" fill="hold"/>
                                        <p:tgtEl>
                                          <p:spTgt spid="163855"/>
                                        </p:tgtEl>
                                        <p:attrNameLst>
                                          <p:attrName>ppt_x</p:attrName>
                                        </p:attrNameLst>
                                      </p:cBhvr>
                                      <p:tavLst>
                                        <p:tav tm="0">
                                          <p:val>
                                            <p:strVal val="#ppt_x"/>
                                          </p:val>
                                        </p:tav>
                                        <p:tav tm="100000">
                                          <p:val>
                                            <p:strVal val="#ppt_x"/>
                                          </p:val>
                                        </p:tav>
                                      </p:tavLst>
                                    </p:anim>
                                    <p:anim calcmode="lin" valueType="num">
                                      <p:cBhvr additive="base">
                                        <p:cTn id="20" dur="500" fill="hold"/>
                                        <p:tgtEl>
                                          <p:spTgt spid="16385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56"/>
                                        </p:tgtEl>
                                        <p:attrNameLst>
                                          <p:attrName>style.visibility</p:attrName>
                                        </p:attrNameLst>
                                      </p:cBhvr>
                                      <p:to>
                                        <p:strVal val="visible"/>
                                      </p:to>
                                    </p:set>
                                    <p:anim calcmode="lin" valueType="num">
                                      <p:cBhvr additive="base">
                                        <p:cTn id="25" dur="500" fill="hold"/>
                                        <p:tgtEl>
                                          <p:spTgt spid="163856"/>
                                        </p:tgtEl>
                                        <p:attrNameLst>
                                          <p:attrName>ppt_x</p:attrName>
                                        </p:attrNameLst>
                                      </p:cBhvr>
                                      <p:tavLst>
                                        <p:tav tm="0">
                                          <p:val>
                                            <p:strVal val="#ppt_x"/>
                                          </p:val>
                                        </p:tav>
                                        <p:tav tm="100000">
                                          <p:val>
                                            <p:strVal val="#ppt_x"/>
                                          </p:val>
                                        </p:tav>
                                      </p:tavLst>
                                    </p:anim>
                                    <p:anim calcmode="lin" valueType="num">
                                      <p:cBhvr additive="base">
                                        <p:cTn id="26" dur="500" fill="hold"/>
                                        <p:tgtEl>
                                          <p:spTgt spid="16385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48"/>
                                        </p:tgtEl>
                                        <p:attrNameLst>
                                          <p:attrName>style.visibility</p:attrName>
                                        </p:attrNameLst>
                                      </p:cBhvr>
                                      <p:to>
                                        <p:strVal val="visible"/>
                                      </p:to>
                                    </p:set>
                                    <p:anim calcmode="lin" valueType="num">
                                      <p:cBhvr additive="base">
                                        <p:cTn id="31" dur="500" fill="hold"/>
                                        <p:tgtEl>
                                          <p:spTgt spid="163848"/>
                                        </p:tgtEl>
                                        <p:attrNameLst>
                                          <p:attrName>ppt_x</p:attrName>
                                        </p:attrNameLst>
                                      </p:cBhvr>
                                      <p:tavLst>
                                        <p:tav tm="0">
                                          <p:val>
                                            <p:strVal val="#ppt_x"/>
                                          </p:val>
                                        </p:tav>
                                        <p:tav tm="100000">
                                          <p:val>
                                            <p:strVal val="#ppt_x"/>
                                          </p:val>
                                        </p:tav>
                                      </p:tavLst>
                                    </p:anim>
                                    <p:anim calcmode="lin" valueType="num">
                                      <p:cBhvr additive="base">
                                        <p:cTn id="32" dur="500" fill="hold"/>
                                        <p:tgtEl>
                                          <p:spTgt spid="16384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3849"/>
                                        </p:tgtEl>
                                        <p:attrNameLst>
                                          <p:attrName>style.visibility</p:attrName>
                                        </p:attrNameLst>
                                      </p:cBhvr>
                                      <p:to>
                                        <p:strVal val="visible"/>
                                      </p:to>
                                    </p:set>
                                    <p:anim calcmode="lin" valueType="num">
                                      <p:cBhvr additive="base">
                                        <p:cTn id="37" dur="500" fill="hold"/>
                                        <p:tgtEl>
                                          <p:spTgt spid="163849"/>
                                        </p:tgtEl>
                                        <p:attrNameLst>
                                          <p:attrName>ppt_x</p:attrName>
                                        </p:attrNameLst>
                                      </p:cBhvr>
                                      <p:tavLst>
                                        <p:tav tm="0">
                                          <p:val>
                                            <p:strVal val="#ppt_x"/>
                                          </p:val>
                                        </p:tav>
                                        <p:tav tm="100000">
                                          <p:val>
                                            <p:strVal val="#ppt_x"/>
                                          </p:val>
                                        </p:tav>
                                      </p:tavLst>
                                    </p:anim>
                                    <p:anim calcmode="lin" valueType="num">
                                      <p:cBhvr additive="base">
                                        <p:cTn id="38" dur="500" fill="hold"/>
                                        <p:tgtEl>
                                          <p:spTgt spid="16384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3850"/>
                                        </p:tgtEl>
                                        <p:attrNameLst>
                                          <p:attrName>style.visibility</p:attrName>
                                        </p:attrNameLst>
                                      </p:cBhvr>
                                      <p:to>
                                        <p:strVal val="visible"/>
                                      </p:to>
                                    </p:set>
                                    <p:anim calcmode="lin" valueType="num">
                                      <p:cBhvr additive="base">
                                        <p:cTn id="43" dur="500" fill="hold"/>
                                        <p:tgtEl>
                                          <p:spTgt spid="163850"/>
                                        </p:tgtEl>
                                        <p:attrNameLst>
                                          <p:attrName>ppt_x</p:attrName>
                                        </p:attrNameLst>
                                      </p:cBhvr>
                                      <p:tavLst>
                                        <p:tav tm="0">
                                          <p:val>
                                            <p:strVal val="#ppt_x"/>
                                          </p:val>
                                        </p:tav>
                                        <p:tav tm="100000">
                                          <p:val>
                                            <p:strVal val="#ppt_x"/>
                                          </p:val>
                                        </p:tav>
                                      </p:tavLst>
                                    </p:anim>
                                    <p:anim calcmode="lin" valueType="num">
                                      <p:cBhvr additive="base">
                                        <p:cTn id="44" dur="500" fill="hold"/>
                                        <p:tgtEl>
                                          <p:spTgt spid="16385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3851"/>
                                        </p:tgtEl>
                                        <p:attrNameLst>
                                          <p:attrName>style.visibility</p:attrName>
                                        </p:attrNameLst>
                                      </p:cBhvr>
                                      <p:to>
                                        <p:strVal val="visible"/>
                                      </p:to>
                                    </p:set>
                                    <p:anim calcmode="lin" valueType="num">
                                      <p:cBhvr additive="base">
                                        <p:cTn id="49" dur="500" fill="hold"/>
                                        <p:tgtEl>
                                          <p:spTgt spid="163851"/>
                                        </p:tgtEl>
                                        <p:attrNameLst>
                                          <p:attrName>ppt_x</p:attrName>
                                        </p:attrNameLst>
                                      </p:cBhvr>
                                      <p:tavLst>
                                        <p:tav tm="0">
                                          <p:val>
                                            <p:strVal val="#ppt_x"/>
                                          </p:val>
                                        </p:tav>
                                        <p:tav tm="100000">
                                          <p:val>
                                            <p:strVal val="#ppt_x"/>
                                          </p:val>
                                        </p:tav>
                                      </p:tavLst>
                                    </p:anim>
                                    <p:anim calcmode="lin" valueType="num">
                                      <p:cBhvr additive="base">
                                        <p:cTn id="50" dur="500" fill="hold"/>
                                        <p:tgtEl>
                                          <p:spTgt spid="16385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3854"/>
                                        </p:tgtEl>
                                        <p:attrNameLst>
                                          <p:attrName>style.visibility</p:attrName>
                                        </p:attrNameLst>
                                      </p:cBhvr>
                                      <p:to>
                                        <p:strVal val="visible"/>
                                      </p:to>
                                    </p:set>
                                    <p:anim calcmode="lin" valueType="num">
                                      <p:cBhvr additive="base">
                                        <p:cTn id="55" dur="500" fill="hold"/>
                                        <p:tgtEl>
                                          <p:spTgt spid="163854"/>
                                        </p:tgtEl>
                                        <p:attrNameLst>
                                          <p:attrName>ppt_x</p:attrName>
                                        </p:attrNameLst>
                                      </p:cBhvr>
                                      <p:tavLst>
                                        <p:tav tm="0">
                                          <p:val>
                                            <p:strVal val="#ppt_x"/>
                                          </p:val>
                                        </p:tav>
                                        <p:tav tm="100000">
                                          <p:val>
                                            <p:strVal val="#ppt_x"/>
                                          </p:val>
                                        </p:tav>
                                      </p:tavLst>
                                    </p:anim>
                                    <p:anim calcmode="lin" valueType="num">
                                      <p:cBhvr additive="base">
                                        <p:cTn id="56" dur="500" fill="hold"/>
                                        <p:tgtEl>
                                          <p:spTgt spid="16385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3852"/>
                                        </p:tgtEl>
                                        <p:attrNameLst>
                                          <p:attrName>style.visibility</p:attrName>
                                        </p:attrNameLst>
                                      </p:cBhvr>
                                      <p:to>
                                        <p:strVal val="visible"/>
                                      </p:to>
                                    </p:set>
                                    <p:anim calcmode="lin" valueType="num">
                                      <p:cBhvr additive="base">
                                        <p:cTn id="61" dur="500" fill="hold"/>
                                        <p:tgtEl>
                                          <p:spTgt spid="163852"/>
                                        </p:tgtEl>
                                        <p:attrNameLst>
                                          <p:attrName>ppt_x</p:attrName>
                                        </p:attrNameLst>
                                      </p:cBhvr>
                                      <p:tavLst>
                                        <p:tav tm="0">
                                          <p:val>
                                            <p:strVal val="#ppt_x"/>
                                          </p:val>
                                        </p:tav>
                                        <p:tav tm="100000">
                                          <p:val>
                                            <p:strVal val="#ppt_x"/>
                                          </p:val>
                                        </p:tav>
                                      </p:tavLst>
                                    </p:anim>
                                    <p:anim calcmode="lin" valueType="num">
                                      <p:cBhvr additive="base">
                                        <p:cTn id="62" dur="500" fill="hold"/>
                                        <p:tgtEl>
                                          <p:spTgt spid="16385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3853"/>
                                        </p:tgtEl>
                                        <p:attrNameLst>
                                          <p:attrName>style.visibility</p:attrName>
                                        </p:attrNameLst>
                                      </p:cBhvr>
                                      <p:to>
                                        <p:strVal val="visible"/>
                                      </p:to>
                                    </p:set>
                                    <p:anim calcmode="lin" valueType="num">
                                      <p:cBhvr additive="base">
                                        <p:cTn id="67" dur="500" fill="hold"/>
                                        <p:tgtEl>
                                          <p:spTgt spid="163853"/>
                                        </p:tgtEl>
                                        <p:attrNameLst>
                                          <p:attrName>ppt_x</p:attrName>
                                        </p:attrNameLst>
                                      </p:cBhvr>
                                      <p:tavLst>
                                        <p:tav tm="0">
                                          <p:val>
                                            <p:strVal val="#ppt_x"/>
                                          </p:val>
                                        </p:tav>
                                        <p:tav tm="100000">
                                          <p:val>
                                            <p:strVal val="#ppt_x"/>
                                          </p:val>
                                        </p:tav>
                                      </p:tavLst>
                                    </p:anim>
                                    <p:anim calcmode="lin" valueType="num">
                                      <p:cBhvr additive="base">
                                        <p:cTn id="68" dur="500" fill="hold"/>
                                        <p:tgtEl>
                                          <p:spTgt spid="16385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7" grpId="0"/>
      <p:bldP spid="163848" grpId="0"/>
      <p:bldP spid="163849" grpId="0"/>
      <p:bldP spid="163850" grpId="0"/>
      <p:bldP spid="163851" grpId="0"/>
      <p:bldP spid="163852" grpId="0"/>
      <p:bldP spid="163853" grpId="0"/>
      <p:bldP spid="163854" grpId="0"/>
      <p:bldP spid="163855" grpId="0"/>
      <p:bldP spid="16385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685800" y="1800225"/>
            <a:ext cx="7772400" cy="5057775"/>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0491" name="Picture 1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01675" y="2184400"/>
            <a:ext cx="7818438" cy="4271963"/>
          </a:xfrm>
          <a:prstGeom prst="rect">
            <a:avLst/>
          </a:prstGeom>
          <a:noFill/>
          <a:ln w="9525">
            <a:noFill/>
            <a:miter lim="800000"/>
            <a:headEnd/>
            <a:tailEnd/>
          </a:ln>
        </p:spPr>
      </p:pic>
      <p:pic>
        <p:nvPicPr>
          <p:cNvPr id="165893"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81038" y="1808163"/>
            <a:ext cx="5284787" cy="358775"/>
          </a:xfrm>
          <a:prstGeom prst="rect">
            <a:avLst/>
          </a:prstGeom>
          <a:noFill/>
          <a:ln w="9525">
            <a:noFill/>
            <a:miter lim="800000"/>
            <a:headEnd/>
            <a:tailEnd/>
          </a:ln>
        </p:spPr>
      </p:pic>
      <p:sp>
        <p:nvSpPr>
          <p:cNvPr id="165895" name="Text Box 7"/>
          <p:cNvSpPr txBox="1">
            <a:spLocks noChangeArrowheads="1"/>
          </p:cNvSpPr>
          <p:nvPr/>
        </p:nvSpPr>
        <p:spPr bwMode="auto">
          <a:xfrm>
            <a:off x="1350963" y="3978275"/>
            <a:ext cx="4795837"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●Use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dirty="0">
                <a:solidFill>
                  <a:schemeClr val="hlink"/>
                </a:solidFill>
                <a:latin typeface="+mn-lt"/>
                <a:cs typeface="Courier New" pitchFamily="49" charset="0"/>
              </a:rPr>
              <a:t>. Then</a:t>
            </a:r>
            <a:endParaRPr lang="en-US" altLang="en-US" dirty="0">
              <a:solidFill>
                <a:schemeClr val="hlink"/>
              </a:solidFill>
              <a:latin typeface="+mn-lt"/>
              <a:cs typeface="Courier New" pitchFamily="49" charset="0"/>
              <a:sym typeface="Symbol" pitchFamily="18" charset="2"/>
            </a:endParaRPr>
          </a:p>
        </p:txBody>
      </p:sp>
      <p:sp>
        <p:nvSpPr>
          <p:cNvPr id="165896" name="Text Box 8"/>
          <p:cNvSpPr txBox="1">
            <a:spLocks noChangeArrowheads="1"/>
          </p:cNvSpPr>
          <p:nvPr/>
        </p:nvSpPr>
        <p:spPr bwMode="auto">
          <a:xfrm>
            <a:off x="1874838" y="4572000"/>
            <a:ext cx="3870325"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mc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endParaRPr lang="en-US" altLang="en-US" dirty="0">
              <a:solidFill>
                <a:schemeClr val="hlink"/>
              </a:solidFill>
              <a:latin typeface="+mn-lt"/>
              <a:cs typeface="Courier New" pitchFamily="49" charset="0"/>
              <a:sym typeface="Symbol" pitchFamily="18" charset="2"/>
            </a:endParaRPr>
          </a:p>
        </p:txBody>
      </p:sp>
      <p:sp>
        <p:nvSpPr>
          <p:cNvPr id="165897" name="Text Box 9"/>
          <p:cNvSpPr txBox="1">
            <a:spLocks noChangeArrowheads="1"/>
          </p:cNvSpPr>
          <p:nvPr/>
        </p:nvSpPr>
        <p:spPr bwMode="auto">
          <a:xfrm>
            <a:off x="1643063" y="5186363"/>
            <a:ext cx="3870325"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endParaRPr lang="en-US" altLang="en-US" dirty="0">
              <a:solidFill>
                <a:schemeClr val="hlink"/>
              </a:solidFill>
              <a:latin typeface="+mn-lt"/>
              <a:cs typeface="Courier New" pitchFamily="49" charset="0"/>
              <a:sym typeface="Symbol" pitchFamily="18" charset="2"/>
            </a:endParaRPr>
          </a:p>
        </p:txBody>
      </p:sp>
      <p:sp>
        <p:nvSpPr>
          <p:cNvPr id="165898" name="Text Box 10"/>
          <p:cNvSpPr txBox="1">
            <a:spLocks noChangeArrowheads="1"/>
          </p:cNvSpPr>
          <p:nvPr/>
        </p:nvSpPr>
        <p:spPr bwMode="auto">
          <a:xfrm>
            <a:off x="2276475" y="5818188"/>
            <a:ext cx="3870325"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 + </a:t>
            </a:r>
            <a:r>
              <a:rPr lang="en-US" altLang="en-US" i="1" dirty="0" err="1">
                <a:solidFill>
                  <a:schemeClr val="hlink"/>
                </a:solidFill>
                <a:latin typeface="+mn-lt"/>
                <a:cs typeface="Courier New" pitchFamily="49" charset="0"/>
              </a:rPr>
              <a:t>eV</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p>
        </p:txBody>
      </p:sp>
      <p:sp>
        <p:nvSpPr>
          <p:cNvPr id="2048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20490"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5893"/>
                                        </p:tgtEl>
                                        <p:attrNameLst>
                                          <p:attrName>style.visibility</p:attrName>
                                        </p:attrNameLst>
                                      </p:cBhvr>
                                      <p:to>
                                        <p:strVal val="visible"/>
                                      </p:to>
                                    </p:set>
                                    <p:anim calcmode="lin" valueType="num">
                                      <p:cBhvr additive="base">
                                        <p:cTn id="7" dur="500" fill="hold"/>
                                        <p:tgtEl>
                                          <p:spTgt spid="165893"/>
                                        </p:tgtEl>
                                        <p:attrNameLst>
                                          <p:attrName>ppt_x</p:attrName>
                                        </p:attrNameLst>
                                      </p:cBhvr>
                                      <p:tavLst>
                                        <p:tav tm="0">
                                          <p:val>
                                            <p:strVal val="#ppt_x"/>
                                          </p:val>
                                        </p:tav>
                                        <p:tav tm="100000">
                                          <p:val>
                                            <p:strVal val="#ppt_x"/>
                                          </p:val>
                                        </p:tav>
                                      </p:tavLst>
                                    </p:anim>
                                    <p:anim calcmode="lin" valueType="num">
                                      <p:cBhvr additive="base">
                                        <p:cTn id="8" dur="500" fill="hold"/>
                                        <p:tgtEl>
                                          <p:spTgt spid="16589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0491"/>
                                        </p:tgtEl>
                                        <p:attrNameLst>
                                          <p:attrName>style.visibility</p:attrName>
                                        </p:attrNameLst>
                                      </p:cBhvr>
                                      <p:to>
                                        <p:strVal val="visible"/>
                                      </p:to>
                                    </p:set>
                                    <p:anim calcmode="lin" valueType="num">
                                      <p:cBhvr additive="base">
                                        <p:cTn id="13" dur="500" fill="hold"/>
                                        <p:tgtEl>
                                          <p:spTgt spid="20491"/>
                                        </p:tgtEl>
                                        <p:attrNameLst>
                                          <p:attrName>ppt_x</p:attrName>
                                        </p:attrNameLst>
                                      </p:cBhvr>
                                      <p:tavLst>
                                        <p:tav tm="0">
                                          <p:val>
                                            <p:strVal val="#ppt_x"/>
                                          </p:val>
                                        </p:tav>
                                        <p:tav tm="100000">
                                          <p:val>
                                            <p:strVal val="#ppt_x"/>
                                          </p:val>
                                        </p:tav>
                                      </p:tavLst>
                                    </p:anim>
                                    <p:anim calcmode="lin" valueType="num">
                                      <p:cBhvr additive="base">
                                        <p:cTn id="14" dur="500" fill="hold"/>
                                        <p:tgtEl>
                                          <p:spTgt spid="2049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5895"/>
                                        </p:tgtEl>
                                        <p:attrNameLst>
                                          <p:attrName>style.visibility</p:attrName>
                                        </p:attrNameLst>
                                      </p:cBhvr>
                                      <p:to>
                                        <p:strVal val="visible"/>
                                      </p:to>
                                    </p:set>
                                    <p:anim calcmode="lin" valueType="num">
                                      <p:cBhvr additive="base">
                                        <p:cTn id="19" dur="500" fill="hold"/>
                                        <p:tgtEl>
                                          <p:spTgt spid="165895"/>
                                        </p:tgtEl>
                                        <p:attrNameLst>
                                          <p:attrName>ppt_x</p:attrName>
                                        </p:attrNameLst>
                                      </p:cBhvr>
                                      <p:tavLst>
                                        <p:tav tm="0">
                                          <p:val>
                                            <p:strVal val="#ppt_x"/>
                                          </p:val>
                                        </p:tav>
                                        <p:tav tm="100000">
                                          <p:val>
                                            <p:strVal val="#ppt_x"/>
                                          </p:val>
                                        </p:tav>
                                      </p:tavLst>
                                    </p:anim>
                                    <p:anim calcmode="lin" valueType="num">
                                      <p:cBhvr additive="base">
                                        <p:cTn id="20" dur="500" fill="hold"/>
                                        <p:tgtEl>
                                          <p:spTgt spid="16589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5896"/>
                                        </p:tgtEl>
                                        <p:attrNameLst>
                                          <p:attrName>style.visibility</p:attrName>
                                        </p:attrNameLst>
                                      </p:cBhvr>
                                      <p:to>
                                        <p:strVal val="visible"/>
                                      </p:to>
                                    </p:set>
                                    <p:anim calcmode="lin" valueType="num">
                                      <p:cBhvr additive="base">
                                        <p:cTn id="25" dur="500" fill="hold"/>
                                        <p:tgtEl>
                                          <p:spTgt spid="165896"/>
                                        </p:tgtEl>
                                        <p:attrNameLst>
                                          <p:attrName>ppt_x</p:attrName>
                                        </p:attrNameLst>
                                      </p:cBhvr>
                                      <p:tavLst>
                                        <p:tav tm="0">
                                          <p:val>
                                            <p:strVal val="#ppt_x"/>
                                          </p:val>
                                        </p:tav>
                                        <p:tav tm="100000">
                                          <p:val>
                                            <p:strVal val="#ppt_x"/>
                                          </p:val>
                                        </p:tav>
                                      </p:tavLst>
                                    </p:anim>
                                    <p:anim calcmode="lin" valueType="num">
                                      <p:cBhvr additive="base">
                                        <p:cTn id="26" dur="500" fill="hold"/>
                                        <p:tgtEl>
                                          <p:spTgt spid="16589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5897"/>
                                        </p:tgtEl>
                                        <p:attrNameLst>
                                          <p:attrName>style.visibility</p:attrName>
                                        </p:attrNameLst>
                                      </p:cBhvr>
                                      <p:to>
                                        <p:strVal val="visible"/>
                                      </p:to>
                                    </p:set>
                                    <p:anim calcmode="lin" valueType="num">
                                      <p:cBhvr additive="base">
                                        <p:cTn id="31" dur="500" fill="hold"/>
                                        <p:tgtEl>
                                          <p:spTgt spid="165897"/>
                                        </p:tgtEl>
                                        <p:attrNameLst>
                                          <p:attrName>ppt_x</p:attrName>
                                        </p:attrNameLst>
                                      </p:cBhvr>
                                      <p:tavLst>
                                        <p:tav tm="0">
                                          <p:val>
                                            <p:strVal val="#ppt_x"/>
                                          </p:val>
                                        </p:tav>
                                        <p:tav tm="100000">
                                          <p:val>
                                            <p:strVal val="#ppt_x"/>
                                          </p:val>
                                        </p:tav>
                                      </p:tavLst>
                                    </p:anim>
                                    <p:anim calcmode="lin" valueType="num">
                                      <p:cBhvr additive="base">
                                        <p:cTn id="32" dur="500" fill="hold"/>
                                        <p:tgtEl>
                                          <p:spTgt spid="16589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5898"/>
                                        </p:tgtEl>
                                        <p:attrNameLst>
                                          <p:attrName>style.visibility</p:attrName>
                                        </p:attrNameLst>
                                      </p:cBhvr>
                                      <p:to>
                                        <p:strVal val="visible"/>
                                      </p:to>
                                    </p:set>
                                    <p:anim calcmode="lin" valueType="num">
                                      <p:cBhvr additive="base">
                                        <p:cTn id="37" dur="500" fill="hold"/>
                                        <p:tgtEl>
                                          <p:spTgt spid="165898"/>
                                        </p:tgtEl>
                                        <p:attrNameLst>
                                          <p:attrName>ppt_x</p:attrName>
                                        </p:attrNameLst>
                                      </p:cBhvr>
                                      <p:tavLst>
                                        <p:tav tm="0">
                                          <p:val>
                                            <p:strVal val="#ppt_x"/>
                                          </p:val>
                                        </p:tav>
                                        <p:tav tm="100000">
                                          <p:val>
                                            <p:strVal val="#ppt_x"/>
                                          </p:val>
                                        </p:tav>
                                      </p:tavLst>
                                    </p:anim>
                                    <p:anim calcmode="lin" valueType="num">
                                      <p:cBhvr additive="base">
                                        <p:cTn id="38" dur="500" fill="hold"/>
                                        <p:tgtEl>
                                          <p:spTgt spid="16589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5" grpId="0"/>
      <p:bldP spid="165896" grpId="0"/>
      <p:bldP spid="165897" grpId="0"/>
      <p:bldP spid="16589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3414713"/>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chemeClr val="accent2"/>
                </a:solidFill>
              </a:rPr>
              <a:t>Understandings:</a:t>
            </a:r>
            <a:r>
              <a:rPr lang="en-US" altLang="en-US">
                <a:solidFill>
                  <a:schemeClr val="accent2"/>
                </a:solidFill>
              </a:rPr>
              <a:t> </a:t>
            </a:r>
          </a:p>
          <a:p>
            <a:pPr marL="625475" indent="-625475" eaLnBrk="0" hangingPunct="0">
              <a:spcBef>
                <a:spcPct val="20000"/>
              </a:spcBef>
            </a:pPr>
            <a:r>
              <a:rPr lang="en-US" altLang="en-US">
                <a:solidFill>
                  <a:schemeClr val="accent2"/>
                </a:solidFill>
              </a:rPr>
              <a:t>• Total energy and rest energy </a:t>
            </a:r>
          </a:p>
          <a:p>
            <a:pPr marL="625475" indent="-625475" eaLnBrk="0" hangingPunct="0">
              <a:spcBef>
                <a:spcPct val="20000"/>
              </a:spcBef>
            </a:pPr>
            <a:r>
              <a:rPr lang="en-US" altLang="en-US">
                <a:solidFill>
                  <a:schemeClr val="accent2"/>
                </a:solidFill>
              </a:rPr>
              <a:t>• Relativistic momentum </a:t>
            </a:r>
          </a:p>
          <a:p>
            <a:pPr marL="625475" indent="-625475" eaLnBrk="0" hangingPunct="0">
              <a:spcBef>
                <a:spcPct val="20000"/>
              </a:spcBef>
            </a:pPr>
            <a:r>
              <a:rPr lang="en-US" altLang="en-US">
                <a:solidFill>
                  <a:schemeClr val="accent2"/>
                </a:solidFill>
              </a:rPr>
              <a:t>• Particle acceleration </a:t>
            </a:r>
          </a:p>
          <a:p>
            <a:pPr marL="625475" indent="-625475" eaLnBrk="0" hangingPunct="0">
              <a:spcBef>
                <a:spcPct val="20000"/>
              </a:spcBef>
            </a:pPr>
            <a:r>
              <a:rPr lang="en-US" altLang="en-US">
                <a:solidFill>
                  <a:schemeClr val="accent2"/>
                </a:solidFill>
              </a:rPr>
              <a:t>• Electric charge as an invariant quantity </a:t>
            </a:r>
          </a:p>
          <a:p>
            <a:pPr marL="625475" indent="-625475" eaLnBrk="0" hangingPunct="0">
              <a:spcBef>
                <a:spcPct val="20000"/>
              </a:spcBef>
            </a:pPr>
            <a:r>
              <a:rPr lang="en-US" altLang="en-US">
                <a:solidFill>
                  <a:schemeClr val="accent2"/>
                </a:solidFill>
              </a:rPr>
              <a:t>• Photons </a:t>
            </a:r>
          </a:p>
          <a:p>
            <a:pPr marL="625475" indent="-625475" eaLnBrk="0" hangingPunct="0">
              <a:spcBef>
                <a:spcPct val="20000"/>
              </a:spcBef>
            </a:pPr>
            <a:r>
              <a:rPr lang="en-US" altLang="en-US">
                <a:solidFill>
                  <a:schemeClr val="accent2"/>
                </a:solidFill>
              </a:rPr>
              <a:t>• MeV c</a:t>
            </a:r>
            <a:r>
              <a:rPr lang="en-US" altLang="en-US" baseline="30000">
                <a:solidFill>
                  <a:schemeClr val="accent2"/>
                </a:solidFill>
              </a:rPr>
              <a:t>-2</a:t>
            </a:r>
            <a:r>
              <a:rPr lang="en-US" altLang="en-US">
                <a:solidFill>
                  <a:schemeClr val="accent2"/>
                </a:solidFill>
              </a:rPr>
              <a:t> as the unit of mass and MeV c</a:t>
            </a:r>
            <a:r>
              <a:rPr lang="en-US" altLang="en-US" baseline="30000">
                <a:solidFill>
                  <a:schemeClr val="accent2"/>
                </a:solidFill>
              </a:rPr>
              <a:t>-1</a:t>
            </a:r>
            <a:r>
              <a:rPr lang="en-US" altLang="en-US">
                <a:solidFill>
                  <a:schemeClr val="accent2"/>
                </a:solidFill>
              </a:rPr>
              <a:t> as the unit of momentum </a:t>
            </a:r>
          </a:p>
        </p:txBody>
      </p:sp>
      <p:sp>
        <p:nvSpPr>
          <p:cNvPr id="3075" name="Rectangle 118"/>
          <p:cNvSpPr>
            <a:spLocks noGrp="1" noChangeArrowheads="1"/>
          </p:cNvSpPr>
          <p:nvPr>
            <p:ph type="ctrTitle" idx="4294967295"/>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3187">
                                            <p:txEl>
                                              <p:pRg st="5" end="5"/>
                                            </p:txEl>
                                          </p:spTgt>
                                        </p:tgtEl>
                                        <p:attrNameLst>
                                          <p:attrName>style.visibility</p:attrName>
                                        </p:attrNameLst>
                                      </p:cBhvr>
                                      <p:to>
                                        <p:strVal val="visible"/>
                                      </p:to>
                                    </p:set>
                                    <p:anim calcmode="lin" valueType="num">
                                      <p:cBhvr additive="base">
                                        <p:cTn id="37" dur="500" fill="hold"/>
                                        <p:tgtEl>
                                          <p:spTgt spid="931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3187">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3187">
                                            <p:txEl>
                                              <p:pRg st="6" end="6"/>
                                            </p:txEl>
                                          </p:spTgt>
                                        </p:tgtEl>
                                        <p:attrNameLst>
                                          <p:attrName>style.visibility</p:attrName>
                                        </p:attrNameLst>
                                      </p:cBhvr>
                                      <p:to>
                                        <p:strVal val="visible"/>
                                      </p:to>
                                    </p:set>
                                    <p:anim calcmode="lin" valueType="num">
                                      <p:cBhvr additive="base">
                                        <p:cTn id="43" dur="500" fill="hold"/>
                                        <p:tgtEl>
                                          <p:spTgt spid="931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3187">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685800" y="1785938"/>
            <a:ext cx="7772400" cy="5072062"/>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1520" name="Picture 1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20725" y="2171700"/>
            <a:ext cx="7700963" cy="3652838"/>
          </a:xfrm>
          <a:prstGeom prst="rect">
            <a:avLst/>
          </a:prstGeom>
          <a:noFill/>
          <a:ln w="9525">
            <a:noFill/>
            <a:miter lim="800000"/>
            <a:headEnd/>
            <a:tailEnd/>
          </a:ln>
        </p:spPr>
      </p:pic>
      <p:sp>
        <p:nvSpPr>
          <p:cNvPr id="167943" name="Text Box 7"/>
          <p:cNvSpPr txBox="1">
            <a:spLocks noChangeArrowheads="1"/>
          </p:cNvSpPr>
          <p:nvPr/>
        </p:nvSpPr>
        <p:spPr bwMode="auto">
          <a:xfrm>
            <a:off x="1466850" y="3405188"/>
            <a:ext cx="6777038"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●Use</a:t>
            </a:r>
            <a:r>
              <a:rPr lang="en-US" altLang="en-US" dirty="0">
                <a:latin typeface="+mn-lt"/>
              </a:rPr>
              <a:t>        </a:t>
            </a: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 + </a:t>
            </a:r>
            <a:r>
              <a:rPr lang="en-US" altLang="en-US" i="1" dirty="0" err="1">
                <a:solidFill>
                  <a:schemeClr val="hlink"/>
                </a:solidFill>
                <a:latin typeface="+mn-lt"/>
                <a:cs typeface="Courier New" pitchFamily="49" charset="0"/>
              </a:rPr>
              <a:t>eV</a:t>
            </a:r>
            <a:r>
              <a:rPr lang="en-US" altLang="en-US" i="1" dirty="0">
                <a:solidFill>
                  <a:schemeClr val="hlink"/>
                </a:solidFill>
                <a:latin typeface="+mn-lt"/>
                <a:cs typeface="Courier New" pitchFamily="49" charset="0"/>
              </a:rPr>
              <a:t>/</a:t>
            </a:r>
            <a:r>
              <a:rPr lang="en-US" altLang="en-US" dirty="0">
                <a:solidFill>
                  <a:schemeClr val="hlink"/>
                </a:solidFill>
                <a:latin typeface="+mn-lt"/>
                <a:cs typeface="Courier New" pitchFamily="49" charset="0"/>
              </a:rPr>
              <a:t>(</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p>
        </p:txBody>
      </p:sp>
      <p:sp>
        <p:nvSpPr>
          <p:cNvPr id="167944" name="Text Box 8"/>
          <p:cNvSpPr txBox="1">
            <a:spLocks noChangeArrowheads="1"/>
          </p:cNvSpPr>
          <p:nvPr/>
        </p:nvSpPr>
        <p:spPr bwMode="auto">
          <a:xfrm>
            <a:off x="2889250" y="3746500"/>
            <a:ext cx="5180013"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 +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(500 MV)</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(938 MeVc</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p>
        </p:txBody>
      </p:sp>
      <p:sp>
        <p:nvSpPr>
          <p:cNvPr id="167945" name="Text Box 9"/>
          <p:cNvSpPr txBox="1">
            <a:spLocks noChangeArrowheads="1"/>
          </p:cNvSpPr>
          <p:nvPr/>
        </p:nvSpPr>
        <p:spPr bwMode="auto">
          <a:xfrm>
            <a:off x="2894013" y="4078288"/>
            <a:ext cx="5180012"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 + 500 </a:t>
            </a:r>
            <a:r>
              <a:rPr lang="en-US" altLang="en-US" dirty="0" err="1">
                <a:solidFill>
                  <a:schemeClr val="hlink"/>
                </a:solidFill>
                <a:latin typeface="+mn-lt"/>
                <a:cs typeface="Courier New" pitchFamily="49" charset="0"/>
              </a:rPr>
              <a:t>MeV</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(938 </a:t>
            </a:r>
            <a:r>
              <a:rPr lang="en-US" altLang="en-US" dirty="0" err="1">
                <a:solidFill>
                  <a:schemeClr val="hlink"/>
                </a:solidFill>
                <a:latin typeface="+mn-lt"/>
                <a:cs typeface="Courier New" pitchFamily="49" charset="0"/>
              </a:rPr>
              <a:t>MeV</a:t>
            </a:r>
            <a:r>
              <a:rPr lang="en-US" altLang="en-US" dirty="0">
                <a:solidFill>
                  <a:schemeClr val="hlink"/>
                </a:solidFill>
                <a:latin typeface="+mn-lt"/>
                <a:cs typeface="Courier New" pitchFamily="49" charset="0"/>
              </a:rPr>
              <a:t>)</a:t>
            </a:r>
          </a:p>
        </p:txBody>
      </p:sp>
      <p:sp>
        <p:nvSpPr>
          <p:cNvPr id="167946" name="Text Box 10"/>
          <p:cNvSpPr txBox="1">
            <a:spLocks noChangeArrowheads="1"/>
          </p:cNvSpPr>
          <p:nvPr/>
        </p:nvSpPr>
        <p:spPr bwMode="auto">
          <a:xfrm>
            <a:off x="2895600" y="4405313"/>
            <a:ext cx="518001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 + 500</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938 = 1.53</a:t>
            </a:r>
          </a:p>
        </p:txBody>
      </p:sp>
      <p:sp>
        <p:nvSpPr>
          <p:cNvPr id="167947" name="Text Box 11"/>
          <p:cNvSpPr txBox="1">
            <a:spLocks noChangeArrowheads="1"/>
          </p:cNvSpPr>
          <p:nvPr/>
        </p:nvSpPr>
        <p:spPr bwMode="auto">
          <a:xfrm>
            <a:off x="2419350" y="4719638"/>
            <a:ext cx="518001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1.53</a:t>
            </a:r>
            <a:r>
              <a:rPr lang="en-US" altLang="en-US" dirty="0">
                <a:solidFill>
                  <a:schemeClr val="hlink"/>
                </a:solidFill>
                <a:latin typeface="+mn-lt"/>
                <a:cs typeface="Courier New" pitchFamily="49" charset="0"/>
              </a:rPr>
              <a:t> = 1</a:t>
            </a:r>
            <a:r>
              <a:rPr lang="en-US" altLang="en-US" i="1" dirty="0" smtClean="0">
                <a:solidFill>
                  <a:schemeClr val="hlink"/>
                </a:solidFill>
                <a:latin typeface="+mn-lt"/>
                <a:cs typeface="Courier New" pitchFamily="49" charset="0"/>
              </a:rPr>
              <a:t>/ </a:t>
            </a:r>
            <a:r>
              <a:rPr lang="en-US" altLang="en-US" dirty="0" smtClean="0">
                <a:solidFill>
                  <a:schemeClr val="hlink"/>
                </a:solidFill>
                <a:latin typeface="+mn-lt"/>
                <a:cs typeface="Courier New" pitchFamily="49" charset="0"/>
              </a:rPr>
              <a:t>(</a:t>
            </a: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-1/2</a:t>
            </a:r>
            <a:endParaRPr lang="en-US" altLang="en-US" dirty="0">
              <a:solidFill>
                <a:schemeClr val="hlink"/>
              </a:solidFill>
              <a:latin typeface="+mn-lt"/>
              <a:cs typeface="Courier New" pitchFamily="49" charset="0"/>
            </a:endParaRPr>
          </a:p>
        </p:txBody>
      </p:sp>
      <p:sp>
        <p:nvSpPr>
          <p:cNvPr id="167948" name="Text Box 12"/>
          <p:cNvSpPr txBox="1">
            <a:spLocks noChangeArrowheads="1"/>
          </p:cNvSpPr>
          <p:nvPr/>
        </p:nvSpPr>
        <p:spPr bwMode="auto">
          <a:xfrm>
            <a:off x="1811338" y="5049838"/>
            <a:ext cx="5180012"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1</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1.53</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0.427</a:t>
            </a:r>
          </a:p>
        </p:txBody>
      </p:sp>
      <p:sp>
        <p:nvSpPr>
          <p:cNvPr id="167949" name="Text Box 13"/>
          <p:cNvSpPr txBox="1">
            <a:spLocks noChangeArrowheads="1"/>
          </p:cNvSpPr>
          <p:nvPr/>
        </p:nvSpPr>
        <p:spPr bwMode="auto">
          <a:xfrm>
            <a:off x="1803400" y="5365750"/>
            <a:ext cx="5180013"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1 - 0.427</a:t>
            </a:r>
            <a:r>
              <a:rPr lang="en-US" altLang="en-US" dirty="0">
                <a:latin typeface="+mn-lt"/>
                <a:cs typeface="Courier New" pitchFamily="49" charset="0"/>
              </a:rPr>
              <a:t> </a:t>
            </a:r>
            <a:r>
              <a:rPr lang="en-US" altLang="en-US" dirty="0">
                <a:solidFill>
                  <a:schemeClr val="hlink"/>
                </a:solidFill>
                <a:latin typeface="+mn-lt"/>
                <a:cs typeface="Courier New" pitchFamily="49" charset="0"/>
              </a:rPr>
              <a:t>=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endParaRPr>
          </a:p>
        </p:txBody>
      </p:sp>
      <p:sp>
        <p:nvSpPr>
          <p:cNvPr id="167950" name="Text Box 14"/>
          <p:cNvSpPr txBox="1">
            <a:spLocks noChangeArrowheads="1"/>
          </p:cNvSpPr>
          <p:nvPr/>
        </p:nvSpPr>
        <p:spPr bwMode="auto">
          <a:xfrm>
            <a:off x="2749550" y="5741988"/>
            <a:ext cx="2774950"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0.573</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endParaRPr>
          </a:p>
        </p:txBody>
      </p:sp>
      <p:sp>
        <p:nvSpPr>
          <p:cNvPr id="167951" name="Text Box 15"/>
          <p:cNvSpPr txBox="1">
            <a:spLocks noChangeArrowheads="1"/>
          </p:cNvSpPr>
          <p:nvPr/>
        </p:nvSpPr>
        <p:spPr bwMode="auto">
          <a:xfrm>
            <a:off x="2882900" y="6075363"/>
            <a:ext cx="2774950"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v</a:t>
            </a:r>
            <a:r>
              <a:rPr lang="en-US" altLang="en-US" dirty="0">
                <a:solidFill>
                  <a:schemeClr val="hlink"/>
                </a:solidFill>
                <a:latin typeface="+mn-lt"/>
                <a:cs typeface="Courier New" pitchFamily="49" charset="0"/>
              </a:rPr>
              <a:t> = 0.76</a:t>
            </a:r>
            <a:r>
              <a:rPr lang="en-US" altLang="en-US" i="1" dirty="0">
                <a:solidFill>
                  <a:schemeClr val="hlink"/>
                </a:solidFill>
                <a:latin typeface="+mn-lt"/>
                <a:cs typeface="Courier New" pitchFamily="49" charset="0"/>
              </a:rPr>
              <a:t>c</a:t>
            </a:r>
            <a:r>
              <a:rPr lang="en-US" altLang="en-US" dirty="0">
                <a:solidFill>
                  <a:schemeClr val="hlink"/>
                </a:solidFill>
                <a:latin typeface="+mn-lt"/>
                <a:cs typeface="Courier New" pitchFamily="49" charset="0"/>
              </a:rPr>
              <a:t>.</a:t>
            </a:r>
          </a:p>
        </p:txBody>
      </p:sp>
      <p:sp>
        <p:nvSpPr>
          <p:cNvPr id="21517"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21518"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pic>
        <p:nvPicPr>
          <p:cNvPr id="21519"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81038" y="1808163"/>
            <a:ext cx="5284787" cy="358775"/>
          </a:xfrm>
          <a:prstGeom prst="rect">
            <a:avLst/>
          </a:prstGeom>
          <a:noFill/>
          <a:ln w="9525">
            <a:noFill/>
            <a:miter lim="800000"/>
            <a:headEnd/>
            <a:tailEnd/>
          </a:ln>
        </p:spPr>
      </p:pic>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1520"/>
                                        </p:tgtEl>
                                        <p:attrNameLst>
                                          <p:attrName>style.visibility</p:attrName>
                                        </p:attrNameLst>
                                      </p:cBhvr>
                                      <p:to>
                                        <p:strVal val="visible"/>
                                      </p:to>
                                    </p:set>
                                    <p:anim calcmode="lin" valueType="num">
                                      <p:cBhvr additive="base">
                                        <p:cTn id="7" dur="500" fill="hold"/>
                                        <p:tgtEl>
                                          <p:spTgt spid="21520"/>
                                        </p:tgtEl>
                                        <p:attrNameLst>
                                          <p:attrName>ppt_x</p:attrName>
                                        </p:attrNameLst>
                                      </p:cBhvr>
                                      <p:tavLst>
                                        <p:tav tm="0">
                                          <p:val>
                                            <p:strVal val="#ppt_x"/>
                                          </p:val>
                                        </p:tav>
                                        <p:tav tm="100000">
                                          <p:val>
                                            <p:strVal val="#ppt_x"/>
                                          </p:val>
                                        </p:tav>
                                      </p:tavLst>
                                    </p:anim>
                                    <p:anim calcmode="lin" valueType="num">
                                      <p:cBhvr additive="base">
                                        <p:cTn id="8" dur="500" fill="hold"/>
                                        <p:tgtEl>
                                          <p:spTgt spid="2152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7943"/>
                                        </p:tgtEl>
                                        <p:attrNameLst>
                                          <p:attrName>style.visibility</p:attrName>
                                        </p:attrNameLst>
                                      </p:cBhvr>
                                      <p:to>
                                        <p:strVal val="visible"/>
                                      </p:to>
                                    </p:set>
                                    <p:anim calcmode="lin" valueType="num">
                                      <p:cBhvr additive="base">
                                        <p:cTn id="13" dur="500" fill="hold"/>
                                        <p:tgtEl>
                                          <p:spTgt spid="167943"/>
                                        </p:tgtEl>
                                        <p:attrNameLst>
                                          <p:attrName>ppt_x</p:attrName>
                                        </p:attrNameLst>
                                      </p:cBhvr>
                                      <p:tavLst>
                                        <p:tav tm="0">
                                          <p:val>
                                            <p:strVal val="#ppt_x"/>
                                          </p:val>
                                        </p:tav>
                                        <p:tav tm="100000">
                                          <p:val>
                                            <p:strVal val="#ppt_x"/>
                                          </p:val>
                                        </p:tav>
                                      </p:tavLst>
                                    </p:anim>
                                    <p:anim calcmode="lin" valueType="num">
                                      <p:cBhvr additive="base">
                                        <p:cTn id="14" dur="500" fill="hold"/>
                                        <p:tgtEl>
                                          <p:spTgt spid="16794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7944"/>
                                        </p:tgtEl>
                                        <p:attrNameLst>
                                          <p:attrName>style.visibility</p:attrName>
                                        </p:attrNameLst>
                                      </p:cBhvr>
                                      <p:to>
                                        <p:strVal val="visible"/>
                                      </p:to>
                                    </p:set>
                                    <p:anim calcmode="lin" valueType="num">
                                      <p:cBhvr additive="base">
                                        <p:cTn id="19" dur="500" fill="hold"/>
                                        <p:tgtEl>
                                          <p:spTgt spid="167944"/>
                                        </p:tgtEl>
                                        <p:attrNameLst>
                                          <p:attrName>ppt_x</p:attrName>
                                        </p:attrNameLst>
                                      </p:cBhvr>
                                      <p:tavLst>
                                        <p:tav tm="0">
                                          <p:val>
                                            <p:strVal val="#ppt_x"/>
                                          </p:val>
                                        </p:tav>
                                        <p:tav tm="100000">
                                          <p:val>
                                            <p:strVal val="#ppt_x"/>
                                          </p:val>
                                        </p:tav>
                                      </p:tavLst>
                                    </p:anim>
                                    <p:anim calcmode="lin" valueType="num">
                                      <p:cBhvr additive="base">
                                        <p:cTn id="20" dur="500" fill="hold"/>
                                        <p:tgtEl>
                                          <p:spTgt spid="16794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7945"/>
                                        </p:tgtEl>
                                        <p:attrNameLst>
                                          <p:attrName>style.visibility</p:attrName>
                                        </p:attrNameLst>
                                      </p:cBhvr>
                                      <p:to>
                                        <p:strVal val="visible"/>
                                      </p:to>
                                    </p:set>
                                    <p:anim calcmode="lin" valueType="num">
                                      <p:cBhvr additive="base">
                                        <p:cTn id="25" dur="500" fill="hold"/>
                                        <p:tgtEl>
                                          <p:spTgt spid="167945"/>
                                        </p:tgtEl>
                                        <p:attrNameLst>
                                          <p:attrName>ppt_x</p:attrName>
                                        </p:attrNameLst>
                                      </p:cBhvr>
                                      <p:tavLst>
                                        <p:tav tm="0">
                                          <p:val>
                                            <p:strVal val="#ppt_x"/>
                                          </p:val>
                                        </p:tav>
                                        <p:tav tm="100000">
                                          <p:val>
                                            <p:strVal val="#ppt_x"/>
                                          </p:val>
                                        </p:tav>
                                      </p:tavLst>
                                    </p:anim>
                                    <p:anim calcmode="lin" valueType="num">
                                      <p:cBhvr additive="base">
                                        <p:cTn id="26" dur="500" fill="hold"/>
                                        <p:tgtEl>
                                          <p:spTgt spid="16794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7946"/>
                                        </p:tgtEl>
                                        <p:attrNameLst>
                                          <p:attrName>style.visibility</p:attrName>
                                        </p:attrNameLst>
                                      </p:cBhvr>
                                      <p:to>
                                        <p:strVal val="visible"/>
                                      </p:to>
                                    </p:set>
                                    <p:anim calcmode="lin" valueType="num">
                                      <p:cBhvr additive="base">
                                        <p:cTn id="31" dur="500" fill="hold"/>
                                        <p:tgtEl>
                                          <p:spTgt spid="167946"/>
                                        </p:tgtEl>
                                        <p:attrNameLst>
                                          <p:attrName>ppt_x</p:attrName>
                                        </p:attrNameLst>
                                      </p:cBhvr>
                                      <p:tavLst>
                                        <p:tav tm="0">
                                          <p:val>
                                            <p:strVal val="#ppt_x"/>
                                          </p:val>
                                        </p:tav>
                                        <p:tav tm="100000">
                                          <p:val>
                                            <p:strVal val="#ppt_x"/>
                                          </p:val>
                                        </p:tav>
                                      </p:tavLst>
                                    </p:anim>
                                    <p:anim calcmode="lin" valueType="num">
                                      <p:cBhvr additive="base">
                                        <p:cTn id="32" dur="500" fill="hold"/>
                                        <p:tgtEl>
                                          <p:spTgt spid="16794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7947"/>
                                        </p:tgtEl>
                                        <p:attrNameLst>
                                          <p:attrName>style.visibility</p:attrName>
                                        </p:attrNameLst>
                                      </p:cBhvr>
                                      <p:to>
                                        <p:strVal val="visible"/>
                                      </p:to>
                                    </p:set>
                                    <p:anim calcmode="lin" valueType="num">
                                      <p:cBhvr additive="base">
                                        <p:cTn id="37" dur="500" fill="hold"/>
                                        <p:tgtEl>
                                          <p:spTgt spid="167947"/>
                                        </p:tgtEl>
                                        <p:attrNameLst>
                                          <p:attrName>ppt_x</p:attrName>
                                        </p:attrNameLst>
                                      </p:cBhvr>
                                      <p:tavLst>
                                        <p:tav tm="0">
                                          <p:val>
                                            <p:strVal val="#ppt_x"/>
                                          </p:val>
                                        </p:tav>
                                        <p:tav tm="100000">
                                          <p:val>
                                            <p:strVal val="#ppt_x"/>
                                          </p:val>
                                        </p:tav>
                                      </p:tavLst>
                                    </p:anim>
                                    <p:anim calcmode="lin" valueType="num">
                                      <p:cBhvr additive="base">
                                        <p:cTn id="38" dur="500" fill="hold"/>
                                        <p:tgtEl>
                                          <p:spTgt spid="16794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7948"/>
                                        </p:tgtEl>
                                        <p:attrNameLst>
                                          <p:attrName>style.visibility</p:attrName>
                                        </p:attrNameLst>
                                      </p:cBhvr>
                                      <p:to>
                                        <p:strVal val="visible"/>
                                      </p:to>
                                    </p:set>
                                    <p:anim calcmode="lin" valueType="num">
                                      <p:cBhvr additive="base">
                                        <p:cTn id="43" dur="500" fill="hold"/>
                                        <p:tgtEl>
                                          <p:spTgt spid="167948"/>
                                        </p:tgtEl>
                                        <p:attrNameLst>
                                          <p:attrName>ppt_x</p:attrName>
                                        </p:attrNameLst>
                                      </p:cBhvr>
                                      <p:tavLst>
                                        <p:tav tm="0">
                                          <p:val>
                                            <p:strVal val="#ppt_x"/>
                                          </p:val>
                                        </p:tav>
                                        <p:tav tm="100000">
                                          <p:val>
                                            <p:strVal val="#ppt_x"/>
                                          </p:val>
                                        </p:tav>
                                      </p:tavLst>
                                    </p:anim>
                                    <p:anim calcmode="lin" valueType="num">
                                      <p:cBhvr additive="base">
                                        <p:cTn id="44" dur="500" fill="hold"/>
                                        <p:tgtEl>
                                          <p:spTgt spid="16794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7949"/>
                                        </p:tgtEl>
                                        <p:attrNameLst>
                                          <p:attrName>style.visibility</p:attrName>
                                        </p:attrNameLst>
                                      </p:cBhvr>
                                      <p:to>
                                        <p:strVal val="visible"/>
                                      </p:to>
                                    </p:set>
                                    <p:anim calcmode="lin" valueType="num">
                                      <p:cBhvr additive="base">
                                        <p:cTn id="49" dur="500" fill="hold"/>
                                        <p:tgtEl>
                                          <p:spTgt spid="167949"/>
                                        </p:tgtEl>
                                        <p:attrNameLst>
                                          <p:attrName>ppt_x</p:attrName>
                                        </p:attrNameLst>
                                      </p:cBhvr>
                                      <p:tavLst>
                                        <p:tav tm="0">
                                          <p:val>
                                            <p:strVal val="#ppt_x"/>
                                          </p:val>
                                        </p:tav>
                                        <p:tav tm="100000">
                                          <p:val>
                                            <p:strVal val="#ppt_x"/>
                                          </p:val>
                                        </p:tav>
                                      </p:tavLst>
                                    </p:anim>
                                    <p:anim calcmode="lin" valueType="num">
                                      <p:cBhvr additive="base">
                                        <p:cTn id="50" dur="500" fill="hold"/>
                                        <p:tgtEl>
                                          <p:spTgt spid="16794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7950"/>
                                        </p:tgtEl>
                                        <p:attrNameLst>
                                          <p:attrName>style.visibility</p:attrName>
                                        </p:attrNameLst>
                                      </p:cBhvr>
                                      <p:to>
                                        <p:strVal val="visible"/>
                                      </p:to>
                                    </p:set>
                                    <p:anim calcmode="lin" valueType="num">
                                      <p:cBhvr additive="base">
                                        <p:cTn id="55" dur="500" fill="hold"/>
                                        <p:tgtEl>
                                          <p:spTgt spid="167950"/>
                                        </p:tgtEl>
                                        <p:attrNameLst>
                                          <p:attrName>ppt_x</p:attrName>
                                        </p:attrNameLst>
                                      </p:cBhvr>
                                      <p:tavLst>
                                        <p:tav tm="0">
                                          <p:val>
                                            <p:strVal val="#ppt_x"/>
                                          </p:val>
                                        </p:tav>
                                        <p:tav tm="100000">
                                          <p:val>
                                            <p:strVal val="#ppt_x"/>
                                          </p:val>
                                        </p:tav>
                                      </p:tavLst>
                                    </p:anim>
                                    <p:anim calcmode="lin" valueType="num">
                                      <p:cBhvr additive="base">
                                        <p:cTn id="56" dur="500" fill="hold"/>
                                        <p:tgtEl>
                                          <p:spTgt spid="16795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7951"/>
                                        </p:tgtEl>
                                        <p:attrNameLst>
                                          <p:attrName>style.visibility</p:attrName>
                                        </p:attrNameLst>
                                      </p:cBhvr>
                                      <p:to>
                                        <p:strVal val="visible"/>
                                      </p:to>
                                    </p:set>
                                    <p:anim calcmode="lin" valueType="num">
                                      <p:cBhvr additive="base">
                                        <p:cTn id="61" dur="500" fill="hold"/>
                                        <p:tgtEl>
                                          <p:spTgt spid="167951"/>
                                        </p:tgtEl>
                                        <p:attrNameLst>
                                          <p:attrName>ppt_x</p:attrName>
                                        </p:attrNameLst>
                                      </p:cBhvr>
                                      <p:tavLst>
                                        <p:tav tm="0">
                                          <p:val>
                                            <p:strVal val="#ppt_x"/>
                                          </p:val>
                                        </p:tav>
                                        <p:tav tm="100000">
                                          <p:val>
                                            <p:strVal val="#ppt_x"/>
                                          </p:val>
                                        </p:tav>
                                      </p:tavLst>
                                    </p:anim>
                                    <p:anim calcmode="lin" valueType="num">
                                      <p:cBhvr additive="base">
                                        <p:cTn id="62" dur="500" fill="hold"/>
                                        <p:tgtEl>
                                          <p:spTgt spid="16795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43" grpId="0"/>
      <p:bldP spid="167944" grpId="0"/>
      <p:bldP spid="167945" grpId="0"/>
      <p:bldP spid="167946" grpId="0"/>
      <p:bldP spid="167947" grpId="0"/>
      <p:bldP spid="167948" grpId="0"/>
      <p:bldP spid="167949" grpId="0"/>
      <p:bldP spid="167950" grpId="0"/>
      <p:bldP spid="16795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685800" y="1800225"/>
            <a:ext cx="7772400" cy="5057775"/>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2539" name="Picture 11"/>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55638" y="2214563"/>
            <a:ext cx="7805737" cy="2652712"/>
          </a:xfrm>
          <a:prstGeom prst="rect">
            <a:avLst/>
          </a:prstGeom>
          <a:noFill/>
          <a:ln w="9525">
            <a:noFill/>
            <a:miter lim="800000"/>
            <a:headEnd/>
            <a:tailEnd/>
          </a:ln>
        </p:spPr>
      </p:pic>
      <p:pic>
        <p:nvPicPr>
          <p:cNvPr id="169989"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76275" y="1839913"/>
            <a:ext cx="6361113" cy="396875"/>
          </a:xfrm>
          <a:prstGeom prst="rect">
            <a:avLst/>
          </a:prstGeom>
          <a:noFill/>
          <a:ln w="9525">
            <a:noFill/>
            <a:miter lim="800000"/>
            <a:headEnd/>
            <a:tailEnd/>
          </a:ln>
        </p:spPr>
      </p:pic>
      <p:sp>
        <p:nvSpPr>
          <p:cNvPr id="169991" name="Text Box 7"/>
          <p:cNvSpPr txBox="1">
            <a:spLocks noChangeArrowheads="1"/>
          </p:cNvSpPr>
          <p:nvPr/>
        </p:nvSpPr>
        <p:spPr bwMode="auto">
          <a:xfrm>
            <a:off x="1417638" y="3054350"/>
            <a:ext cx="3870325"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●As</a:t>
            </a:r>
            <a:r>
              <a:rPr lang="en-US" altLang="en-US" dirty="0">
                <a:latin typeface="+mn-lt"/>
              </a:rPr>
              <a:t> </a:t>
            </a:r>
            <a:r>
              <a:rPr lang="en-US" altLang="en-US" dirty="0">
                <a:solidFill>
                  <a:schemeClr val="hlink"/>
                </a:solidFill>
                <a:latin typeface="+mn-lt"/>
                <a:sym typeface="Symbol" pitchFamily="18" charset="2"/>
              </a:rPr>
              <a:t>v</a:t>
            </a:r>
            <a:r>
              <a:rPr lang="en-US" altLang="en-US" dirty="0">
                <a:solidFill>
                  <a:schemeClr val="hlink"/>
                </a:solidFill>
                <a:latin typeface="+mn-lt"/>
              </a:rPr>
              <a:t> </a:t>
            </a:r>
            <a:r>
              <a:rPr lang="en-US" altLang="en-US" dirty="0">
                <a:solidFill>
                  <a:schemeClr val="hlink"/>
                </a:solidFill>
                <a:latin typeface="+mn-lt"/>
                <a:sym typeface="Symbol" pitchFamily="18" charset="2"/>
              </a:rPr>
              <a:t> c</a:t>
            </a:r>
            <a:r>
              <a:rPr lang="en-US" altLang="en-US" dirty="0">
                <a:solidFill>
                  <a:schemeClr val="hlink"/>
                </a:solidFill>
                <a:latin typeface="+mn-lt"/>
              </a:rPr>
              <a:t>, </a:t>
            </a: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 .</a:t>
            </a:r>
          </a:p>
        </p:txBody>
      </p:sp>
      <p:sp>
        <p:nvSpPr>
          <p:cNvPr id="169992" name="Text Box 8"/>
          <p:cNvSpPr txBox="1">
            <a:spLocks noChangeArrowheads="1"/>
          </p:cNvSpPr>
          <p:nvPr/>
        </p:nvSpPr>
        <p:spPr bwMode="auto">
          <a:xfrm>
            <a:off x="1416050" y="3671888"/>
            <a:ext cx="5832475"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●Since </a:t>
            </a:r>
            <a:r>
              <a:rPr lang="en-US" altLang="en-US" i="1" dirty="0">
                <a:solidFill>
                  <a:schemeClr val="hlink"/>
                </a:solidFill>
                <a:latin typeface="+mn-lt"/>
              </a:rPr>
              <a:t>E</a:t>
            </a:r>
            <a:r>
              <a:rPr lang="en-US" altLang="en-US" dirty="0">
                <a:solidFill>
                  <a:schemeClr val="hlink"/>
                </a:solidFill>
                <a:latin typeface="+mn-lt"/>
              </a:rPr>
              <a:t> = </a:t>
            </a:r>
            <a:r>
              <a:rPr lang="en-US" altLang="en-US" dirty="0">
                <a:solidFill>
                  <a:schemeClr val="hlink"/>
                </a:solidFill>
                <a:latin typeface="+mn-lt"/>
                <a:sym typeface="Symbol" pitchFamily="18" charset="2"/>
              </a:rPr>
              <a:t></a:t>
            </a:r>
            <a:r>
              <a:rPr lang="en-US" altLang="en-US" i="1" dirty="0">
                <a:solidFill>
                  <a:schemeClr val="hlink"/>
                </a:solidFill>
                <a:latin typeface="+mn-lt"/>
                <a:sym typeface="Symbol" pitchFamily="18" charset="2"/>
              </a:rPr>
              <a:t>m</a:t>
            </a:r>
            <a:r>
              <a:rPr lang="en-US" altLang="en-US" baseline="-25000" dirty="0">
                <a:solidFill>
                  <a:schemeClr val="hlink"/>
                </a:solidFill>
                <a:latin typeface="+mn-lt"/>
                <a:sym typeface="Symbol" pitchFamily="18" charset="2"/>
              </a:rPr>
              <a:t>0</a:t>
            </a:r>
            <a:r>
              <a:rPr lang="en-US" altLang="en-US" i="1" dirty="0">
                <a:solidFill>
                  <a:schemeClr val="hlink"/>
                </a:solidFill>
                <a:latin typeface="+mn-lt"/>
                <a:sym typeface="Symbol" pitchFamily="18" charset="2"/>
              </a:rPr>
              <a:t>c</a:t>
            </a:r>
            <a:r>
              <a:rPr lang="en-US" altLang="en-US" baseline="30000" dirty="0">
                <a:solidFill>
                  <a:schemeClr val="hlink"/>
                </a:solidFill>
                <a:latin typeface="+mn-lt"/>
                <a:sym typeface="Symbol" pitchFamily="18" charset="2"/>
              </a:rPr>
              <a:t>2</a:t>
            </a:r>
            <a:r>
              <a:rPr lang="en-US" altLang="en-US" dirty="0">
                <a:solidFill>
                  <a:schemeClr val="hlink"/>
                </a:solidFill>
                <a:latin typeface="+mn-lt"/>
                <a:sym typeface="Symbol" pitchFamily="18" charset="2"/>
              </a:rPr>
              <a:t> we see that</a:t>
            </a:r>
            <a:endParaRPr lang="en-US" altLang="en-US" dirty="0">
              <a:solidFill>
                <a:schemeClr val="hlink"/>
              </a:solidFill>
              <a:latin typeface="+mn-lt"/>
              <a:cs typeface="Courier New" pitchFamily="49" charset="0"/>
              <a:sym typeface="Symbol" pitchFamily="18" charset="2"/>
            </a:endParaRPr>
          </a:p>
        </p:txBody>
      </p:sp>
      <p:sp>
        <p:nvSpPr>
          <p:cNvPr id="169993" name="Text Box 9"/>
          <p:cNvSpPr txBox="1">
            <a:spLocks noChangeArrowheads="1"/>
          </p:cNvSpPr>
          <p:nvPr/>
        </p:nvSpPr>
        <p:spPr bwMode="auto">
          <a:xfrm>
            <a:off x="1406525" y="4251325"/>
            <a:ext cx="3870325"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●as</a:t>
            </a:r>
            <a:r>
              <a:rPr lang="en-US" altLang="en-US" dirty="0">
                <a:latin typeface="+mn-lt"/>
              </a:rPr>
              <a:t> </a:t>
            </a: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 , </a:t>
            </a:r>
            <a:r>
              <a:rPr lang="en-US" altLang="en-US" i="1" dirty="0">
                <a:solidFill>
                  <a:schemeClr val="hlink"/>
                </a:solidFill>
                <a:latin typeface="+mn-lt"/>
                <a:cs typeface="Courier New" pitchFamily="49" charset="0"/>
                <a:sym typeface="Symbol" pitchFamily="18" charset="2"/>
              </a:rPr>
              <a:t>E</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 .</a:t>
            </a:r>
          </a:p>
        </p:txBody>
      </p:sp>
      <p:sp>
        <p:nvSpPr>
          <p:cNvPr id="169994" name="Text Box 10"/>
          <p:cNvSpPr txBox="1">
            <a:spLocks noChangeArrowheads="1"/>
          </p:cNvSpPr>
          <p:nvPr/>
        </p:nvSpPr>
        <p:spPr bwMode="auto">
          <a:xfrm>
            <a:off x="1409700" y="4826000"/>
            <a:ext cx="6757988" cy="1200150"/>
          </a:xfrm>
          <a:prstGeom prst="rect">
            <a:avLst/>
          </a:prstGeom>
          <a:noFill/>
          <a:ln w="9525">
            <a:noFill/>
            <a:miter lim="800000"/>
            <a:headEnd/>
            <a:tailEnd/>
          </a:ln>
        </p:spPr>
        <p:txBody>
          <a:bodyPr>
            <a:spAutoFit/>
          </a:bodyPr>
          <a:lstStyle/>
          <a:p>
            <a:pPr>
              <a:defRPr/>
            </a:pPr>
            <a:r>
              <a:rPr lang="en-US" altLang="en-US" dirty="0">
                <a:solidFill>
                  <a:schemeClr val="hlink"/>
                </a:solidFill>
                <a:latin typeface="+mn-lt"/>
              </a:rPr>
              <a:t>●Since there is not an infinite amount of energy in the universe, you cannot accelerate an object with a nonzero rest mass to the speed of light.</a:t>
            </a:r>
            <a:endParaRPr lang="en-US" altLang="en-US" dirty="0">
              <a:solidFill>
                <a:schemeClr val="hlink"/>
              </a:solidFill>
              <a:latin typeface="+mn-lt"/>
              <a:cs typeface="Courier New" pitchFamily="49" charset="0"/>
              <a:sym typeface="Symbol" pitchFamily="18" charset="2"/>
            </a:endParaRPr>
          </a:p>
        </p:txBody>
      </p:sp>
      <p:sp>
        <p:nvSpPr>
          <p:cNvPr id="22537"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22538"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9989"/>
                                        </p:tgtEl>
                                        <p:attrNameLst>
                                          <p:attrName>style.visibility</p:attrName>
                                        </p:attrNameLst>
                                      </p:cBhvr>
                                      <p:to>
                                        <p:strVal val="visible"/>
                                      </p:to>
                                    </p:set>
                                    <p:anim calcmode="lin" valueType="num">
                                      <p:cBhvr additive="base">
                                        <p:cTn id="7" dur="500" fill="hold"/>
                                        <p:tgtEl>
                                          <p:spTgt spid="169989"/>
                                        </p:tgtEl>
                                        <p:attrNameLst>
                                          <p:attrName>ppt_x</p:attrName>
                                        </p:attrNameLst>
                                      </p:cBhvr>
                                      <p:tavLst>
                                        <p:tav tm="0">
                                          <p:val>
                                            <p:strVal val="#ppt_x"/>
                                          </p:val>
                                        </p:tav>
                                        <p:tav tm="100000">
                                          <p:val>
                                            <p:strVal val="#ppt_x"/>
                                          </p:val>
                                        </p:tav>
                                      </p:tavLst>
                                    </p:anim>
                                    <p:anim calcmode="lin" valueType="num">
                                      <p:cBhvr additive="base">
                                        <p:cTn id="8" dur="500" fill="hold"/>
                                        <p:tgtEl>
                                          <p:spTgt spid="16998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22539"/>
                                        </p:tgtEl>
                                        <p:attrNameLst>
                                          <p:attrName>style.visibility</p:attrName>
                                        </p:attrNameLst>
                                      </p:cBhvr>
                                      <p:to>
                                        <p:strVal val="visible"/>
                                      </p:to>
                                    </p:set>
                                    <p:anim calcmode="lin" valueType="num">
                                      <p:cBhvr additive="base">
                                        <p:cTn id="13" dur="500" fill="hold"/>
                                        <p:tgtEl>
                                          <p:spTgt spid="22539"/>
                                        </p:tgtEl>
                                        <p:attrNameLst>
                                          <p:attrName>ppt_x</p:attrName>
                                        </p:attrNameLst>
                                      </p:cBhvr>
                                      <p:tavLst>
                                        <p:tav tm="0">
                                          <p:val>
                                            <p:strVal val="#ppt_x"/>
                                          </p:val>
                                        </p:tav>
                                        <p:tav tm="100000">
                                          <p:val>
                                            <p:strVal val="#ppt_x"/>
                                          </p:val>
                                        </p:tav>
                                      </p:tavLst>
                                    </p:anim>
                                    <p:anim calcmode="lin" valueType="num">
                                      <p:cBhvr additive="base">
                                        <p:cTn id="14" dur="500" fill="hold"/>
                                        <p:tgtEl>
                                          <p:spTgt spid="2253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9991"/>
                                        </p:tgtEl>
                                        <p:attrNameLst>
                                          <p:attrName>style.visibility</p:attrName>
                                        </p:attrNameLst>
                                      </p:cBhvr>
                                      <p:to>
                                        <p:strVal val="visible"/>
                                      </p:to>
                                    </p:set>
                                    <p:anim calcmode="lin" valueType="num">
                                      <p:cBhvr additive="base">
                                        <p:cTn id="19" dur="500" fill="hold"/>
                                        <p:tgtEl>
                                          <p:spTgt spid="169991"/>
                                        </p:tgtEl>
                                        <p:attrNameLst>
                                          <p:attrName>ppt_x</p:attrName>
                                        </p:attrNameLst>
                                      </p:cBhvr>
                                      <p:tavLst>
                                        <p:tav tm="0">
                                          <p:val>
                                            <p:strVal val="#ppt_x"/>
                                          </p:val>
                                        </p:tav>
                                        <p:tav tm="100000">
                                          <p:val>
                                            <p:strVal val="#ppt_x"/>
                                          </p:val>
                                        </p:tav>
                                      </p:tavLst>
                                    </p:anim>
                                    <p:anim calcmode="lin" valueType="num">
                                      <p:cBhvr additive="base">
                                        <p:cTn id="20" dur="500" fill="hold"/>
                                        <p:tgtEl>
                                          <p:spTgt spid="16999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9992"/>
                                        </p:tgtEl>
                                        <p:attrNameLst>
                                          <p:attrName>style.visibility</p:attrName>
                                        </p:attrNameLst>
                                      </p:cBhvr>
                                      <p:to>
                                        <p:strVal val="visible"/>
                                      </p:to>
                                    </p:set>
                                    <p:anim calcmode="lin" valueType="num">
                                      <p:cBhvr additive="base">
                                        <p:cTn id="25" dur="500" fill="hold"/>
                                        <p:tgtEl>
                                          <p:spTgt spid="169992"/>
                                        </p:tgtEl>
                                        <p:attrNameLst>
                                          <p:attrName>ppt_x</p:attrName>
                                        </p:attrNameLst>
                                      </p:cBhvr>
                                      <p:tavLst>
                                        <p:tav tm="0">
                                          <p:val>
                                            <p:strVal val="#ppt_x"/>
                                          </p:val>
                                        </p:tav>
                                        <p:tav tm="100000">
                                          <p:val>
                                            <p:strVal val="#ppt_x"/>
                                          </p:val>
                                        </p:tav>
                                      </p:tavLst>
                                    </p:anim>
                                    <p:anim calcmode="lin" valueType="num">
                                      <p:cBhvr additive="base">
                                        <p:cTn id="26" dur="500" fill="hold"/>
                                        <p:tgtEl>
                                          <p:spTgt spid="16999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9993"/>
                                        </p:tgtEl>
                                        <p:attrNameLst>
                                          <p:attrName>style.visibility</p:attrName>
                                        </p:attrNameLst>
                                      </p:cBhvr>
                                      <p:to>
                                        <p:strVal val="visible"/>
                                      </p:to>
                                    </p:set>
                                    <p:anim calcmode="lin" valueType="num">
                                      <p:cBhvr additive="base">
                                        <p:cTn id="31" dur="500" fill="hold"/>
                                        <p:tgtEl>
                                          <p:spTgt spid="169993"/>
                                        </p:tgtEl>
                                        <p:attrNameLst>
                                          <p:attrName>ppt_x</p:attrName>
                                        </p:attrNameLst>
                                      </p:cBhvr>
                                      <p:tavLst>
                                        <p:tav tm="0">
                                          <p:val>
                                            <p:strVal val="#ppt_x"/>
                                          </p:val>
                                        </p:tav>
                                        <p:tav tm="100000">
                                          <p:val>
                                            <p:strVal val="#ppt_x"/>
                                          </p:val>
                                        </p:tav>
                                      </p:tavLst>
                                    </p:anim>
                                    <p:anim calcmode="lin" valueType="num">
                                      <p:cBhvr additive="base">
                                        <p:cTn id="32" dur="500" fill="hold"/>
                                        <p:tgtEl>
                                          <p:spTgt spid="16999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69994"/>
                                        </p:tgtEl>
                                        <p:attrNameLst>
                                          <p:attrName>style.visibility</p:attrName>
                                        </p:attrNameLst>
                                      </p:cBhvr>
                                      <p:to>
                                        <p:strVal val="visible"/>
                                      </p:to>
                                    </p:set>
                                    <p:anim calcmode="lin" valueType="num">
                                      <p:cBhvr additive="base">
                                        <p:cTn id="37" dur="500" fill="hold"/>
                                        <p:tgtEl>
                                          <p:spTgt spid="169994"/>
                                        </p:tgtEl>
                                        <p:attrNameLst>
                                          <p:attrName>ppt_x</p:attrName>
                                        </p:attrNameLst>
                                      </p:cBhvr>
                                      <p:tavLst>
                                        <p:tav tm="0">
                                          <p:val>
                                            <p:strVal val="#ppt_x"/>
                                          </p:val>
                                        </p:tav>
                                        <p:tav tm="100000">
                                          <p:val>
                                            <p:strVal val="#ppt_x"/>
                                          </p:val>
                                        </p:tav>
                                      </p:tavLst>
                                    </p:anim>
                                    <p:anim calcmode="lin" valueType="num">
                                      <p:cBhvr additive="base">
                                        <p:cTn id="38" dur="500" fill="hold"/>
                                        <p:tgtEl>
                                          <p:spTgt spid="16999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91" grpId="0"/>
      <p:bldP spid="169992" grpId="0"/>
      <p:bldP spid="169993" grpId="0"/>
      <p:bldP spid="16999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ChangeArrowheads="1"/>
          </p:cNvSpPr>
          <p:nvPr/>
        </p:nvSpPr>
        <p:spPr bwMode="auto">
          <a:xfrm>
            <a:off x="685800" y="1785938"/>
            <a:ext cx="7772400" cy="5072062"/>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3565"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482725" y="3025775"/>
            <a:ext cx="6989763" cy="1054100"/>
          </a:xfrm>
          <a:prstGeom prst="rect">
            <a:avLst/>
          </a:prstGeom>
          <a:noFill/>
          <a:ln w="9525">
            <a:noFill/>
            <a:miter lim="800000"/>
            <a:headEnd/>
            <a:tailEnd/>
          </a:ln>
        </p:spPr>
      </p:pic>
      <p:sp>
        <p:nvSpPr>
          <p:cNvPr id="172040" name="Text Box 8"/>
          <p:cNvSpPr txBox="1">
            <a:spLocks noChangeArrowheads="1"/>
          </p:cNvSpPr>
          <p:nvPr/>
        </p:nvSpPr>
        <p:spPr bwMode="auto">
          <a:xfrm>
            <a:off x="1606550" y="4525963"/>
            <a:ext cx="7072313" cy="461962"/>
          </a:xfrm>
          <a:prstGeom prst="rect">
            <a:avLst/>
          </a:prstGeom>
          <a:noFill/>
          <a:ln w="9525">
            <a:noFill/>
            <a:miter lim="800000"/>
            <a:headEnd/>
            <a:tailEnd/>
          </a:ln>
        </p:spPr>
        <p:txBody>
          <a:bodyPr>
            <a:spAutoFit/>
          </a:bodyPr>
          <a:lstStyle/>
          <a:p>
            <a:pPr>
              <a:defRPr/>
            </a:pPr>
            <a:r>
              <a:rPr lang="en-US" altLang="en-US" i="1" dirty="0">
                <a:solidFill>
                  <a:schemeClr val="hlink"/>
                </a:solidFill>
                <a:cs typeface="Courier New" pitchFamily="49" charset="0"/>
              </a:rPr>
              <a:t>●</a:t>
            </a:r>
            <a:r>
              <a:rPr lang="en-US" altLang="en-US" i="1" dirty="0">
                <a:solidFill>
                  <a:schemeClr val="hlink"/>
                </a:solidFill>
                <a:latin typeface="+mn-lt"/>
              </a:rPr>
              <a:t>E</a:t>
            </a:r>
            <a:r>
              <a:rPr lang="en-US" altLang="en-US" dirty="0">
                <a:solidFill>
                  <a:schemeClr val="hlink"/>
                </a:solidFill>
                <a:latin typeface="+mn-lt"/>
              </a:rPr>
              <a:t> = </a:t>
            </a:r>
            <a:r>
              <a:rPr lang="en-US" altLang="en-US" i="1" dirty="0">
                <a:solidFill>
                  <a:schemeClr val="hlink"/>
                </a:solidFill>
                <a:latin typeface="+mn-lt"/>
              </a:rPr>
              <a:t>E</a:t>
            </a:r>
            <a:r>
              <a:rPr lang="en-US" altLang="en-US" baseline="-25000" dirty="0">
                <a:solidFill>
                  <a:schemeClr val="hlink"/>
                </a:solidFill>
                <a:latin typeface="+mn-lt"/>
              </a:rPr>
              <a:t>0</a:t>
            </a:r>
            <a:r>
              <a:rPr lang="en-US" altLang="en-US" dirty="0">
                <a:solidFill>
                  <a:schemeClr val="hlink"/>
                </a:solidFill>
                <a:latin typeface="+mn-lt"/>
              </a:rPr>
              <a:t> +</a:t>
            </a:r>
            <a:r>
              <a:rPr lang="en-US" altLang="en-US" i="1" dirty="0">
                <a:solidFill>
                  <a:schemeClr val="hlink"/>
                </a:solidFill>
                <a:latin typeface="+mn-lt"/>
              </a:rPr>
              <a:t> </a:t>
            </a:r>
            <a:r>
              <a:rPr lang="en-US" altLang="en-US" i="1" dirty="0">
                <a:solidFill>
                  <a:schemeClr val="hlink"/>
                </a:solidFill>
                <a:latin typeface="+mn-lt"/>
                <a:sym typeface="Symbol" pitchFamily="18" charset="2"/>
              </a:rPr>
              <a:t>E</a:t>
            </a:r>
            <a:r>
              <a:rPr lang="en-US" altLang="en-US" i="1" baseline="-25000" dirty="0">
                <a:solidFill>
                  <a:schemeClr val="hlink"/>
                </a:solidFill>
                <a:latin typeface="+mn-lt"/>
                <a:sym typeface="Symbol" pitchFamily="18" charset="2"/>
              </a:rPr>
              <a:t>K</a:t>
            </a:r>
            <a:r>
              <a:rPr lang="en-US" altLang="en-US" dirty="0">
                <a:solidFill>
                  <a:schemeClr val="hlink"/>
                </a:solidFill>
                <a:latin typeface="+mn-lt"/>
                <a:sym typeface="Symbol" pitchFamily="18" charset="2"/>
              </a:rPr>
              <a:t> = </a:t>
            </a:r>
            <a:r>
              <a:rPr lang="en-US" altLang="en-US" dirty="0">
                <a:solidFill>
                  <a:schemeClr val="hlink"/>
                </a:solidFill>
                <a:latin typeface="+mn-lt"/>
              </a:rPr>
              <a:t>0.51 </a:t>
            </a:r>
            <a:r>
              <a:rPr lang="en-US" altLang="en-US" dirty="0" err="1">
                <a:solidFill>
                  <a:schemeClr val="hlink"/>
                </a:solidFill>
                <a:latin typeface="+mn-lt"/>
              </a:rPr>
              <a:t>MeV</a:t>
            </a:r>
            <a:r>
              <a:rPr lang="en-US" altLang="en-US" dirty="0">
                <a:solidFill>
                  <a:schemeClr val="hlink"/>
                </a:solidFill>
                <a:latin typeface="+mn-lt"/>
              </a:rPr>
              <a:t> +</a:t>
            </a:r>
            <a:r>
              <a:rPr lang="en-US" altLang="en-US" i="1" dirty="0">
                <a:solidFill>
                  <a:schemeClr val="hlink"/>
                </a:solidFill>
                <a:latin typeface="+mn-lt"/>
              </a:rPr>
              <a:t> </a:t>
            </a:r>
            <a:r>
              <a:rPr lang="en-US" altLang="en-US" dirty="0">
                <a:solidFill>
                  <a:schemeClr val="hlink"/>
                </a:solidFill>
                <a:latin typeface="+mn-lt"/>
                <a:sym typeface="Symbol" pitchFamily="18" charset="2"/>
              </a:rPr>
              <a:t>6.00 </a:t>
            </a:r>
            <a:r>
              <a:rPr lang="en-US" altLang="en-US" dirty="0" err="1">
                <a:solidFill>
                  <a:schemeClr val="hlink"/>
                </a:solidFill>
                <a:latin typeface="+mn-lt"/>
                <a:sym typeface="Symbol" pitchFamily="18" charset="2"/>
              </a:rPr>
              <a:t>MeV</a:t>
            </a:r>
            <a:r>
              <a:rPr lang="en-US" altLang="en-US" dirty="0">
                <a:solidFill>
                  <a:schemeClr val="hlink"/>
                </a:solidFill>
                <a:latin typeface="+mn-lt"/>
                <a:sym typeface="Symbol" pitchFamily="18" charset="2"/>
              </a:rPr>
              <a:t> =</a:t>
            </a:r>
            <a:r>
              <a:rPr lang="en-US" altLang="en-US" dirty="0">
                <a:latin typeface="+mn-lt"/>
                <a:sym typeface="Symbol" pitchFamily="18" charset="2"/>
              </a:rPr>
              <a:t> </a:t>
            </a:r>
            <a:r>
              <a:rPr lang="en-US" altLang="en-US" dirty="0">
                <a:solidFill>
                  <a:schemeClr val="hlink"/>
                </a:solidFill>
                <a:latin typeface="+mn-lt"/>
                <a:sym typeface="Symbol" pitchFamily="18" charset="2"/>
              </a:rPr>
              <a:t>6.51 </a:t>
            </a:r>
            <a:r>
              <a:rPr lang="en-US" altLang="en-US" dirty="0" err="1">
                <a:solidFill>
                  <a:schemeClr val="hlink"/>
                </a:solidFill>
                <a:latin typeface="+mn-lt"/>
                <a:sym typeface="Symbol" pitchFamily="18" charset="2"/>
              </a:rPr>
              <a:t>MeV</a:t>
            </a:r>
            <a:r>
              <a:rPr lang="en-US" altLang="en-US" dirty="0">
                <a:solidFill>
                  <a:schemeClr val="hlink"/>
                </a:solidFill>
                <a:latin typeface="+mn-lt"/>
                <a:sym typeface="Symbol" pitchFamily="18" charset="2"/>
              </a:rPr>
              <a:t>.</a:t>
            </a:r>
          </a:p>
        </p:txBody>
      </p:sp>
      <p:sp>
        <p:nvSpPr>
          <p:cNvPr id="172041" name="Text Box 9"/>
          <p:cNvSpPr txBox="1">
            <a:spLocks noChangeArrowheads="1"/>
          </p:cNvSpPr>
          <p:nvPr/>
        </p:nvSpPr>
        <p:spPr bwMode="auto">
          <a:xfrm>
            <a:off x="1611313" y="4008438"/>
            <a:ext cx="5832475" cy="461962"/>
          </a:xfrm>
          <a:prstGeom prst="rect">
            <a:avLst/>
          </a:prstGeom>
          <a:noFill/>
          <a:ln w="9525">
            <a:noFill/>
            <a:miter lim="800000"/>
            <a:headEnd/>
            <a:tailEnd/>
          </a:ln>
        </p:spPr>
        <p:txBody>
          <a:bodyPr>
            <a:spAutoFit/>
          </a:bodyPr>
          <a:lstStyle/>
          <a:p>
            <a:pPr>
              <a:defRPr/>
            </a:pPr>
            <a:r>
              <a:rPr lang="en-US" altLang="en-US" i="1" dirty="0">
                <a:solidFill>
                  <a:schemeClr val="hlink"/>
                </a:solidFill>
                <a:cs typeface="Courier New" pitchFamily="49" charset="0"/>
              </a:rPr>
              <a:t>●</a:t>
            </a:r>
            <a:r>
              <a:rPr lang="en-US" altLang="en-US" i="1" dirty="0">
                <a:solidFill>
                  <a:schemeClr val="hlink"/>
                </a:solidFill>
                <a:latin typeface="+mn-lt"/>
              </a:rPr>
              <a:t>E</a:t>
            </a:r>
            <a:r>
              <a:rPr lang="en-US" altLang="en-US" i="1" baseline="-25000" dirty="0">
                <a:solidFill>
                  <a:schemeClr val="hlink"/>
                </a:solidFill>
                <a:latin typeface="+mn-lt"/>
              </a:rPr>
              <a:t>K</a:t>
            </a:r>
            <a:r>
              <a:rPr lang="en-US" altLang="en-US" dirty="0">
                <a:solidFill>
                  <a:schemeClr val="hlink"/>
                </a:solidFill>
                <a:latin typeface="+mn-lt"/>
              </a:rPr>
              <a:t> = </a:t>
            </a:r>
            <a:r>
              <a:rPr lang="en-US" altLang="en-US" i="1" dirty="0" err="1">
                <a:solidFill>
                  <a:schemeClr val="hlink"/>
                </a:solidFill>
                <a:latin typeface="+mn-lt"/>
                <a:sym typeface="Symbol" pitchFamily="18" charset="2"/>
              </a:rPr>
              <a:t>eV</a:t>
            </a:r>
            <a:r>
              <a:rPr lang="en-US" altLang="en-US" dirty="0">
                <a:solidFill>
                  <a:schemeClr val="hlink"/>
                </a:solidFill>
                <a:latin typeface="+mn-lt"/>
                <a:sym typeface="Symbol" pitchFamily="18" charset="2"/>
              </a:rPr>
              <a:t> = </a:t>
            </a:r>
            <a:r>
              <a:rPr lang="en-US" altLang="en-US" i="1" dirty="0">
                <a:solidFill>
                  <a:schemeClr val="hlink"/>
                </a:solidFill>
                <a:latin typeface="+mn-lt"/>
                <a:sym typeface="Symbol" pitchFamily="18" charset="2"/>
              </a:rPr>
              <a:t>e</a:t>
            </a:r>
            <a:r>
              <a:rPr lang="en-US" altLang="en-US" dirty="0">
                <a:solidFill>
                  <a:schemeClr val="hlink"/>
                </a:solidFill>
                <a:latin typeface="+mn-lt"/>
                <a:sym typeface="Symbol" pitchFamily="18" charset="2"/>
              </a:rPr>
              <a:t>(6.0010</a:t>
            </a:r>
            <a:r>
              <a:rPr lang="en-US" altLang="en-US" baseline="30000" dirty="0">
                <a:solidFill>
                  <a:schemeClr val="hlink"/>
                </a:solidFill>
                <a:latin typeface="+mn-lt"/>
                <a:sym typeface="Symbol" pitchFamily="18" charset="2"/>
              </a:rPr>
              <a:t>6</a:t>
            </a:r>
            <a:r>
              <a:rPr lang="en-US" altLang="en-US" dirty="0">
                <a:solidFill>
                  <a:schemeClr val="hlink"/>
                </a:solidFill>
                <a:latin typeface="+mn-lt"/>
                <a:sym typeface="Symbol" pitchFamily="18" charset="2"/>
              </a:rPr>
              <a:t>)</a:t>
            </a:r>
            <a:r>
              <a:rPr lang="en-US" altLang="en-US" baseline="30000" dirty="0">
                <a:solidFill>
                  <a:schemeClr val="hlink"/>
                </a:solidFill>
                <a:latin typeface="+mn-lt"/>
                <a:sym typeface="Symbol" pitchFamily="18" charset="2"/>
              </a:rPr>
              <a:t> </a:t>
            </a:r>
            <a:r>
              <a:rPr lang="en-US" altLang="en-US" dirty="0">
                <a:solidFill>
                  <a:schemeClr val="hlink"/>
                </a:solidFill>
                <a:latin typeface="+mn-lt"/>
                <a:sym typeface="Symbol" pitchFamily="18" charset="2"/>
              </a:rPr>
              <a:t>V = 6.00 </a:t>
            </a:r>
            <a:r>
              <a:rPr lang="en-US" altLang="en-US" dirty="0" err="1">
                <a:solidFill>
                  <a:schemeClr val="hlink"/>
                </a:solidFill>
                <a:latin typeface="+mn-lt"/>
                <a:sym typeface="Symbol" pitchFamily="18" charset="2"/>
              </a:rPr>
              <a:t>MeV</a:t>
            </a:r>
            <a:r>
              <a:rPr lang="en-US" altLang="en-US" dirty="0">
                <a:solidFill>
                  <a:schemeClr val="hlink"/>
                </a:solidFill>
                <a:latin typeface="+mn-lt"/>
                <a:sym typeface="Symbol" pitchFamily="18" charset="2"/>
              </a:rPr>
              <a:t>.</a:t>
            </a:r>
            <a:endParaRPr lang="en-US" altLang="en-US" dirty="0">
              <a:solidFill>
                <a:schemeClr val="hlink"/>
              </a:solidFill>
              <a:latin typeface="+mn-lt"/>
              <a:cs typeface="Courier New" pitchFamily="49" charset="0"/>
              <a:sym typeface="Symbol" pitchFamily="18" charset="2"/>
            </a:endParaRPr>
          </a:p>
        </p:txBody>
      </p:sp>
      <p:sp>
        <p:nvSpPr>
          <p:cNvPr id="172042" name="Text Box 10"/>
          <p:cNvSpPr txBox="1">
            <a:spLocks noChangeArrowheads="1"/>
          </p:cNvSpPr>
          <p:nvPr/>
        </p:nvSpPr>
        <p:spPr bwMode="auto">
          <a:xfrm>
            <a:off x="1608138" y="3502025"/>
            <a:ext cx="6278562" cy="460375"/>
          </a:xfrm>
          <a:prstGeom prst="rect">
            <a:avLst/>
          </a:prstGeom>
          <a:noFill/>
          <a:ln w="9525">
            <a:noFill/>
            <a:miter lim="800000"/>
            <a:headEnd/>
            <a:tailEnd/>
          </a:ln>
        </p:spPr>
        <p:txBody>
          <a:bodyPr>
            <a:spAutoFit/>
          </a:bodyPr>
          <a:lstStyle/>
          <a:p>
            <a:pPr>
              <a:defRPr/>
            </a:pPr>
            <a:r>
              <a:rPr lang="en-US" altLang="en-US" i="1" dirty="0">
                <a:solidFill>
                  <a:schemeClr val="hlink"/>
                </a:solidFill>
                <a:cs typeface="Courier New" pitchFamily="49" charset="0"/>
              </a:rPr>
              <a:t>●</a:t>
            </a:r>
            <a:r>
              <a:rPr lang="en-US" altLang="en-US" dirty="0">
                <a:solidFill>
                  <a:schemeClr val="hlink"/>
                </a:solidFill>
                <a:latin typeface="+mn-lt"/>
              </a:rPr>
              <a:t>For an electron, </a:t>
            </a:r>
            <a:r>
              <a:rPr lang="en-US" altLang="en-US" i="1" dirty="0">
                <a:solidFill>
                  <a:schemeClr val="hlink"/>
                </a:solidFill>
                <a:latin typeface="+mn-lt"/>
              </a:rPr>
              <a:t>E</a:t>
            </a:r>
            <a:r>
              <a:rPr lang="en-US" altLang="en-US" baseline="-25000" dirty="0">
                <a:solidFill>
                  <a:schemeClr val="hlink"/>
                </a:solidFill>
                <a:latin typeface="+mn-lt"/>
              </a:rPr>
              <a:t>0 </a:t>
            </a:r>
            <a:r>
              <a:rPr lang="en-US" altLang="en-US" dirty="0">
                <a:solidFill>
                  <a:schemeClr val="hlink"/>
                </a:solidFill>
                <a:latin typeface="+mn-lt"/>
              </a:rPr>
              <a:t>=</a:t>
            </a:r>
            <a:r>
              <a:rPr lang="en-US" altLang="en-US" i="1" dirty="0">
                <a:solidFill>
                  <a:schemeClr val="hlink"/>
                </a:solidFill>
                <a:latin typeface="+mn-lt"/>
              </a:rPr>
              <a:t> m</a:t>
            </a:r>
            <a:r>
              <a:rPr lang="en-US" altLang="en-US" baseline="-25000" dirty="0">
                <a:solidFill>
                  <a:schemeClr val="hlink"/>
                </a:solidFill>
                <a:latin typeface="+mn-lt"/>
              </a:rPr>
              <a:t>0</a:t>
            </a:r>
            <a:r>
              <a:rPr lang="en-US" altLang="en-US" i="1" dirty="0">
                <a:solidFill>
                  <a:schemeClr val="hlink"/>
                </a:solidFill>
                <a:latin typeface="+mn-lt"/>
              </a:rPr>
              <a:t>c</a:t>
            </a:r>
            <a:r>
              <a:rPr lang="en-US" altLang="en-US" baseline="30000" dirty="0">
                <a:solidFill>
                  <a:schemeClr val="hlink"/>
                </a:solidFill>
                <a:latin typeface="+mn-lt"/>
              </a:rPr>
              <a:t>2</a:t>
            </a:r>
            <a:r>
              <a:rPr lang="en-US" altLang="en-US" dirty="0">
                <a:solidFill>
                  <a:schemeClr val="hlink"/>
                </a:solidFill>
                <a:latin typeface="+mn-lt"/>
                <a:sym typeface="Symbol" pitchFamily="18" charset="2"/>
              </a:rPr>
              <a:t> = </a:t>
            </a:r>
            <a:r>
              <a:rPr lang="en-US" altLang="en-US" dirty="0">
                <a:solidFill>
                  <a:schemeClr val="hlink"/>
                </a:solidFill>
                <a:latin typeface="+mn-lt"/>
              </a:rPr>
              <a:t>0.51 </a:t>
            </a:r>
            <a:r>
              <a:rPr lang="en-US" altLang="en-US" dirty="0" err="1">
                <a:solidFill>
                  <a:schemeClr val="hlink"/>
                </a:solidFill>
                <a:latin typeface="+mn-lt"/>
              </a:rPr>
              <a:t>MeV</a:t>
            </a:r>
            <a:r>
              <a:rPr lang="en-US" altLang="en-US" dirty="0">
                <a:solidFill>
                  <a:schemeClr val="hlink"/>
                </a:solidFill>
                <a:latin typeface="+mn-lt"/>
              </a:rPr>
              <a:t>.</a:t>
            </a:r>
            <a:endParaRPr lang="en-US" altLang="en-US" dirty="0">
              <a:solidFill>
                <a:schemeClr val="hlink"/>
              </a:solidFill>
              <a:latin typeface="+mn-lt"/>
              <a:sym typeface="Symbol" pitchFamily="18" charset="2"/>
            </a:endParaRPr>
          </a:p>
        </p:txBody>
      </p:sp>
      <p:sp>
        <p:nvSpPr>
          <p:cNvPr id="2355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pic>
        <p:nvPicPr>
          <p:cNvPr id="23560"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76275" y="1839913"/>
            <a:ext cx="6361113" cy="396875"/>
          </a:xfrm>
          <a:prstGeom prst="rect">
            <a:avLst/>
          </a:prstGeom>
          <a:noFill/>
          <a:ln w="9525">
            <a:noFill/>
            <a:miter lim="800000"/>
            <a:headEnd/>
            <a:tailEnd/>
          </a:ln>
        </p:spPr>
      </p:pic>
      <p:sp>
        <p:nvSpPr>
          <p:cNvPr id="23561"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pic>
        <p:nvPicPr>
          <p:cNvPr id="23563" name="Picture 1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84213" y="2192338"/>
            <a:ext cx="7861300" cy="930275"/>
          </a:xfrm>
          <a:prstGeom prst="rect">
            <a:avLst/>
          </a:prstGeom>
          <a:noFill/>
          <a:ln w="9525">
            <a:noFill/>
            <a:miter lim="800000"/>
            <a:headEnd/>
            <a:tailEnd/>
          </a:ln>
        </p:spPr>
      </p:pic>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3563"/>
                                        </p:tgtEl>
                                        <p:attrNameLst>
                                          <p:attrName>style.visibility</p:attrName>
                                        </p:attrNameLst>
                                      </p:cBhvr>
                                      <p:to>
                                        <p:strVal val="visible"/>
                                      </p:to>
                                    </p:set>
                                    <p:anim calcmode="lin" valueType="num">
                                      <p:cBhvr additive="base">
                                        <p:cTn id="7" dur="500" fill="hold"/>
                                        <p:tgtEl>
                                          <p:spTgt spid="23563"/>
                                        </p:tgtEl>
                                        <p:attrNameLst>
                                          <p:attrName>ppt_x</p:attrName>
                                        </p:attrNameLst>
                                      </p:cBhvr>
                                      <p:tavLst>
                                        <p:tav tm="0">
                                          <p:val>
                                            <p:strVal val="#ppt_x"/>
                                          </p:val>
                                        </p:tav>
                                        <p:tav tm="100000">
                                          <p:val>
                                            <p:strVal val="#ppt_x"/>
                                          </p:val>
                                        </p:tav>
                                      </p:tavLst>
                                    </p:anim>
                                    <p:anim calcmode="lin" valueType="num">
                                      <p:cBhvr additive="base">
                                        <p:cTn id="8" dur="500" fill="hold"/>
                                        <p:tgtEl>
                                          <p:spTgt spid="2356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3565"/>
                                        </p:tgtEl>
                                        <p:attrNameLst>
                                          <p:attrName>style.visibility</p:attrName>
                                        </p:attrNameLst>
                                      </p:cBhvr>
                                      <p:to>
                                        <p:strVal val="visible"/>
                                      </p:to>
                                    </p:set>
                                    <p:anim calcmode="lin" valueType="num">
                                      <p:cBhvr additive="base">
                                        <p:cTn id="13" dur="500" fill="hold"/>
                                        <p:tgtEl>
                                          <p:spTgt spid="23565"/>
                                        </p:tgtEl>
                                        <p:attrNameLst>
                                          <p:attrName>ppt_x</p:attrName>
                                        </p:attrNameLst>
                                      </p:cBhvr>
                                      <p:tavLst>
                                        <p:tav tm="0">
                                          <p:val>
                                            <p:strVal val="#ppt_x"/>
                                          </p:val>
                                        </p:tav>
                                        <p:tav tm="100000">
                                          <p:val>
                                            <p:strVal val="#ppt_x"/>
                                          </p:val>
                                        </p:tav>
                                      </p:tavLst>
                                    </p:anim>
                                    <p:anim calcmode="lin" valueType="num">
                                      <p:cBhvr additive="base">
                                        <p:cTn id="14" dur="500" fill="hold"/>
                                        <p:tgtEl>
                                          <p:spTgt spid="2356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2042"/>
                                        </p:tgtEl>
                                        <p:attrNameLst>
                                          <p:attrName>style.visibility</p:attrName>
                                        </p:attrNameLst>
                                      </p:cBhvr>
                                      <p:to>
                                        <p:strVal val="visible"/>
                                      </p:to>
                                    </p:set>
                                    <p:anim calcmode="lin" valueType="num">
                                      <p:cBhvr additive="base">
                                        <p:cTn id="19" dur="500" fill="hold"/>
                                        <p:tgtEl>
                                          <p:spTgt spid="172042"/>
                                        </p:tgtEl>
                                        <p:attrNameLst>
                                          <p:attrName>ppt_x</p:attrName>
                                        </p:attrNameLst>
                                      </p:cBhvr>
                                      <p:tavLst>
                                        <p:tav tm="0">
                                          <p:val>
                                            <p:strVal val="#ppt_x"/>
                                          </p:val>
                                        </p:tav>
                                        <p:tav tm="100000">
                                          <p:val>
                                            <p:strVal val="#ppt_x"/>
                                          </p:val>
                                        </p:tav>
                                      </p:tavLst>
                                    </p:anim>
                                    <p:anim calcmode="lin" valueType="num">
                                      <p:cBhvr additive="base">
                                        <p:cTn id="20" dur="500" fill="hold"/>
                                        <p:tgtEl>
                                          <p:spTgt spid="17204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2041"/>
                                        </p:tgtEl>
                                        <p:attrNameLst>
                                          <p:attrName>style.visibility</p:attrName>
                                        </p:attrNameLst>
                                      </p:cBhvr>
                                      <p:to>
                                        <p:strVal val="visible"/>
                                      </p:to>
                                    </p:set>
                                    <p:anim calcmode="lin" valueType="num">
                                      <p:cBhvr additive="base">
                                        <p:cTn id="25" dur="500" fill="hold"/>
                                        <p:tgtEl>
                                          <p:spTgt spid="172041"/>
                                        </p:tgtEl>
                                        <p:attrNameLst>
                                          <p:attrName>ppt_x</p:attrName>
                                        </p:attrNameLst>
                                      </p:cBhvr>
                                      <p:tavLst>
                                        <p:tav tm="0">
                                          <p:val>
                                            <p:strVal val="#ppt_x"/>
                                          </p:val>
                                        </p:tav>
                                        <p:tav tm="100000">
                                          <p:val>
                                            <p:strVal val="#ppt_x"/>
                                          </p:val>
                                        </p:tav>
                                      </p:tavLst>
                                    </p:anim>
                                    <p:anim calcmode="lin" valueType="num">
                                      <p:cBhvr additive="base">
                                        <p:cTn id="26" dur="500" fill="hold"/>
                                        <p:tgtEl>
                                          <p:spTgt spid="17204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2040"/>
                                        </p:tgtEl>
                                        <p:attrNameLst>
                                          <p:attrName>style.visibility</p:attrName>
                                        </p:attrNameLst>
                                      </p:cBhvr>
                                      <p:to>
                                        <p:strVal val="visible"/>
                                      </p:to>
                                    </p:set>
                                    <p:anim calcmode="lin" valueType="num">
                                      <p:cBhvr additive="base">
                                        <p:cTn id="31" dur="500" fill="hold"/>
                                        <p:tgtEl>
                                          <p:spTgt spid="172040"/>
                                        </p:tgtEl>
                                        <p:attrNameLst>
                                          <p:attrName>ppt_x</p:attrName>
                                        </p:attrNameLst>
                                      </p:cBhvr>
                                      <p:tavLst>
                                        <p:tav tm="0">
                                          <p:val>
                                            <p:strVal val="#ppt_x"/>
                                          </p:val>
                                        </p:tav>
                                        <p:tav tm="100000">
                                          <p:val>
                                            <p:strVal val="#ppt_x"/>
                                          </p:val>
                                        </p:tav>
                                      </p:tavLst>
                                    </p:anim>
                                    <p:anim calcmode="lin" valueType="num">
                                      <p:cBhvr additive="base">
                                        <p:cTn id="32" dur="500" fill="hold"/>
                                        <p:tgtEl>
                                          <p:spTgt spid="17204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40" grpId="0"/>
      <p:bldP spid="172041" grpId="0"/>
      <p:bldP spid="17204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685800" y="1800225"/>
            <a:ext cx="7772400" cy="5057775"/>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4591" name="Picture 1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477963" y="3094038"/>
            <a:ext cx="7011987" cy="2954337"/>
          </a:xfrm>
          <a:prstGeom prst="rect">
            <a:avLst/>
          </a:prstGeom>
          <a:noFill/>
          <a:ln w="9525">
            <a:noFill/>
            <a:miter lim="800000"/>
            <a:headEnd/>
            <a:tailEnd/>
          </a:ln>
        </p:spPr>
      </p:pic>
      <p:sp>
        <p:nvSpPr>
          <p:cNvPr id="174088" name="Text Box 8"/>
          <p:cNvSpPr txBox="1">
            <a:spLocks noChangeArrowheads="1"/>
          </p:cNvSpPr>
          <p:nvPr/>
        </p:nvSpPr>
        <p:spPr bwMode="auto">
          <a:xfrm>
            <a:off x="1724025" y="3617913"/>
            <a:ext cx="5832475"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dirty="0">
                <a:solidFill>
                  <a:schemeClr val="hlink"/>
                </a:solidFill>
                <a:latin typeface="+mn-lt"/>
                <a:cs typeface="Courier New" pitchFamily="49" charset="0"/>
                <a:sym typeface="Symbol" pitchFamily="18" charset="2"/>
              </a:rPr>
              <a:t> = </a:t>
            </a:r>
            <a:r>
              <a:rPr lang="en-US" altLang="en-US" i="1" dirty="0">
                <a:solidFill>
                  <a:schemeClr val="hlink"/>
                </a:solidFill>
                <a:latin typeface="+mn-lt"/>
                <a:cs typeface="Courier New" pitchFamily="49" charset="0"/>
                <a:sym typeface="Symbol" pitchFamily="18" charset="2"/>
              </a:rPr>
              <a:t> </a:t>
            </a:r>
            <a:r>
              <a:rPr lang="en-US" altLang="en-US" dirty="0">
                <a:solidFill>
                  <a:schemeClr val="hlink"/>
                </a:solidFill>
                <a:latin typeface="+mn-lt"/>
                <a:cs typeface="Courier New" pitchFamily="49" charset="0"/>
                <a:sym typeface="Symbol" pitchFamily="18" charset="2"/>
              </a:rPr>
              <a:t>(0.51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 = 6.51 </a:t>
            </a:r>
            <a:r>
              <a:rPr lang="en-US" altLang="en-US" dirty="0" err="1">
                <a:solidFill>
                  <a:schemeClr val="hlink"/>
                </a:solidFill>
                <a:latin typeface="+mn-lt"/>
                <a:cs typeface="Courier New" pitchFamily="49" charset="0"/>
                <a:sym typeface="Symbol" pitchFamily="18" charset="2"/>
              </a:rPr>
              <a:t>MeV</a:t>
            </a:r>
            <a:endParaRPr lang="en-US" altLang="en-US" dirty="0">
              <a:solidFill>
                <a:schemeClr val="hlink"/>
              </a:solidFill>
              <a:latin typeface="+mn-lt"/>
              <a:cs typeface="Courier New" pitchFamily="49" charset="0"/>
              <a:sym typeface="Symbol" pitchFamily="18" charset="2"/>
            </a:endParaRPr>
          </a:p>
        </p:txBody>
      </p:sp>
      <p:sp>
        <p:nvSpPr>
          <p:cNvPr id="174089" name="Text Box 9"/>
          <p:cNvSpPr txBox="1">
            <a:spLocks noChangeArrowheads="1"/>
          </p:cNvSpPr>
          <p:nvPr/>
        </p:nvSpPr>
        <p:spPr bwMode="auto">
          <a:xfrm>
            <a:off x="1735138" y="3984625"/>
            <a:ext cx="5832475"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a:t>
            </a:r>
            <a:r>
              <a:rPr lang="en-US" altLang="en-US" i="1"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sym typeface="Symbol" pitchFamily="18" charset="2"/>
              </a:rPr>
              <a:t> = 6.51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 </a:t>
            </a:r>
            <a:r>
              <a:rPr lang="en-US" altLang="en-US" i="1"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sym typeface="Symbol" pitchFamily="18" charset="2"/>
              </a:rPr>
              <a:t> 0.51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  = 12.17.</a:t>
            </a:r>
          </a:p>
        </p:txBody>
      </p:sp>
      <p:sp>
        <p:nvSpPr>
          <p:cNvPr id="174090" name="Text Box 10"/>
          <p:cNvSpPr txBox="1">
            <a:spLocks noChangeArrowheads="1"/>
          </p:cNvSpPr>
          <p:nvPr/>
        </p:nvSpPr>
        <p:spPr bwMode="auto">
          <a:xfrm>
            <a:off x="3432175" y="4611688"/>
            <a:ext cx="5180013"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-1/2</a:t>
            </a:r>
            <a:r>
              <a:rPr lang="en-US" altLang="en-US" dirty="0">
                <a:solidFill>
                  <a:schemeClr val="hlink"/>
                </a:solidFill>
                <a:latin typeface="+mn-lt"/>
                <a:cs typeface="Courier New" pitchFamily="49" charset="0"/>
              </a:rPr>
              <a:t> = 12.17</a:t>
            </a:r>
          </a:p>
        </p:txBody>
      </p:sp>
      <p:sp>
        <p:nvSpPr>
          <p:cNvPr id="174091" name="Text Box 11"/>
          <p:cNvSpPr txBox="1">
            <a:spLocks noChangeArrowheads="1"/>
          </p:cNvSpPr>
          <p:nvPr/>
        </p:nvSpPr>
        <p:spPr bwMode="auto">
          <a:xfrm>
            <a:off x="2346325" y="4954588"/>
            <a:ext cx="5180013" cy="460375"/>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1</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12.17</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0.0067</a:t>
            </a:r>
          </a:p>
        </p:txBody>
      </p:sp>
      <p:sp>
        <p:nvSpPr>
          <p:cNvPr id="174092" name="Text Box 12"/>
          <p:cNvSpPr txBox="1">
            <a:spLocks noChangeArrowheads="1"/>
          </p:cNvSpPr>
          <p:nvPr/>
        </p:nvSpPr>
        <p:spPr bwMode="auto">
          <a:xfrm>
            <a:off x="2165350" y="5283200"/>
            <a:ext cx="5180013"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1 - 0.0067</a:t>
            </a:r>
            <a:r>
              <a:rPr lang="en-US" altLang="en-US" dirty="0">
                <a:latin typeface="+mn-lt"/>
                <a:cs typeface="Courier New" pitchFamily="49" charset="0"/>
              </a:rPr>
              <a:t> </a:t>
            </a:r>
            <a:r>
              <a:rPr lang="en-US" altLang="en-US" dirty="0">
                <a:solidFill>
                  <a:schemeClr val="hlink"/>
                </a:solidFill>
                <a:latin typeface="+mn-lt"/>
                <a:cs typeface="Courier New" pitchFamily="49" charset="0"/>
              </a:rPr>
              <a:t>=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endParaRPr>
          </a:p>
        </p:txBody>
      </p:sp>
      <p:sp>
        <p:nvSpPr>
          <p:cNvPr id="174093" name="Text Box 13"/>
          <p:cNvSpPr txBox="1">
            <a:spLocks noChangeArrowheads="1"/>
          </p:cNvSpPr>
          <p:nvPr/>
        </p:nvSpPr>
        <p:spPr bwMode="auto">
          <a:xfrm>
            <a:off x="3284538" y="5576888"/>
            <a:ext cx="2774950" cy="460375"/>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0.9933</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endParaRPr>
          </a:p>
        </p:txBody>
      </p:sp>
      <p:sp>
        <p:nvSpPr>
          <p:cNvPr id="174094" name="Text Box 14"/>
          <p:cNvSpPr txBox="1">
            <a:spLocks noChangeArrowheads="1"/>
          </p:cNvSpPr>
          <p:nvPr/>
        </p:nvSpPr>
        <p:spPr bwMode="auto">
          <a:xfrm>
            <a:off x="3390900" y="5888038"/>
            <a:ext cx="2774950"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v</a:t>
            </a:r>
            <a:r>
              <a:rPr lang="en-US" altLang="en-US" dirty="0">
                <a:solidFill>
                  <a:schemeClr val="hlink"/>
                </a:solidFill>
                <a:latin typeface="+mn-lt"/>
                <a:cs typeface="Courier New" pitchFamily="49" charset="0"/>
              </a:rPr>
              <a:t> = 0.997</a:t>
            </a:r>
            <a:r>
              <a:rPr lang="en-US" altLang="en-US" i="1" dirty="0">
                <a:solidFill>
                  <a:schemeClr val="hlink"/>
                </a:solidFill>
                <a:latin typeface="+mn-lt"/>
                <a:cs typeface="Courier New" pitchFamily="49" charset="0"/>
              </a:rPr>
              <a:t>c</a:t>
            </a:r>
            <a:r>
              <a:rPr lang="en-US" altLang="en-US" dirty="0">
                <a:solidFill>
                  <a:schemeClr val="hlink"/>
                </a:solidFill>
                <a:latin typeface="+mn-lt"/>
                <a:cs typeface="Courier New" pitchFamily="49" charset="0"/>
              </a:rPr>
              <a:t>.</a:t>
            </a:r>
          </a:p>
        </p:txBody>
      </p:sp>
      <p:sp>
        <p:nvSpPr>
          <p:cNvPr id="24587"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pic>
        <p:nvPicPr>
          <p:cNvPr id="24588"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76275" y="1839913"/>
            <a:ext cx="6361113" cy="396875"/>
          </a:xfrm>
          <a:prstGeom prst="rect">
            <a:avLst/>
          </a:prstGeom>
          <a:noFill/>
          <a:ln w="9525">
            <a:noFill/>
            <a:miter lim="800000"/>
            <a:headEnd/>
            <a:tailEnd/>
          </a:ln>
        </p:spPr>
      </p:pic>
      <p:sp>
        <p:nvSpPr>
          <p:cNvPr id="24589"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pic>
        <p:nvPicPr>
          <p:cNvPr id="24590" name="Picture 1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84213" y="2192338"/>
            <a:ext cx="7861300" cy="930275"/>
          </a:xfrm>
          <a:prstGeom prst="rect">
            <a:avLst/>
          </a:prstGeom>
          <a:noFill/>
          <a:ln w="9525">
            <a:noFill/>
            <a:miter lim="800000"/>
            <a:headEnd/>
            <a:tailEnd/>
          </a:ln>
        </p:spPr>
      </p:pic>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4591"/>
                                        </p:tgtEl>
                                        <p:attrNameLst>
                                          <p:attrName>style.visibility</p:attrName>
                                        </p:attrNameLst>
                                      </p:cBhvr>
                                      <p:to>
                                        <p:strVal val="visible"/>
                                      </p:to>
                                    </p:set>
                                    <p:anim calcmode="lin" valueType="num">
                                      <p:cBhvr additive="base">
                                        <p:cTn id="7" dur="500" fill="hold"/>
                                        <p:tgtEl>
                                          <p:spTgt spid="24591"/>
                                        </p:tgtEl>
                                        <p:attrNameLst>
                                          <p:attrName>ppt_x</p:attrName>
                                        </p:attrNameLst>
                                      </p:cBhvr>
                                      <p:tavLst>
                                        <p:tav tm="0">
                                          <p:val>
                                            <p:strVal val="#ppt_x"/>
                                          </p:val>
                                        </p:tav>
                                        <p:tav tm="100000">
                                          <p:val>
                                            <p:strVal val="#ppt_x"/>
                                          </p:val>
                                        </p:tav>
                                      </p:tavLst>
                                    </p:anim>
                                    <p:anim calcmode="lin" valueType="num">
                                      <p:cBhvr additive="base">
                                        <p:cTn id="8" dur="500" fill="hold"/>
                                        <p:tgtEl>
                                          <p:spTgt spid="2459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4088"/>
                                        </p:tgtEl>
                                        <p:attrNameLst>
                                          <p:attrName>style.visibility</p:attrName>
                                        </p:attrNameLst>
                                      </p:cBhvr>
                                      <p:to>
                                        <p:strVal val="visible"/>
                                      </p:to>
                                    </p:set>
                                    <p:anim calcmode="lin" valueType="num">
                                      <p:cBhvr additive="base">
                                        <p:cTn id="13" dur="500" fill="hold"/>
                                        <p:tgtEl>
                                          <p:spTgt spid="174088"/>
                                        </p:tgtEl>
                                        <p:attrNameLst>
                                          <p:attrName>ppt_x</p:attrName>
                                        </p:attrNameLst>
                                      </p:cBhvr>
                                      <p:tavLst>
                                        <p:tav tm="0">
                                          <p:val>
                                            <p:strVal val="#ppt_x"/>
                                          </p:val>
                                        </p:tav>
                                        <p:tav tm="100000">
                                          <p:val>
                                            <p:strVal val="#ppt_x"/>
                                          </p:val>
                                        </p:tav>
                                      </p:tavLst>
                                    </p:anim>
                                    <p:anim calcmode="lin" valueType="num">
                                      <p:cBhvr additive="base">
                                        <p:cTn id="14" dur="500" fill="hold"/>
                                        <p:tgtEl>
                                          <p:spTgt spid="17408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4089"/>
                                        </p:tgtEl>
                                        <p:attrNameLst>
                                          <p:attrName>style.visibility</p:attrName>
                                        </p:attrNameLst>
                                      </p:cBhvr>
                                      <p:to>
                                        <p:strVal val="visible"/>
                                      </p:to>
                                    </p:set>
                                    <p:anim calcmode="lin" valueType="num">
                                      <p:cBhvr additive="base">
                                        <p:cTn id="19" dur="500" fill="hold"/>
                                        <p:tgtEl>
                                          <p:spTgt spid="174089"/>
                                        </p:tgtEl>
                                        <p:attrNameLst>
                                          <p:attrName>ppt_x</p:attrName>
                                        </p:attrNameLst>
                                      </p:cBhvr>
                                      <p:tavLst>
                                        <p:tav tm="0">
                                          <p:val>
                                            <p:strVal val="#ppt_x"/>
                                          </p:val>
                                        </p:tav>
                                        <p:tav tm="100000">
                                          <p:val>
                                            <p:strVal val="#ppt_x"/>
                                          </p:val>
                                        </p:tav>
                                      </p:tavLst>
                                    </p:anim>
                                    <p:anim calcmode="lin" valueType="num">
                                      <p:cBhvr additive="base">
                                        <p:cTn id="20" dur="500" fill="hold"/>
                                        <p:tgtEl>
                                          <p:spTgt spid="174089"/>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4090"/>
                                        </p:tgtEl>
                                        <p:attrNameLst>
                                          <p:attrName>style.visibility</p:attrName>
                                        </p:attrNameLst>
                                      </p:cBhvr>
                                      <p:to>
                                        <p:strVal val="visible"/>
                                      </p:to>
                                    </p:set>
                                    <p:anim calcmode="lin" valueType="num">
                                      <p:cBhvr additive="base">
                                        <p:cTn id="25" dur="500" fill="hold"/>
                                        <p:tgtEl>
                                          <p:spTgt spid="174090"/>
                                        </p:tgtEl>
                                        <p:attrNameLst>
                                          <p:attrName>ppt_x</p:attrName>
                                        </p:attrNameLst>
                                      </p:cBhvr>
                                      <p:tavLst>
                                        <p:tav tm="0">
                                          <p:val>
                                            <p:strVal val="#ppt_x"/>
                                          </p:val>
                                        </p:tav>
                                        <p:tav tm="100000">
                                          <p:val>
                                            <p:strVal val="#ppt_x"/>
                                          </p:val>
                                        </p:tav>
                                      </p:tavLst>
                                    </p:anim>
                                    <p:anim calcmode="lin" valueType="num">
                                      <p:cBhvr additive="base">
                                        <p:cTn id="26" dur="500" fill="hold"/>
                                        <p:tgtEl>
                                          <p:spTgt spid="174090"/>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74091"/>
                                        </p:tgtEl>
                                        <p:attrNameLst>
                                          <p:attrName>style.visibility</p:attrName>
                                        </p:attrNameLst>
                                      </p:cBhvr>
                                      <p:to>
                                        <p:strVal val="visible"/>
                                      </p:to>
                                    </p:set>
                                    <p:anim calcmode="lin" valueType="num">
                                      <p:cBhvr additive="base">
                                        <p:cTn id="31" dur="500" fill="hold"/>
                                        <p:tgtEl>
                                          <p:spTgt spid="174091"/>
                                        </p:tgtEl>
                                        <p:attrNameLst>
                                          <p:attrName>ppt_x</p:attrName>
                                        </p:attrNameLst>
                                      </p:cBhvr>
                                      <p:tavLst>
                                        <p:tav tm="0">
                                          <p:val>
                                            <p:strVal val="#ppt_x"/>
                                          </p:val>
                                        </p:tav>
                                        <p:tav tm="100000">
                                          <p:val>
                                            <p:strVal val="#ppt_x"/>
                                          </p:val>
                                        </p:tav>
                                      </p:tavLst>
                                    </p:anim>
                                    <p:anim calcmode="lin" valueType="num">
                                      <p:cBhvr additive="base">
                                        <p:cTn id="32" dur="500" fill="hold"/>
                                        <p:tgtEl>
                                          <p:spTgt spid="17409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4092"/>
                                        </p:tgtEl>
                                        <p:attrNameLst>
                                          <p:attrName>style.visibility</p:attrName>
                                        </p:attrNameLst>
                                      </p:cBhvr>
                                      <p:to>
                                        <p:strVal val="visible"/>
                                      </p:to>
                                    </p:set>
                                    <p:anim calcmode="lin" valueType="num">
                                      <p:cBhvr additive="base">
                                        <p:cTn id="37" dur="500" fill="hold"/>
                                        <p:tgtEl>
                                          <p:spTgt spid="174092"/>
                                        </p:tgtEl>
                                        <p:attrNameLst>
                                          <p:attrName>ppt_x</p:attrName>
                                        </p:attrNameLst>
                                      </p:cBhvr>
                                      <p:tavLst>
                                        <p:tav tm="0">
                                          <p:val>
                                            <p:strVal val="#ppt_x"/>
                                          </p:val>
                                        </p:tav>
                                        <p:tav tm="100000">
                                          <p:val>
                                            <p:strVal val="#ppt_x"/>
                                          </p:val>
                                        </p:tav>
                                      </p:tavLst>
                                    </p:anim>
                                    <p:anim calcmode="lin" valueType="num">
                                      <p:cBhvr additive="base">
                                        <p:cTn id="38" dur="500" fill="hold"/>
                                        <p:tgtEl>
                                          <p:spTgt spid="17409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4093"/>
                                        </p:tgtEl>
                                        <p:attrNameLst>
                                          <p:attrName>style.visibility</p:attrName>
                                        </p:attrNameLst>
                                      </p:cBhvr>
                                      <p:to>
                                        <p:strVal val="visible"/>
                                      </p:to>
                                    </p:set>
                                    <p:anim calcmode="lin" valueType="num">
                                      <p:cBhvr additive="base">
                                        <p:cTn id="43" dur="500" fill="hold"/>
                                        <p:tgtEl>
                                          <p:spTgt spid="174093"/>
                                        </p:tgtEl>
                                        <p:attrNameLst>
                                          <p:attrName>ppt_x</p:attrName>
                                        </p:attrNameLst>
                                      </p:cBhvr>
                                      <p:tavLst>
                                        <p:tav tm="0">
                                          <p:val>
                                            <p:strVal val="#ppt_x"/>
                                          </p:val>
                                        </p:tav>
                                        <p:tav tm="100000">
                                          <p:val>
                                            <p:strVal val="#ppt_x"/>
                                          </p:val>
                                        </p:tav>
                                      </p:tavLst>
                                    </p:anim>
                                    <p:anim calcmode="lin" valueType="num">
                                      <p:cBhvr additive="base">
                                        <p:cTn id="44" dur="500" fill="hold"/>
                                        <p:tgtEl>
                                          <p:spTgt spid="17409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4094"/>
                                        </p:tgtEl>
                                        <p:attrNameLst>
                                          <p:attrName>style.visibility</p:attrName>
                                        </p:attrNameLst>
                                      </p:cBhvr>
                                      <p:to>
                                        <p:strVal val="visible"/>
                                      </p:to>
                                    </p:set>
                                    <p:anim calcmode="lin" valueType="num">
                                      <p:cBhvr additive="base">
                                        <p:cTn id="49" dur="500" fill="hold"/>
                                        <p:tgtEl>
                                          <p:spTgt spid="174094"/>
                                        </p:tgtEl>
                                        <p:attrNameLst>
                                          <p:attrName>ppt_x</p:attrName>
                                        </p:attrNameLst>
                                      </p:cBhvr>
                                      <p:tavLst>
                                        <p:tav tm="0">
                                          <p:val>
                                            <p:strVal val="#ppt_x"/>
                                          </p:val>
                                        </p:tav>
                                        <p:tav tm="100000">
                                          <p:val>
                                            <p:strVal val="#ppt_x"/>
                                          </p:val>
                                        </p:tav>
                                      </p:tavLst>
                                    </p:anim>
                                    <p:anim calcmode="lin" valueType="num">
                                      <p:cBhvr additive="base">
                                        <p:cTn id="50" dur="500" fill="hold"/>
                                        <p:tgtEl>
                                          <p:spTgt spid="17409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8" grpId="0"/>
      <p:bldP spid="174089" grpId="0"/>
      <p:bldP spid="174090" grpId="0"/>
      <p:bldP spid="174091" grpId="0"/>
      <p:bldP spid="174092" grpId="0"/>
      <p:bldP spid="174093" grpId="0"/>
      <p:bldP spid="17409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685800" y="1800225"/>
            <a:ext cx="7772400" cy="5057775"/>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76133"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12788" y="1879600"/>
            <a:ext cx="4473575" cy="376238"/>
          </a:xfrm>
          <a:prstGeom prst="rect">
            <a:avLst/>
          </a:prstGeom>
          <a:noFill/>
          <a:ln w="9525">
            <a:noFill/>
            <a:miter lim="800000"/>
            <a:headEnd/>
            <a:tailEnd/>
          </a:ln>
        </p:spPr>
      </p:pic>
      <p:pic>
        <p:nvPicPr>
          <p:cNvPr id="176134" name="Picture 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09613" y="2222500"/>
            <a:ext cx="7723187" cy="2674938"/>
          </a:xfrm>
          <a:prstGeom prst="rect">
            <a:avLst/>
          </a:prstGeom>
          <a:noFill/>
          <a:ln w="9525">
            <a:noFill/>
            <a:miter lim="800000"/>
            <a:headEnd/>
            <a:tailEnd/>
          </a:ln>
        </p:spPr>
      </p:pic>
      <p:sp>
        <p:nvSpPr>
          <p:cNvPr id="176135" name="Text Box 7"/>
          <p:cNvSpPr txBox="1">
            <a:spLocks noChangeArrowheads="1"/>
          </p:cNvSpPr>
          <p:nvPr/>
        </p:nvSpPr>
        <p:spPr bwMode="auto">
          <a:xfrm>
            <a:off x="1514475" y="3062288"/>
            <a:ext cx="6867525" cy="8302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a:t>
            </a:r>
            <a:r>
              <a:rPr lang="en-US" altLang="en-US" dirty="0">
                <a:solidFill>
                  <a:schemeClr val="hlink"/>
                </a:solidFill>
                <a:latin typeface="+mn-lt"/>
                <a:cs typeface="Courier New" pitchFamily="49" charset="0"/>
              </a:rPr>
              <a:t>Rest mass energy is </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and is the energy that a particle has in its rest frame.</a:t>
            </a:r>
            <a:endParaRPr lang="en-US" altLang="en-US" dirty="0">
              <a:solidFill>
                <a:schemeClr val="hlink"/>
              </a:solidFill>
              <a:latin typeface="+mn-lt"/>
              <a:cs typeface="Courier New" pitchFamily="49" charset="0"/>
              <a:sym typeface="Symbol" pitchFamily="18" charset="2"/>
            </a:endParaRPr>
          </a:p>
        </p:txBody>
      </p:sp>
      <p:sp>
        <p:nvSpPr>
          <p:cNvPr id="176136" name="Text Box 8"/>
          <p:cNvSpPr txBox="1">
            <a:spLocks noChangeArrowheads="1"/>
          </p:cNvSpPr>
          <p:nvPr/>
        </p:nvSpPr>
        <p:spPr bwMode="auto">
          <a:xfrm>
            <a:off x="1493838" y="4397375"/>
            <a:ext cx="7213600" cy="8302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a:t>
            </a:r>
            <a:r>
              <a:rPr lang="en-US" altLang="en-US" dirty="0">
                <a:solidFill>
                  <a:schemeClr val="hlink"/>
                </a:solidFill>
                <a:latin typeface="+mn-lt"/>
                <a:cs typeface="Courier New" pitchFamily="49" charset="0"/>
              </a:rPr>
              <a:t>Total energy is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i="1" baseline="-25000" dirty="0">
                <a:solidFill>
                  <a:schemeClr val="hlink"/>
                </a:solidFill>
                <a:latin typeface="+mn-lt"/>
                <a:cs typeface="Courier New" pitchFamily="49" charset="0"/>
              </a:rPr>
              <a:t>K</a:t>
            </a:r>
            <a:r>
              <a:rPr lang="en-US" altLang="en-US" dirty="0">
                <a:solidFill>
                  <a:schemeClr val="hlink"/>
                </a:solidFill>
                <a:latin typeface="+mn-lt"/>
                <a:cs typeface="Courier New" pitchFamily="49" charset="0"/>
              </a:rPr>
              <a:t> and is the sum of the rest mass energy and the kinetic energy </a:t>
            </a:r>
            <a:r>
              <a:rPr lang="en-US" altLang="en-US" i="1" dirty="0">
                <a:solidFill>
                  <a:schemeClr val="hlink"/>
                </a:solidFill>
                <a:latin typeface="+mn-lt"/>
                <a:cs typeface="Courier New" pitchFamily="49" charset="0"/>
              </a:rPr>
              <a:t>E</a:t>
            </a:r>
            <a:r>
              <a:rPr lang="en-US" altLang="en-US" i="1" baseline="-25000" dirty="0">
                <a:solidFill>
                  <a:schemeClr val="hlink"/>
                </a:solidFill>
                <a:latin typeface="+mn-lt"/>
                <a:cs typeface="Courier New" pitchFamily="49" charset="0"/>
              </a:rPr>
              <a:t>K</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176137" name="Text Box 9"/>
          <p:cNvSpPr txBox="1">
            <a:spLocks noChangeArrowheads="1"/>
          </p:cNvSpPr>
          <p:nvPr/>
        </p:nvSpPr>
        <p:spPr bwMode="auto">
          <a:xfrm>
            <a:off x="1484313" y="5534025"/>
            <a:ext cx="6735762" cy="830263"/>
          </a:xfrm>
          <a:prstGeom prst="rect">
            <a:avLst/>
          </a:prstGeom>
          <a:noFill/>
          <a:ln w="9525">
            <a:noFill/>
            <a:miter lim="800000"/>
            <a:headEnd/>
            <a:tailEnd/>
          </a:ln>
        </p:spPr>
        <p:txBody>
          <a:bodyPr>
            <a:spAutoFit/>
          </a:bodyPr>
          <a:lstStyle/>
          <a:p>
            <a:pPr>
              <a:defRPr/>
            </a:pPr>
            <a:r>
              <a:rPr lang="en-US" altLang="en-US" dirty="0">
                <a:solidFill>
                  <a:srgbClr val="FF3300"/>
                </a:solidFill>
                <a:latin typeface="+mn-lt"/>
                <a:cs typeface="Courier New" pitchFamily="49" charset="0"/>
                <a:sym typeface="Symbol" pitchFamily="18" charset="2"/>
              </a:rPr>
              <a:t>●For these problems we always assume there is no potential energy.</a:t>
            </a:r>
            <a:endParaRPr lang="en-US" altLang="en-US" baseline="30000" dirty="0">
              <a:solidFill>
                <a:srgbClr val="FF3300"/>
              </a:solidFill>
              <a:latin typeface="+mn-lt"/>
              <a:cs typeface="Courier New" pitchFamily="49" charset="0"/>
            </a:endParaRPr>
          </a:p>
        </p:txBody>
      </p:sp>
      <p:sp>
        <p:nvSpPr>
          <p:cNvPr id="25608"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25609"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6133"/>
                                        </p:tgtEl>
                                        <p:attrNameLst>
                                          <p:attrName>style.visibility</p:attrName>
                                        </p:attrNameLst>
                                      </p:cBhvr>
                                      <p:to>
                                        <p:strVal val="visible"/>
                                      </p:to>
                                    </p:set>
                                    <p:anim calcmode="lin" valueType="num">
                                      <p:cBhvr additive="base">
                                        <p:cTn id="7" dur="500" fill="hold"/>
                                        <p:tgtEl>
                                          <p:spTgt spid="176133"/>
                                        </p:tgtEl>
                                        <p:attrNameLst>
                                          <p:attrName>ppt_x</p:attrName>
                                        </p:attrNameLst>
                                      </p:cBhvr>
                                      <p:tavLst>
                                        <p:tav tm="0">
                                          <p:val>
                                            <p:strVal val="#ppt_x"/>
                                          </p:val>
                                        </p:tav>
                                        <p:tav tm="100000">
                                          <p:val>
                                            <p:strVal val="#ppt_x"/>
                                          </p:val>
                                        </p:tav>
                                      </p:tavLst>
                                    </p:anim>
                                    <p:anim calcmode="lin" valueType="num">
                                      <p:cBhvr additive="base">
                                        <p:cTn id="8" dur="500" fill="hold"/>
                                        <p:tgtEl>
                                          <p:spTgt spid="17613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176134"/>
                                        </p:tgtEl>
                                        <p:attrNameLst>
                                          <p:attrName>style.visibility</p:attrName>
                                        </p:attrNameLst>
                                      </p:cBhvr>
                                      <p:to>
                                        <p:strVal val="visible"/>
                                      </p:to>
                                    </p:set>
                                    <p:anim calcmode="lin" valueType="num">
                                      <p:cBhvr>
                                        <p:cTn id="13" dur="500" fill="hold"/>
                                        <p:tgtEl>
                                          <p:spTgt spid="176134"/>
                                        </p:tgtEl>
                                        <p:attrNameLst>
                                          <p:attrName>ppt_w</p:attrName>
                                        </p:attrNameLst>
                                      </p:cBhvr>
                                      <p:tavLst>
                                        <p:tav tm="0">
                                          <p:val>
                                            <p:fltVal val="0"/>
                                          </p:val>
                                        </p:tav>
                                        <p:tav tm="100000">
                                          <p:val>
                                            <p:strVal val="#ppt_w"/>
                                          </p:val>
                                        </p:tav>
                                      </p:tavLst>
                                    </p:anim>
                                    <p:anim calcmode="lin" valueType="num">
                                      <p:cBhvr>
                                        <p:cTn id="14" dur="500" fill="hold"/>
                                        <p:tgtEl>
                                          <p:spTgt spid="176134"/>
                                        </p:tgtEl>
                                        <p:attrNameLst>
                                          <p:attrName>ppt_h</p:attrName>
                                        </p:attrNameLst>
                                      </p:cBhvr>
                                      <p:tavLst>
                                        <p:tav tm="0">
                                          <p:val>
                                            <p:fltVal val="0"/>
                                          </p:val>
                                        </p:tav>
                                        <p:tav tm="100000">
                                          <p:val>
                                            <p:strVal val="#ppt_h"/>
                                          </p:val>
                                        </p:tav>
                                      </p:tavLst>
                                    </p:anim>
                                    <p:animEffect transition="in" filter="fade">
                                      <p:cBhvr>
                                        <p:cTn id="15" dur="500"/>
                                        <p:tgtEl>
                                          <p:spTgt spid="176134"/>
                                        </p:tgtEl>
                                      </p:cBhvr>
                                    </p:animEffect>
                                  </p:childTnLst>
                                  <p:subTnLst>
                                    <p:audio>
                                      <p:cMediaNode>
                                        <p:cTn display="0" masterRel="sameClick">
                                          <p:stCondLst>
                                            <p:cond evt="begin" delay="0">
                                              <p:tn val="11"/>
                                            </p:cond>
                                          </p:stCondLst>
                                          <p:endCondLst>
                                            <p:cond evt="onStopAudio" delay="0">
                                              <p:tgtEl>
                                                <p:sldTgt/>
                                              </p:tgtEl>
                                            </p:cond>
                                          </p:endCondLst>
                                        </p:cTn>
                                        <p:tgtEl>
                                          <p:sndTgt r:embed="rId5" name="camera.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76135"/>
                                        </p:tgtEl>
                                        <p:attrNameLst>
                                          <p:attrName>style.visibility</p:attrName>
                                        </p:attrNameLst>
                                      </p:cBhvr>
                                      <p:to>
                                        <p:strVal val="visible"/>
                                      </p:to>
                                    </p:set>
                                    <p:anim calcmode="lin" valueType="num">
                                      <p:cBhvr additive="base">
                                        <p:cTn id="20" dur="500" fill="hold"/>
                                        <p:tgtEl>
                                          <p:spTgt spid="176135"/>
                                        </p:tgtEl>
                                        <p:attrNameLst>
                                          <p:attrName>ppt_x</p:attrName>
                                        </p:attrNameLst>
                                      </p:cBhvr>
                                      <p:tavLst>
                                        <p:tav tm="0">
                                          <p:val>
                                            <p:strVal val="#ppt_x"/>
                                          </p:val>
                                        </p:tav>
                                        <p:tav tm="100000">
                                          <p:val>
                                            <p:strVal val="#ppt_x"/>
                                          </p:val>
                                        </p:tav>
                                      </p:tavLst>
                                    </p:anim>
                                    <p:anim calcmode="lin" valueType="num">
                                      <p:cBhvr additive="base">
                                        <p:cTn id="21" dur="500" fill="hold"/>
                                        <p:tgtEl>
                                          <p:spTgt spid="17613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76136"/>
                                        </p:tgtEl>
                                        <p:attrNameLst>
                                          <p:attrName>style.visibility</p:attrName>
                                        </p:attrNameLst>
                                      </p:cBhvr>
                                      <p:to>
                                        <p:strVal val="visible"/>
                                      </p:to>
                                    </p:set>
                                    <p:anim calcmode="lin" valueType="num">
                                      <p:cBhvr additive="base">
                                        <p:cTn id="26" dur="500" fill="hold"/>
                                        <p:tgtEl>
                                          <p:spTgt spid="176136"/>
                                        </p:tgtEl>
                                        <p:attrNameLst>
                                          <p:attrName>ppt_x</p:attrName>
                                        </p:attrNameLst>
                                      </p:cBhvr>
                                      <p:tavLst>
                                        <p:tav tm="0">
                                          <p:val>
                                            <p:strVal val="#ppt_x"/>
                                          </p:val>
                                        </p:tav>
                                        <p:tav tm="100000">
                                          <p:val>
                                            <p:strVal val="#ppt_x"/>
                                          </p:val>
                                        </p:tav>
                                      </p:tavLst>
                                    </p:anim>
                                    <p:anim calcmode="lin" valueType="num">
                                      <p:cBhvr additive="base">
                                        <p:cTn id="27" dur="500" fill="hold"/>
                                        <p:tgtEl>
                                          <p:spTgt spid="17613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76137"/>
                                        </p:tgtEl>
                                        <p:attrNameLst>
                                          <p:attrName>style.visibility</p:attrName>
                                        </p:attrNameLst>
                                      </p:cBhvr>
                                      <p:to>
                                        <p:strVal val="visible"/>
                                      </p:to>
                                    </p:set>
                                    <p:anim calcmode="lin" valueType="num">
                                      <p:cBhvr additive="base">
                                        <p:cTn id="32" dur="500" fill="hold"/>
                                        <p:tgtEl>
                                          <p:spTgt spid="176137"/>
                                        </p:tgtEl>
                                        <p:attrNameLst>
                                          <p:attrName>ppt_x</p:attrName>
                                        </p:attrNameLst>
                                      </p:cBhvr>
                                      <p:tavLst>
                                        <p:tav tm="0">
                                          <p:val>
                                            <p:strVal val="#ppt_x"/>
                                          </p:val>
                                        </p:tav>
                                        <p:tav tm="100000">
                                          <p:val>
                                            <p:strVal val="#ppt_x"/>
                                          </p:val>
                                        </p:tav>
                                      </p:tavLst>
                                    </p:anim>
                                    <p:anim calcmode="lin" valueType="num">
                                      <p:cBhvr additive="base">
                                        <p:cTn id="33" dur="500" fill="hold"/>
                                        <p:tgtEl>
                                          <p:spTgt spid="17613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5" grpId="0"/>
      <p:bldP spid="176136" grpId="0"/>
      <p:bldP spid="17613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685800" y="1758950"/>
            <a:ext cx="7772400" cy="5099050"/>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78182" name="Picture 6"/>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17550" y="2257425"/>
            <a:ext cx="7718425" cy="1381125"/>
          </a:xfrm>
          <a:prstGeom prst="rect">
            <a:avLst/>
          </a:prstGeom>
          <a:noFill/>
          <a:ln w="9525">
            <a:noFill/>
            <a:miter lim="800000"/>
            <a:headEnd/>
            <a:tailEnd/>
          </a:ln>
        </p:spPr>
      </p:pic>
      <p:sp>
        <p:nvSpPr>
          <p:cNvPr id="178183" name="Text Box 7"/>
          <p:cNvSpPr txBox="1">
            <a:spLocks noChangeArrowheads="1"/>
          </p:cNvSpPr>
          <p:nvPr/>
        </p:nvSpPr>
        <p:spPr bwMode="auto">
          <a:xfrm>
            <a:off x="1514475" y="3076575"/>
            <a:ext cx="6867525" cy="460375"/>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(938 </a:t>
            </a:r>
            <a:r>
              <a:rPr lang="en-US" altLang="en-US" dirty="0" err="1">
                <a:solidFill>
                  <a:schemeClr val="hlink"/>
                </a:solidFill>
                <a:latin typeface="+mn-lt"/>
                <a:cs typeface="Courier New" pitchFamily="49" charset="0"/>
              </a:rPr>
              <a:t>MeV</a:t>
            </a:r>
            <a:r>
              <a:rPr lang="en-US" altLang="en-US" baseline="-25000"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938 </a:t>
            </a:r>
            <a:r>
              <a:rPr lang="en-US" altLang="en-US" dirty="0" err="1">
                <a:solidFill>
                  <a:schemeClr val="hlink"/>
                </a:solidFill>
                <a:latin typeface="+mn-lt"/>
                <a:cs typeface="Courier New" pitchFamily="49" charset="0"/>
              </a:rPr>
              <a:t>MeV</a:t>
            </a:r>
            <a:r>
              <a:rPr lang="en-US" altLang="en-US"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2662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pic>
        <p:nvPicPr>
          <p:cNvPr id="26630"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12788" y="1879600"/>
            <a:ext cx="4473575" cy="376238"/>
          </a:xfrm>
          <a:prstGeom prst="rect">
            <a:avLst/>
          </a:prstGeom>
          <a:noFill/>
          <a:ln w="9525">
            <a:noFill/>
            <a:miter lim="800000"/>
            <a:headEnd/>
            <a:tailEnd/>
          </a:ln>
        </p:spPr>
      </p:pic>
      <p:sp>
        <p:nvSpPr>
          <p:cNvPr id="26631"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8182"/>
                                        </p:tgtEl>
                                        <p:attrNameLst>
                                          <p:attrName>style.visibility</p:attrName>
                                        </p:attrNameLst>
                                      </p:cBhvr>
                                      <p:to>
                                        <p:strVal val="visible"/>
                                      </p:to>
                                    </p:set>
                                    <p:anim calcmode="lin" valueType="num">
                                      <p:cBhvr additive="base">
                                        <p:cTn id="7" dur="500" fill="hold"/>
                                        <p:tgtEl>
                                          <p:spTgt spid="178182"/>
                                        </p:tgtEl>
                                        <p:attrNameLst>
                                          <p:attrName>ppt_x</p:attrName>
                                        </p:attrNameLst>
                                      </p:cBhvr>
                                      <p:tavLst>
                                        <p:tav tm="0">
                                          <p:val>
                                            <p:strVal val="#ppt_x"/>
                                          </p:val>
                                        </p:tav>
                                        <p:tav tm="100000">
                                          <p:val>
                                            <p:strVal val="#ppt_x"/>
                                          </p:val>
                                        </p:tav>
                                      </p:tavLst>
                                    </p:anim>
                                    <p:anim calcmode="lin" valueType="num">
                                      <p:cBhvr additive="base">
                                        <p:cTn id="8" dur="500" fill="hold"/>
                                        <p:tgtEl>
                                          <p:spTgt spid="17818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8183"/>
                                        </p:tgtEl>
                                        <p:attrNameLst>
                                          <p:attrName>style.visibility</p:attrName>
                                        </p:attrNameLst>
                                      </p:cBhvr>
                                      <p:to>
                                        <p:strVal val="visible"/>
                                      </p:to>
                                    </p:set>
                                    <p:anim calcmode="lin" valueType="num">
                                      <p:cBhvr additive="base">
                                        <p:cTn id="13" dur="500" fill="hold"/>
                                        <p:tgtEl>
                                          <p:spTgt spid="178183"/>
                                        </p:tgtEl>
                                        <p:attrNameLst>
                                          <p:attrName>ppt_x</p:attrName>
                                        </p:attrNameLst>
                                      </p:cBhvr>
                                      <p:tavLst>
                                        <p:tav tm="0">
                                          <p:val>
                                            <p:strVal val="#ppt_x"/>
                                          </p:val>
                                        </p:tav>
                                        <p:tav tm="100000">
                                          <p:val>
                                            <p:strVal val="#ppt_x"/>
                                          </p:val>
                                        </p:tav>
                                      </p:tavLst>
                                    </p:anim>
                                    <p:anim calcmode="lin" valueType="num">
                                      <p:cBhvr additive="base">
                                        <p:cTn id="14" dur="500" fill="hold"/>
                                        <p:tgtEl>
                                          <p:spTgt spid="17818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18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4"/>
          <p:cNvSpPr>
            <a:spLocks noChangeArrowheads="1"/>
          </p:cNvSpPr>
          <p:nvPr/>
        </p:nvSpPr>
        <p:spPr bwMode="auto">
          <a:xfrm>
            <a:off x="685800" y="1800225"/>
            <a:ext cx="7772400" cy="5057775"/>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27662" name="Picture 1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88975" y="2284413"/>
            <a:ext cx="7766050" cy="4049712"/>
          </a:xfrm>
          <a:prstGeom prst="rect">
            <a:avLst/>
          </a:prstGeom>
          <a:noFill/>
          <a:ln w="9525">
            <a:noFill/>
            <a:miter lim="800000"/>
            <a:headEnd/>
            <a:tailEnd/>
          </a:ln>
        </p:spPr>
      </p:pic>
      <p:sp>
        <p:nvSpPr>
          <p:cNvPr id="180231" name="Text Box 7"/>
          <p:cNvSpPr txBox="1">
            <a:spLocks noChangeArrowheads="1"/>
          </p:cNvSpPr>
          <p:nvPr/>
        </p:nvSpPr>
        <p:spPr bwMode="auto">
          <a:xfrm>
            <a:off x="1490663" y="3879850"/>
            <a:ext cx="6867525"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a:t>
            </a:r>
            <a:r>
              <a:rPr lang="en-US" altLang="en-US" dirty="0">
                <a:solidFill>
                  <a:schemeClr val="hlink"/>
                </a:solidFill>
                <a:latin typeface="+mn-lt"/>
                <a:cs typeface="Courier New" pitchFamily="49" charset="0"/>
                <a:sym typeface="Symbol" pitchFamily="18" charset="2"/>
              </a:rPr>
              <a:t></a:t>
            </a:r>
            <a:r>
              <a:rPr lang="en-US" altLang="en-US" dirty="0">
                <a:solidFill>
                  <a:schemeClr val="hlink"/>
                </a:solidFill>
                <a:latin typeface="+mn-lt"/>
                <a:cs typeface="Courier New" pitchFamily="49" charset="0"/>
              </a:rPr>
              <a:t> = 1</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(1 – </a:t>
            </a:r>
            <a:r>
              <a:rPr lang="en-US" altLang="en-US" i="1" dirty="0">
                <a:solidFill>
                  <a:schemeClr val="hlink"/>
                </a:solidFill>
                <a:latin typeface="+mn-lt"/>
                <a:cs typeface="Courier New" pitchFamily="49" charset="0"/>
              </a:rPr>
              <a:t>v</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-1/2</a:t>
            </a:r>
            <a:r>
              <a:rPr lang="en-US" altLang="en-US" dirty="0">
                <a:solidFill>
                  <a:schemeClr val="hlink"/>
                </a:solidFill>
                <a:latin typeface="+mn-lt"/>
                <a:cs typeface="Courier New" pitchFamily="49" charset="0"/>
              </a:rPr>
              <a:t> </a:t>
            </a:r>
          </a:p>
        </p:txBody>
      </p:sp>
      <p:sp>
        <p:nvSpPr>
          <p:cNvPr id="180232" name="Text Box 8"/>
          <p:cNvSpPr txBox="1">
            <a:spLocks noChangeArrowheads="1"/>
          </p:cNvSpPr>
          <p:nvPr/>
        </p:nvSpPr>
        <p:spPr bwMode="auto">
          <a:xfrm>
            <a:off x="1893888" y="4259263"/>
            <a:ext cx="5122862"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 1</a:t>
            </a:r>
            <a:r>
              <a:rPr lang="en-US" altLang="en-US" i="1" dirty="0">
                <a:solidFill>
                  <a:schemeClr val="hlink"/>
                </a:solidFill>
                <a:latin typeface="+mn-lt"/>
                <a:cs typeface="Courier New" pitchFamily="49" charset="0"/>
              </a:rPr>
              <a:t>/ </a:t>
            </a:r>
            <a:r>
              <a:rPr lang="en-US" altLang="en-US" dirty="0">
                <a:solidFill>
                  <a:schemeClr val="hlink"/>
                </a:solidFill>
                <a:latin typeface="+mn-lt"/>
                <a:cs typeface="Courier New" pitchFamily="49" charset="0"/>
              </a:rPr>
              <a:t>(1 – 0.980</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-1/2</a:t>
            </a:r>
            <a:r>
              <a:rPr lang="en-US" altLang="en-US" dirty="0">
                <a:solidFill>
                  <a:schemeClr val="hlink"/>
                </a:solidFill>
                <a:latin typeface="+mn-lt"/>
                <a:cs typeface="Courier New" pitchFamily="49" charset="0"/>
              </a:rPr>
              <a:t> = 5.03. </a:t>
            </a:r>
          </a:p>
        </p:txBody>
      </p:sp>
      <p:sp>
        <p:nvSpPr>
          <p:cNvPr id="180233" name="Text Box 9"/>
          <p:cNvSpPr txBox="1">
            <a:spLocks noChangeArrowheads="1"/>
          </p:cNvSpPr>
          <p:nvPr/>
        </p:nvSpPr>
        <p:spPr bwMode="auto">
          <a:xfrm>
            <a:off x="1482725" y="4878388"/>
            <a:ext cx="6867525"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●E </a:t>
            </a:r>
            <a:r>
              <a:rPr lang="en-US" altLang="en-US" dirty="0">
                <a:solidFill>
                  <a:schemeClr val="hlink"/>
                </a:solidFill>
                <a:latin typeface="+mn-lt"/>
                <a:cs typeface="Courier New" pitchFamily="49" charset="0"/>
              </a:rPr>
              <a:t>= </a:t>
            </a: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dirty="0">
                <a:solidFill>
                  <a:schemeClr val="hlink"/>
                </a:solidFill>
                <a:latin typeface="+mn-lt"/>
                <a:cs typeface="Courier New" pitchFamily="49" charset="0"/>
                <a:sym typeface="Symbol" pitchFamily="18" charset="2"/>
              </a:rPr>
              <a:t> = </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dirty="0">
                <a:solidFill>
                  <a:schemeClr val="hlink"/>
                </a:solidFill>
                <a:latin typeface="+mn-lt"/>
                <a:cs typeface="Courier New" pitchFamily="49" charset="0"/>
                <a:sym typeface="Symbol" pitchFamily="18" charset="2"/>
              </a:rPr>
              <a:t> + </a:t>
            </a:r>
            <a:r>
              <a:rPr lang="en-US" altLang="en-US" i="1" dirty="0" err="1">
                <a:solidFill>
                  <a:schemeClr val="hlink"/>
                </a:solidFill>
                <a:latin typeface="+mn-lt"/>
                <a:cs typeface="Courier New" pitchFamily="49" charset="0"/>
                <a:sym typeface="Symbol" pitchFamily="18" charset="2"/>
              </a:rPr>
              <a:t>eV</a:t>
            </a:r>
            <a:endParaRPr lang="en-US" altLang="en-US" dirty="0">
              <a:solidFill>
                <a:schemeClr val="hlink"/>
              </a:solidFill>
              <a:latin typeface="+mn-lt"/>
              <a:cs typeface="Courier New" pitchFamily="49" charset="0"/>
            </a:endParaRPr>
          </a:p>
        </p:txBody>
      </p:sp>
      <p:sp>
        <p:nvSpPr>
          <p:cNvPr id="180234" name="Text Box 10"/>
          <p:cNvSpPr txBox="1">
            <a:spLocks noChangeArrowheads="1"/>
          </p:cNvSpPr>
          <p:nvPr/>
        </p:nvSpPr>
        <p:spPr bwMode="auto">
          <a:xfrm>
            <a:off x="2638425" y="5175250"/>
            <a:ext cx="3870325" cy="461963"/>
          </a:xfrm>
          <a:prstGeom prst="rect">
            <a:avLst/>
          </a:prstGeom>
          <a:noFill/>
          <a:ln w="9525">
            <a:noFill/>
            <a:miter lim="800000"/>
            <a:headEnd/>
            <a:tailEnd/>
          </a:ln>
        </p:spPr>
        <p:txBody>
          <a:bodyPr>
            <a:spAutoFit/>
          </a:bodyPr>
          <a:lstStyle/>
          <a:p>
            <a:pPr>
              <a:defRPr/>
            </a:pPr>
            <a:r>
              <a:rPr lang="en-US" altLang="en-US" i="1" dirty="0" err="1">
                <a:solidFill>
                  <a:schemeClr val="hlink"/>
                </a:solidFill>
                <a:latin typeface="+mn-lt"/>
                <a:cs typeface="Courier New" pitchFamily="49" charset="0"/>
                <a:sym typeface="Symbol" pitchFamily="18" charset="2"/>
              </a:rPr>
              <a:t>eV</a:t>
            </a:r>
            <a:r>
              <a:rPr lang="en-US" altLang="en-US" dirty="0">
                <a:solidFill>
                  <a:schemeClr val="hlink"/>
                </a:solidFill>
                <a:latin typeface="+mn-lt"/>
                <a:cs typeface="Courier New" pitchFamily="49" charset="0"/>
                <a:sym typeface="Symbol" pitchFamily="18" charset="2"/>
              </a:rPr>
              <a:t> = </a:t>
            </a:r>
            <a:r>
              <a:rPr lang="en-US" altLang="en-US" dirty="0">
                <a:solidFill>
                  <a:schemeClr val="hlink"/>
                </a:solidFill>
                <a:latin typeface="+mn-lt"/>
                <a:cs typeface="Courier New" pitchFamily="49" charset="0"/>
              </a:rPr>
              <a:t>(</a:t>
            </a:r>
            <a:r>
              <a:rPr lang="en-US" altLang="en-US" dirty="0">
                <a:solidFill>
                  <a:schemeClr val="hlink"/>
                </a:solidFill>
                <a:latin typeface="+mn-lt"/>
                <a:cs typeface="Courier New" pitchFamily="49" charset="0"/>
                <a:sym typeface="Symbol" pitchFamily="18" charset="2"/>
              </a:rPr>
              <a:t> - 1)</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dirty="0">
                <a:solidFill>
                  <a:schemeClr val="hlink"/>
                </a:solidFill>
                <a:latin typeface="+mn-lt"/>
                <a:cs typeface="Courier New" pitchFamily="49" charset="0"/>
                <a:sym typeface="Symbol" pitchFamily="18" charset="2"/>
              </a:rPr>
              <a:t> </a:t>
            </a:r>
          </a:p>
        </p:txBody>
      </p:sp>
      <p:sp>
        <p:nvSpPr>
          <p:cNvPr id="180235" name="Text Box 11"/>
          <p:cNvSpPr txBox="1">
            <a:spLocks noChangeArrowheads="1"/>
          </p:cNvSpPr>
          <p:nvPr/>
        </p:nvSpPr>
        <p:spPr bwMode="auto">
          <a:xfrm>
            <a:off x="2806700" y="5553075"/>
            <a:ext cx="2959100"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sym typeface="Symbol" pitchFamily="18" charset="2"/>
              </a:rPr>
              <a:t>V</a:t>
            </a:r>
            <a:r>
              <a:rPr lang="en-US" altLang="en-US" dirty="0">
                <a:solidFill>
                  <a:schemeClr val="hlink"/>
                </a:solidFill>
                <a:latin typeface="+mn-lt"/>
                <a:cs typeface="Courier New" pitchFamily="49" charset="0"/>
                <a:sym typeface="Symbol" pitchFamily="18" charset="2"/>
              </a:rPr>
              <a:t> = </a:t>
            </a:r>
            <a:r>
              <a:rPr lang="en-US" altLang="en-US" dirty="0">
                <a:solidFill>
                  <a:schemeClr val="hlink"/>
                </a:solidFill>
                <a:latin typeface="+mn-lt"/>
                <a:cs typeface="Courier New" pitchFamily="49" charset="0"/>
              </a:rPr>
              <a:t>(</a:t>
            </a:r>
            <a:r>
              <a:rPr lang="en-US" altLang="en-US" dirty="0">
                <a:solidFill>
                  <a:schemeClr val="hlink"/>
                </a:solidFill>
                <a:latin typeface="+mn-lt"/>
                <a:cs typeface="Courier New" pitchFamily="49" charset="0"/>
                <a:sym typeface="Symbol" pitchFamily="18" charset="2"/>
              </a:rPr>
              <a:t> - 1)</a:t>
            </a:r>
            <a:r>
              <a:rPr lang="en-US" altLang="en-US" i="1" dirty="0">
                <a:solidFill>
                  <a:schemeClr val="hlink"/>
                </a:solidFill>
                <a:latin typeface="+mn-lt"/>
                <a:cs typeface="Courier New" pitchFamily="49" charset="0"/>
                <a:sym typeface="Symbol" pitchFamily="18" charset="2"/>
              </a:rPr>
              <a:t>m</a:t>
            </a:r>
            <a:r>
              <a:rPr lang="en-US" altLang="en-US" baseline="-25000" dirty="0">
                <a:solidFill>
                  <a:schemeClr val="hlink"/>
                </a:solidFill>
                <a:latin typeface="+mn-lt"/>
                <a:cs typeface="Courier New" pitchFamily="49" charset="0"/>
                <a:sym typeface="Symbol" pitchFamily="18" charset="2"/>
              </a:rPr>
              <a:t>0</a:t>
            </a:r>
            <a:r>
              <a:rPr lang="en-US" altLang="en-US" i="1" dirty="0">
                <a:solidFill>
                  <a:schemeClr val="hlink"/>
                </a:solidFill>
                <a:latin typeface="+mn-lt"/>
                <a:cs typeface="Courier New" pitchFamily="49" charset="0"/>
                <a:sym typeface="Symbol" pitchFamily="18" charset="2"/>
              </a:rPr>
              <a:t>c</a:t>
            </a:r>
            <a:r>
              <a:rPr lang="en-US" altLang="en-US" baseline="30000" dirty="0">
                <a:solidFill>
                  <a:schemeClr val="hlink"/>
                </a:solidFill>
                <a:latin typeface="+mn-lt"/>
                <a:cs typeface="Courier New" pitchFamily="49" charset="0"/>
                <a:sym typeface="Symbol" pitchFamily="18" charset="2"/>
              </a:rPr>
              <a:t>2</a:t>
            </a:r>
            <a:r>
              <a:rPr lang="en-US" altLang="en-US" dirty="0">
                <a:solidFill>
                  <a:schemeClr val="hlink"/>
                </a:solidFill>
                <a:latin typeface="+mn-lt"/>
                <a:cs typeface="Courier New" pitchFamily="49" charset="0"/>
                <a:sym typeface="Symbol" pitchFamily="18" charset="2"/>
              </a:rPr>
              <a:t>/</a:t>
            </a:r>
            <a:r>
              <a:rPr lang="en-US" altLang="en-US" i="1" dirty="0">
                <a:solidFill>
                  <a:schemeClr val="hlink"/>
                </a:solidFill>
                <a:latin typeface="+mn-lt"/>
                <a:cs typeface="Courier New" pitchFamily="49" charset="0"/>
                <a:sym typeface="Symbol" pitchFamily="18" charset="2"/>
              </a:rPr>
              <a:t>e</a:t>
            </a:r>
            <a:endParaRPr lang="en-US" altLang="en-US" dirty="0">
              <a:solidFill>
                <a:schemeClr val="hlink"/>
              </a:solidFill>
              <a:latin typeface="+mn-lt"/>
              <a:cs typeface="Courier New" pitchFamily="49" charset="0"/>
              <a:sym typeface="Symbol" pitchFamily="18" charset="2"/>
            </a:endParaRPr>
          </a:p>
        </p:txBody>
      </p:sp>
      <p:sp>
        <p:nvSpPr>
          <p:cNvPr id="180236" name="Text Box 12"/>
          <p:cNvSpPr txBox="1">
            <a:spLocks noChangeArrowheads="1"/>
          </p:cNvSpPr>
          <p:nvPr/>
        </p:nvSpPr>
        <p:spPr bwMode="auto">
          <a:xfrm>
            <a:off x="2808288" y="5867400"/>
            <a:ext cx="4124325"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sym typeface="Symbol" pitchFamily="18" charset="2"/>
              </a:rPr>
              <a:t>V</a:t>
            </a:r>
            <a:r>
              <a:rPr lang="en-US" altLang="en-US" dirty="0">
                <a:solidFill>
                  <a:schemeClr val="hlink"/>
                </a:solidFill>
                <a:latin typeface="+mn-lt"/>
                <a:cs typeface="Courier New" pitchFamily="49" charset="0"/>
                <a:sym typeface="Symbol" pitchFamily="18" charset="2"/>
              </a:rPr>
              <a:t> = </a:t>
            </a:r>
            <a:r>
              <a:rPr lang="en-US" altLang="en-US" dirty="0">
                <a:solidFill>
                  <a:schemeClr val="hlink"/>
                </a:solidFill>
                <a:latin typeface="+mn-lt"/>
                <a:cs typeface="Courier New" pitchFamily="49" charset="0"/>
              </a:rPr>
              <a:t>(</a:t>
            </a:r>
            <a:r>
              <a:rPr lang="en-US" altLang="en-US" dirty="0">
                <a:solidFill>
                  <a:schemeClr val="hlink"/>
                </a:solidFill>
                <a:latin typeface="+mn-lt"/>
                <a:cs typeface="Courier New" pitchFamily="49" charset="0"/>
                <a:sym typeface="Symbol" pitchFamily="18" charset="2"/>
              </a:rPr>
              <a:t>5.03 - 1)(938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 </a:t>
            </a:r>
            <a:r>
              <a:rPr lang="en-US" altLang="en-US" i="1" dirty="0">
                <a:solidFill>
                  <a:schemeClr val="hlink"/>
                </a:solidFill>
                <a:latin typeface="+mn-lt"/>
                <a:cs typeface="Courier New" pitchFamily="49" charset="0"/>
                <a:sym typeface="Symbol" pitchFamily="18" charset="2"/>
              </a:rPr>
              <a:t>/ e</a:t>
            </a:r>
            <a:endParaRPr lang="en-US" altLang="en-US" dirty="0">
              <a:solidFill>
                <a:schemeClr val="hlink"/>
              </a:solidFill>
              <a:latin typeface="+mn-lt"/>
              <a:cs typeface="Courier New" pitchFamily="49" charset="0"/>
              <a:sym typeface="Symbol" pitchFamily="18" charset="2"/>
            </a:endParaRPr>
          </a:p>
        </p:txBody>
      </p:sp>
      <p:sp>
        <p:nvSpPr>
          <p:cNvPr id="180237" name="Text Box 13"/>
          <p:cNvSpPr txBox="1">
            <a:spLocks noChangeArrowheads="1"/>
          </p:cNvSpPr>
          <p:nvPr/>
        </p:nvSpPr>
        <p:spPr bwMode="auto">
          <a:xfrm>
            <a:off x="2801938" y="6265863"/>
            <a:ext cx="2284412" cy="461962"/>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sym typeface="Symbol" pitchFamily="18" charset="2"/>
              </a:rPr>
              <a:t>V</a:t>
            </a:r>
            <a:r>
              <a:rPr lang="en-US" altLang="en-US" dirty="0">
                <a:solidFill>
                  <a:schemeClr val="hlink"/>
                </a:solidFill>
                <a:latin typeface="+mn-lt"/>
                <a:cs typeface="Courier New" pitchFamily="49" charset="0"/>
                <a:sym typeface="Symbol" pitchFamily="18" charset="2"/>
              </a:rPr>
              <a:t> = </a:t>
            </a:r>
            <a:r>
              <a:rPr lang="en-US" altLang="en-US" dirty="0">
                <a:solidFill>
                  <a:schemeClr val="hlink"/>
                </a:solidFill>
                <a:latin typeface="+mn-lt"/>
                <a:cs typeface="Courier New" pitchFamily="49" charset="0"/>
              </a:rPr>
              <a:t>3780</a:t>
            </a:r>
            <a:r>
              <a:rPr lang="en-US" altLang="en-US" dirty="0">
                <a:solidFill>
                  <a:schemeClr val="hlink"/>
                </a:solidFill>
                <a:latin typeface="+mn-lt"/>
                <a:cs typeface="Courier New" pitchFamily="49" charset="0"/>
                <a:sym typeface="Symbol" pitchFamily="18" charset="2"/>
              </a:rPr>
              <a:t> </a:t>
            </a:r>
            <a:r>
              <a:rPr lang="en-US" altLang="en-US" dirty="0" smtClean="0">
                <a:solidFill>
                  <a:schemeClr val="hlink"/>
                </a:solidFill>
                <a:latin typeface="+mn-lt"/>
                <a:cs typeface="Courier New" pitchFamily="49" charset="0"/>
                <a:sym typeface="Symbol" pitchFamily="18" charset="2"/>
              </a:rPr>
              <a:t>MV</a:t>
            </a:r>
            <a:r>
              <a:rPr lang="en-US" altLang="en-US" dirty="0">
                <a:solidFill>
                  <a:schemeClr val="hlink"/>
                </a:solidFill>
                <a:latin typeface="+mn-lt"/>
                <a:cs typeface="Courier New" pitchFamily="49" charset="0"/>
                <a:sym typeface="Symbol" pitchFamily="18" charset="2"/>
              </a:rPr>
              <a:t>.</a:t>
            </a:r>
            <a:endParaRPr lang="en-US" altLang="en-US" dirty="0">
              <a:solidFill>
                <a:schemeClr val="hlink"/>
              </a:solidFill>
              <a:latin typeface="+mn-lt"/>
              <a:cs typeface="Courier New" pitchFamily="49" charset="0"/>
              <a:sym typeface="Symbol" pitchFamily="18" charset="2"/>
            </a:endParaRPr>
          </a:p>
        </p:txBody>
      </p:sp>
      <p:sp>
        <p:nvSpPr>
          <p:cNvPr id="2765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pic>
        <p:nvPicPr>
          <p:cNvPr id="27660"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12788" y="1879600"/>
            <a:ext cx="4473575" cy="376238"/>
          </a:xfrm>
          <a:prstGeom prst="rect">
            <a:avLst/>
          </a:prstGeom>
          <a:noFill/>
          <a:ln w="9525">
            <a:noFill/>
            <a:miter lim="800000"/>
            <a:headEnd/>
            <a:tailEnd/>
          </a:ln>
        </p:spPr>
      </p:pic>
      <p:sp>
        <p:nvSpPr>
          <p:cNvPr id="27661" name="Rectangle 2"/>
          <p:cNvSpPr>
            <a:spLocks noChangeArrowheads="1"/>
          </p:cNvSpPr>
          <p:nvPr/>
        </p:nvSpPr>
        <p:spPr bwMode="auto">
          <a:xfrm>
            <a:off x="685800" y="1338263"/>
            <a:ext cx="7772400" cy="490537"/>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7662"/>
                                        </p:tgtEl>
                                        <p:attrNameLst>
                                          <p:attrName>style.visibility</p:attrName>
                                        </p:attrNameLst>
                                      </p:cBhvr>
                                      <p:to>
                                        <p:strVal val="visible"/>
                                      </p:to>
                                    </p:set>
                                    <p:anim calcmode="lin" valueType="num">
                                      <p:cBhvr additive="base">
                                        <p:cTn id="7" dur="500" fill="hold"/>
                                        <p:tgtEl>
                                          <p:spTgt spid="27662"/>
                                        </p:tgtEl>
                                        <p:attrNameLst>
                                          <p:attrName>ppt_x</p:attrName>
                                        </p:attrNameLst>
                                      </p:cBhvr>
                                      <p:tavLst>
                                        <p:tav tm="0">
                                          <p:val>
                                            <p:strVal val="#ppt_x"/>
                                          </p:val>
                                        </p:tav>
                                        <p:tav tm="100000">
                                          <p:val>
                                            <p:strVal val="#ppt_x"/>
                                          </p:val>
                                        </p:tav>
                                      </p:tavLst>
                                    </p:anim>
                                    <p:anim calcmode="lin" valueType="num">
                                      <p:cBhvr additive="base">
                                        <p:cTn id="8" dur="500" fill="hold"/>
                                        <p:tgtEl>
                                          <p:spTgt spid="2766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80231"/>
                                        </p:tgtEl>
                                        <p:attrNameLst>
                                          <p:attrName>style.visibility</p:attrName>
                                        </p:attrNameLst>
                                      </p:cBhvr>
                                      <p:to>
                                        <p:strVal val="visible"/>
                                      </p:to>
                                    </p:set>
                                    <p:anim calcmode="lin" valueType="num">
                                      <p:cBhvr additive="base">
                                        <p:cTn id="13" dur="500" fill="hold"/>
                                        <p:tgtEl>
                                          <p:spTgt spid="180231"/>
                                        </p:tgtEl>
                                        <p:attrNameLst>
                                          <p:attrName>ppt_x</p:attrName>
                                        </p:attrNameLst>
                                      </p:cBhvr>
                                      <p:tavLst>
                                        <p:tav tm="0">
                                          <p:val>
                                            <p:strVal val="#ppt_x"/>
                                          </p:val>
                                        </p:tav>
                                        <p:tav tm="100000">
                                          <p:val>
                                            <p:strVal val="#ppt_x"/>
                                          </p:val>
                                        </p:tav>
                                      </p:tavLst>
                                    </p:anim>
                                    <p:anim calcmode="lin" valueType="num">
                                      <p:cBhvr additive="base">
                                        <p:cTn id="14" dur="500" fill="hold"/>
                                        <p:tgtEl>
                                          <p:spTgt spid="180231"/>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80232"/>
                                        </p:tgtEl>
                                        <p:attrNameLst>
                                          <p:attrName>style.visibility</p:attrName>
                                        </p:attrNameLst>
                                      </p:cBhvr>
                                      <p:to>
                                        <p:strVal val="visible"/>
                                      </p:to>
                                    </p:set>
                                    <p:anim calcmode="lin" valueType="num">
                                      <p:cBhvr additive="base">
                                        <p:cTn id="19" dur="500" fill="hold"/>
                                        <p:tgtEl>
                                          <p:spTgt spid="180232"/>
                                        </p:tgtEl>
                                        <p:attrNameLst>
                                          <p:attrName>ppt_x</p:attrName>
                                        </p:attrNameLst>
                                      </p:cBhvr>
                                      <p:tavLst>
                                        <p:tav tm="0">
                                          <p:val>
                                            <p:strVal val="#ppt_x"/>
                                          </p:val>
                                        </p:tav>
                                        <p:tav tm="100000">
                                          <p:val>
                                            <p:strVal val="#ppt_x"/>
                                          </p:val>
                                        </p:tav>
                                      </p:tavLst>
                                    </p:anim>
                                    <p:anim calcmode="lin" valueType="num">
                                      <p:cBhvr additive="base">
                                        <p:cTn id="20" dur="500" fill="hold"/>
                                        <p:tgtEl>
                                          <p:spTgt spid="18023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80233"/>
                                        </p:tgtEl>
                                        <p:attrNameLst>
                                          <p:attrName>style.visibility</p:attrName>
                                        </p:attrNameLst>
                                      </p:cBhvr>
                                      <p:to>
                                        <p:strVal val="visible"/>
                                      </p:to>
                                    </p:set>
                                    <p:anim calcmode="lin" valueType="num">
                                      <p:cBhvr additive="base">
                                        <p:cTn id="25" dur="500" fill="hold"/>
                                        <p:tgtEl>
                                          <p:spTgt spid="180233"/>
                                        </p:tgtEl>
                                        <p:attrNameLst>
                                          <p:attrName>ppt_x</p:attrName>
                                        </p:attrNameLst>
                                      </p:cBhvr>
                                      <p:tavLst>
                                        <p:tav tm="0">
                                          <p:val>
                                            <p:strVal val="#ppt_x"/>
                                          </p:val>
                                        </p:tav>
                                        <p:tav tm="100000">
                                          <p:val>
                                            <p:strVal val="#ppt_x"/>
                                          </p:val>
                                        </p:tav>
                                      </p:tavLst>
                                    </p:anim>
                                    <p:anim calcmode="lin" valueType="num">
                                      <p:cBhvr additive="base">
                                        <p:cTn id="26" dur="500" fill="hold"/>
                                        <p:tgtEl>
                                          <p:spTgt spid="180233"/>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0234"/>
                                        </p:tgtEl>
                                        <p:attrNameLst>
                                          <p:attrName>style.visibility</p:attrName>
                                        </p:attrNameLst>
                                      </p:cBhvr>
                                      <p:to>
                                        <p:strVal val="visible"/>
                                      </p:to>
                                    </p:set>
                                    <p:anim calcmode="lin" valueType="num">
                                      <p:cBhvr additive="base">
                                        <p:cTn id="31" dur="500" fill="hold"/>
                                        <p:tgtEl>
                                          <p:spTgt spid="180234"/>
                                        </p:tgtEl>
                                        <p:attrNameLst>
                                          <p:attrName>ppt_x</p:attrName>
                                        </p:attrNameLst>
                                      </p:cBhvr>
                                      <p:tavLst>
                                        <p:tav tm="0">
                                          <p:val>
                                            <p:strVal val="#ppt_x"/>
                                          </p:val>
                                        </p:tav>
                                        <p:tav tm="100000">
                                          <p:val>
                                            <p:strVal val="#ppt_x"/>
                                          </p:val>
                                        </p:tav>
                                      </p:tavLst>
                                    </p:anim>
                                    <p:anim calcmode="lin" valueType="num">
                                      <p:cBhvr additive="base">
                                        <p:cTn id="32" dur="500" fill="hold"/>
                                        <p:tgtEl>
                                          <p:spTgt spid="18023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80235"/>
                                        </p:tgtEl>
                                        <p:attrNameLst>
                                          <p:attrName>style.visibility</p:attrName>
                                        </p:attrNameLst>
                                      </p:cBhvr>
                                      <p:to>
                                        <p:strVal val="visible"/>
                                      </p:to>
                                    </p:set>
                                    <p:anim calcmode="lin" valueType="num">
                                      <p:cBhvr additive="base">
                                        <p:cTn id="37" dur="500" fill="hold"/>
                                        <p:tgtEl>
                                          <p:spTgt spid="180235"/>
                                        </p:tgtEl>
                                        <p:attrNameLst>
                                          <p:attrName>ppt_x</p:attrName>
                                        </p:attrNameLst>
                                      </p:cBhvr>
                                      <p:tavLst>
                                        <p:tav tm="0">
                                          <p:val>
                                            <p:strVal val="#ppt_x"/>
                                          </p:val>
                                        </p:tav>
                                        <p:tav tm="100000">
                                          <p:val>
                                            <p:strVal val="#ppt_x"/>
                                          </p:val>
                                        </p:tav>
                                      </p:tavLst>
                                    </p:anim>
                                    <p:anim calcmode="lin" valueType="num">
                                      <p:cBhvr additive="base">
                                        <p:cTn id="38" dur="500" fill="hold"/>
                                        <p:tgtEl>
                                          <p:spTgt spid="18023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80236"/>
                                        </p:tgtEl>
                                        <p:attrNameLst>
                                          <p:attrName>style.visibility</p:attrName>
                                        </p:attrNameLst>
                                      </p:cBhvr>
                                      <p:to>
                                        <p:strVal val="visible"/>
                                      </p:to>
                                    </p:set>
                                    <p:anim calcmode="lin" valueType="num">
                                      <p:cBhvr additive="base">
                                        <p:cTn id="43" dur="500" fill="hold"/>
                                        <p:tgtEl>
                                          <p:spTgt spid="180236"/>
                                        </p:tgtEl>
                                        <p:attrNameLst>
                                          <p:attrName>ppt_x</p:attrName>
                                        </p:attrNameLst>
                                      </p:cBhvr>
                                      <p:tavLst>
                                        <p:tav tm="0">
                                          <p:val>
                                            <p:strVal val="#ppt_x"/>
                                          </p:val>
                                        </p:tav>
                                        <p:tav tm="100000">
                                          <p:val>
                                            <p:strVal val="#ppt_x"/>
                                          </p:val>
                                        </p:tav>
                                      </p:tavLst>
                                    </p:anim>
                                    <p:anim calcmode="lin" valueType="num">
                                      <p:cBhvr additive="base">
                                        <p:cTn id="44" dur="500" fill="hold"/>
                                        <p:tgtEl>
                                          <p:spTgt spid="18023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80237"/>
                                        </p:tgtEl>
                                        <p:attrNameLst>
                                          <p:attrName>style.visibility</p:attrName>
                                        </p:attrNameLst>
                                      </p:cBhvr>
                                      <p:to>
                                        <p:strVal val="visible"/>
                                      </p:to>
                                    </p:set>
                                    <p:anim calcmode="lin" valueType="num">
                                      <p:cBhvr additive="base">
                                        <p:cTn id="49" dur="500" fill="hold"/>
                                        <p:tgtEl>
                                          <p:spTgt spid="180237"/>
                                        </p:tgtEl>
                                        <p:attrNameLst>
                                          <p:attrName>ppt_x</p:attrName>
                                        </p:attrNameLst>
                                      </p:cBhvr>
                                      <p:tavLst>
                                        <p:tav tm="0">
                                          <p:val>
                                            <p:strVal val="#ppt_x"/>
                                          </p:val>
                                        </p:tav>
                                        <p:tav tm="100000">
                                          <p:val>
                                            <p:strVal val="#ppt_x"/>
                                          </p:val>
                                        </p:tav>
                                      </p:tavLst>
                                    </p:anim>
                                    <p:anim calcmode="lin" valueType="num">
                                      <p:cBhvr additive="base">
                                        <p:cTn id="50" dur="500" fill="hold"/>
                                        <p:tgtEl>
                                          <p:spTgt spid="180237"/>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1" grpId="0"/>
      <p:bldP spid="180232" grpId="0"/>
      <p:bldP spid="180233" grpId="0"/>
      <p:bldP spid="180234" grpId="0"/>
      <p:bldP spid="180235" grpId="0"/>
      <p:bldP spid="180236" grpId="0"/>
      <p:bldP spid="18023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ChangeArrowheads="1"/>
          </p:cNvSpPr>
          <p:nvPr/>
        </p:nvSpPr>
        <p:spPr bwMode="auto">
          <a:xfrm>
            <a:off x="685800" y="1338263"/>
            <a:ext cx="7772400" cy="5519737"/>
          </a:xfrm>
          <a:prstGeom prst="rect">
            <a:avLst/>
          </a:prstGeom>
          <a:solidFill>
            <a:srgbClr val="EAEAEA"/>
          </a:solidFill>
          <a:ln w="9525">
            <a:noFill/>
            <a:miter lim="800000"/>
            <a:headEnd/>
            <a:tailEnd/>
          </a:ln>
        </p:spPr>
        <p:txBody>
          <a:bodyPr/>
          <a:lstStyle/>
          <a:p>
            <a:pPr eaLnBrk="0" hangingPunct="0">
              <a:spcBef>
                <a:spcPct val="20000"/>
              </a:spcBef>
              <a:defRPr/>
            </a:pPr>
            <a:r>
              <a:rPr lang="en-US" altLang="en-US" i="1" dirty="0">
                <a:solidFill>
                  <a:srgbClr val="333399"/>
                </a:solidFill>
                <a:latin typeface="+mn-lt"/>
              </a:rPr>
              <a:t>Relativistic kinetic energy</a:t>
            </a:r>
          </a:p>
          <a:p>
            <a:pPr eaLnBrk="0" hangingPunct="0">
              <a:spcBef>
                <a:spcPct val="20000"/>
              </a:spcBef>
              <a:defRPr/>
            </a:pPr>
            <a:r>
              <a:rPr lang="en-US" altLang="en-US" dirty="0">
                <a:solidFill>
                  <a:srgbClr val="000000"/>
                </a:solidFill>
                <a:cs typeface="Times New Roman" pitchFamily="18" charset="0"/>
              </a:rPr>
              <a:t>●Recall the formulas for the total energy of an accelerated particle:</a:t>
            </a:r>
            <a:endParaRPr lang="en-US" altLang="en-US" i="1" dirty="0">
              <a:solidFill>
                <a:srgbClr val="333399"/>
              </a:solidFill>
              <a:latin typeface="+mn-lt"/>
            </a:endParaRPr>
          </a:p>
          <a:p>
            <a:pPr eaLnBrk="0" hangingPunct="0">
              <a:spcBef>
                <a:spcPct val="20000"/>
              </a:spcBef>
              <a:defRPr/>
            </a:pPr>
            <a:endParaRPr lang="en-US" altLang="en-US" dirty="0">
              <a:solidFill>
                <a:srgbClr val="000000"/>
              </a:solidFill>
              <a:latin typeface="+mn-lt"/>
              <a:cs typeface="Times New Roman" pitchFamily="18" charset="0"/>
            </a:endParaRPr>
          </a:p>
          <a:p>
            <a:pPr eaLnBrk="0" hangingPunct="0">
              <a:spcBef>
                <a:spcPct val="20000"/>
              </a:spcBef>
              <a:defRPr/>
            </a:pPr>
            <a:endParaRPr lang="en-US" altLang="en-US" dirty="0">
              <a:solidFill>
                <a:srgbClr val="000000"/>
              </a:solidFill>
              <a:latin typeface="+mn-lt"/>
              <a:cs typeface="Times New Roman" pitchFamily="18" charset="0"/>
            </a:endParaRPr>
          </a:p>
          <a:p>
            <a:pPr eaLnBrk="0" hangingPunct="0">
              <a:spcBef>
                <a:spcPct val="20000"/>
              </a:spcBef>
              <a:defRPr/>
            </a:pPr>
            <a:endParaRPr lang="en-US" altLang="en-US" dirty="0">
              <a:solidFill>
                <a:srgbClr val="000000"/>
              </a:solidFill>
              <a:latin typeface="+mn-lt"/>
              <a:cs typeface="Times New Roman" pitchFamily="18" charset="0"/>
            </a:endParaRPr>
          </a:p>
          <a:p>
            <a:pPr eaLnBrk="0" hangingPunct="0">
              <a:spcBef>
                <a:spcPct val="20000"/>
              </a:spcBef>
              <a:defRPr/>
            </a:pPr>
            <a:r>
              <a:rPr lang="en-US" altLang="en-US" dirty="0">
                <a:solidFill>
                  <a:srgbClr val="000000"/>
                </a:solidFill>
                <a:latin typeface="+mn-lt"/>
                <a:cs typeface="Times New Roman" pitchFamily="18" charset="0"/>
              </a:rPr>
              <a:t>●From the third equation we have</a:t>
            </a:r>
          </a:p>
          <a:p>
            <a:pPr eaLnBrk="0" hangingPunct="0">
              <a:spcBef>
                <a:spcPct val="20000"/>
              </a:spcBef>
              <a:defRPr/>
            </a:pPr>
            <a:r>
              <a:rPr lang="en-US" altLang="en-US" dirty="0">
                <a:sym typeface="Symbol" pitchFamily="18" charset="2"/>
              </a:rPr>
              <a:t>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 </a:t>
            </a:r>
            <a:r>
              <a:rPr lang="en-US" altLang="en-US" i="1" dirty="0">
                <a:solidFill>
                  <a:srgbClr val="000000"/>
                </a:solidFill>
                <a:ea typeface="Times New Roman" pitchFamily="18" charset="0"/>
                <a:cs typeface="Courier New" pitchFamily="49" charset="0"/>
              </a:rPr>
              <a:t>m</a:t>
            </a:r>
            <a:r>
              <a:rPr lang="en-US" altLang="en-US" baseline="-25000" dirty="0">
                <a:solidFill>
                  <a:srgbClr val="000000"/>
                </a:solidFill>
                <a:ea typeface="Times New Roman" pitchFamily="18" charset="0"/>
                <a:cs typeface="Courier New" pitchFamily="49" charset="0"/>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 </a:t>
            </a:r>
            <a:r>
              <a:rPr lang="en-US" altLang="en-US" i="1" dirty="0" err="1">
                <a:solidFill>
                  <a:srgbClr val="000000"/>
                </a:solidFill>
                <a:ea typeface="Times New Roman" pitchFamily="18" charset="0"/>
                <a:cs typeface="Courier New" pitchFamily="49" charset="0"/>
              </a:rPr>
              <a:t>qV</a:t>
            </a:r>
            <a:endParaRPr lang="en-US" altLang="en-US" baseline="30000" dirty="0">
              <a:solidFill>
                <a:srgbClr val="000000"/>
              </a:solidFill>
              <a:ea typeface="Times New Roman" pitchFamily="18" charset="0"/>
              <a:cs typeface="Courier New" pitchFamily="49" charset="0"/>
            </a:endParaRPr>
          </a:p>
          <a:p>
            <a:pPr eaLnBrk="0" hangingPunct="0">
              <a:spcBef>
                <a:spcPct val="20000"/>
              </a:spcBef>
              <a:defRPr/>
            </a:pPr>
            <a:r>
              <a:rPr lang="en-US" altLang="en-US" dirty="0">
                <a:sym typeface="Symbol" pitchFamily="18" charset="2"/>
              </a:rPr>
              <a:t>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 </a:t>
            </a:r>
            <a:r>
              <a:rPr lang="en-US" altLang="en-US" i="1" dirty="0">
                <a:solidFill>
                  <a:srgbClr val="000000"/>
                </a:solidFill>
                <a:ea typeface="Times New Roman" pitchFamily="18" charset="0"/>
                <a:cs typeface="Courier New" pitchFamily="49" charset="0"/>
              </a:rPr>
              <a:t>m</a:t>
            </a:r>
            <a:r>
              <a:rPr lang="en-US" altLang="en-US" baseline="-25000" dirty="0">
                <a:solidFill>
                  <a:srgbClr val="000000"/>
                </a:solidFill>
                <a:ea typeface="Times New Roman" pitchFamily="18" charset="0"/>
                <a:cs typeface="Courier New" pitchFamily="49" charset="0"/>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 </a:t>
            </a:r>
            <a:r>
              <a:rPr lang="en-US" altLang="en-US" i="1" dirty="0">
                <a:solidFill>
                  <a:srgbClr val="000000"/>
                </a:solidFill>
                <a:ea typeface="Times New Roman" pitchFamily="18" charset="0"/>
                <a:cs typeface="Courier New" pitchFamily="49" charset="0"/>
              </a:rPr>
              <a:t>E</a:t>
            </a:r>
            <a:r>
              <a:rPr lang="en-US" altLang="en-US" baseline="-25000" dirty="0">
                <a:solidFill>
                  <a:srgbClr val="000000"/>
                </a:solidFill>
                <a:ea typeface="Times New Roman" pitchFamily="18" charset="0"/>
                <a:cs typeface="Courier New" pitchFamily="49" charset="0"/>
              </a:rPr>
              <a:t>K</a:t>
            </a:r>
          </a:p>
          <a:p>
            <a:pPr eaLnBrk="0" hangingPunct="0">
              <a:spcBef>
                <a:spcPct val="20000"/>
              </a:spcBef>
              <a:defRPr/>
            </a:pPr>
            <a:r>
              <a:rPr lang="en-US" altLang="en-US" dirty="0">
                <a:sym typeface="Symbol" pitchFamily="18" charset="2"/>
              </a:rPr>
              <a:t>	  ( </a:t>
            </a:r>
            <a:r>
              <a:rPr lang="en-US" altLang="en-US" dirty="0">
                <a:solidFill>
                  <a:srgbClr val="000000"/>
                </a:solidFill>
                <a:ea typeface="Times New Roman" pitchFamily="18" charset="0"/>
                <a:cs typeface="Courier New" pitchFamily="49" charset="0"/>
              </a:rPr>
              <a:t>–</a:t>
            </a:r>
            <a:r>
              <a:rPr lang="en-US" altLang="en-US" dirty="0">
                <a:sym typeface="Symbol" pitchFamily="18" charset="2"/>
              </a:rPr>
              <a:t> 1)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 </a:t>
            </a:r>
            <a:r>
              <a:rPr lang="en-US" altLang="en-US" i="1" dirty="0">
                <a:solidFill>
                  <a:srgbClr val="000000"/>
                </a:solidFill>
                <a:ea typeface="Times New Roman" pitchFamily="18" charset="0"/>
                <a:cs typeface="Courier New" pitchFamily="49" charset="0"/>
              </a:rPr>
              <a:t>E</a:t>
            </a:r>
            <a:r>
              <a:rPr lang="en-US" altLang="en-US" baseline="-25000" dirty="0">
                <a:solidFill>
                  <a:srgbClr val="000000"/>
                </a:solidFill>
                <a:ea typeface="Times New Roman" pitchFamily="18" charset="0"/>
                <a:cs typeface="Courier New" pitchFamily="49" charset="0"/>
              </a:rPr>
              <a:t>K</a:t>
            </a:r>
            <a:r>
              <a:rPr lang="en-US" altLang="en-US" dirty="0">
                <a:solidFill>
                  <a:srgbClr val="000000"/>
                </a:solidFill>
                <a:ea typeface="Times New Roman" pitchFamily="18" charset="0"/>
                <a:cs typeface="Courier New" pitchFamily="49" charset="0"/>
              </a:rPr>
              <a:t>.</a:t>
            </a:r>
            <a:endParaRPr lang="en-US" altLang="en-US" baseline="30000" dirty="0">
              <a:solidFill>
                <a:srgbClr val="000000"/>
              </a:solidFill>
              <a:ea typeface="Times New Roman" pitchFamily="18" charset="0"/>
              <a:cs typeface="Courier New" pitchFamily="49" charset="0"/>
            </a:endParaRPr>
          </a:p>
          <a:p>
            <a:pPr eaLnBrk="0" hangingPunct="0">
              <a:spcBef>
                <a:spcPct val="20000"/>
              </a:spcBef>
              <a:defRPr/>
            </a:pPr>
            <a:endParaRPr lang="en-US" altLang="en-US" baseline="30000" dirty="0">
              <a:solidFill>
                <a:srgbClr val="000000"/>
              </a:solidFill>
              <a:ea typeface="Times New Roman" pitchFamily="18" charset="0"/>
              <a:cs typeface="Courier New" pitchFamily="49" charset="0"/>
            </a:endParaRPr>
          </a:p>
          <a:p>
            <a:pPr eaLnBrk="0" hangingPunct="0">
              <a:spcBef>
                <a:spcPct val="20000"/>
              </a:spcBef>
              <a:defRPr/>
            </a:pPr>
            <a:endParaRPr lang="en-US" altLang="en-US" dirty="0">
              <a:solidFill>
                <a:srgbClr val="000000"/>
              </a:solidFill>
              <a:latin typeface="+mn-lt"/>
              <a:cs typeface="Times New Roman" pitchFamily="18" charset="0"/>
            </a:endParaRPr>
          </a:p>
          <a:p>
            <a:pPr eaLnBrk="0" hangingPunct="0">
              <a:spcBef>
                <a:spcPct val="20000"/>
              </a:spcBef>
              <a:defRPr/>
            </a:pPr>
            <a:endParaRPr lang="en-US" altLang="en-US" dirty="0">
              <a:solidFill>
                <a:srgbClr val="000000"/>
              </a:solidFill>
              <a:latin typeface="+mn-lt"/>
              <a:cs typeface="Times New Roman" pitchFamily="18" charset="0"/>
            </a:endParaRPr>
          </a:p>
        </p:txBody>
      </p:sp>
      <p:sp>
        <p:nvSpPr>
          <p:cNvPr id="28675"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11"/>
          <p:cNvGrpSpPr>
            <a:grpSpLocks/>
          </p:cNvGrpSpPr>
          <p:nvPr/>
        </p:nvGrpSpPr>
        <p:grpSpPr bwMode="auto">
          <a:xfrm>
            <a:off x="866775" y="2619375"/>
            <a:ext cx="7366000" cy="1200150"/>
            <a:chOff x="866775" y="3772304"/>
            <a:chExt cx="7365999" cy="1200329"/>
          </a:xfrm>
        </p:grpSpPr>
        <p:sp>
          <p:nvSpPr>
            <p:cNvPr id="16390" name="Text Box 5"/>
            <p:cNvSpPr txBox="1">
              <a:spLocks noChangeArrowheads="1"/>
            </p:cNvSpPr>
            <p:nvPr/>
          </p:nvSpPr>
          <p:spPr bwMode="auto">
            <a:xfrm>
              <a:off x="5949949" y="3772304"/>
              <a:ext cx="2282825" cy="1200329"/>
            </a:xfrm>
            <a:prstGeom prst="rect">
              <a:avLst/>
            </a:prstGeom>
            <a:solidFill>
              <a:srgbClr val="FF0000"/>
            </a:solidFill>
            <a:ln w="9525">
              <a:noFill/>
              <a:miter lim="800000"/>
              <a:headEnd/>
              <a:tailEnd/>
            </a:ln>
          </p:spPr>
          <p:txBody>
            <a:bodyPr>
              <a:spAutoFit/>
            </a:bodyPr>
            <a:lstStyle/>
            <a:p>
              <a:pPr algn="ctr">
                <a:spcBef>
                  <a:spcPct val="50000"/>
                </a:spcBef>
                <a:defRPr/>
              </a:pPr>
              <a:r>
                <a:rPr lang="en-US" altLang="en-US" dirty="0">
                  <a:solidFill>
                    <a:schemeClr val="bg1"/>
                  </a:solidFill>
                  <a:latin typeface="+mn-lt"/>
                </a:rPr>
                <a:t>total energy of an accelerated particle</a:t>
              </a:r>
            </a:p>
          </p:txBody>
        </p:sp>
        <p:sp>
          <p:nvSpPr>
            <p:cNvPr id="16391" name="Rectangle 6"/>
            <p:cNvSpPr>
              <a:spLocks noChangeArrowheads="1"/>
            </p:cNvSpPr>
            <p:nvPr/>
          </p:nvSpPr>
          <p:spPr bwMode="auto">
            <a:xfrm>
              <a:off x="866775" y="3775479"/>
              <a:ext cx="7358062" cy="1176513"/>
            </a:xfrm>
            <a:prstGeom prst="rect">
              <a:avLst/>
            </a:prstGeom>
            <a:noFill/>
            <a:ln w="12700">
              <a:solidFill>
                <a:schemeClr val="tx1"/>
              </a:solidFill>
              <a:miter lim="800000"/>
              <a:headEnd/>
              <a:tailEnd/>
            </a:ln>
          </p:spPr>
          <p:txBody>
            <a:bodyPr wrap="none" anchor="ctr"/>
            <a:lstStyle/>
            <a:p>
              <a:pPr>
                <a:defRPr/>
              </a:pPr>
              <a:endParaRPr lang="en-US" altLang="en-US">
                <a:latin typeface="+mn-lt"/>
              </a:endParaRPr>
            </a:p>
          </p:txBody>
        </p:sp>
        <p:sp>
          <p:nvSpPr>
            <p:cNvPr id="16392" name="Rectangle 7"/>
            <p:cNvSpPr>
              <a:spLocks noChangeArrowheads="1"/>
            </p:cNvSpPr>
            <p:nvPr/>
          </p:nvSpPr>
          <p:spPr bwMode="auto">
            <a:xfrm>
              <a:off x="1495425" y="3800883"/>
              <a:ext cx="3646488" cy="404873"/>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E</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E</a:t>
              </a:r>
              <a:r>
                <a:rPr lang="en-US" altLang="en-US" baseline="-25000" dirty="0">
                  <a:solidFill>
                    <a:srgbClr val="000000"/>
                  </a:solidFill>
                  <a:latin typeface="+mn-lt"/>
                  <a:ea typeface="Times New Roman" pitchFamily="18" charset="0"/>
                  <a:cs typeface="Courier New" pitchFamily="49" charset="0"/>
                </a:rPr>
                <a:t>0</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E</a:t>
              </a:r>
              <a:r>
                <a:rPr lang="en-US" altLang="en-US" i="1" baseline="-25000" dirty="0">
                  <a:solidFill>
                    <a:srgbClr val="000000"/>
                  </a:solidFill>
                  <a:latin typeface="+mn-lt"/>
                  <a:ea typeface="Times New Roman" pitchFamily="18" charset="0"/>
                  <a:cs typeface="Courier New" pitchFamily="49" charset="0"/>
                </a:rPr>
                <a:t>K</a:t>
              </a:r>
              <a:endParaRPr lang="en-US" altLang="en-US" baseline="30000" dirty="0">
                <a:solidFill>
                  <a:srgbClr val="000000"/>
                </a:solidFill>
                <a:latin typeface="+mn-lt"/>
                <a:ea typeface="Times New Roman" pitchFamily="18" charset="0"/>
                <a:cs typeface="Courier New" pitchFamily="49" charset="0"/>
              </a:endParaRPr>
            </a:p>
          </p:txBody>
        </p:sp>
        <p:sp>
          <p:nvSpPr>
            <p:cNvPr id="16393" name="Rectangle 8"/>
            <p:cNvSpPr>
              <a:spLocks noChangeArrowheads="1"/>
            </p:cNvSpPr>
            <p:nvPr/>
          </p:nvSpPr>
          <p:spPr bwMode="auto">
            <a:xfrm>
              <a:off x="3698875" y="4150185"/>
              <a:ext cx="2238375" cy="408049"/>
            </a:xfrm>
            <a:prstGeom prst="rect">
              <a:avLst/>
            </a:prstGeom>
            <a:noFill/>
            <a:ln w="9525">
              <a:noFill/>
              <a:miter lim="800000"/>
              <a:headEnd/>
              <a:tailEnd/>
            </a:ln>
          </p:spPr>
          <p:txBody>
            <a:bodyPr/>
            <a:lstStyle/>
            <a:p>
              <a:pPr eaLnBrk="0" hangingPunct="0">
                <a:lnSpc>
                  <a:spcPct val="90000"/>
                </a:lnSpc>
                <a:spcBef>
                  <a:spcPct val="20000"/>
                </a:spcBef>
                <a:defRPr/>
              </a:pPr>
              <a:r>
                <a:rPr lang="en-US" altLang="en-US" dirty="0">
                  <a:solidFill>
                    <a:schemeClr val="hlink"/>
                  </a:solidFill>
                  <a:latin typeface="+mn-lt"/>
                  <a:cs typeface="Courier New" pitchFamily="49" charset="0"/>
                </a:rPr>
                <a:t>where</a:t>
              </a:r>
              <a:r>
                <a:rPr lang="en-US" altLang="en-US" dirty="0">
                  <a:latin typeface="+mn-lt"/>
                  <a:sym typeface="Symbol" pitchFamily="18" charset="2"/>
                </a:rPr>
                <a:t> </a:t>
              </a:r>
              <a:r>
                <a:rPr lang="en-US" altLang="en-US" i="1" dirty="0">
                  <a:latin typeface="+mn-lt"/>
                  <a:sym typeface="Symbol" pitchFamily="18" charset="2"/>
                </a:rPr>
                <a:t>m</a:t>
              </a:r>
              <a:r>
                <a:rPr lang="en-US" altLang="en-US" dirty="0">
                  <a:latin typeface="+mn-lt"/>
                  <a:sym typeface="Symbol" pitchFamily="18" charset="2"/>
                </a:rPr>
                <a:t> = </a:t>
              </a:r>
              <a:r>
                <a:rPr lang="en-US" altLang="en-US" i="1" dirty="0">
                  <a:latin typeface="+mn-lt"/>
                  <a:sym typeface="Symbol" pitchFamily="18" charset="2"/>
                </a:rPr>
                <a:t>m</a:t>
              </a:r>
              <a:r>
                <a:rPr lang="en-US" altLang="en-US" baseline="-25000" dirty="0">
                  <a:latin typeface="+mn-lt"/>
                  <a:sym typeface="Symbol" pitchFamily="18" charset="2"/>
                </a:rPr>
                <a:t>0</a:t>
              </a:r>
              <a:r>
                <a:rPr lang="en-US" altLang="en-US" dirty="0">
                  <a:latin typeface="+mn-lt"/>
                  <a:sym typeface="Symbol" pitchFamily="18" charset="2"/>
                </a:rPr>
                <a:t> </a:t>
              </a:r>
              <a:endParaRPr lang="en-US" altLang="en-US" baseline="30000" dirty="0">
                <a:solidFill>
                  <a:srgbClr val="000000"/>
                </a:solidFill>
                <a:latin typeface="+mn-lt"/>
                <a:cs typeface="Times New Roman" pitchFamily="18" charset="0"/>
              </a:endParaRPr>
            </a:p>
          </p:txBody>
        </p:sp>
        <p:sp>
          <p:nvSpPr>
            <p:cNvPr id="16394" name="Rectangle 9"/>
            <p:cNvSpPr>
              <a:spLocks noChangeArrowheads="1"/>
            </p:cNvSpPr>
            <p:nvPr/>
          </p:nvSpPr>
          <p:spPr bwMode="auto">
            <a:xfrm>
              <a:off x="1169988" y="4153361"/>
              <a:ext cx="2814637" cy="404873"/>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mc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sp>
          <p:nvSpPr>
            <p:cNvPr id="11" name="Rectangle 9"/>
            <p:cNvSpPr>
              <a:spLocks noChangeArrowheads="1"/>
            </p:cNvSpPr>
            <p:nvPr/>
          </p:nvSpPr>
          <p:spPr bwMode="auto">
            <a:xfrm>
              <a:off x="941388" y="4516953"/>
              <a:ext cx="2814637" cy="404872"/>
            </a:xfrm>
            <a:prstGeom prst="rect">
              <a:avLst/>
            </a:prstGeom>
            <a:noFill/>
            <a:ln w="9525">
              <a:noFill/>
              <a:miter lim="800000"/>
              <a:headEnd/>
              <a:tailEnd/>
            </a:ln>
          </p:spPr>
          <p:txBody>
            <a:bodyPr/>
            <a:lstStyle/>
            <a:p>
              <a:pPr eaLnBrk="0" hangingPunct="0">
                <a:lnSpc>
                  <a:spcPct val="90000"/>
                </a:lnSpc>
                <a:spcBef>
                  <a:spcPct val="20000"/>
                </a:spcBef>
                <a:defRPr/>
              </a:pPr>
              <a:r>
                <a:rPr lang="en-US" altLang="en-US" dirty="0">
                  <a:sym typeface="Symbol" pitchFamily="18" charset="2"/>
                </a:rPr>
                <a:t></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2</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grpSp>
      <p:grpSp>
        <p:nvGrpSpPr>
          <p:cNvPr id="3" name="Group 11"/>
          <p:cNvGrpSpPr>
            <a:grpSpLocks/>
          </p:cNvGrpSpPr>
          <p:nvPr/>
        </p:nvGrpSpPr>
        <p:grpSpPr bwMode="auto">
          <a:xfrm>
            <a:off x="877888" y="5683250"/>
            <a:ext cx="7366000" cy="830263"/>
            <a:chOff x="866775" y="3772304"/>
            <a:chExt cx="7365999" cy="830997"/>
          </a:xfrm>
        </p:grpSpPr>
        <p:sp>
          <p:nvSpPr>
            <p:cNvPr id="13" name="Text Box 5"/>
            <p:cNvSpPr txBox="1">
              <a:spLocks noChangeArrowheads="1"/>
            </p:cNvSpPr>
            <p:nvPr/>
          </p:nvSpPr>
          <p:spPr bwMode="auto">
            <a:xfrm>
              <a:off x="5235574" y="3772304"/>
              <a:ext cx="2997200" cy="830997"/>
            </a:xfrm>
            <a:prstGeom prst="rect">
              <a:avLst/>
            </a:prstGeom>
            <a:solidFill>
              <a:srgbClr val="FF0000"/>
            </a:solidFill>
            <a:ln w="9525">
              <a:noFill/>
              <a:miter lim="800000"/>
              <a:headEnd/>
              <a:tailEnd/>
            </a:ln>
          </p:spPr>
          <p:txBody>
            <a:bodyPr>
              <a:spAutoFit/>
            </a:bodyPr>
            <a:lstStyle/>
            <a:p>
              <a:pPr algn="ctr">
                <a:spcBef>
                  <a:spcPct val="50000"/>
                </a:spcBef>
                <a:defRPr/>
              </a:pPr>
              <a:r>
                <a:rPr lang="en-US" altLang="en-US" dirty="0">
                  <a:solidFill>
                    <a:schemeClr val="bg1"/>
                  </a:solidFill>
                  <a:latin typeface="+mn-lt"/>
                </a:rPr>
                <a:t>kinetic energy of an accelerated particle</a:t>
              </a:r>
            </a:p>
          </p:txBody>
        </p:sp>
        <p:sp>
          <p:nvSpPr>
            <p:cNvPr id="14" name="Rectangle 6"/>
            <p:cNvSpPr>
              <a:spLocks noChangeArrowheads="1"/>
            </p:cNvSpPr>
            <p:nvPr/>
          </p:nvSpPr>
          <p:spPr bwMode="auto">
            <a:xfrm>
              <a:off x="866775" y="3775482"/>
              <a:ext cx="7358061" cy="826230"/>
            </a:xfrm>
            <a:prstGeom prst="rect">
              <a:avLst/>
            </a:prstGeom>
            <a:noFill/>
            <a:ln w="12700">
              <a:solidFill>
                <a:schemeClr val="tx1"/>
              </a:solidFill>
              <a:miter lim="800000"/>
              <a:headEnd/>
              <a:tailEnd/>
            </a:ln>
          </p:spPr>
          <p:txBody>
            <a:bodyPr wrap="none" anchor="ctr"/>
            <a:lstStyle/>
            <a:p>
              <a:pPr>
                <a:defRPr/>
              </a:pPr>
              <a:endParaRPr lang="en-US" altLang="en-US">
                <a:latin typeface="+mn-lt"/>
              </a:endParaRPr>
            </a:p>
          </p:txBody>
        </p:sp>
        <p:sp>
          <p:nvSpPr>
            <p:cNvPr id="17" name="Rectangle 9"/>
            <p:cNvSpPr>
              <a:spLocks noChangeArrowheads="1"/>
            </p:cNvSpPr>
            <p:nvPr/>
          </p:nvSpPr>
          <p:spPr bwMode="auto">
            <a:xfrm>
              <a:off x="1042987" y="3802494"/>
              <a:ext cx="2814638" cy="403581"/>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sp>
          <p:nvSpPr>
            <p:cNvPr id="18" name="Rectangle 9"/>
            <p:cNvSpPr>
              <a:spLocks noChangeArrowheads="1"/>
            </p:cNvSpPr>
            <p:nvPr/>
          </p:nvSpPr>
          <p:spPr bwMode="auto">
            <a:xfrm>
              <a:off x="1068387" y="4179063"/>
              <a:ext cx="2814638" cy="405171"/>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 </a:t>
              </a:r>
              <a:r>
                <a:rPr lang="en-US" altLang="en-US" dirty="0">
                  <a:solidFill>
                    <a:srgbClr val="000000"/>
                  </a:solidFill>
                  <a:latin typeface="+mn-lt"/>
                  <a:ea typeface="Times New Roman" pitchFamily="18" charset="0"/>
                  <a:cs typeface="Courier New" pitchFamily="49" charset="0"/>
                </a:rPr>
                <a:t>= </a:t>
              </a:r>
              <a:r>
                <a:rPr lang="en-US" altLang="en-US" dirty="0">
                  <a:sym typeface="Symbol" pitchFamily="18" charset="2"/>
                </a:rPr>
                <a:t>( </a:t>
              </a:r>
              <a:r>
                <a:rPr lang="en-US" altLang="en-US" dirty="0">
                  <a:solidFill>
                    <a:srgbClr val="000000"/>
                  </a:solidFill>
                  <a:ea typeface="Times New Roman" pitchFamily="18" charset="0"/>
                  <a:cs typeface="Courier New" pitchFamily="49" charset="0"/>
                </a:rPr>
                <a:t>–</a:t>
              </a:r>
              <a:r>
                <a:rPr lang="en-US" altLang="en-US" dirty="0">
                  <a:sym typeface="Symbol" pitchFamily="18" charset="2"/>
                </a:rPr>
                <a:t> 1)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a:t>
              </a:r>
              <a:endParaRPr lang="en-US" altLang="en-US" baseline="30000"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7698">
                                            <p:txEl>
                                              <p:pRg st="0" end="0"/>
                                            </p:txEl>
                                          </p:spTgt>
                                        </p:tgtEl>
                                        <p:attrNameLst>
                                          <p:attrName>style.visibility</p:attrName>
                                        </p:attrNameLst>
                                      </p:cBhvr>
                                      <p:to>
                                        <p:strVal val="visible"/>
                                      </p:to>
                                    </p:set>
                                    <p:anim calcmode="lin" valueType="num">
                                      <p:cBhvr additive="base">
                                        <p:cTn id="7" dur="500" fill="hold"/>
                                        <p:tgtEl>
                                          <p:spTgt spid="15769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769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57698">
                                            <p:txEl>
                                              <p:pRg st="1" end="1"/>
                                            </p:txEl>
                                          </p:spTgt>
                                        </p:tgtEl>
                                        <p:attrNameLst>
                                          <p:attrName>style.visibility</p:attrName>
                                        </p:attrNameLst>
                                      </p:cBhvr>
                                      <p:to>
                                        <p:strVal val="visible"/>
                                      </p:to>
                                    </p:set>
                                    <p:anim calcmode="lin" valueType="num">
                                      <p:cBhvr additive="base">
                                        <p:cTn id="13" dur="500" fill="hold"/>
                                        <p:tgtEl>
                                          <p:spTgt spid="15769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769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57698">
                                            <p:txEl>
                                              <p:pRg st="5" end="5"/>
                                            </p:txEl>
                                          </p:spTgt>
                                        </p:tgtEl>
                                        <p:attrNameLst>
                                          <p:attrName>style.visibility</p:attrName>
                                        </p:attrNameLst>
                                      </p:cBhvr>
                                      <p:to>
                                        <p:strVal val="visible"/>
                                      </p:to>
                                    </p:set>
                                    <p:anim calcmode="lin" valueType="num">
                                      <p:cBhvr additive="base">
                                        <p:cTn id="26" dur="500" fill="hold"/>
                                        <p:tgtEl>
                                          <p:spTgt spid="157698">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57698">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57698">
                                            <p:txEl>
                                              <p:pRg st="6" end="6"/>
                                            </p:txEl>
                                          </p:spTgt>
                                        </p:tgtEl>
                                        <p:attrNameLst>
                                          <p:attrName>style.visibility</p:attrName>
                                        </p:attrNameLst>
                                      </p:cBhvr>
                                      <p:to>
                                        <p:strVal val="visible"/>
                                      </p:to>
                                    </p:set>
                                    <p:anim calcmode="lin" valueType="num">
                                      <p:cBhvr additive="base">
                                        <p:cTn id="32" dur="500" fill="hold"/>
                                        <p:tgtEl>
                                          <p:spTgt spid="157698">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57698">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57698">
                                            <p:txEl>
                                              <p:pRg st="7" end="7"/>
                                            </p:txEl>
                                          </p:spTgt>
                                        </p:tgtEl>
                                        <p:attrNameLst>
                                          <p:attrName>style.visibility</p:attrName>
                                        </p:attrNameLst>
                                      </p:cBhvr>
                                      <p:to>
                                        <p:strVal val="visible"/>
                                      </p:to>
                                    </p:set>
                                    <p:anim calcmode="lin" valueType="num">
                                      <p:cBhvr additive="base">
                                        <p:cTn id="38" dur="500" fill="hold"/>
                                        <p:tgtEl>
                                          <p:spTgt spid="157698">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57698">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57698">
                                            <p:txEl>
                                              <p:pRg st="8" end="8"/>
                                            </p:txEl>
                                          </p:spTgt>
                                        </p:tgtEl>
                                        <p:attrNameLst>
                                          <p:attrName>style.visibility</p:attrName>
                                        </p:attrNameLst>
                                      </p:cBhvr>
                                      <p:to>
                                        <p:strVal val="visible"/>
                                      </p:to>
                                    </p:set>
                                    <p:anim calcmode="lin" valueType="num">
                                      <p:cBhvr additive="base">
                                        <p:cTn id="44" dur="500" fill="hold"/>
                                        <p:tgtEl>
                                          <p:spTgt spid="157698">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57698">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p:stCondLst>
                        <p:cond delay="indefinite"/>
                      </p:stCondLst>
                      <p:childTnLst>
                        <p:par>
                          <p:cTn id="47" fill="hold">
                            <p:stCondLst>
                              <p:cond delay="0"/>
                            </p:stCondLst>
                            <p:childTnLst>
                              <p:par>
                                <p:cTn id="48" presetID="53" presetClass="entr" presetSubtype="0" fill="hold" nodeType="clickEffect">
                                  <p:stCondLst>
                                    <p:cond delay="0"/>
                                  </p:stCondLst>
                                  <p:childTnLst>
                                    <p:set>
                                      <p:cBhvr>
                                        <p:cTn id="49" dur="1" fill="hold">
                                          <p:stCondLst>
                                            <p:cond delay="0"/>
                                          </p:stCondLst>
                                        </p:cTn>
                                        <p:tgtEl>
                                          <p:spTgt spid="3"/>
                                        </p:tgtEl>
                                        <p:attrNameLst>
                                          <p:attrName>style.visibility</p:attrName>
                                        </p:attrNameLst>
                                      </p:cBhvr>
                                      <p:to>
                                        <p:strVal val="visible"/>
                                      </p:to>
                                    </p:set>
                                    <p:anim calcmode="lin" valueType="num">
                                      <p:cBhvr>
                                        <p:cTn id="50" dur="500" fill="hold"/>
                                        <p:tgtEl>
                                          <p:spTgt spid="3"/>
                                        </p:tgtEl>
                                        <p:attrNameLst>
                                          <p:attrName>ppt_w</p:attrName>
                                        </p:attrNameLst>
                                      </p:cBhvr>
                                      <p:tavLst>
                                        <p:tav tm="0">
                                          <p:val>
                                            <p:fltVal val="0"/>
                                          </p:val>
                                        </p:tav>
                                        <p:tav tm="100000">
                                          <p:val>
                                            <p:strVal val="#ppt_w"/>
                                          </p:val>
                                        </p:tav>
                                      </p:tavLst>
                                    </p:anim>
                                    <p:anim calcmode="lin" valueType="num">
                                      <p:cBhvr>
                                        <p:cTn id="51" dur="500" fill="hold"/>
                                        <p:tgtEl>
                                          <p:spTgt spid="3"/>
                                        </p:tgtEl>
                                        <p:attrNameLst>
                                          <p:attrName>ppt_h</p:attrName>
                                        </p:attrNameLst>
                                      </p:cBhvr>
                                      <p:tavLst>
                                        <p:tav tm="0">
                                          <p:val>
                                            <p:fltVal val="0"/>
                                          </p:val>
                                        </p:tav>
                                        <p:tav tm="100000">
                                          <p:val>
                                            <p:strVal val="#ppt_h"/>
                                          </p:val>
                                        </p:tav>
                                      </p:tavLst>
                                    </p:anim>
                                    <p:animEffect transition="in" filter="fade">
                                      <p:cBhvr>
                                        <p:cTn id="52" dur="500"/>
                                        <p:tgtEl>
                                          <p:spTgt spid="3"/>
                                        </p:tgtEl>
                                      </p:cBhvr>
                                    </p:animEffect>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1338263"/>
            <a:ext cx="7772400" cy="13620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Relativistic kinetic energy</a:t>
            </a:r>
          </a:p>
        </p:txBody>
      </p:sp>
      <p:sp>
        <p:nvSpPr>
          <p:cNvPr id="135176" name="Rectangle 8"/>
          <p:cNvSpPr>
            <a:spLocks noChangeArrowheads="1"/>
          </p:cNvSpPr>
          <p:nvPr/>
        </p:nvSpPr>
        <p:spPr bwMode="auto">
          <a:xfrm>
            <a:off x="687388" y="2700338"/>
            <a:ext cx="7772400" cy="4157662"/>
          </a:xfrm>
          <a:prstGeom prst="rect">
            <a:avLst/>
          </a:prstGeom>
          <a:solidFill>
            <a:srgbClr val="FFFFCC"/>
          </a:solidFill>
          <a:ln w="9525">
            <a:noFill/>
            <a:miter lim="800000"/>
            <a:headEnd/>
            <a:tailEnd/>
          </a:ln>
        </p:spPr>
        <p:txBody>
          <a:bodyPr/>
          <a:lstStyle/>
          <a:p>
            <a:pPr eaLnBrk="0" hangingPunct="0">
              <a:spcBef>
                <a:spcPct val="20000"/>
              </a:spcBef>
              <a:defRPr/>
            </a:pPr>
            <a:r>
              <a:rPr lang="en-US" altLang="en-US" dirty="0">
                <a:latin typeface="+mn-lt"/>
                <a:sym typeface="Symbol" pitchFamily="18" charset="2"/>
              </a:rPr>
              <a:t>EXAMPLE: </a:t>
            </a:r>
            <a:r>
              <a:rPr lang="en-US" altLang="en-US" dirty="0">
                <a:solidFill>
                  <a:srgbClr val="000000"/>
                </a:solidFill>
                <a:latin typeface="+mn-lt"/>
                <a:cs typeface="Times New Roman" pitchFamily="18" charset="0"/>
              </a:rPr>
              <a:t>Suppose proton is accelerated at </a:t>
            </a:r>
            <a:r>
              <a:rPr lang="en-US" altLang="en-US" dirty="0" err="1">
                <a:solidFill>
                  <a:srgbClr val="000000"/>
                </a:solidFill>
                <a:latin typeface="+mn-lt"/>
                <a:cs typeface="Times New Roman" pitchFamily="18" charset="0"/>
              </a:rPr>
              <a:t>Fermilab</a:t>
            </a:r>
            <a:r>
              <a:rPr lang="en-US" altLang="en-US" dirty="0">
                <a:solidFill>
                  <a:srgbClr val="000000"/>
                </a:solidFill>
                <a:latin typeface="+mn-lt"/>
                <a:cs typeface="Times New Roman" pitchFamily="18" charset="0"/>
              </a:rPr>
              <a:t> to 99.9991% of the speed of light.  What is its relativistic kinetic energy? What </a:t>
            </a:r>
            <a:r>
              <a:rPr lang="en-US" altLang="en-US" dirty="0" err="1">
                <a:solidFill>
                  <a:srgbClr val="000000"/>
                </a:solidFill>
                <a:latin typeface="+mn-lt"/>
                <a:cs typeface="Times New Roman" pitchFamily="18" charset="0"/>
              </a:rPr>
              <a:t>p.d</a:t>
            </a:r>
            <a:r>
              <a:rPr lang="en-US" altLang="en-US" dirty="0">
                <a:solidFill>
                  <a:srgbClr val="000000"/>
                </a:solidFill>
                <a:latin typeface="+mn-lt"/>
                <a:cs typeface="Times New Roman" pitchFamily="18" charset="0"/>
              </a:rPr>
              <a:t>. will it have been accelerated through to reach this speed?</a:t>
            </a:r>
          </a:p>
          <a:p>
            <a:pPr eaLnBrk="0" hangingPunct="0">
              <a:spcBef>
                <a:spcPct val="20000"/>
              </a:spcBef>
              <a:defRPr/>
            </a:pPr>
            <a:r>
              <a:rPr lang="en-US" altLang="en-US" dirty="0">
                <a:solidFill>
                  <a:srgbClr val="000000"/>
                </a:solidFill>
                <a:latin typeface="+mn-lt"/>
                <a:cs typeface="Times New Roman" pitchFamily="18" charset="0"/>
              </a:rPr>
              <a:t>SOLUTION:  </a:t>
            </a:r>
            <a:r>
              <a:rPr lang="en-US" altLang="en-US" dirty="0">
                <a:latin typeface="+mn-lt"/>
                <a:cs typeface="Courier New" pitchFamily="49" charset="0"/>
                <a:sym typeface="Symbol" pitchFamily="18" charset="2"/>
              </a:rPr>
              <a:t> = 1</a:t>
            </a:r>
            <a:r>
              <a:rPr lang="en-US" altLang="en-US" i="1" dirty="0" smtClean="0">
                <a:latin typeface="+mn-lt"/>
                <a:cs typeface="Courier New" pitchFamily="49" charset="0"/>
                <a:sym typeface="Symbol" pitchFamily="18" charset="2"/>
              </a:rPr>
              <a:t>/ </a:t>
            </a:r>
            <a:r>
              <a:rPr lang="en-US" altLang="en-US" dirty="0" smtClean="0">
                <a:latin typeface="+mn-lt"/>
                <a:cs typeface="Courier New" pitchFamily="49" charset="0"/>
                <a:sym typeface="Symbol" pitchFamily="18" charset="2"/>
              </a:rPr>
              <a:t>(</a:t>
            </a:r>
            <a:r>
              <a:rPr lang="en-US" altLang="en-US" dirty="0">
                <a:latin typeface="+mn-lt"/>
                <a:cs typeface="Courier New" pitchFamily="49" charset="0"/>
                <a:sym typeface="Symbol" pitchFamily="18" charset="2"/>
              </a:rPr>
              <a:t>1 – 0.999991</a:t>
            </a:r>
            <a:r>
              <a:rPr lang="en-US" altLang="en-US" baseline="30000" dirty="0">
                <a:latin typeface="+mn-lt"/>
                <a:cs typeface="Courier New" pitchFamily="49" charset="0"/>
                <a:sym typeface="Symbol" pitchFamily="18" charset="2"/>
              </a:rPr>
              <a:t>2</a:t>
            </a:r>
            <a:r>
              <a:rPr lang="en-US" altLang="en-US" i="1" dirty="0">
                <a:latin typeface="+mn-lt"/>
                <a:cs typeface="Courier New" pitchFamily="49" charset="0"/>
                <a:sym typeface="Symbol" pitchFamily="18" charset="2"/>
              </a:rPr>
              <a:t>c</a:t>
            </a:r>
            <a:r>
              <a:rPr lang="en-US" altLang="en-US" baseline="30000" dirty="0">
                <a:latin typeface="+mn-lt"/>
                <a:cs typeface="Courier New" pitchFamily="49" charset="0"/>
                <a:sym typeface="Symbol" pitchFamily="18" charset="2"/>
              </a:rPr>
              <a:t>2</a:t>
            </a:r>
            <a:r>
              <a:rPr lang="en-US" altLang="en-US" i="1" dirty="0" smtClean="0">
                <a:latin typeface="+mn-lt"/>
                <a:cs typeface="Courier New" pitchFamily="49" charset="0"/>
                <a:sym typeface="Symbol" pitchFamily="18" charset="2"/>
              </a:rPr>
              <a:t>/ c</a:t>
            </a:r>
            <a:r>
              <a:rPr lang="en-US" altLang="en-US" baseline="30000" dirty="0" smtClean="0">
                <a:latin typeface="+mn-lt"/>
                <a:cs typeface="Courier New" pitchFamily="49" charset="0"/>
                <a:sym typeface="Symbol" pitchFamily="18" charset="2"/>
              </a:rPr>
              <a:t>2</a:t>
            </a:r>
            <a:r>
              <a:rPr lang="en-US" altLang="en-US" dirty="0" smtClean="0">
                <a:latin typeface="+mn-lt"/>
                <a:cs typeface="Courier New" pitchFamily="49" charset="0"/>
                <a:sym typeface="Symbol" pitchFamily="18" charset="2"/>
              </a:rPr>
              <a:t>)</a:t>
            </a:r>
            <a:r>
              <a:rPr lang="en-US" altLang="en-US" baseline="30000" dirty="0" smtClean="0">
                <a:latin typeface="+mn-lt"/>
                <a:cs typeface="Courier New" pitchFamily="49" charset="0"/>
                <a:sym typeface="Symbol" pitchFamily="18" charset="2"/>
              </a:rPr>
              <a:t>1/2</a:t>
            </a:r>
            <a:r>
              <a:rPr lang="en-US" altLang="en-US" dirty="0" smtClean="0">
                <a:latin typeface="+mn-lt"/>
                <a:cs typeface="Courier New" pitchFamily="49" charset="0"/>
                <a:sym typeface="Symbol" pitchFamily="18" charset="2"/>
              </a:rPr>
              <a:t> </a:t>
            </a:r>
            <a:r>
              <a:rPr lang="en-US" altLang="en-US" dirty="0">
                <a:latin typeface="+mn-lt"/>
                <a:cs typeface="Courier New" pitchFamily="49" charset="0"/>
                <a:sym typeface="Symbol" pitchFamily="18" charset="2"/>
              </a:rPr>
              <a:t>= 235.703.</a:t>
            </a:r>
            <a:endParaRPr lang="en-US" altLang="en-US" dirty="0">
              <a:latin typeface="+mn-lt"/>
              <a:cs typeface="Courier New" pitchFamily="49" charset="0"/>
              <a:sym typeface="Symbol" pitchFamily="18" charset="2"/>
            </a:endParaRPr>
          </a:p>
          <a:p>
            <a:pPr eaLnBrk="0" hangingPunct="0">
              <a:spcBef>
                <a:spcPct val="20000"/>
              </a:spcBef>
              <a:defRPr/>
            </a:pPr>
            <a:r>
              <a:rPr lang="en-US" altLang="en-US" dirty="0">
                <a:solidFill>
                  <a:srgbClr val="000000"/>
                </a:solidFill>
                <a:latin typeface="+mn-lt"/>
                <a:cs typeface="Times New Roman" pitchFamily="18" charset="0"/>
              </a:rPr>
              <a:t>●  </a:t>
            </a:r>
            <a:r>
              <a:rPr lang="en-US" altLang="en-US" dirty="0" smtClean="0">
                <a:solidFill>
                  <a:srgbClr val="000000"/>
                </a:solidFill>
                <a:latin typeface="+mn-lt"/>
                <a:cs typeface="Times New Roman" pitchFamily="18" charset="0"/>
              </a:rPr>
              <a:t> </a:t>
            </a:r>
            <a:r>
              <a:rPr lang="en-US" altLang="en-US" i="1" dirty="0" smtClean="0">
                <a:solidFill>
                  <a:srgbClr val="000000"/>
                </a:solidFill>
                <a:latin typeface="+mn-lt"/>
                <a:ea typeface="Times New Roman" pitchFamily="18" charset="0"/>
                <a:cs typeface="Courier New" pitchFamily="49" charset="0"/>
              </a:rPr>
              <a:t>E</a:t>
            </a:r>
            <a:r>
              <a:rPr lang="en-US" altLang="en-US" i="1" baseline="-25000" dirty="0" smtClean="0">
                <a:solidFill>
                  <a:srgbClr val="000000"/>
                </a:solidFill>
                <a:latin typeface="+mn-lt"/>
                <a:ea typeface="Times New Roman" pitchFamily="18" charset="0"/>
                <a:cs typeface="Courier New" pitchFamily="49" charset="0"/>
              </a:rPr>
              <a:t>K</a:t>
            </a:r>
            <a:r>
              <a:rPr lang="en-US" altLang="en-US" dirty="0" smtClean="0">
                <a:latin typeface="+mn-lt"/>
                <a:ea typeface="Times New Roman" pitchFamily="18" charset="0"/>
                <a:cs typeface="Courier New" pitchFamily="49" charset="0"/>
                <a:sym typeface="Symbol" pitchFamily="18" charset="2"/>
              </a:rPr>
              <a:t> </a:t>
            </a:r>
            <a:r>
              <a:rPr lang="en-US" altLang="en-US" dirty="0">
                <a:latin typeface="+mn-lt"/>
                <a:ea typeface="Times New Roman" pitchFamily="18" charset="0"/>
                <a:cs typeface="Courier New" pitchFamily="49" charset="0"/>
                <a:sym typeface="Symbol" pitchFamily="18" charset="2"/>
              </a:rPr>
              <a:t>	= </a:t>
            </a:r>
            <a:r>
              <a:rPr lang="en-US" altLang="en-US" dirty="0">
                <a:latin typeface="+mn-lt"/>
                <a:sym typeface="Symbol" pitchFamily="18" charset="2"/>
              </a:rPr>
              <a:t>( - 1)</a:t>
            </a:r>
            <a:r>
              <a:rPr lang="en-US" altLang="en-US" i="1" dirty="0">
                <a:latin typeface="+mn-lt"/>
                <a:sym typeface="Symbol" pitchFamily="18" charset="2"/>
              </a:rPr>
              <a:t>m</a:t>
            </a:r>
            <a:r>
              <a:rPr lang="en-US" altLang="en-US" baseline="-25000" dirty="0">
                <a:latin typeface="+mn-lt"/>
                <a:sym typeface="Symbol" pitchFamily="18" charset="2"/>
              </a:rPr>
              <a:t>0</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a:t>
            </a:r>
            <a:r>
              <a:rPr lang="en-US" altLang="en-US" dirty="0">
                <a:solidFill>
                  <a:srgbClr val="000000"/>
                </a:solidFill>
                <a:latin typeface="+mn-lt"/>
                <a:cs typeface="Times New Roman" pitchFamily="18" charset="0"/>
              </a:rPr>
              <a:t> </a:t>
            </a:r>
          </a:p>
          <a:p>
            <a:pPr eaLnBrk="0" hangingPunct="0">
              <a:spcBef>
                <a:spcPct val="20000"/>
              </a:spcBef>
              <a:defRPr/>
            </a:pPr>
            <a:r>
              <a:rPr lang="en-US" altLang="en-US" dirty="0">
                <a:latin typeface="+mn-lt"/>
                <a:cs typeface="Courier New" pitchFamily="49" charset="0"/>
                <a:sym typeface="Symbol" pitchFamily="18" charset="2"/>
              </a:rPr>
              <a:t>	= (235.703 - 1)(1.67310</a:t>
            </a:r>
            <a:r>
              <a:rPr lang="en-US" altLang="en-US" baseline="30000" dirty="0">
                <a:latin typeface="+mn-lt"/>
                <a:cs typeface="Courier New" pitchFamily="49" charset="0"/>
                <a:sym typeface="Symbol" pitchFamily="18" charset="2"/>
              </a:rPr>
              <a:t>−27</a:t>
            </a:r>
            <a:r>
              <a:rPr lang="en-US" altLang="en-US" dirty="0">
                <a:latin typeface="+mn-lt"/>
                <a:cs typeface="Courier New" pitchFamily="49" charset="0"/>
                <a:sym typeface="Symbol" pitchFamily="18" charset="2"/>
              </a:rPr>
              <a:t>)(</a:t>
            </a:r>
            <a:r>
              <a:rPr lang="en-US" altLang="en-US" dirty="0">
                <a:solidFill>
                  <a:srgbClr val="000000"/>
                </a:solidFill>
                <a:latin typeface="+mn-lt"/>
                <a:cs typeface="Times New Roman" pitchFamily="18" charset="0"/>
              </a:rPr>
              <a:t>3.00</a:t>
            </a:r>
            <a:r>
              <a:rPr lang="en-US" altLang="en-US" dirty="0">
                <a:latin typeface="+mn-lt"/>
                <a:cs typeface="Courier New" pitchFamily="49" charset="0"/>
                <a:sym typeface="Symbol" pitchFamily="18" charset="2"/>
              </a:rPr>
              <a:t>10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a:t>
            </a:r>
            <a:r>
              <a:rPr lang="en-US" altLang="en-US" baseline="30000" dirty="0">
                <a:latin typeface="+mn-lt"/>
                <a:cs typeface="Courier New" pitchFamily="49" charset="0"/>
                <a:sym typeface="Symbol" pitchFamily="18" charset="2"/>
              </a:rPr>
              <a:t>2</a:t>
            </a:r>
            <a:endParaRPr lang="en-US" altLang="en-US" dirty="0">
              <a:latin typeface="+mn-lt"/>
              <a:cs typeface="Courier New" pitchFamily="49" charset="0"/>
              <a:sym typeface="Symbol" pitchFamily="18" charset="2"/>
            </a:endParaRPr>
          </a:p>
          <a:p>
            <a:pPr eaLnBrk="0" hangingPunct="0">
              <a:spcBef>
                <a:spcPct val="20000"/>
              </a:spcBef>
              <a:defRPr/>
            </a:pPr>
            <a:r>
              <a:rPr lang="en-US" altLang="en-US" dirty="0">
                <a:latin typeface="+mn-lt"/>
                <a:cs typeface="Courier New" pitchFamily="49" charset="0"/>
                <a:sym typeface="Symbol" pitchFamily="18" charset="2"/>
              </a:rPr>
              <a:t>	= 3.5310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 J.</a:t>
            </a:r>
          </a:p>
          <a:p>
            <a:pPr eaLnBrk="0" hangingPunct="0">
              <a:spcBef>
                <a:spcPct val="20000"/>
              </a:spcBef>
              <a:defRPr/>
            </a:pPr>
            <a:r>
              <a:rPr lang="en-US" altLang="en-US" dirty="0">
                <a:solidFill>
                  <a:srgbClr val="000000"/>
                </a:solidFill>
                <a:latin typeface="+mn-lt"/>
                <a:cs typeface="Times New Roman" pitchFamily="18" charset="0"/>
              </a:rPr>
              <a:t>●  </a:t>
            </a:r>
            <a:r>
              <a:rPr lang="en-US" altLang="en-US" dirty="0" smtClean="0">
                <a:solidFill>
                  <a:srgbClr val="000000"/>
                </a:solidFill>
                <a:latin typeface="+mn-lt"/>
                <a:cs typeface="Times New Roman" pitchFamily="18" charset="0"/>
              </a:rPr>
              <a:t> </a:t>
            </a:r>
            <a:r>
              <a:rPr lang="en-US" altLang="en-US" i="1" dirty="0" smtClean="0">
                <a:solidFill>
                  <a:srgbClr val="000000"/>
                </a:solidFill>
                <a:latin typeface="+mn-lt"/>
                <a:cs typeface="Times New Roman" pitchFamily="18" charset="0"/>
              </a:rPr>
              <a:t>E</a:t>
            </a:r>
            <a:r>
              <a:rPr lang="en-US" altLang="en-US" i="1" baseline="-25000" dirty="0" smtClean="0">
                <a:solidFill>
                  <a:srgbClr val="000000"/>
                </a:solidFill>
                <a:latin typeface="+mn-lt"/>
                <a:cs typeface="Times New Roman" pitchFamily="18" charset="0"/>
              </a:rPr>
              <a:t>K</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 </a:t>
            </a:r>
            <a:r>
              <a:rPr lang="en-US" altLang="en-US" i="1" dirty="0" err="1">
                <a:solidFill>
                  <a:srgbClr val="000000"/>
                </a:solidFill>
                <a:latin typeface="+mn-lt"/>
                <a:cs typeface="Times New Roman" pitchFamily="18" charset="0"/>
              </a:rPr>
              <a:t>eV</a:t>
            </a:r>
            <a:r>
              <a:rPr lang="en-US" altLang="en-US" dirty="0">
                <a:latin typeface="+mn-lt"/>
                <a:cs typeface="Courier New" pitchFamily="49" charset="0"/>
                <a:sym typeface="Symbol" pitchFamily="18" charset="2"/>
              </a:rPr>
              <a:t>      3.5310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 = (1.610</a:t>
            </a:r>
            <a:r>
              <a:rPr lang="en-US" altLang="en-US" baseline="30000" dirty="0">
                <a:latin typeface="+mn-lt"/>
                <a:cs typeface="Courier New" pitchFamily="49" charset="0"/>
                <a:sym typeface="Symbol" pitchFamily="18" charset="2"/>
              </a:rPr>
              <a:t>-19</a:t>
            </a:r>
            <a:r>
              <a:rPr lang="en-US" altLang="en-US" dirty="0">
                <a:latin typeface="+mn-lt"/>
                <a:cs typeface="Courier New" pitchFamily="49" charset="0"/>
                <a:sym typeface="Symbol" pitchFamily="18" charset="2"/>
              </a:rPr>
              <a:t>)</a:t>
            </a:r>
            <a:r>
              <a:rPr lang="en-US" altLang="en-US" i="1" dirty="0">
                <a:latin typeface="+mn-lt"/>
                <a:cs typeface="Courier New" pitchFamily="49" charset="0"/>
                <a:sym typeface="Symbol" pitchFamily="18" charset="2"/>
              </a:rPr>
              <a:t>V</a:t>
            </a:r>
            <a:r>
              <a:rPr lang="en-US" altLang="en-US" dirty="0">
                <a:latin typeface="+mn-lt"/>
                <a:cs typeface="Courier New" pitchFamily="49" charset="0"/>
                <a:sym typeface="Symbol" pitchFamily="18" charset="2"/>
              </a:rPr>
              <a:t> so that</a:t>
            </a:r>
          </a:p>
          <a:p>
            <a:pPr eaLnBrk="0" hangingPunct="0">
              <a:spcBef>
                <a:spcPct val="20000"/>
              </a:spcBef>
              <a:defRPr/>
            </a:pPr>
            <a:r>
              <a:rPr lang="en-US" altLang="en-US" i="1" dirty="0">
                <a:latin typeface="+mn-lt"/>
                <a:cs typeface="Courier New" pitchFamily="49" charset="0"/>
                <a:sym typeface="Symbol" pitchFamily="18" charset="2"/>
              </a:rPr>
              <a:t>    </a:t>
            </a:r>
            <a:r>
              <a:rPr lang="en-US" altLang="en-US" i="1" dirty="0" smtClean="0">
                <a:latin typeface="+mn-lt"/>
                <a:cs typeface="Courier New" pitchFamily="49" charset="0"/>
                <a:sym typeface="Symbol" pitchFamily="18" charset="2"/>
              </a:rPr>
              <a:t>   V</a:t>
            </a:r>
            <a:r>
              <a:rPr lang="en-US" altLang="en-US" dirty="0">
                <a:latin typeface="+mn-lt"/>
                <a:cs typeface="Courier New" pitchFamily="49" charset="0"/>
                <a:sym typeface="Symbol" pitchFamily="18" charset="2"/>
              </a:rPr>
              <a:t>	= 2.2110</a:t>
            </a:r>
            <a:r>
              <a:rPr lang="en-US" altLang="en-US" baseline="30000" dirty="0">
                <a:latin typeface="+mn-lt"/>
                <a:cs typeface="Courier New" pitchFamily="49" charset="0"/>
                <a:sym typeface="Symbol" pitchFamily="18" charset="2"/>
              </a:rPr>
              <a:t>11</a:t>
            </a:r>
            <a:r>
              <a:rPr lang="en-US" altLang="en-US" dirty="0">
                <a:latin typeface="+mn-lt"/>
                <a:cs typeface="Courier New" pitchFamily="49" charset="0"/>
                <a:sym typeface="Symbol" pitchFamily="18" charset="2"/>
              </a:rPr>
              <a:t> </a:t>
            </a:r>
            <a:r>
              <a:rPr lang="en-US" altLang="en-US" i="1" dirty="0">
                <a:latin typeface="+mn-lt"/>
                <a:cs typeface="Courier New" pitchFamily="49" charset="0"/>
                <a:sym typeface="Symbol" pitchFamily="18" charset="2"/>
              </a:rPr>
              <a:t>V</a:t>
            </a:r>
            <a:r>
              <a:rPr lang="en-US" altLang="en-US" dirty="0">
                <a:latin typeface="+mn-lt"/>
                <a:cs typeface="Courier New" pitchFamily="49" charset="0"/>
                <a:sym typeface="Symbol" pitchFamily="18" charset="2"/>
              </a:rPr>
              <a:t>.</a:t>
            </a:r>
            <a:endParaRPr lang="en-US" altLang="en-US" dirty="0">
              <a:latin typeface="+mn-lt"/>
              <a:cs typeface="Courier New" pitchFamily="49" charset="0"/>
              <a:sym typeface="Symbol" pitchFamily="18" charset="2"/>
            </a:endParaRPr>
          </a:p>
        </p:txBody>
      </p:sp>
      <p:sp>
        <p:nvSpPr>
          <p:cNvPr id="29700"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11"/>
          <p:cNvGrpSpPr>
            <a:grpSpLocks/>
          </p:cNvGrpSpPr>
          <p:nvPr/>
        </p:nvGrpSpPr>
        <p:grpSpPr bwMode="auto">
          <a:xfrm>
            <a:off x="877888" y="1771650"/>
            <a:ext cx="7366000" cy="831850"/>
            <a:chOff x="866775" y="3772304"/>
            <a:chExt cx="7365999" cy="830997"/>
          </a:xfrm>
        </p:grpSpPr>
        <p:sp>
          <p:nvSpPr>
            <p:cNvPr id="10" name="Text Box 5"/>
            <p:cNvSpPr txBox="1">
              <a:spLocks noChangeArrowheads="1"/>
            </p:cNvSpPr>
            <p:nvPr/>
          </p:nvSpPr>
          <p:spPr bwMode="auto">
            <a:xfrm>
              <a:off x="5235574" y="3772304"/>
              <a:ext cx="2997200" cy="830997"/>
            </a:xfrm>
            <a:prstGeom prst="rect">
              <a:avLst/>
            </a:prstGeom>
            <a:solidFill>
              <a:srgbClr val="FF0000"/>
            </a:solidFill>
            <a:ln w="9525">
              <a:noFill/>
              <a:miter lim="800000"/>
              <a:headEnd/>
              <a:tailEnd/>
            </a:ln>
          </p:spPr>
          <p:txBody>
            <a:bodyPr>
              <a:spAutoFit/>
            </a:bodyPr>
            <a:lstStyle/>
            <a:p>
              <a:pPr algn="ctr">
                <a:spcBef>
                  <a:spcPct val="50000"/>
                </a:spcBef>
                <a:defRPr/>
              </a:pPr>
              <a:r>
                <a:rPr lang="en-US" altLang="en-US" dirty="0">
                  <a:solidFill>
                    <a:schemeClr val="bg1"/>
                  </a:solidFill>
                  <a:latin typeface="+mn-lt"/>
                </a:rPr>
                <a:t>kinetic energy of an accelerated particle</a:t>
              </a:r>
            </a:p>
          </p:txBody>
        </p:sp>
        <p:sp>
          <p:nvSpPr>
            <p:cNvPr id="11" name="Rectangle 6"/>
            <p:cNvSpPr>
              <a:spLocks noChangeArrowheads="1"/>
            </p:cNvSpPr>
            <p:nvPr/>
          </p:nvSpPr>
          <p:spPr bwMode="auto">
            <a:xfrm>
              <a:off x="866775" y="3775476"/>
              <a:ext cx="7358061" cy="826240"/>
            </a:xfrm>
            <a:prstGeom prst="rect">
              <a:avLst/>
            </a:prstGeom>
            <a:noFill/>
            <a:ln w="12700">
              <a:solidFill>
                <a:schemeClr val="tx1"/>
              </a:solidFill>
              <a:miter lim="800000"/>
              <a:headEnd/>
              <a:tailEnd/>
            </a:ln>
          </p:spPr>
          <p:txBody>
            <a:bodyPr wrap="none" anchor="ctr"/>
            <a:lstStyle/>
            <a:p>
              <a:pPr>
                <a:defRPr/>
              </a:pPr>
              <a:endParaRPr lang="en-US" altLang="en-US">
                <a:latin typeface="+mn-lt"/>
              </a:endParaRPr>
            </a:p>
          </p:txBody>
        </p:sp>
        <p:sp>
          <p:nvSpPr>
            <p:cNvPr id="12" name="Rectangle 9"/>
            <p:cNvSpPr>
              <a:spLocks noChangeArrowheads="1"/>
            </p:cNvSpPr>
            <p:nvPr/>
          </p:nvSpPr>
          <p:spPr bwMode="auto">
            <a:xfrm>
              <a:off x="1042987" y="3802436"/>
              <a:ext cx="2814638" cy="404397"/>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sp>
          <p:nvSpPr>
            <p:cNvPr id="13" name="Rectangle 9"/>
            <p:cNvSpPr>
              <a:spLocks noChangeArrowheads="1"/>
            </p:cNvSpPr>
            <p:nvPr/>
          </p:nvSpPr>
          <p:spPr bwMode="auto">
            <a:xfrm>
              <a:off x="1068387" y="4179874"/>
              <a:ext cx="2814638" cy="404397"/>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 </a:t>
              </a:r>
              <a:r>
                <a:rPr lang="en-US" altLang="en-US" dirty="0">
                  <a:solidFill>
                    <a:srgbClr val="000000"/>
                  </a:solidFill>
                  <a:latin typeface="+mn-lt"/>
                  <a:ea typeface="Times New Roman" pitchFamily="18" charset="0"/>
                  <a:cs typeface="Courier New" pitchFamily="49" charset="0"/>
                </a:rPr>
                <a:t>= </a:t>
              </a:r>
              <a:r>
                <a:rPr lang="en-US" altLang="en-US" dirty="0">
                  <a:sym typeface="Symbol" pitchFamily="18" charset="2"/>
                </a:rPr>
                <a:t>( </a:t>
              </a:r>
              <a:r>
                <a:rPr lang="en-US" altLang="en-US" dirty="0">
                  <a:solidFill>
                    <a:srgbClr val="000000"/>
                  </a:solidFill>
                  <a:ea typeface="Times New Roman" pitchFamily="18" charset="0"/>
                  <a:cs typeface="Courier New" pitchFamily="49" charset="0"/>
                </a:rPr>
                <a:t>–</a:t>
              </a:r>
              <a:r>
                <a:rPr lang="en-US" altLang="en-US" dirty="0">
                  <a:sym typeface="Symbol" pitchFamily="18" charset="2"/>
                </a:rPr>
                <a:t> 1)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a:t>
              </a:r>
              <a:endParaRPr lang="en-US" altLang="en-US" baseline="30000"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5176">
                                            <p:txEl>
                                              <p:pRg st="0" end="0"/>
                                            </p:txEl>
                                          </p:spTgt>
                                        </p:tgtEl>
                                        <p:attrNameLst>
                                          <p:attrName>style.visibility</p:attrName>
                                        </p:attrNameLst>
                                      </p:cBhvr>
                                      <p:to>
                                        <p:strVal val="visible"/>
                                      </p:to>
                                    </p:set>
                                    <p:anim calcmode="lin" valueType="num">
                                      <p:cBhvr additive="base">
                                        <p:cTn id="14" dur="500" fill="hold"/>
                                        <p:tgtEl>
                                          <p:spTgt spid="13517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517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35176">
                                            <p:txEl>
                                              <p:pRg st="1" end="1"/>
                                            </p:txEl>
                                          </p:spTgt>
                                        </p:tgtEl>
                                        <p:attrNameLst>
                                          <p:attrName>style.visibility</p:attrName>
                                        </p:attrNameLst>
                                      </p:cBhvr>
                                      <p:to>
                                        <p:strVal val="visible"/>
                                      </p:to>
                                    </p:set>
                                    <p:anim calcmode="lin" valueType="num">
                                      <p:cBhvr additive="base">
                                        <p:cTn id="20" dur="500" fill="hold"/>
                                        <p:tgtEl>
                                          <p:spTgt spid="135176">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3517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35176">
                                            <p:txEl>
                                              <p:pRg st="2" end="2"/>
                                            </p:txEl>
                                          </p:spTgt>
                                        </p:tgtEl>
                                        <p:attrNameLst>
                                          <p:attrName>style.visibility</p:attrName>
                                        </p:attrNameLst>
                                      </p:cBhvr>
                                      <p:to>
                                        <p:strVal val="visible"/>
                                      </p:to>
                                    </p:set>
                                    <p:anim calcmode="lin" valueType="num">
                                      <p:cBhvr additive="base">
                                        <p:cTn id="26" dur="500" fill="hold"/>
                                        <p:tgtEl>
                                          <p:spTgt spid="135176">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517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35176">
                                            <p:txEl>
                                              <p:pRg st="3" end="3"/>
                                            </p:txEl>
                                          </p:spTgt>
                                        </p:tgtEl>
                                        <p:attrNameLst>
                                          <p:attrName>style.visibility</p:attrName>
                                        </p:attrNameLst>
                                      </p:cBhvr>
                                      <p:to>
                                        <p:strVal val="visible"/>
                                      </p:to>
                                    </p:set>
                                    <p:anim calcmode="lin" valueType="num">
                                      <p:cBhvr additive="base">
                                        <p:cTn id="32" dur="500" fill="hold"/>
                                        <p:tgtEl>
                                          <p:spTgt spid="135176">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5176">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5176">
                                            <p:txEl>
                                              <p:pRg st="4" end="4"/>
                                            </p:txEl>
                                          </p:spTgt>
                                        </p:tgtEl>
                                        <p:attrNameLst>
                                          <p:attrName>style.visibility</p:attrName>
                                        </p:attrNameLst>
                                      </p:cBhvr>
                                      <p:to>
                                        <p:strVal val="visible"/>
                                      </p:to>
                                    </p:set>
                                    <p:anim calcmode="lin" valueType="num">
                                      <p:cBhvr additive="base">
                                        <p:cTn id="38" dur="500" fill="hold"/>
                                        <p:tgtEl>
                                          <p:spTgt spid="135176">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5176">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5176">
                                            <p:txEl>
                                              <p:pRg st="5" end="5"/>
                                            </p:txEl>
                                          </p:spTgt>
                                        </p:tgtEl>
                                        <p:attrNameLst>
                                          <p:attrName>style.visibility</p:attrName>
                                        </p:attrNameLst>
                                      </p:cBhvr>
                                      <p:to>
                                        <p:strVal val="visible"/>
                                      </p:to>
                                    </p:set>
                                    <p:anim calcmode="lin" valueType="num">
                                      <p:cBhvr additive="base">
                                        <p:cTn id="44" dur="500" fill="hold"/>
                                        <p:tgtEl>
                                          <p:spTgt spid="135176">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5176">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35176">
                                            <p:txEl>
                                              <p:pRg st="6" end="6"/>
                                            </p:txEl>
                                          </p:spTgt>
                                        </p:tgtEl>
                                        <p:attrNameLst>
                                          <p:attrName>style.visibility</p:attrName>
                                        </p:attrNameLst>
                                      </p:cBhvr>
                                      <p:to>
                                        <p:strVal val="visible"/>
                                      </p:to>
                                    </p:set>
                                    <p:anim calcmode="lin" valueType="num">
                                      <p:cBhvr additive="base">
                                        <p:cTn id="50" dur="500" fill="hold"/>
                                        <p:tgtEl>
                                          <p:spTgt spid="135176">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5176">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1338263"/>
            <a:ext cx="7772400" cy="4584235"/>
          </a:xfrm>
          <a:prstGeom prst="rect">
            <a:avLst/>
          </a:prstGeom>
          <a:solidFill>
            <a:srgbClr val="EAEAEA"/>
          </a:solidFill>
          <a:ln w="9525">
            <a:noFill/>
            <a:miter lim="800000"/>
            <a:headEnd/>
            <a:tailEnd/>
          </a:ln>
        </p:spPr>
        <p:txBody>
          <a:bodyPr/>
          <a:lstStyle/>
          <a:p>
            <a:pPr eaLnBrk="0" hangingPunct="0">
              <a:spcBef>
                <a:spcPct val="20000"/>
              </a:spcBef>
            </a:pPr>
            <a:r>
              <a:rPr lang="en-US" altLang="en-US" i="1" dirty="0">
                <a:solidFill>
                  <a:srgbClr val="333399"/>
                </a:solidFill>
              </a:rPr>
              <a:t>Relativistic kinetic </a:t>
            </a:r>
            <a:r>
              <a:rPr lang="en-US" altLang="en-US" i="1" dirty="0" smtClean="0">
                <a:solidFill>
                  <a:srgbClr val="333399"/>
                </a:solidFill>
              </a:rPr>
              <a:t>energy</a:t>
            </a:r>
          </a:p>
          <a:p>
            <a:pPr eaLnBrk="0" hangingPunct="0">
              <a:spcBef>
                <a:spcPct val="20000"/>
              </a:spcBef>
            </a:pPr>
            <a:endParaRPr lang="en-US" altLang="en-US" i="1" dirty="0">
              <a:solidFill>
                <a:srgbClr val="333399"/>
              </a:solidFill>
            </a:endParaRPr>
          </a:p>
          <a:p>
            <a:pPr eaLnBrk="0" hangingPunct="0">
              <a:spcBef>
                <a:spcPct val="20000"/>
              </a:spcBef>
            </a:pPr>
            <a:endParaRPr lang="en-US" altLang="en-US" i="1" dirty="0" smtClean="0">
              <a:solidFill>
                <a:srgbClr val="333399"/>
              </a:solidFill>
            </a:endParaRPr>
          </a:p>
          <a:p>
            <a:pPr eaLnBrk="0" hangingPunct="0">
              <a:spcBef>
                <a:spcPct val="20000"/>
              </a:spcBef>
            </a:pPr>
            <a:r>
              <a:rPr lang="en-US" altLang="en-US" dirty="0" smtClean="0">
                <a:solidFill>
                  <a:srgbClr val="000000"/>
                </a:solidFill>
                <a:cs typeface="Times New Roman" pitchFamily="18" charset="0"/>
              </a:rPr>
              <a:t>●Mass </a:t>
            </a:r>
            <a:r>
              <a:rPr lang="en-US" altLang="en-US" i="1" dirty="0" smtClean="0">
                <a:solidFill>
                  <a:srgbClr val="000000"/>
                </a:solidFill>
                <a:cs typeface="Times New Roman" pitchFamily="18" charset="0"/>
              </a:rPr>
              <a:t>m</a:t>
            </a:r>
            <a:r>
              <a:rPr lang="en-US" altLang="en-US" dirty="0" smtClean="0">
                <a:solidFill>
                  <a:srgbClr val="000000"/>
                </a:solidFill>
                <a:cs typeface="Times New Roman" pitchFamily="18" charset="0"/>
              </a:rPr>
              <a:t> varies with velocity as </a:t>
            </a:r>
            <a:r>
              <a:rPr lang="en-US" altLang="en-US" i="1" dirty="0" smtClean="0">
                <a:solidFill>
                  <a:srgbClr val="000000"/>
                </a:solidFill>
                <a:cs typeface="Times New Roman" pitchFamily="18" charset="0"/>
              </a:rPr>
              <a:t>m</a:t>
            </a:r>
            <a:r>
              <a:rPr lang="en-US" altLang="en-US" dirty="0" smtClean="0">
                <a:solidFill>
                  <a:srgbClr val="000000"/>
                </a:solidFill>
                <a:cs typeface="Times New Roman" pitchFamily="18" charset="0"/>
              </a:rPr>
              <a:t> = </a:t>
            </a:r>
            <a:r>
              <a:rPr lang="en-US" altLang="en-US" dirty="0" smtClean="0">
                <a:solidFill>
                  <a:srgbClr val="000000"/>
                </a:solidFill>
                <a:cs typeface="Times New Roman" pitchFamily="18" charset="0"/>
                <a:sym typeface="Symbol"/>
              </a:rPr>
              <a:t></a:t>
            </a:r>
            <a:r>
              <a:rPr lang="en-US" altLang="en-US" i="1" dirty="0" smtClean="0">
                <a:solidFill>
                  <a:srgbClr val="000000"/>
                </a:solidFill>
                <a:cs typeface="Times New Roman" pitchFamily="18" charset="0"/>
                <a:sym typeface="Symbol"/>
              </a:rPr>
              <a:t>m</a:t>
            </a:r>
            <a:r>
              <a:rPr lang="en-US" altLang="en-US" baseline="-25000" dirty="0" smtClean="0">
                <a:solidFill>
                  <a:srgbClr val="000000"/>
                </a:solidFill>
                <a:cs typeface="Times New Roman" pitchFamily="18" charset="0"/>
                <a:sym typeface="Symbol"/>
              </a:rPr>
              <a:t>0</a:t>
            </a:r>
            <a:r>
              <a:rPr lang="en-US" altLang="en-US" dirty="0" smtClean="0">
                <a:solidFill>
                  <a:srgbClr val="000000"/>
                </a:solidFill>
                <a:cs typeface="Times New Roman" pitchFamily="18" charset="0"/>
                <a:sym typeface="Symbol"/>
              </a:rPr>
              <a:t>.</a:t>
            </a:r>
          </a:p>
          <a:p>
            <a:pPr eaLnBrk="0" hangingPunct="0">
              <a:spcBef>
                <a:spcPct val="20000"/>
              </a:spcBef>
            </a:pPr>
            <a:r>
              <a:rPr lang="en-US" altLang="en-US" dirty="0" smtClean="0">
                <a:solidFill>
                  <a:srgbClr val="000000"/>
                </a:solidFill>
                <a:cs typeface="Times New Roman" pitchFamily="18" charset="0"/>
              </a:rPr>
              <a:t>●Therefore, at relativistic speeds (say greater than10% of the speed of light) the traditional </a:t>
            </a:r>
            <a:r>
              <a:rPr lang="en-US" altLang="en-US" i="1" dirty="0" smtClean="0">
                <a:solidFill>
                  <a:srgbClr val="000000"/>
                </a:solidFill>
                <a:cs typeface="Times New Roman" pitchFamily="18" charset="0"/>
              </a:rPr>
              <a:t>E</a:t>
            </a:r>
            <a:r>
              <a:rPr lang="en-US" altLang="en-US" baseline="-25000" dirty="0" smtClean="0">
                <a:solidFill>
                  <a:srgbClr val="000000"/>
                </a:solidFill>
                <a:cs typeface="Times New Roman" pitchFamily="18" charset="0"/>
              </a:rPr>
              <a:t>K</a:t>
            </a:r>
            <a:r>
              <a:rPr lang="en-US" altLang="en-US" dirty="0" smtClean="0">
                <a:solidFill>
                  <a:srgbClr val="000000"/>
                </a:solidFill>
                <a:cs typeface="Times New Roman" pitchFamily="18" charset="0"/>
              </a:rPr>
              <a:t> = (1</a:t>
            </a:r>
            <a:r>
              <a:rPr lang="en-US" altLang="en-US" i="1" dirty="0" smtClean="0">
                <a:solidFill>
                  <a:srgbClr val="000000"/>
                </a:solidFill>
                <a:cs typeface="Times New Roman" pitchFamily="18" charset="0"/>
              </a:rPr>
              <a:t>/</a:t>
            </a:r>
            <a:r>
              <a:rPr lang="en-US" altLang="en-US" i="1" baseline="-25000" dirty="0" smtClean="0">
                <a:solidFill>
                  <a:srgbClr val="000000"/>
                </a:solidFill>
                <a:cs typeface="Times New Roman" pitchFamily="18" charset="0"/>
              </a:rPr>
              <a:t> </a:t>
            </a:r>
            <a:r>
              <a:rPr lang="en-US" altLang="en-US" dirty="0" smtClean="0">
                <a:solidFill>
                  <a:srgbClr val="000000"/>
                </a:solidFill>
                <a:cs typeface="Times New Roman" pitchFamily="18" charset="0"/>
              </a:rPr>
              <a:t>2)</a:t>
            </a:r>
            <a:r>
              <a:rPr lang="en-US" altLang="en-US" i="1" dirty="0" smtClean="0">
                <a:solidFill>
                  <a:srgbClr val="000000"/>
                </a:solidFill>
                <a:cs typeface="Times New Roman" pitchFamily="18" charset="0"/>
              </a:rPr>
              <a:t>mv</a:t>
            </a:r>
            <a:r>
              <a:rPr lang="en-US" altLang="en-US" baseline="30000" dirty="0" smtClean="0">
                <a:solidFill>
                  <a:srgbClr val="000000"/>
                </a:solidFill>
                <a:cs typeface="Times New Roman" pitchFamily="18" charset="0"/>
              </a:rPr>
              <a:t>2</a:t>
            </a:r>
            <a:r>
              <a:rPr lang="en-US" altLang="en-US" dirty="0" smtClean="0">
                <a:solidFill>
                  <a:srgbClr val="000000"/>
                </a:solidFill>
                <a:cs typeface="Times New Roman" pitchFamily="18" charset="0"/>
              </a:rPr>
              <a:t> fails, as the next slide will show.</a:t>
            </a:r>
          </a:p>
          <a:p>
            <a:pPr eaLnBrk="0" hangingPunct="0">
              <a:spcBef>
                <a:spcPct val="20000"/>
              </a:spcBef>
            </a:pPr>
            <a:r>
              <a:rPr lang="en-US" altLang="en-US" dirty="0" smtClean="0">
                <a:solidFill>
                  <a:srgbClr val="000000"/>
                </a:solidFill>
                <a:cs typeface="Times New Roman" pitchFamily="18" charset="0"/>
              </a:rPr>
              <a:t>●On the other hand, </a:t>
            </a:r>
            <a:r>
              <a:rPr lang="en-US" altLang="en-US" i="1" dirty="0" smtClean="0">
                <a:solidFill>
                  <a:srgbClr val="000000"/>
                </a:solidFill>
                <a:cs typeface="Times New Roman" pitchFamily="18" charset="0"/>
              </a:rPr>
              <a:t>E</a:t>
            </a:r>
            <a:r>
              <a:rPr lang="en-US" altLang="en-US" baseline="-25000" dirty="0" smtClean="0">
                <a:solidFill>
                  <a:srgbClr val="000000"/>
                </a:solidFill>
                <a:cs typeface="Times New Roman" pitchFamily="18" charset="0"/>
              </a:rPr>
              <a:t>K</a:t>
            </a:r>
            <a:r>
              <a:rPr lang="en-US" altLang="en-US" dirty="0" smtClean="0">
                <a:solidFill>
                  <a:srgbClr val="000000"/>
                </a:solidFill>
                <a:cs typeface="Times New Roman" pitchFamily="18" charset="0"/>
              </a:rPr>
              <a:t> = </a:t>
            </a:r>
            <a:r>
              <a:rPr lang="en-US" altLang="en-US" i="1" dirty="0" err="1" smtClean="0">
                <a:solidFill>
                  <a:srgbClr val="000000"/>
                </a:solidFill>
                <a:cs typeface="Times New Roman" pitchFamily="18" charset="0"/>
              </a:rPr>
              <a:t>qV</a:t>
            </a:r>
            <a:r>
              <a:rPr lang="en-US" altLang="en-US" dirty="0" smtClean="0">
                <a:solidFill>
                  <a:srgbClr val="000000"/>
                </a:solidFill>
                <a:cs typeface="Times New Roman" pitchFamily="18" charset="0"/>
              </a:rPr>
              <a:t> does not fail, even under relativistic conditions.</a:t>
            </a:r>
            <a:endParaRPr lang="en-US" altLang="en-US" dirty="0">
              <a:solidFill>
                <a:srgbClr val="333399"/>
              </a:solidFill>
            </a:endParaRPr>
          </a:p>
          <a:p>
            <a:pPr eaLnBrk="0" hangingPunct="0">
              <a:spcBef>
                <a:spcPct val="20000"/>
              </a:spcBef>
            </a:pPr>
            <a:r>
              <a:rPr lang="en-US" altLang="en-US" dirty="0" smtClean="0">
                <a:solidFill>
                  <a:srgbClr val="000000"/>
                </a:solidFill>
                <a:cs typeface="Times New Roman" pitchFamily="18" charset="0"/>
              </a:rPr>
              <a:t>●In </a:t>
            </a:r>
            <a:r>
              <a:rPr lang="en-US" altLang="en-US" dirty="0">
                <a:solidFill>
                  <a:srgbClr val="000000"/>
                </a:solidFill>
                <a:cs typeface="Times New Roman" pitchFamily="18" charset="0"/>
              </a:rPr>
              <a:t>the language of relativity, we say that </a:t>
            </a:r>
            <a:r>
              <a:rPr lang="en-US" altLang="en-US" b="1" dirty="0">
                <a:solidFill>
                  <a:srgbClr val="000000"/>
                </a:solidFill>
                <a:cs typeface="Times New Roman" pitchFamily="18" charset="0"/>
              </a:rPr>
              <a:t>charge </a:t>
            </a:r>
            <a:r>
              <a:rPr lang="en-US" altLang="en-US" b="1" i="1" dirty="0">
                <a:solidFill>
                  <a:srgbClr val="000000"/>
                </a:solidFill>
                <a:cs typeface="Times New Roman" pitchFamily="18" charset="0"/>
              </a:rPr>
              <a:t>q</a:t>
            </a:r>
            <a:r>
              <a:rPr lang="en-US" altLang="en-US" b="1" dirty="0">
                <a:solidFill>
                  <a:srgbClr val="000000"/>
                </a:solidFill>
                <a:cs typeface="Times New Roman" pitchFamily="18" charset="0"/>
              </a:rPr>
              <a:t> is invariant</a:t>
            </a:r>
            <a:r>
              <a:rPr lang="en-US" altLang="en-US" dirty="0" smtClean="0">
                <a:solidFill>
                  <a:srgbClr val="000000"/>
                </a:solidFill>
                <a:cs typeface="Times New Roman" pitchFamily="18" charset="0"/>
              </a:rPr>
              <a:t>.</a:t>
            </a:r>
            <a:endParaRPr lang="en-US" altLang="en-US" i="1" dirty="0">
              <a:solidFill>
                <a:srgbClr val="333399"/>
              </a:solidFill>
            </a:endParaRPr>
          </a:p>
        </p:txBody>
      </p:sp>
      <p:sp>
        <p:nvSpPr>
          <p:cNvPr id="29700"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11"/>
          <p:cNvGrpSpPr>
            <a:grpSpLocks/>
          </p:cNvGrpSpPr>
          <p:nvPr/>
        </p:nvGrpSpPr>
        <p:grpSpPr bwMode="auto">
          <a:xfrm>
            <a:off x="877888" y="1771650"/>
            <a:ext cx="7366000" cy="831850"/>
            <a:chOff x="866775" y="3772304"/>
            <a:chExt cx="7365999" cy="830997"/>
          </a:xfrm>
        </p:grpSpPr>
        <p:sp>
          <p:nvSpPr>
            <p:cNvPr id="10" name="Text Box 5"/>
            <p:cNvSpPr txBox="1">
              <a:spLocks noChangeArrowheads="1"/>
            </p:cNvSpPr>
            <p:nvPr/>
          </p:nvSpPr>
          <p:spPr bwMode="auto">
            <a:xfrm>
              <a:off x="5235574" y="3772304"/>
              <a:ext cx="2997200" cy="830997"/>
            </a:xfrm>
            <a:prstGeom prst="rect">
              <a:avLst/>
            </a:prstGeom>
            <a:solidFill>
              <a:srgbClr val="FF0000"/>
            </a:solidFill>
            <a:ln w="9525">
              <a:noFill/>
              <a:miter lim="800000"/>
              <a:headEnd/>
              <a:tailEnd/>
            </a:ln>
          </p:spPr>
          <p:txBody>
            <a:bodyPr>
              <a:spAutoFit/>
            </a:bodyPr>
            <a:lstStyle/>
            <a:p>
              <a:pPr algn="ctr">
                <a:spcBef>
                  <a:spcPct val="50000"/>
                </a:spcBef>
                <a:defRPr/>
              </a:pPr>
              <a:r>
                <a:rPr lang="en-US" altLang="en-US" dirty="0">
                  <a:solidFill>
                    <a:schemeClr val="bg1"/>
                  </a:solidFill>
                  <a:latin typeface="+mn-lt"/>
                </a:rPr>
                <a:t>kinetic energy of an accelerated particle</a:t>
              </a:r>
            </a:p>
          </p:txBody>
        </p:sp>
        <p:sp>
          <p:nvSpPr>
            <p:cNvPr id="11" name="Rectangle 6"/>
            <p:cNvSpPr>
              <a:spLocks noChangeArrowheads="1"/>
            </p:cNvSpPr>
            <p:nvPr/>
          </p:nvSpPr>
          <p:spPr bwMode="auto">
            <a:xfrm>
              <a:off x="866775" y="3775476"/>
              <a:ext cx="7358061" cy="826240"/>
            </a:xfrm>
            <a:prstGeom prst="rect">
              <a:avLst/>
            </a:prstGeom>
            <a:noFill/>
            <a:ln w="12700">
              <a:solidFill>
                <a:schemeClr val="tx1"/>
              </a:solidFill>
              <a:miter lim="800000"/>
              <a:headEnd/>
              <a:tailEnd/>
            </a:ln>
          </p:spPr>
          <p:txBody>
            <a:bodyPr wrap="none" anchor="ctr"/>
            <a:lstStyle/>
            <a:p>
              <a:pPr>
                <a:defRPr/>
              </a:pPr>
              <a:endParaRPr lang="en-US" altLang="en-US">
                <a:latin typeface="+mn-lt"/>
              </a:endParaRPr>
            </a:p>
          </p:txBody>
        </p:sp>
        <p:sp>
          <p:nvSpPr>
            <p:cNvPr id="12" name="Rectangle 9"/>
            <p:cNvSpPr>
              <a:spLocks noChangeArrowheads="1"/>
            </p:cNvSpPr>
            <p:nvPr/>
          </p:nvSpPr>
          <p:spPr bwMode="auto">
            <a:xfrm>
              <a:off x="1042987" y="3802436"/>
              <a:ext cx="2814638" cy="404397"/>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a:t>
              </a:r>
              <a:r>
                <a:rPr lang="en-US" altLang="en-US" dirty="0">
                  <a:solidFill>
                    <a:srgbClr val="000000"/>
                  </a:solidFill>
                  <a:latin typeface="+mn-lt"/>
                  <a:ea typeface="Times New Roman" pitchFamily="18" charset="0"/>
                  <a:cs typeface="Courier New" pitchFamily="49" charset="0"/>
                </a:rPr>
                <a:t> = </a:t>
              </a:r>
              <a:r>
                <a:rPr lang="en-US" altLang="en-US" i="1" dirty="0" err="1">
                  <a:solidFill>
                    <a:srgbClr val="000000"/>
                  </a:solidFill>
                  <a:latin typeface="+mn-lt"/>
                  <a:ea typeface="Times New Roman" pitchFamily="18" charset="0"/>
                  <a:cs typeface="Courier New" pitchFamily="49" charset="0"/>
                </a:rPr>
                <a:t>qV</a:t>
              </a:r>
              <a:endParaRPr lang="en-US" altLang="en-US" baseline="30000" dirty="0">
                <a:solidFill>
                  <a:srgbClr val="000000"/>
                </a:solidFill>
                <a:latin typeface="+mn-lt"/>
                <a:ea typeface="Times New Roman" pitchFamily="18" charset="0"/>
                <a:cs typeface="Courier New" pitchFamily="49" charset="0"/>
              </a:endParaRPr>
            </a:p>
          </p:txBody>
        </p:sp>
        <p:sp>
          <p:nvSpPr>
            <p:cNvPr id="13" name="Rectangle 9"/>
            <p:cNvSpPr>
              <a:spLocks noChangeArrowheads="1"/>
            </p:cNvSpPr>
            <p:nvPr/>
          </p:nvSpPr>
          <p:spPr bwMode="auto">
            <a:xfrm>
              <a:off x="1068387" y="4179874"/>
              <a:ext cx="2814638" cy="404397"/>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ea typeface="Times New Roman" pitchFamily="18" charset="0"/>
                  <a:cs typeface="Courier New" pitchFamily="49" charset="0"/>
                </a:rPr>
                <a:t>E</a:t>
              </a:r>
              <a:r>
                <a:rPr lang="en-US" altLang="en-US" i="1" baseline="-25000" dirty="0">
                  <a:solidFill>
                    <a:srgbClr val="000000"/>
                  </a:solidFill>
                  <a:ea typeface="Times New Roman" pitchFamily="18" charset="0"/>
                  <a:cs typeface="Courier New" pitchFamily="49" charset="0"/>
                </a:rPr>
                <a:t>K </a:t>
              </a:r>
              <a:r>
                <a:rPr lang="en-US" altLang="en-US" dirty="0">
                  <a:solidFill>
                    <a:srgbClr val="000000"/>
                  </a:solidFill>
                  <a:latin typeface="+mn-lt"/>
                  <a:ea typeface="Times New Roman" pitchFamily="18" charset="0"/>
                  <a:cs typeface="Courier New" pitchFamily="49" charset="0"/>
                </a:rPr>
                <a:t>= </a:t>
              </a:r>
              <a:r>
                <a:rPr lang="en-US" altLang="en-US" dirty="0">
                  <a:sym typeface="Symbol" pitchFamily="18" charset="2"/>
                </a:rPr>
                <a:t>( </a:t>
              </a:r>
              <a:r>
                <a:rPr lang="en-US" altLang="en-US" dirty="0">
                  <a:solidFill>
                    <a:srgbClr val="000000"/>
                  </a:solidFill>
                  <a:ea typeface="Times New Roman" pitchFamily="18" charset="0"/>
                  <a:cs typeface="Courier New" pitchFamily="49" charset="0"/>
                </a:rPr>
                <a:t>–</a:t>
              </a:r>
              <a:r>
                <a:rPr lang="en-US" altLang="en-US" dirty="0">
                  <a:sym typeface="Symbol" pitchFamily="18" charset="2"/>
                </a:rPr>
                <a:t> 1) </a:t>
              </a:r>
              <a:r>
                <a:rPr lang="en-US" altLang="en-US" i="1" dirty="0">
                  <a:sym typeface="Symbol" pitchFamily="18" charset="2"/>
                </a:rPr>
                <a:t>m</a:t>
              </a:r>
              <a:r>
                <a:rPr lang="en-US" altLang="en-US" baseline="-25000" dirty="0">
                  <a:sym typeface="Symbol" pitchFamily="18" charset="2"/>
                </a:rPr>
                <a:t>0</a:t>
              </a:r>
              <a:r>
                <a:rPr lang="en-US" altLang="en-US" i="1" dirty="0">
                  <a:solidFill>
                    <a:srgbClr val="000000"/>
                  </a:solidFill>
                  <a:ea typeface="Times New Roman" pitchFamily="18" charset="0"/>
                  <a:cs typeface="Courier New" pitchFamily="49" charset="0"/>
                </a:rPr>
                <a:t>c</a:t>
              </a:r>
              <a:r>
                <a:rPr lang="en-US" altLang="en-US" baseline="30000" dirty="0">
                  <a:solidFill>
                    <a:srgbClr val="000000"/>
                  </a:solidFill>
                  <a:ea typeface="Times New Roman" pitchFamily="18" charset="0"/>
                  <a:cs typeface="Courier New" pitchFamily="49" charset="0"/>
                </a:rPr>
                <a:t>2</a:t>
              </a:r>
              <a:r>
                <a:rPr lang="en-US" altLang="en-US" dirty="0">
                  <a:solidFill>
                    <a:srgbClr val="000000"/>
                  </a:solidFill>
                  <a:ea typeface="Times New Roman" pitchFamily="18" charset="0"/>
                  <a:cs typeface="Courier New" pitchFamily="49" charset="0"/>
                </a:rPr>
                <a:t> </a:t>
              </a:r>
              <a:endParaRPr lang="en-US" altLang="en-US" baseline="30000"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9698">
                                            <p:txEl>
                                              <p:pRg st="3" end="3"/>
                                            </p:txEl>
                                          </p:spTgt>
                                        </p:tgtEl>
                                        <p:attrNameLst>
                                          <p:attrName>style.visibility</p:attrName>
                                        </p:attrNameLst>
                                      </p:cBhvr>
                                      <p:to>
                                        <p:strVal val="visible"/>
                                      </p:to>
                                    </p:set>
                                    <p:anim calcmode="lin" valueType="num">
                                      <p:cBhvr additive="base">
                                        <p:cTn id="7" dur="500" fill="hold"/>
                                        <p:tgtEl>
                                          <p:spTgt spid="29698">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969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9698">
                                            <p:txEl>
                                              <p:pRg st="4" end="4"/>
                                            </p:txEl>
                                          </p:spTgt>
                                        </p:tgtEl>
                                        <p:attrNameLst>
                                          <p:attrName>style.visibility</p:attrName>
                                        </p:attrNameLst>
                                      </p:cBhvr>
                                      <p:to>
                                        <p:strVal val="visible"/>
                                      </p:to>
                                    </p:set>
                                    <p:anim calcmode="lin" valueType="num">
                                      <p:cBhvr additive="base">
                                        <p:cTn id="13" dur="500" fill="hold"/>
                                        <p:tgtEl>
                                          <p:spTgt spid="29698">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9698">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9698">
                                            <p:txEl>
                                              <p:pRg st="5" end="5"/>
                                            </p:txEl>
                                          </p:spTgt>
                                        </p:tgtEl>
                                        <p:attrNameLst>
                                          <p:attrName>style.visibility</p:attrName>
                                        </p:attrNameLst>
                                      </p:cBhvr>
                                      <p:to>
                                        <p:strVal val="visible"/>
                                      </p:to>
                                    </p:set>
                                    <p:anim calcmode="lin" valueType="num">
                                      <p:cBhvr additive="base">
                                        <p:cTn id="19" dur="500" fill="hold"/>
                                        <p:tgtEl>
                                          <p:spTgt spid="29698">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9698">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9698">
                                            <p:txEl>
                                              <p:pRg st="6" end="6"/>
                                            </p:txEl>
                                          </p:spTgt>
                                        </p:tgtEl>
                                        <p:attrNameLst>
                                          <p:attrName>style.visibility</p:attrName>
                                        </p:attrNameLst>
                                      </p:cBhvr>
                                      <p:to>
                                        <p:strVal val="visible"/>
                                      </p:to>
                                    </p:set>
                                    <p:anim calcmode="lin" valueType="num">
                                      <p:cBhvr additive="base">
                                        <p:cTn id="25" dur="500" fill="hold"/>
                                        <p:tgtEl>
                                          <p:spTgt spid="29698">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9698">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3224213"/>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Applications and skills:</a:t>
            </a:r>
            <a:r>
              <a:rPr lang="en-US" altLang="en-US">
                <a:solidFill>
                  <a:srgbClr val="000000"/>
                </a:solidFill>
              </a:rPr>
              <a:t> </a:t>
            </a:r>
          </a:p>
          <a:p>
            <a:pPr marL="625475" indent="-625475" eaLnBrk="0" hangingPunct="0">
              <a:spcBef>
                <a:spcPct val="20000"/>
              </a:spcBef>
            </a:pPr>
            <a:r>
              <a:rPr lang="en-US" altLang="en-US">
                <a:solidFill>
                  <a:srgbClr val="000000"/>
                </a:solidFill>
              </a:rPr>
              <a:t>• Describing the laws of conservation of momentum and conservation of energy within special relativity </a:t>
            </a:r>
          </a:p>
          <a:p>
            <a:pPr marL="625475" indent="-625475" eaLnBrk="0" hangingPunct="0">
              <a:spcBef>
                <a:spcPct val="20000"/>
              </a:spcBef>
            </a:pPr>
            <a:r>
              <a:rPr lang="en-US" altLang="en-US">
                <a:solidFill>
                  <a:srgbClr val="000000"/>
                </a:solidFill>
              </a:rPr>
              <a:t>• Determining the potential difference necessary to accelerate a particle to a given speed or energy </a:t>
            </a:r>
          </a:p>
          <a:p>
            <a:pPr marL="625475" indent="-625475" eaLnBrk="0" hangingPunct="0">
              <a:spcBef>
                <a:spcPct val="20000"/>
              </a:spcBef>
            </a:pPr>
            <a:r>
              <a:rPr lang="en-US" altLang="en-US">
                <a:solidFill>
                  <a:srgbClr val="000000"/>
                </a:solidFill>
              </a:rPr>
              <a:t>• Solving problems involving relativistic energy and momentum conservation in collisions and particle decays</a:t>
            </a:r>
          </a:p>
        </p:txBody>
      </p:sp>
      <p:sp>
        <p:nvSpPr>
          <p:cNvPr id="4099" name="Rectangle 118"/>
          <p:cNvSpPr>
            <a:spLocks noGrp="1" noChangeArrowheads="1"/>
          </p:cNvSpPr>
          <p:nvPr>
            <p:ph type="ctrTitle" idx="4294967295"/>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21" name="Rectangle 5"/>
          <p:cNvSpPr>
            <a:spLocks noChangeArrowheads="1"/>
          </p:cNvSpPr>
          <p:nvPr/>
        </p:nvSpPr>
        <p:spPr bwMode="auto">
          <a:xfrm>
            <a:off x="682625" y="5978525"/>
            <a:ext cx="7764463" cy="879475"/>
          </a:xfrm>
          <a:prstGeom prst="rect">
            <a:avLst/>
          </a:prstGeom>
          <a:solidFill>
            <a:srgbClr val="FFCCCC"/>
          </a:solidFill>
          <a:ln w="9525">
            <a:noFill/>
            <a:miter lim="800000"/>
            <a:headEnd/>
            <a:tailEnd/>
          </a:ln>
        </p:spPr>
        <p:txBody>
          <a:bodyPr/>
          <a:lstStyle/>
          <a:p>
            <a:pPr eaLnBrk="0" hangingPunct="0">
              <a:defRPr/>
            </a:pPr>
            <a:r>
              <a:rPr lang="en-US" altLang="en-US" b="1" i="1" dirty="0">
                <a:latin typeface="+mn-lt"/>
              </a:rPr>
              <a:t>FYI     </a:t>
            </a:r>
            <a:r>
              <a:rPr lang="en-US" altLang="en-US" i="1" dirty="0">
                <a:latin typeface="+mn-lt"/>
              </a:rPr>
              <a:t>Reminder:</a:t>
            </a:r>
            <a:r>
              <a:rPr lang="en-US" altLang="en-US" b="1" i="1" dirty="0">
                <a:latin typeface="+mn-lt"/>
              </a:rPr>
              <a:t> </a:t>
            </a:r>
            <a:r>
              <a:rPr lang="en-US" altLang="en-US" dirty="0">
                <a:latin typeface="+mn-lt"/>
              </a:rPr>
              <a:t>(1/2)</a:t>
            </a:r>
            <a:r>
              <a:rPr lang="en-US" altLang="en-US" i="1" dirty="0">
                <a:latin typeface="+mn-lt"/>
              </a:rPr>
              <a:t>mv</a:t>
            </a:r>
            <a:r>
              <a:rPr lang="en-US" altLang="en-US" baseline="30000" dirty="0">
                <a:latin typeface="+mn-lt"/>
              </a:rPr>
              <a:t>2</a:t>
            </a:r>
            <a:r>
              <a:rPr lang="en-US" altLang="en-US" dirty="0">
                <a:latin typeface="+mn-lt"/>
              </a:rPr>
              <a:t> = </a:t>
            </a:r>
            <a:r>
              <a:rPr lang="en-US" altLang="en-US" i="1" dirty="0" err="1">
                <a:latin typeface="+mn-lt"/>
              </a:rPr>
              <a:t>eV</a:t>
            </a:r>
            <a:r>
              <a:rPr lang="en-US" altLang="en-US" dirty="0">
                <a:latin typeface="+mn-lt"/>
              </a:rPr>
              <a:t> assumes that all of the energy </a:t>
            </a:r>
            <a:r>
              <a:rPr lang="en-US" altLang="en-US" i="1" dirty="0" err="1">
                <a:latin typeface="+mn-lt"/>
              </a:rPr>
              <a:t>eV</a:t>
            </a:r>
            <a:r>
              <a:rPr lang="en-US" altLang="en-US" dirty="0">
                <a:latin typeface="+mn-lt"/>
              </a:rPr>
              <a:t> goes into the </a:t>
            </a:r>
            <a:r>
              <a:rPr lang="en-US" altLang="en-US" i="1" dirty="0">
                <a:latin typeface="+mn-lt"/>
              </a:rPr>
              <a:t>v</a:t>
            </a:r>
            <a:r>
              <a:rPr lang="en-US" altLang="en-US" dirty="0">
                <a:latin typeface="+mn-lt"/>
              </a:rPr>
              <a:t>, not </a:t>
            </a:r>
            <a:r>
              <a:rPr lang="en-US" altLang="en-US" i="1" dirty="0">
                <a:latin typeface="+mn-lt"/>
              </a:rPr>
              <a:t>m</a:t>
            </a:r>
            <a:r>
              <a:rPr lang="en-US" altLang="en-US" dirty="0">
                <a:latin typeface="+mn-lt"/>
              </a:rPr>
              <a:t> also.</a:t>
            </a:r>
            <a:endParaRPr lang="en-US" altLang="en-US" i="1" dirty="0">
              <a:latin typeface="+mn-lt"/>
            </a:endParaRPr>
          </a:p>
        </p:txBody>
      </p:sp>
      <p:sp>
        <p:nvSpPr>
          <p:cNvPr id="30723" name="Rectangle 2"/>
          <p:cNvSpPr>
            <a:spLocks noChangeArrowheads="1"/>
          </p:cNvSpPr>
          <p:nvPr/>
        </p:nvSpPr>
        <p:spPr bwMode="auto">
          <a:xfrm>
            <a:off x="685800" y="1338263"/>
            <a:ext cx="7772400" cy="461962"/>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Relativistic kinetic energy</a:t>
            </a:r>
          </a:p>
        </p:txBody>
      </p:sp>
      <p:sp>
        <p:nvSpPr>
          <p:cNvPr id="137220" name="Rectangle 4"/>
          <p:cNvSpPr>
            <a:spLocks noChangeArrowheads="1"/>
          </p:cNvSpPr>
          <p:nvPr/>
        </p:nvSpPr>
        <p:spPr bwMode="auto">
          <a:xfrm>
            <a:off x="681038" y="1785938"/>
            <a:ext cx="7772400" cy="4235450"/>
          </a:xfrm>
          <a:prstGeom prst="rect">
            <a:avLst/>
          </a:prstGeom>
          <a:solidFill>
            <a:srgbClr val="CCFFCC"/>
          </a:solidFill>
          <a:ln w="9525">
            <a:noFill/>
            <a:miter lim="800000"/>
            <a:headEnd/>
            <a:tailEnd/>
          </a:ln>
        </p:spPr>
        <p:txBody>
          <a:bodyPr/>
          <a:lstStyle/>
          <a:p>
            <a:pPr>
              <a:defRPr/>
            </a:pPr>
            <a:r>
              <a:rPr lang="en-US" altLang="en-US" dirty="0">
                <a:latin typeface="+mn-lt"/>
              </a:rPr>
              <a:t>PRACTICE: Suppose a proton is accelerated through the </a:t>
            </a:r>
            <a:r>
              <a:rPr lang="en-US" altLang="en-US" dirty="0" err="1">
                <a:latin typeface="+mn-lt"/>
              </a:rPr>
              <a:t>p.d</a:t>
            </a:r>
            <a:r>
              <a:rPr lang="en-US" altLang="en-US" dirty="0">
                <a:latin typeface="+mn-lt"/>
              </a:rPr>
              <a:t>. </a:t>
            </a:r>
            <a:r>
              <a:rPr lang="en-US" altLang="en-US" dirty="0">
                <a:latin typeface="+mn-lt"/>
              </a:rPr>
              <a:t>of the previous </a:t>
            </a:r>
            <a:r>
              <a:rPr lang="en-US" altLang="en-US" dirty="0" smtClean="0">
                <a:latin typeface="+mn-lt"/>
              </a:rPr>
              <a:t>example. </a:t>
            </a:r>
            <a:r>
              <a:rPr lang="en-US" altLang="en-US" dirty="0">
                <a:latin typeface="+mn-lt"/>
              </a:rPr>
              <a:t>What speed (in terms of </a:t>
            </a:r>
            <a:r>
              <a:rPr lang="en-US" altLang="en-US" i="1" dirty="0">
                <a:latin typeface="+mn-lt"/>
              </a:rPr>
              <a:t>c</a:t>
            </a:r>
            <a:r>
              <a:rPr lang="en-US" altLang="en-US" dirty="0">
                <a:latin typeface="+mn-lt"/>
              </a:rPr>
              <a:t>) does classical physics predict. Explain.</a:t>
            </a:r>
          </a:p>
          <a:p>
            <a:pPr>
              <a:defRPr/>
            </a:pPr>
            <a:r>
              <a:rPr lang="en-US" altLang="en-US" dirty="0">
                <a:latin typeface="+mn-lt"/>
              </a:rPr>
              <a:t>SOLUTION: For classical use (1/2)</a:t>
            </a:r>
            <a:r>
              <a:rPr lang="en-US" altLang="en-US" i="1" dirty="0">
                <a:latin typeface="+mn-lt"/>
              </a:rPr>
              <a:t>mv</a:t>
            </a:r>
            <a:r>
              <a:rPr lang="en-US" altLang="en-US" baseline="30000" dirty="0">
                <a:latin typeface="+mn-lt"/>
              </a:rPr>
              <a:t>2</a:t>
            </a:r>
            <a:r>
              <a:rPr lang="en-US" altLang="en-US" dirty="0">
                <a:latin typeface="+mn-lt"/>
              </a:rPr>
              <a:t> = </a:t>
            </a:r>
            <a:r>
              <a:rPr lang="en-US" altLang="en-US" i="1" dirty="0" err="1">
                <a:latin typeface="+mn-lt"/>
              </a:rPr>
              <a:t>eV</a:t>
            </a:r>
            <a:r>
              <a:rPr lang="en-US" altLang="en-US" dirty="0">
                <a:latin typeface="+mn-lt"/>
              </a:rPr>
              <a:t>. Then</a:t>
            </a:r>
          </a:p>
          <a:p>
            <a:pPr>
              <a:defRPr/>
            </a:pPr>
            <a:r>
              <a:rPr lang="en-US" altLang="en-US" i="1" dirty="0">
                <a:latin typeface="+mn-lt"/>
              </a:rPr>
              <a:t>      v</a:t>
            </a:r>
            <a:r>
              <a:rPr lang="en-US" altLang="en-US" baseline="30000" dirty="0">
                <a:latin typeface="+mn-lt"/>
              </a:rPr>
              <a:t>2</a:t>
            </a:r>
            <a:r>
              <a:rPr lang="en-US" altLang="en-US" dirty="0">
                <a:latin typeface="+mn-lt"/>
              </a:rPr>
              <a:t> 	= 2</a:t>
            </a:r>
            <a:r>
              <a:rPr lang="en-US" altLang="en-US" i="1" dirty="0">
                <a:latin typeface="+mn-lt"/>
              </a:rPr>
              <a:t>eV/ m</a:t>
            </a:r>
          </a:p>
          <a:p>
            <a:pPr>
              <a:defRPr/>
            </a:pPr>
            <a:r>
              <a:rPr lang="en-US" altLang="en-US" i="1" dirty="0">
                <a:latin typeface="+mn-lt"/>
              </a:rPr>
              <a:t>      v</a:t>
            </a:r>
            <a:r>
              <a:rPr lang="en-US" altLang="en-US" baseline="30000" dirty="0">
                <a:latin typeface="+mn-lt"/>
              </a:rPr>
              <a:t>2</a:t>
            </a:r>
            <a:r>
              <a:rPr lang="en-US" altLang="en-US" dirty="0">
                <a:latin typeface="+mn-lt"/>
              </a:rPr>
              <a:t> 	= 2(</a:t>
            </a:r>
            <a:r>
              <a:rPr lang="en-US" altLang="en-US" dirty="0">
                <a:latin typeface="+mn-lt"/>
                <a:cs typeface="Courier New" pitchFamily="49" charset="0"/>
                <a:sym typeface="Symbol" pitchFamily="18" charset="2"/>
              </a:rPr>
              <a:t>1.610</a:t>
            </a:r>
            <a:r>
              <a:rPr lang="en-US" altLang="en-US" baseline="30000" dirty="0">
                <a:latin typeface="+mn-lt"/>
                <a:cs typeface="Courier New" pitchFamily="49" charset="0"/>
                <a:sym typeface="Symbol" pitchFamily="18" charset="2"/>
              </a:rPr>
              <a:t>-19</a:t>
            </a:r>
            <a:r>
              <a:rPr lang="en-US" altLang="en-US" dirty="0">
                <a:latin typeface="+mn-lt"/>
                <a:cs typeface="Courier New" pitchFamily="49" charset="0"/>
              </a:rPr>
              <a:t>)(</a:t>
            </a:r>
            <a:r>
              <a:rPr lang="en-US" altLang="en-US" dirty="0">
                <a:latin typeface="+mn-lt"/>
                <a:cs typeface="Courier New" pitchFamily="49" charset="0"/>
                <a:sym typeface="Symbol" pitchFamily="18" charset="2"/>
              </a:rPr>
              <a:t>2.2110</a:t>
            </a:r>
            <a:r>
              <a:rPr lang="en-US" altLang="en-US" baseline="30000" dirty="0">
                <a:latin typeface="+mn-lt"/>
                <a:cs typeface="Courier New" pitchFamily="49" charset="0"/>
                <a:sym typeface="Symbol" pitchFamily="18" charset="2"/>
              </a:rPr>
              <a:t>11</a:t>
            </a:r>
            <a:r>
              <a:rPr lang="en-US" altLang="en-US" dirty="0">
                <a:latin typeface="+mn-lt"/>
                <a:cs typeface="Courier New" pitchFamily="49" charset="0"/>
              </a:rPr>
              <a:t>) </a:t>
            </a:r>
            <a:r>
              <a:rPr lang="en-US" altLang="en-US" i="1" dirty="0">
                <a:latin typeface="+mn-lt"/>
                <a:cs typeface="Courier New" pitchFamily="49" charset="0"/>
              </a:rPr>
              <a:t>/ </a:t>
            </a:r>
            <a:r>
              <a:rPr lang="en-US" altLang="en-US" dirty="0">
                <a:latin typeface="+mn-lt"/>
                <a:cs typeface="Courier New" pitchFamily="49" charset="0"/>
                <a:sym typeface="Symbol" pitchFamily="18" charset="2"/>
              </a:rPr>
              <a:t>1.67310</a:t>
            </a:r>
            <a:r>
              <a:rPr lang="en-US" altLang="en-US" baseline="30000" dirty="0">
                <a:latin typeface="+mn-lt"/>
                <a:cs typeface="Courier New" pitchFamily="49" charset="0"/>
                <a:sym typeface="Symbol" pitchFamily="18" charset="2"/>
              </a:rPr>
              <a:t>−27</a:t>
            </a:r>
            <a:endParaRPr lang="en-US" altLang="en-US" dirty="0">
              <a:latin typeface="+mn-lt"/>
              <a:cs typeface="Courier New" pitchFamily="49" charset="0"/>
              <a:sym typeface="Symbol" pitchFamily="18" charset="2"/>
            </a:endParaRPr>
          </a:p>
          <a:p>
            <a:pPr>
              <a:defRPr/>
            </a:pPr>
            <a:r>
              <a:rPr lang="en-US" altLang="en-US" i="1" dirty="0">
                <a:latin typeface="+mn-lt"/>
                <a:cs typeface="Courier New" pitchFamily="49" charset="0"/>
                <a:sym typeface="Symbol" pitchFamily="18" charset="2"/>
              </a:rPr>
              <a:t>      v</a:t>
            </a:r>
            <a:r>
              <a:rPr lang="en-US" altLang="en-US" dirty="0">
                <a:latin typeface="+mn-lt"/>
                <a:cs typeface="Courier New" pitchFamily="49" charset="0"/>
                <a:sym typeface="Symbol" pitchFamily="18" charset="2"/>
              </a:rPr>
              <a:t> 	= 6.5010</a:t>
            </a:r>
            <a:r>
              <a:rPr lang="en-US" altLang="en-US" baseline="30000" dirty="0">
                <a:latin typeface="+mn-lt"/>
                <a:cs typeface="Courier New" pitchFamily="49" charset="0"/>
                <a:sym typeface="Symbol" pitchFamily="18" charset="2"/>
              </a:rPr>
              <a:t>9</a:t>
            </a:r>
            <a:r>
              <a:rPr lang="en-US" altLang="en-US" dirty="0">
                <a:latin typeface="+mn-lt"/>
                <a:cs typeface="Courier New" pitchFamily="49" charset="0"/>
                <a:sym typeface="Symbol" pitchFamily="18" charset="2"/>
              </a:rPr>
              <a:t> = 22</a:t>
            </a:r>
            <a:r>
              <a:rPr lang="en-US" altLang="en-US" i="1" dirty="0">
                <a:latin typeface="+mn-lt"/>
                <a:cs typeface="Courier New" pitchFamily="49" charset="0"/>
                <a:sym typeface="Symbol" pitchFamily="18" charset="2"/>
              </a:rPr>
              <a:t>c</a:t>
            </a:r>
            <a:r>
              <a:rPr lang="en-US" altLang="en-US" dirty="0">
                <a:latin typeface="+mn-lt"/>
                <a:cs typeface="Courier New" pitchFamily="49" charset="0"/>
                <a:sym typeface="Symbol" pitchFamily="18" charset="2"/>
              </a:rPr>
              <a:t>.</a:t>
            </a:r>
          </a:p>
          <a:p>
            <a:pPr>
              <a:defRPr/>
            </a:pPr>
            <a:r>
              <a:rPr lang="en-US" altLang="en-US" dirty="0">
                <a:latin typeface="+mn-lt"/>
                <a:cs typeface="Courier New" pitchFamily="49" charset="0"/>
                <a:sym typeface="Symbol" pitchFamily="18" charset="2"/>
              </a:rPr>
              <a:t>EXPLANATION:</a:t>
            </a:r>
          </a:p>
          <a:p>
            <a:pPr>
              <a:defRPr/>
            </a:pPr>
            <a:r>
              <a:rPr lang="en-US" altLang="en-US" dirty="0">
                <a:latin typeface="+mn-lt"/>
                <a:cs typeface="Courier New" pitchFamily="49" charset="0"/>
                <a:sym typeface="Symbol" pitchFamily="18" charset="2"/>
              </a:rPr>
              <a:t>●Since no particle with a non-zero rest mass can even reach the speed of light, much less 22</a:t>
            </a:r>
            <a:r>
              <a:rPr lang="en-US" altLang="en-US" i="1" dirty="0">
                <a:latin typeface="+mn-lt"/>
                <a:cs typeface="Courier New" pitchFamily="49" charset="0"/>
                <a:sym typeface="Symbol" pitchFamily="18" charset="2"/>
              </a:rPr>
              <a:t>c</a:t>
            </a:r>
            <a:r>
              <a:rPr lang="en-US" altLang="en-US" dirty="0">
                <a:latin typeface="+mn-lt"/>
                <a:cs typeface="Courier New" pitchFamily="49" charset="0"/>
                <a:sym typeface="Symbol" pitchFamily="18" charset="2"/>
              </a:rPr>
              <a:t>, classical physics obviously fails.</a:t>
            </a:r>
            <a:endParaRPr lang="en-US" altLang="en-US" baseline="30000" dirty="0">
              <a:latin typeface="+mn-lt"/>
              <a:cs typeface="Courier New" pitchFamily="49" charset="0"/>
              <a:sym typeface="Symbol" pitchFamily="18" charset="2"/>
            </a:endParaRPr>
          </a:p>
        </p:txBody>
      </p:sp>
      <p:sp>
        <p:nvSpPr>
          <p:cNvPr id="30725"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7220">
                                            <p:txEl>
                                              <p:pRg st="0" end="0"/>
                                            </p:txEl>
                                          </p:spTgt>
                                        </p:tgtEl>
                                        <p:attrNameLst>
                                          <p:attrName>style.visibility</p:attrName>
                                        </p:attrNameLst>
                                      </p:cBhvr>
                                      <p:to>
                                        <p:strVal val="visible"/>
                                      </p:to>
                                    </p:set>
                                    <p:anim calcmode="lin" valueType="num">
                                      <p:cBhvr additive="base">
                                        <p:cTn id="7" dur="500" fill="hold"/>
                                        <p:tgtEl>
                                          <p:spTgt spid="13722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722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7220">
                                            <p:txEl>
                                              <p:pRg st="1" end="1"/>
                                            </p:txEl>
                                          </p:spTgt>
                                        </p:tgtEl>
                                        <p:attrNameLst>
                                          <p:attrName>style.visibility</p:attrName>
                                        </p:attrNameLst>
                                      </p:cBhvr>
                                      <p:to>
                                        <p:strVal val="visible"/>
                                      </p:to>
                                    </p:set>
                                    <p:anim calcmode="lin" valueType="num">
                                      <p:cBhvr additive="base">
                                        <p:cTn id="13" dur="500" fill="hold"/>
                                        <p:tgtEl>
                                          <p:spTgt spid="13722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722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37220">
                                            <p:txEl>
                                              <p:pRg st="2" end="2"/>
                                            </p:txEl>
                                          </p:spTgt>
                                        </p:tgtEl>
                                        <p:attrNameLst>
                                          <p:attrName>style.visibility</p:attrName>
                                        </p:attrNameLst>
                                      </p:cBhvr>
                                      <p:to>
                                        <p:strVal val="visible"/>
                                      </p:to>
                                    </p:set>
                                    <p:anim calcmode="lin" valueType="num">
                                      <p:cBhvr additive="base">
                                        <p:cTn id="19" dur="500" fill="hold"/>
                                        <p:tgtEl>
                                          <p:spTgt spid="137220">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722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37220">
                                            <p:txEl>
                                              <p:pRg st="3" end="3"/>
                                            </p:txEl>
                                          </p:spTgt>
                                        </p:tgtEl>
                                        <p:attrNameLst>
                                          <p:attrName>style.visibility</p:attrName>
                                        </p:attrNameLst>
                                      </p:cBhvr>
                                      <p:to>
                                        <p:strVal val="visible"/>
                                      </p:to>
                                    </p:set>
                                    <p:anim calcmode="lin" valueType="num">
                                      <p:cBhvr additive="base">
                                        <p:cTn id="25" dur="500" fill="hold"/>
                                        <p:tgtEl>
                                          <p:spTgt spid="137220">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722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37220">
                                            <p:txEl>
                                              <p:pRg st="4" end="4"/>
                                            </p:txEl>
                                          </p:spTgt>
                                        </p:tgtEl>
                                        <p:attrNameLst>
                                          <p:attrName>style.visibility</p:attrName>
                                        </p:attrNameLst>
                                      </p:cBhvr>
                                      <p:to>
                                        <p:strVal val="visible"/>
                                      </p:to>
                                    </p:set>
                                    <p:anim calcmode="lin" valueType="num">
                                      <p:cBhvr additive="base">
                                        <p:cTn id="31" dur="500" fill="hold"/>
                                        <p:tgtEl>
                                          <p:spTgt spid="137220">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722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37220">
                                            <p:txEl>
                                              <p:pRg st="5" end="5"/>
                                            </p:txEl>
                                          </p:spTgt>
                                        </p:tgtEl>
                                        <p:attrNameLst>
                                          <p:attrName>style.visibility</p:attrName>
                                        </p:attrNameLst>
                                      </p:cBhvr>
                                      <p:to>
                                        <p:strVal val="visible"/>
                                      </p:to>
                                    </p:set>
                                    <p:anim calcmode="lin" valueType="num">
                                      <p:cBhvr additive="base">
                                        <p:cTn id="37" dur="500" fill="hold"/>
                                        <p:tgtEl>
                                          <p:spTgt spid="137220">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7220">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37220">
                                            <p:txEl>
                                              <p:pRg st="6" end="6"/>
                                            </p:txEl>
                                          </p:spTgt>
                                        </p:tgtEl>
                                        <p:attrNameLst>
                                          <p:attrName>style.visibility</p:attrName>
                                        </p:attrNameLst>
                                      </p:cBhvr>
                                      <p:to>
                                        <p:strVal val="visible"/>
                                      </p:to>
                                    </p:set>
                                    <p:anim calcmode="lin" valueType="num">
                                      <p:cBhvr additive="base">
                                        <p:cTn id="43" dur="500" fill="hold"/>
                                        <p:tgtEl>
                                          <p:spTgt spid="137220">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37220">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137221">
                                            <p:txEl>
                                              <p:pRg st="0" end="0"/>
                                            </p:txEl>
                                          </p:spTgt>
                                        </p:tgtEl>
                                        <p:attrNameLst>
                                          <p:attrName>style.visibility</p:attrName>
                                        </p:attrNameLst>
                                      </p:cBhvr>
                                      <p:to>
                                        <p:strVal val="visible"/>
                                      </p:to>
                                    </p:set>
                                    <p:anim calcmode="lin" valueType="num">
                                      <p:cBhvr additive="base">
                                        <p:cTn id="49" dur="500" fill="hold"/>
                                        <p:tgtEl>
                                          <p:spTgt spid="137221">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3722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80" name="Rectangle 8"/>
          <p:cNvSpPr>
            <a:spLocks noChangeArrowheads="1"/>
          </p:cNvSpPr>
          <p:nvPr/>
        </p:nvSpPr>
        <p:spPr bwMode="auto">
          <a:xfrm>
            <a:off x="674688" y="3924300"/>
            <a:ext cx="7772400" cy="2933700"/>
          </a:xfrm>
          <a:prstGeom prst="rect">
            <a:avLst/>
          </a:prstGeom>
          <a:solidFill>
            <a:srgbClr val="FFFFCC"/>
          </a:solidFill>
          <a:ln w="9525">
            <a:noFill/>
            <a:miter lim="800000"/>
            <a:headEnd/>
            <a:tailEnd/>
          </a:ln>
        </p:spPr>
        <p:txBody>
          <a:bodyPr/>
          <a:lstStyle/>
          <a:p>
            <a:pPr eaLnBrk="0" hangingPunct="0">
              <a:spcBef>
                <a:spcPct val="20000"/>
              </a:spcBef>
              <a:defRPr/>
            </a:pPr>
            <a:r>
              <a:rPr lang="en-US" altLang="en-US" dirty="0">
                <a:latin typeface="+mn-lt"/>
                <a:sym typeface="Symbol" pitchFamily="18" charset="2"/>
              </a:rPr>
              <a:t>EXAMPLE: </a:t>
            </a:r>
            <a:r>
              <a:rPr lang="en-US" altLang="en-US" dirty="0">
                <a:solidFill>
                  <a:srgbClr val="000000"/>
                </a:solidFill>
                <a:latin typeface="+mn-lt"/>
                <a:cs typeface="Times New Roman" pitchFamily="18" charset="0"/>
              </a:rPr>
              <a:t>A proton is accelerated at </a:t>
            </a:r>
            <a:r>
              <a:rPr lang="en-US" altLang="en-US" dirty="0" err="1">
                <a:solidFill>
                  <a:srgbClr val="000000"/>
                </a:solidFill>
                <a:latin typeface="+mn-lt"/>
                <a:cs typeface="Times New Roman" pitchFamily="18" charset="0"/>
              </a:rPr>
              <a:t>Fermilab</a:t>
            </a:r>
            <a:r>
              <a:rPr lang="en-US" altLang="en-US" dirty="0">
                <a:solidFill>
                  <a:srgbClr val="000000"/>
                </a:solidFill>
                <a:latin typeface="+mn-lt"/>
                <a:cs typeface="Times New Roman" pitchFamily="18" charset="0"/>
              </a:rPr>
              <a:t> to 99.9991% of the speed of light.  What are its relativistic mass and momentum?</a:t>
            </a:r>
          </a:p>
          <a:p>
            <a:pPr eaLnBrk="0" hangingPunct="0">
              <a:spcBef>
                <a:spcPct val="20000"/>
              </a:spcBef>
              <a:defRPr/>
            </a:pPr>
            <a:r>
              <a:rPr lang="en-US" altLang="en-US" dirty="0">
                <a:solidFill>
                  <a:srgbClr val="000000"/>
                </a:solidFill>
                <a:latin typeface="+mn-lt"/>
                <a:cs typeface="Times New Roman" pitchFamily="18" charset="0"/>
              </a:rPr>
              <a:t>SOLUTION:  </a:t>
            </a:r>
            <a:r>
              <a:rPr lang="en-US" altLang="en-US" dirty="0">
                <a:latin typeface="+mn-lt"/>
                <a:cs typeface="Courier New" pitchFamily="49" charset="0"/>
                <a:sym typeface="Symbol" pitchFamily="18" charset="2"/>
              </a:rPr>
              <a:t> = 1</a:t>
            </a:r>
            <a:r>
              <a:rPr lang="en-US" altLang="en-US" i="1" dirty="0">
                <a:latin typeface="+mn-lt"/>
                <a:cs typeface="Courier New" pitchFamily="49" charset="0"/>
                <a:sym typeface="Symbol" pitchFamily="18" charset="2"/>
              </a:rPr>
              <a:t>/ </a:t>
            </a:r>
            <a:r>
              <a:rPr lang="en-US" altLang="en-US" dirty="0">
                <a:latin typeface="+mn-lt"/>
                <a:cs typeface="Courier New" pitchFamily="49" charset="0"/>
                <a:sym typeface="Symbol" pitchFamily="18" charset="2"/>
              </a:rPr>
              <a:t>(1 – 0.999991</a:t>
            </a:r>
            <a:r>
              <a:rPr lang="en-US" altLang="en-US" baseline="30000" dirty="0">
                <a:latin typeface="+mn-lt"/>
                <a:cs typeface="Courier New" pitchFamily="49" charset="0"/>
                <a:sym typeface="Symbol" pitchFamily="18" charset="2"/>
              </a:rPr>
              <a:t>2</a:t>
            </a:r>
            <a:r>
              <a:rPr lang="en-US" altLang="en-US" i="1" dirty="0">
                <a:latin typeface="+mn-lt"/>
                <a:cs typeface="Courier New" pitchFamily="49" charset="0"/>
                <a:sym typeface="Symbol" pitchFamily="18" charset="2"/>
              </a:rPr>
              <a:t>c</a:t>
            </a:r>
            <a:r>
              <a:rPr lang="en-US" altLang="en-US" baseline="30000" dirty="0">
                <a:latin typeface="+mn-lt"/>
                <a:cs typeface="Courier New" pitchFamily="49" charset="0"/>
                <a:sym typeface="Symbol" pitchFamily="18" charset="2"/>
              </a:rPr>
              <a:t>2</a:t>
            </a:r>
            <a:r>
              <a:rPr lang="en-US" altLang="en-US" i="1" dirty="0">
                <a:latin typeface="+mn-lt"/>
                <a:cs typeface="Courier New" pitchFamily="49" charset="0"/>
                <a:sym typeface="Symbol" pitchFamily="18" charset="2"/>
              </a:rPr>
              <a:t>/ c</a:t>
            </a:r>
            <a:r>
              <a:rPr lang="en-US" altLang="en-US" baseline="30000" dirty="0">
                <a:latin typeface="+mn-lt"/>
                <a:cs typeface="Courier New" pitchFamily="49" charset="0"/>
                <a:sym typeface="Symbol" pitchFamily="18" charset="2"/>
              </a:rPr>
              <a:t>2</a:t>
            </a:r>
            <a:r>
              <a:rPr lang="en-US" altLang="en-US" dirty="0">
                <a:latin typeface="+mn-lt"/>
                <a:cs typeface="Courier New" pitchFamily="49" charset="0"/>
                <a:sym typeface="Symbol" pitchFamily="18" charset="2"/>
              </a:rPr>
              <a:t>)</a:t>
            </a:r>
            <a:r>
              <a:rPr lang="en-US" altLang="en-US" baseline="30000" dirty="0">
                <a:latin typeface="+mn-lt"/>
                <a:cs typeface="Courier New" pitchFamily="49" charset="0"/>
                <a:sym typeface="Symbol" pitchFamily="18" charset="2"/>
              </a:rPr>
              <a:t>1/2</a:t>
            </a:r>
            <a:r>
              <a:rPr lang="en-US" altLang="en-US" dirty="0">
                <a:latin typeface="+mn-lt"/>
                <a:cs typeface="Courier New" pitchFamily="49" charset="0"/>
                <a:sym typeface="Symbol" pitchFamily="18" charset="2"/>
              </a:rPr>
              <a:t> = 235.703.</a:t>
            </a:r>
          </a:p>
          <a:p>
            <a:pPr eaLnBrk="0" hangingPunct="0">
              <a:spcBef>
                <a:spcPct val="20000"/>
              </a:spcBef>
              <a:defRPr/>
            </a:pPr>
            <a:r>
              <a:rPr lang="en-US" altLang="en-US" dirty="0">
                <a:solidFill>
                  <a:srgbClr val="000000"/>
                </a:solidFill>
                <a:latin typeface="+mn-lt"/>
                <a:cs typeface="Times New Roman" pitchFamily="18" charset="0"/>
              </a:rPr>
              <a:t>●</a:t>
            </a:r>
            <a:r>
              <a:rPr lang="en-US" altLang="en-US" i="1" dirty="0">
                <a:solidFill>
                  <a:srgbClr val="000000"/>
                </a:solidFill>
                <a:latin typeface="+mn-lt"/>
                <a:cs typeface="Times New Roman" pitchFamily="18" charset="0"/>
              </a:rPr>
              <a:t>m</a:t>
            </a:r>
            <a:r>
              <a:rPr lang="en-US" altLang="en-US" dirty="0">
                <a:solidFill>
                  <a:srgbClr val="000000"/>
                </a:solidFill>
                <a:latin typeface="+mn-lt"/>
                <a:cs typeface="Times New Roman" pitchFamily="18" charset="0"/>
              </a:rPr>
              <a:t> = </a:t>
            </a:r>
            <a:r>
              <a:rPr lang="en-US" altLang="en-US" dirty="0">
                <a:latin typeface="+mn-lt"/>
                <a:cs typeface="Courier New" pitchFamily="49" charset="0"/>
                <a:sym typeface="Symbol" pitchFamily="18" charset="2"/>
              </a:rPr>
              <a:t></a:t>
            </a:r>
            <a:r>
              <a:rPr lang="en-US" altLang="en-US" i="1" dirty="0">
                <a:latin typeface="+mn-lt"/>
                <a:cs typeface="Courier New" pitchFamily="49" charset="0"/>
                <a:sym typeface="Symbol" pitchFamily="18" charset="2"/>
              </a:rPr>
              <a:t>m</a:t>
            </a:r>
            <a:r>
              <a:rPr lang="en-US" altLang="en-US" baseline="-25000" dirty="0">
                <a:latin typeface="+mn-lt"/>
                <a:cs typeface="Courier New" pitchFamily="49" charset="0"/>
                <a:sym typeface="Symbol" pitchFamily="18" charset="2"/>
              </a:rPr>
              <a:t>0</a:t>
            </a:r>
            <a:r>
              <a:rPr lang="en-US" altLang="en-US" dirty="0">
                <a:latin typeface="+mn-lt"/>
                <a:cs typeface="Courier New" pitchFamily="49" charset="0"/>
                <a:sym typeface="Symbol" pitchFamily="18" charset="2"/>
              </a:rPr>
              <a:t> = 235.703(1.67310</a:t>
            </a:r>
            <a:r>
              <a:rPr lang="en-US" altLang="en-US" baseline="30000" dirty="0">
                <a:latin typeface="+mn-lt"/>
                <a:cs typeface="Courier New" pitchFamily="49" charset="0"/>
                <a:sym typeface="Symbol" pitchFamily="18" charset="2"/>
              </a:rPr>
              <a:t>−27</a:t>
            </a:r>
            <a:r>
              <a:rPr lang="en-US" altLang="en-US" dirty="0">
                <a:latin typeface="+mn-lt"/>
                <a:cs typeface="Courier New" pitchFamily="49" charset="0"/>
                <a:sym typeface="Symbol" pitchFamily="18" charset="2"/>
              </a:rPr>
              <a:t>) = 3.94310</a:t>
            </a:r>
            <a:r>
              <a:rPr lang="en-US" altLang="en-US" baseline="30000" dirty="0">
                <a:latin typeface="+mn-lt"/>
                <a:cs typeface="Courier New" pitchFamily="49" charset="0"/>
                <a:sym typeface="Symbol" pitchFamily="18" charset="2"/>
              </a:rPr>
              <a:t>-25</a:t>
            </a:r>
            <a:r>
              <a:rPr lang="en-US" altLang="en-US" dirty="0">
                <a:latin typeface="+mn-lt"/>
                <a:cs typeface="Courier New" pitchFamily="49" charset="0"/>
                <a:sym typeface="Symbol" pitchFamily="18" charset="2"/>
              </a:rPr>
              <a:t> kg.</a:t>
            </a:r>
          </a:p>
          <a:p>
            <a:pPr eaLnBrk="0" hangingPunct="0">
              <a:spcBef>
                <a:spcPct val="20000"/>
              </a:spcBef>
              <a:defRPr/>
            </a:pPr>
            <a:r>
              <a:rPr lang="en-US" altLang="en-US" dirty="0">
                <a:solidFill>
                  <a:srgbClr val="000000"/>
                </a:solidFill>
                <a:latin typeface="+mn-lt"/>
                <a:cs typeface="Times New Roman" pitchFamily="18" charset="0"/>
              </a:rPr>
              <a:t>●</a:t>
            </a:r>
            <a:r>
              <a:rPr lang="en-US" altLang="en-US" i="1" dirty="0">
                <a:solidFill>
                  <a:srgbClr val="000000"/>
                </a:solidFill>
                <a:latin typeface="+mn-lt"/>
                <a:cs typeface="Times New Roman" pitchFamily="18" charset="0"/>
              </a:rPr>
              <a:t>p</a:t>
            </a:r>
            <a:r>
              <a:rPr lang="en-US" altLang="en-US" dirty="0">
                <a:solidFill>
                  <a:srgbClr val="000000"/>
                </a:solidFill>
                <a:latin typeface="+mn-lt"/>
                <a:cs typeface="Times New Roman" pitchFamily="18" charset="0"/>
              </a:rPr>
              <a:t> = </a:t>
            </a:r>
            <a:r>
              <a:rPr lang="en-US" altLang="en-US" i="1" dirty="0" err="1">
                <a:solidFill>
                  <a:srgbClr val="000000"/>
                </a:solidFill>
                <a:latin typeface="+mn-lt"/>
                <a:cs typeface="Times New Roman" pitchFamily="18" charset="0"/>
              </a:rPr>
              <a:t>mv</a:t>
            </a:r>
            <a:r>
              <a:rPr lang="en-US" altLang="en-US" dirty="0">
                <a:solidFill>
                  <a:srgbClr val="000000"/>
                </a:solidFill>
                <a:latin typeface="+mn-lt"/>
                <a:cs typeface="Times New Roman" pitchFamily="18" charset="0"/>
              </a:rPr>
              <a:t> = (</a:t>
            </a:r>
            <a:r>
              <a:rPr lang="en-US" altLang="en-US" dirty="0">
                <a:latin typeface="+mn-lt"/>
                <a:cs typeface="Courier New" pitchFamily="49" charset="0"/>
                <a:sym typeface="Symbol" pitchFamily="18" charset="2"/>
              </a:rPr>
              <a:t>3.94310</a:t>
            </a:r>
            <a:r>
              <a:rPr lang="en-US" altLang="en-US" baseline="30000" dirty="0">
                <a:latin typeface="+mn-lt"/>
                <a:cs typeface="Courier New" pitchFamily="49" charset="0"/>
                <a:sym typeface="Symbol" pitchFamily="18" charset="2"/>
              </a:rPr>
              <a:t>-25</a:t>
            </a:r>
            <a:r>
              <a:rPr lang="en-US" altLang="en-US" dirty="0">
                <a:solidFill>
                  <a:srgbClr val="000000"/>
                </a:solidFill>
                <a:latin typeface="+mn-lt"/>
                <a:cs typeface="Times New Roman" pitchFamily="18" charset="0"/>
              </a:rPr>
              <a:t>)(0.999991)(3.00</a:t>
            </a:r>
            <a:r>
              <a:rPr lang="en-US" altLang="en-US" dirty="0">
                <a:latin typeface="+mn-lt"/>
                <a:cs typeface="Courier New" pitchFamily="49" charset="0"/>
                <a:sym typeface="Symbol" pitchFamily="18" charset="2"/>
              </a:rPr>
              <a:t>10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 </a:t>
            </a:r>
          </a:p>
          <a:p>
            <a:pPr eaLnBrk="0" hangingPunct="0">
              <a:spcBef>
                <a:spcPct val="20000"/>
              </a:spcBef>
              <a:defRPr/>
            </a:pPr>
            <a:r>
              <a:rPr lang="en-US" altLang="en-US" dirty="0">
                <a:latin typeface="+mn-lt"/>
                <a:cs typeface="Courier New" pitchFamily="49" charset="0"/>
                <a:sym typeface="Symbol" pitchFamily="18" charset="2"/>
              </a:rPr>
              <a:t>	   </a:t>
            </a:r>
            <a:r>
              <a:rPr lang="en-US" altLang="en-US" baseline="-25000" dirty="0">
                <a:latin typeface="+mn-lt"/>
                <a:cs typeface="Courier New" pitchFamily="49" charset="0"/>
                <a:sym typeface="Symbol" pitchFamily="18" charset="2"/>
              </a:rPr>
              <a:t> </a:t>
            </a:r>
            <a:r>
              <a:rPr lang="en-US" altLang="en-US" dirty="0">
                <a:latin typeface="+mn-lt"/>
                <a:cs typeface="Courier New" pitchFamily="49" charset="0"/>
                <a:sym typeface="Symbol" pitchFamily="18" charset="2"/>
              </a:rPr>
              <a:t>= 1.1810</a:t>
            </a:r>
            <a:r>
              <a:rPr lang="en-US" altLang="en-US" baseline="30000" dirty="0">
                <a:latin typeface="+mn-lt"/>
                <a:cs typeface="Courier New" pitchFamily="49" charset="0"/>
                <a:sym typeface="Symbol" pitchFamily="18" charset="2"/>
              </a:rPr>
              <a:t>-16</a:t>
            </a:r>
            <a:r>
              <a:rPr lang="en-US" altLang="en-US" dirty="0">
                <a:latin typeface="+mn-lt"/>
                <a:cs typeface="Courier New" pitchFamily="49" charset="0"/>
                <a:sym typeface="Symbol" pitchFamily="18" charset="2"/>
              </a:rPr>
              <a:t> kgms</a:t>
            </a:r>
            <a:r>
              <a:rPr lang="en-US" altLang="en-US" baseline="30000" dirty="0">
                <a:latin typeface="+mn-lt"/>
                <a:cs typeface="Courier New" pitchFamily="49" charset="0"/>
                <a:sym typeface="Symbol" pitchFamily="18" charset="2"/>
              </a:rPr>
              <a:t>-1</a:t>
            </a:r>
            <a:r>
              <a:rPr lang="en-US" altLang="en-US" dirty="0">
                <a:latin typeface="+mn-lt"/>
                <a:cs typeface="Courier New" pitchFamily="49" charset="0"/>
                <a:sym typeface="Symbol" pitchFamily="18" charset="2"/>
              </a:rPr>
              <a:t>.</a:t>
            </a:r>
            <a:endParaRPr lang="en-US" altLang="en-US" baseline="30000" dirty="0">
              <a:latin typeface="+mn-lt"/>
              <a:cs typeface="Courier New" pitchFamily="49" charset="0"/>
              <a:sym typeface="Symbol" pitchFamily="18" charset="2"/>
            </a:endParaRPr>
          </a:p>
        </p:txBody>
      </p:sp>
      <p:sp>
        <p:nvSpPr>
          <p:cNvPr id="131074" name="Rectangle 2"/>
          <p:cNvSpPr>
            <a:spLocks noChangeArrowheads="1"/>
          </p:cNvSpPr>
          <p:nvPr/>
        </p:nvSpPr>
        <p:spPr bwMode="auto">
          <a:xfrm>
            <a:off x="685800" y="1338263"/>
            <a:ext cx="7772400" cy="2586037"/>
          </a:xfrm>
          <a:prstGeom prst="rect">
            <a:avLst/>
          </a:prstGeom>
          <a:solidFill>
            <a:srgbClr val="EAEAEA"/>
          </a:solidFill>
          <a:ln w="9525">
            <a:noFill/>
            <a:miter lim="800000"/>
            <a:headEnd/>
            <a:tailEnd/>
          </a:ln>
        </p:spPr>
        <p:txBody>
          <a:bodyPr/>
          <a:lstStyle/>
          <a:p>
            <a:pPr eaLnBrk="0" hangingPunct="0">
              <a:spcBef>
                <a:spcPct val="20000"/>
              </a:spcBef>
              <a:defRPr/>
            </a:pPr>
            <a:r>
              <a:rPr lang="en-US" altLang="en-US" i="1" dirty="0">
                <a:solidFill>
                  <a:schemeClr val="accent2"/>
                </a:solidFill>
                <a:latin typeface="+mn-lt"/>
                <a:cs typeface="Times New Roman" pitchFamily="18" charset="0"/>
              </a:rPr>
              <a:t>Relativistic momentum</a:t>
            </a:r>
            <a:r>
              <a:rPr lang="en-US" altLang="en-US" dirty="0">
                <a:solidFill>
                  <a:srgbClr val="000000"/>
                </a:solidFill>
                <a:latin typeface="+mn-lt"/>
                <a:cs typeface="Times New Roman" pitchFamily="18" charset="0"/>
              </a:rPr>
              <a:t>	</a:t>
            </a:r>
          </a:p>
          <a:p>
            <a:pPr eaLnBrk="0" hangingPunct="0">
              <a:spcBef>
                <a:spcPct val="20000"/>
              </a:spcBef>
              <a:defRPr/>
            </a:pPr>
            <a:r>
              <a:rPr lang="en-US" altLang="en-US" dirty="0">
                <a:solidFill>
                  <a:srgbClr val="000000"/>
                </a:solidFill>
                <a:latin typeface="+mn-lt"/>
                <a:cs typeface="Times New Roman" pitchFamily="18" charset="0"/>
              </a:rPr>
              <a:t>●In Topic 2 we learned about momentum, the product of the mass and the velocity of a particle.</a:t>
            </a:r>
          </a:p>
          <a:p>
            <a:pPr eaLnBrk="0" hangingPunct="0">
              <a:spcBef>
                <a:spcPct val="20000"/>
              </a:spcBef>
              <a:defRPr/>
            </a:pPr>
            <a:r>
              <a:rPr lang="en-US" altLang="en-US" dirty="0">
                <a:solidFill>
                  <a:srgbClr val="000000"/>
                </a:solidFill>
                <a:latin typeface="+mn-lt"/>
                <a:cs typeface="Times New Roman" pitchFamily="18" charset="0"/>
              </a:rPr>
              <a:t>●Relativistic momentum has the same formula, provided that the relativistic mass is used:	</a:t>
            </a:r>
          </a:p>
        </p:txBody>
      </p:sp>
      <p:grpSp>
        <p:nvGrpSpPr>
          <p:cNvPr id="2" name="Group 4"/>
          <p:cNvGrpSpPr>
            <a:grpSpLocks/>
          </p:cNvGrpSpPr>
          <p:nvPr/>
        </p:nvGrpSpPr>
        <p:grpSpPr bwMode="auto">
          <a:xfrm>
            <a:off x="876300" y="3390900"/>
            <a:ext cx="7366000" cy="473075"/>
            <a:chOff x="552" y="2114"/>
            <a:chExt cx="4640" cy="298"/>
          </a:xfrm>
        </p:grpSpPr>
        <p:sp>
          <p:nvSpPr>
            <p:cNvPr id="31750" name="Text Box 5"/>
            <p:cNvSpPr txBox="1">
              <a:spLocks noChangeArrowheads="1"/>
            </p:cNvSpPr>
            <p:nvPr/>
          </p:nvSpPr>
          <p:spPr bwMode="auto">
            <a:xfrm>
              <a:off x="2933" y="2121"/>
              <a:ext cx="2259" cy="291"/>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relativistic momentum</a:t>
              </a:r>
            </a:p>
          </p:txBody>
        </p:sp>
        <p:sp>
          <p:nvSpPr>
            <p:cNvPr id="31751" name="Rectangle 6"/>
            <p:cNvSpPr>
              <a:spLocks noChangeArrowheads="1"/>
            </p:cNvSpPr>
            <p:nvPr/>
          </p:nvSpPr>
          <p:spPr bwMode="auto">
            <a:xfrm>
              <a:off x="552" y="2114"/>
              <a:ext cx="4635" cy="292"/>
            </a:xfrm>
            <a:prstGeom prst="rect">
              <a:avLst/>
            </a:prstGeom>
            <a:noFill/>
            <a:ln w="12700">
              <a:solidFill>
                <a:schemeClr val="tx1"/>
              </a:solidFill>
              <a:miter lim="800000"/>
              <a:headEnd/>
              <a:tailEnd/>
            </a:ln>
          </p:spPr>
          <p:txBody>
            <a:bodyPr wrap="none" anchor="ctr"/>
            <a:lstStyle/>
            <a:p>
              <a:endParaRPr lang="en-US" altLang="en-US"/>
            </a:p>
          </p:txBody>
        </p:sp>
        <p:sp>
          <p:nvSpPr>
            <p:cNvPr id="28680" name="Rectangle 7"/>
            <p:cNvSpPr>
              <a:spLocks noChangeArrowheads="1"/>
            </p:cNvSpPr>
            <p:nvPr/>
          </p:nvSpPr>
          <p:spPr bwMode="auto">
            <a:xfrm>
              <a:off x="721" y="2121"/>
              <a:ext cx="2297" cy="202"/>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p</a:t>
              </a:r>
              <a:r>
                <a:rPr lang="en-US" altLang="en-US" dirty="0">
                  <a:latin typeface="+mn-lt"/>
                  <a:ea typeface="Times New Roman" pitchFamily="18" charset="0"/>
                  <a:cs typeface="Courier New" pitchFamily="49" charset="0"/>
                  <a:sym typeface="Symbol" pitchFamily="18" charset="2"/>
                </a:rPr>
                <a:t> = </a:t>
              </a:r>
              <a:r>
                <a:rPr lang="en-US" altLang="en-US" i="1" dirty="0" err="1">
                  <a:latin typeface="+mn-lt"/>
                  <a:ea typeface="Times New Roman" pitchFamily="18" charset="0"/>
                  <a:cs typeface="Courier New" pitchFamily="49" charset="0"/>
                  <a:sym typeface="Symbol" pitchFamily="18" charset="2"/>
                </a:rPr>
                <a:t>mv</a:t>
              </a:r>
              <a:r>
                <a:rPr lang="en-US" altLang="en-US" dirty="0">
                  <a:latin typeface="+mn-lt"/>
                  <a:ea typeface="Times New Roman" pitchFamily="18" charset="0"/>
                  <a:cs typeface="Courier New" pitchFamily="49" charset="0"/>
                  <a:sym typeface="Symbol" pitchFamily="18" charset="2"/>
                </a:rPr>
                <a:t> = </a:t>
              </a:r>
              <a:r>
                <a:rPr lang="en-US" altLang="en-US" i="1" dirty="0">
                  <a:latin typeface="+mn-lt"/>
                  <a:ea typeface="Times New Roman" pitchFamily="18" charset="0"/>
                  <a:cs typeface="Courier New" pitchFamily="49" charset="0"/>
                  <a:sym typeface="Symbol" pitchFamily="18" charset="2"/>
                </a:rPr>
                <a:t>m</a:t>
              </a:r>
              <a:r>
                <a:rPr lang="en-US" altLang="en-US" baseline="-25000" dirty="0">
                  <a:latin typeface="+mn-lt"/>
                  <a:ea typeface="Times New Roman" pitchFamily="18" charset="0"/>
                  <a:cs typeface="Courier New" pitchFamily="49" charset="0"/>
                  <a:sym typeface="Symbol" pitchFamily="18" charset="2"/>
                </a:rPr>
                <a:t>0</a:t>
              </a:r>
              <a:r>
                <a:rPr lang="en-US" altLang="en-US" i="1" dirty="0">
                  <a:latin typeface="+mn-lt"/>
                  <a:ea typeface="Times New Roman" pitchFamily="18" charset="0"/>
                  <a:cs typeface="Courier New" pitchFamily="49" charset="0"/>
                  <a:sym typeface="Symbol" pitchFamily="18" charset="2"/>
                </a:rPr>
                <a:t>v</a:t>
              </a:r>
              <a:endParaRPr lang="en-US" altLang="en-US" i="1" baseline="30000" dirty="0">
                <a:solidFill>
                  <a:srgbClr val="000000"/>
                </a:solidFill>
                <a:latin typeface="+mn-lt"/>
                <a:ea typeface="Times New Roman" pitchFamily="18" charset="0"/>
                <a:cs typeface="Courier New" pitchFamily="49" charset="0"/>
                <a:sym typeface="Symbol" pitchFamily="18" charset="2"/>
              </a:endParaRPr>
            </a:p>
          </p:txBody>
        </p:sp>
      </p:grpSp>
      <p:sp>
        <p:nvSpPr>
          <p:cNvPr id="3174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 calcmode="lin" valueType="num">
                                      <p:cBhvr additive="base">
                                        <p:cTn id="7" dur="500" fill="hold"/>
                                        <p:tgtEl>
                                          <p:spTgt spid="131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7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1074">
                                            <p:txEl>
                                              <p:pRg st="1" end="1"/>
                                            </p:txEl>
                                          </p:spTgt>
                                        </p:tgtEl>
                                        <p:attrNameLst>
                                          <p:attrName>style.visibility</p:attrName>
                                        </p:attrNameLst>
                                      </p:cBhvr>
                                      <p:to>
                                        <p:strVal val="visible"/>
                                      </p:to>
                                    </p:set>
                                    <p:anim calcmode="lin" valueType="num">
                                      <p:cBhvr additive="base">
                                        <p:cTn id="13" dur="500" fill="hold"/>
                                        <p:tgtEl>
                                          <p:spTgt spid="13107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107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31074">
                                            <p:txEl>
                                              <p:pRg st="2" end="2"/>
                                            </p:txEl>
                                          </p:spTgt>
                                        </p:tgtEl>
                                        <p:attrNameLst>
                                          <p:attrName>style.visibility</p:attrName>
                                        </p:attrNameLst>
                                      </p:cBhvr>
                                      <p:to>
                                        <p:strVal val="visible"/>
                                      </p:to>
                                    </p:set>
                                    <p:anim calcmode="lin" valueType="num">
                                      <p:cBhvr additive="base">
                                        <p:cTn id="19" dur="500" fill="hold"/>
                                        <p:tgtEl>
                                          <p:spTgt spid="13107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107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ppt_w</p:attrName>
                                        </p:attrNameLst>
                                      </p:cBhvr>
                                      <p:tavLst>
                                        <p:tav tm="0">
                                          <p:val>
                                            <p:fltVal val="0"/>
                                          </p:val>
                                        </p:tav>
                                        <p:tav tm="100000">
                                          <p:val>
                                            <p:strVal val="#ppt_w"/>
                                          </p:val>
                                        </p:tav>
                                      </p:tavLst>
                                    </p:anim>
                                    <p:anim calcmode="lin" valueType="num">
                                      <p:cBhvr>
                                        <p:cTn id="26" dur="500" fill="hold"/>
                                        <p:tgtEl>
                                          <p:spTgt spid="2"/>
                                        </p:tgtEl>
                                        <p:attrNameLst>
                                          <p:attrName>ppt_h</p:attrName>
                                        </p:attrNameLst>
                                      </p:cBhvr>
                                      <p:tavLst>
                                        <p:tav tm="0">
                                          <p:val>
                                            <p:fltVal val="0"/>
                                          </p:val>
                                        </p:tav>
                                        <p:tav tm="100000">
                                          <p:val>
                                            <p:strVal val="#ppt_h"/>
                                          </p:val>
                                        </p:tav>
                                      </p:tavLst>
                                    </p:anim>
                                    <p:animEffect transition="in" filter="fade">
                                      <p:cBhvr>
                                        <p:cTn id="27" dur="500"/>
                                        <p:tgtEl>
                                          <p:spTgt spid="2"/>
                                        </p:tgtEl>
                                      </p:cBhvr>
                                    </p:animEffect>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31080">
                                            <p:txEl>
                                              <p:pRg st="0" end="0"/>
                                            </p:txEl>
                                          </p:spTgt>
                                        </p:tgtEl>
                                        <p:attrNameLst>
                                          <p:attrName>style.visibility</p:attrName>
                                        </p:attrNameLst>
                                      </p:cBhvr>
                                      <p:to>
                                        <p:strVal val="visible"/>
                                      </p:to>
                                    </p:set>
                                    <p:anim calcmode="lin" valueType="num">
                                      <p:cBhvr additive="base">
                                        <p:cTn id="32" dur="500" fill="hold"/>
                                        <p:tgtEl>
                                          <p:spTgt spid="131080">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108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1080">
                                            <p:txEl>
                                              <p:pRg st="1" end="1"/>
                                            </p:txEl>
                                          </p:spTgt>
                                        </p:tgtEl>
                                        <p:attrNameLst>
                                          <p:attrName>style.visibility</p:attrName>
                                        </p:attrNameLst>
                                      </p:cBhvr>
                                      <p:to>
                                        <p:strVal val="visible"/>
                                      </p:to>
                                    </p:set>
                                    <p:anim calcmode="lin" valueType="num">
                                      <p:cBhvr additive="base">
                                        <p:cTn id="38" dur="500" fill="hold"/>
                                        <p:tgtEl>
                                          <p:spTgt spid="131080">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108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1080">
                                            <p:txEl>
                                              <p:pRg st="2" end="2"/>
                                            </p:txEl>
                                          </p:spTgt>
                                        </p:tgtEl>
                                        <p:attrNameLst>
                                          <p:attrName>style.visibility</p:attrName>
                                        </p:attrNameLst>
                                      </p:cBhvr>
                                      <p:to>
                                        <p:strVal val="visible"/>
                                      </p:to>
                                    </p:set>
                                    <p:anim calcmode="lin" valueType="num">
                                      <p:cBhvr additive="base">
                                        <p:cTn id="44" dur="500" fill="hold"/>
                                        <p:tgtEl>
                                          <p:spTgt spid="131080">
                                            <p:txEl>
                                              <p:pRg st="2" end="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108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31080">
                                            <p:txEl>
                                              <p:pRg st="3" end="3"/>
                                            </p:txEl>
                                          </p:spTgt>
                                        </p:tgtEl>
                                        <p:attrNameLst>
                                          <p:attrName>style.visibility</p:attrName>
                                        </p:attrNameLst>
                                      </p:cBhvr>
                                      <p:to>
                                        <p:strVal val="visible"/>
                                      </p:to>
                                    </p:set>
                                    <p:anim calcmode="lin" valueType="num">
                                      <p:cBhvr additive="base">
                                        <p:cTn id="50" dur="500" fill="hold"/>
                                        <p:tgtEl>
                                          <p:spTgt spid="131080">
                                            <p:txEl>
                                              <p:pRg st="3" end="3"/>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108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131080">
                                            <p:txEl>
                                              <p:pRg st="4" end="4"/>
                                            </p:txEl>
                                          </p:spTgt>
                                        </p:tgtEl>
                                        <p:attrNameLst>
                                          <p:attrName>style.visibility</p:attrName>
                                        </p:attrNameLst>
                                      </p:cBhvr>
                                      <p:to>
                                        <p:strVal val="visible"/>
                                      </p:to>
                                    </p:set>
                                    <p:anim calcmode="lin" valueType="num">
                                      <p:cBhvr additive="base">
                                        <p:cTn id="56" dur="500" fill="hold"/>
                                        <p:tgtEl>
                                          <p:spTgt spid="131080">
                                            <p:txEl>
                                              <p:pRg st="4" end="4"/>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3108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8" name="Rectangle 4"/>
          <p:cNvSpPr>
            <a:spLocks noChangeArrowheads="1"/>
          </p:cNvSpPr>
          <p:nvPr/>
        </p:nvSpPr>
        <p:spPr bwMode="auto">
          <a:xfrm>
            <a:off x="687388" y="1758950"/>
            <a:ext cx="7772400" cy="5099050"/>
          </a:xfrm>
          <a:prstGeom prst="rect">
            <a:avLst/>
          </a:prstGeom>
          <a:solidFill>
            <a:srgbClr val="FFFFCC"/>
          </a:solidFill>
          <a:ln w="9525">
            <a:noFill/>
            <a:miter lim="800000"/>
            <a:headEnd/>
            <a:tailEnd/>
          </a:ln>
        </p:spPr>
        <p:txBody>
          <a:bodyPr/>
          <a:lstStyle/>
          <a:p>
            <a:pPr eaLnBrk="0" hangingPunct="0">
              <a:spcBef>
                <a:spcPct val="20000"/>
              </a:spcBef>
              <a:defRPr/>
            </a:pPr>
            <a:r>
              <a:rPr lang="en-US" altLang="en-US" dirty="0">
                <a:latin typeface="+mn-lt"/>
                <a:sym typeface="Symbol" pitchFamily="18" charset="2"/>
              </a:rPr>
              <a:t>EXAMPLE: </a:t>
            </a:r>
            <a:r>
              <a:rPr lang="en-US" altLang="en-US" dirty="0">
                <a:solidFill>
                  <a:srgbClr val="000000"/>
                </a:solidFill>
                <a:latin typeface="+mn-lt"/>
                <a:cs typeface="Times New Roman" pitchFamily="18" charset="0"/>
              </a:rPr>
              <a:t>Show that the following formula is correct:</a:t>
            </a:r>
          </a:p>
          <a:p>
            <a:pPr eaLnBrk="0" hangingPunct="0">
              <a:spcBef>
                <a:spcPct val="20000"/>
              </a:spcBef>
              <a:defRPr/>
            </a:pPr>
            <a:endParaRPr lang="en-US" altLang="en-US" dirty="0">
              <a:solidFill>
                <a:srgbClr val="000000"/>
              </a:solidFill>
              <a:latin typeface="+mn-lt"/>
              <a:cs typeface="Times New Roman" pitchFamily="18" charset="0"/>
            </a:endParaRPr>
          </a:p>
          <a:p>
            <a:pPr eaLnBrk="0" hangingPunct="0">
              <a:spcBef>
                <a:spcPts val="600"/>
              </a:spcBef>
              <a:defRPr/>
            </a:pPr>
            <a:r>
              <a:rPr lang="en-US" altLang="en-US" dirty="0">
                <a:solidFill>
                  <a:srgbClr val="000000"/>
                </a:solidFill>
                <a:latin typeface="+mn-lt"/>
                <a:cs typeface="Times New Roman" pitchFamily="18" charset="0"/>
              </a:rPr>
              <a:t>SOLUTION: </a:t>
            </a:r>
            <a:r>
              <a:rPr lang="en-US" altLang="en-US" dirty="0" smtClean="0">
                <a:solidFill>
                  <a:srgbClr val="000000"/>
                </a:solidFill>
                <a:latin typeface="+mn-lt"/>
                <a:cs typeface="Times New Roman" pitchFamily="18" charset="0"/>
              </a:rPr>
              <a:t>Note: </a:t>
            </a:r>
            <a:r>
              <a:rPr lang="en-US" altLang="en-US" i="1" dirty="0" smtClean="0">
                <a:solidFill>
                  <a:srgbClr val="000000"/>
                </a:solidFill>
                <a:latin typeface="+mn-lt"/>
                <a:cs typeface="Times New Roman" pitchFamily="18" charset="0"/>
              </a:rPr>
              <a:t>E</a:t>
            </a:r>
            <a:r>
              <a:rPr lang="en-US" altLang="en-US" baseline="30000" dirty="0" smtClean="0">
                <a:solidFill>
                  <a:srgbClr val="000000"/>
                </a:solidFill>
                <a:latin typeface="+mn-lt"/>
                <a:cs typeface="Times New Roman" pitchFamily="18" charset="0"/>
              </a:rPr>
              <a:t>2</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dirty="0">
                <a:solidFill>
                  <a:srgbClr val="000000"/>
                </a:solidFill>
                <a:latin typeface="+mn-lt"/>
                <a:cs typeface="Times New Roman" pitchFamily="18" charset="0"/>
                <a:sym typeface="Symbol" pitchFamily="18" charset="2"/>
              </a:rPr>
              <a:t></a:t>
            </a:r>
            <a:r>
              <a:rPr lang="en-US" altLang="en-US" baseline="30000" dirty="0" smtClean="0">
                <a:solidFill>
                  <a:srgbClr val="000000"/>
                </a:solidFill>
                <a:latin typeface="+mn-lt"/>
                <a:cs typeface="Times New Roman" pitchFamily="18" charset="0"/>
                <a:sym typeface="Symbol" pitchFamily="18" charset="2"/>
              </a:rPr>
              <a:t>2</a:t>
            </a:r>
            <a:r>
              <a:rPr lang="en-US" altLang="en-US" i="1" dirty="0" smtClean="0">
                <a:solidFill>
                  <a:srgbClr val="000000"/>
                </a:solidFill>
                <a:latin typeface="+mn-lt"/>
                <a:cs typeface="Times New Roman" pitchFamily="18" charset="0"/>
                <a:sym typeface="Symbol" pitchFamily="18" charset="2"/>
              </a:rPr>
              <a:t>m</a:t>
            </a:r>
            <a:r>
              <a:rPr lang="en-US" altLang="en-US" baseline="-25000" dirty="0" smtClean="0">
                <a:solidFill>
                  <a:srgbClr val="000000"/>
                </a:solidFill>
                <a:latin typeface="+mn-lt"/>
                <a:cs typeface="Times New Roman" pitchFamily="18" charset="0"/>
                <a:sym typeface="Symbol" pitchFamily="18" charset="2"/>
              </a:rPr>
              <a:t>0</a:t>
            </a:r>
            <a:r>
              <a:rPr lang="en-US" altLang="en-US" baseline="30000" dirty="0" smtClean="0">
                <a:solidFill>
                  <a:srgbClr val="000000"/>
                </a:solidFill>
                <a:latin typeface="+mn-lt"/>
                <a:cs typeface="Times New Roman" pitchFamily="18" charset="0"/>
                <a:sym typeface="Symbol" pitchFamily="18" charset="2"/>
              </a:rPr>
              <a:t>2</a:t>
            </a:r>
            <a:r>
              <a:rPr lang="en-US" altLang="en-US" i="1" dirty="0" smtClean="0">
                <a:solidFill>
                  <a:srgbClr val="000000"/>
                </a:solidFill>
                <a:latin typeface="+mn-lt"/>
                <a:cs typeface="Times New Roman" pitchFamily="18" charset="0"/>
                <a:sym typeface="Symbol" pitchFamily="18" charset="2"/>
              </a:rPr>
              <a:t>c</a:t>
            </a:r>
            <a:r>
              <a:rPr lang="en-US" altLang="en-US" baseline="30000" dirty="0" smtClean="0">
                <a:solidFill>
                  <a:srgbClr val="000000"/>
                </a:solidFill>
                <a:latin typeface="+mn-lt"/>
                <a:cs typeface="Times New Roman" pitchFamily="18" charset="0"/>
                <a:sym typeface="Symbol" pitchFamily="18" charset="2"/>
              </a:rPr>
              <a:t>4</a:t>
            </a:r>
            <a:r>
              <a:rPr lang="en-US" altLang="en-US" dirty="0" smtClean="0">
                <a:solidFill>
                  <a:srgbClr val="000000"/>
                </a:solidFill>
                <a:latin typeface="+mn-lt"/>
                <a:cs typeface="Times New Roman" pitchFamily="18" charset="0"/>
                <a:sym typeface="Symbol" pitchFamily="18" charset="2"/>
              </a:rPr>
              <a:t> and </a:t>
            </a:r>
            <a:r>
              <a:rPr lang="en-US" altLang="en-US" i="1" dirty="0" smtClean="0">
                <a:solidFill>
                  <a:srgbClr val="000000"/>
                </a:solidFill>
                <a:latin typeface="+mn-lt"/>
                <a:cs typeface="Times New Roman" pitchFamily="18" charset="0"/>
                <a:sym typeface="Symbol" pitchFamily="18" charset="2"/>
              </a:rPr>
              <a:t>p</a:t>
            </a:r>
            <a:r>
              <a:rPr lang="en-US" altLang="en-US" baseline="30000" dirty="0" smtClean="0">
                <a:solidFill>
                  <a:srgbClr val="000000"/>
                </a:solidFill>
                <a:latin typeface="+mn-lt"/>
                <a:cs typeface="Times New Roman" pitchFamily="18" charset="0"/>
                <a:sym typeface="Symbol" pitchFamily="18" charset="2"/>
              </a:rPr>
              <a:t>2</a:t>
            </a:r>
            <a:r>
              <a:rPr lang="en-US" altLang="en-US" dirty="0" smtClean="0">
                <a:solidFill>
                  <a:srgbClr val="000000"/>
                </a:solidFill>
                <a:latin typeface="+mn-lt"/>
                <a:cs typeface="Times New Roman" pitchFamily="18" charset="0"/>
                <a:sym typeface="Symbol" pitchFamily="18" charset="2"/>
              </a:rPr>
              <a:t> = </a:t>
            </a:r>
            <a:r>
              <a:rPr lang="en-US" altLang="en-US" dirty="0" smtClean="0">
                <a:solidFill>
                  <a:srgbClr val="000000"/>
                </a:solidFill>
                <a:latin typeface="+mn-lt"/>
                <a:cs typeface="Times New Roman" pitchFamily="18" charset="0"/>
                <a:sym typeface="Symbol"/>
              </a:rPr>
              <a:t></a:t>
            </a:r>
            <a:r>
              <a:rPr lang="en-US" altLang="en-US" baseline="30000" dirty="0" smtClean="0">
                <a:solidFill>
                  <a:srgbClr val="000000"/>
                </a:solidFill>
                <a:latin typeface="+mn-lt"/>
                <a:cs typeface="Times New Roman" pitchFamily="18" charset="0"/>
                <a:sym typeface="Symbol"/>
              </a:rPr>
              <a:t>2</a:t>
            </a:r>
            <a:r>
              <a:rPr lang="en-US" altLang="en-US" i="1" dirty="0" smtClean="0">
                <a:solidFill>
                  <a:srgbClr val="000000"/>
                </a:solidFill>
                <a:latin typeface="+mn-lt"/>
                <a:cs typeface="Times New Roman" pitchFamily="18" charset="0"/>
                <a:sym typeface="Symbol"/>
              </a:rPr>
              <a:t>m</a:t>
            </a:r>
            <a:r>
              <a:rPr lang="en-US" altLang="en-US" baseline="-25000" dirty="0" smtClean="0">
                <a:solidFill>
                  <a:srgbClr val="000000"/>
                </a:solidFill>
                <a:latin typeface="+mn-lt"/>
                <a:cs typeface="Times New Roman" pitchFamily="18" charset="0"/>
                <a:sym typeface="Symbol"/>
              </a:rPr>
              <a:t>0</a:t>
            </a:r>
            <a:r>
              <a:rPr lang="en-US" altLang="en-US" baseline="30000" dirty="0" smtClean="0">
                <a:solidFill>
                  <a:srgbClr val="000000"/>
                </a:solidFill>
                <a:latin typeface="+mn-lt"/>
                <a:cs typeface="Times New Roman" pitchFamily="18" charset="0"/>
                <a:sym typeface="Symbol"/>
              </a:rPr>
              <a:t>2</a:t>
            </a:r>
            <a:r>
              <a:rPr lang="en-US" altLang="en-US" i="1" dirty="0" smtClean="0">
                <a:solidFill>
                  <a:srgbClr val="000000"/>
                </a:solidFill>
                <a:latin typeface="+mn-lt"/>
                <a:cs typeface="Times New Roman" pitchFamily="18" charset="0"/>
                <a:sym typeface="Symbol"/>
              </a:rPr>
              <a:t>v</a:t>
            </a:r>
            <a:r>
              <a:rPr lang="en-US" altLang="en-US" baseline="30000" dirty="0" smtClean="0">
                <a:solidFill>
                  <a:srgbClr val="000000"/>
                </a:solidFill>
                <a:latin typeface="+mn-lt"/>
                <a:cs typeface="Times New Roman" pitchFamily="18" charset="0"/>
                <a:sym typeface="Symbol"/>
              </a:rPr>
              <a:t>2</a:t>
            </a:r>
            <a:r>
              <a:rPr lang="en-US" altLang="en-US" dirty="0" smtClean="0">
                <a:solidFill>
                  <a:srgbClr val="000000"/>
                </a:solidFill>
                <a:latin typeface="+mn-lt"/>
                <a:cs typeface="Times New Roman" pitchFamily="18" charset="0"/>
                <a:sym typeface="Symbol"/>
              </a:rPr>
              <a:t>.</a:t>
            </a:r>
            <a:r>
              <a:rPr lang="en-US" altLang="en-US" dirty="0" smtClean="0">
                <a:solidFill>
                  <a:srgbClr val="000000"/>
                </a:solidFill>
                <a:latin typeface="+mn-lt"/>
                <a:cs typeface="Times New Roman" pitchFamily="18" charset="0"/>
                <a:sym typeface="Symbol" pitchFamily="18" charset="2"/>
              </a:rPr>
              <a:t> So… </a:t>
            </a:r>
            <a:endParaRPr lang="en-US" altLang="en-US" dirty="0">
              <a:solidFill>
                <a:srgbClr val="000000"/>
              </a:solidFill>
              <a:latin typeface="+mn-lt"/>
              <a:cs typeface="Times New Roman" pitchFamily="18" charset="0"/>
              <a:sym typeface="Symbol" pitchFamily="18" charset="2"/>
            </a:endParaRPr>
          </a:p>
          <a:p>
            <a:pPr eaLnBrk="0" hangingPunct="0">
              <a:spcBef>
                <a:spcPts val="400"/>
              </a:spcBef>
              <a:defRPr/>
            </a:pPr>
            <a:r>
              <a:rPr lang="en-US" altLang="en-US" i="1" dirty="0">
                <a:latin typeface="+mn-lt"/>
                <a:sym typeface="Symbol" pitchFamily="18" charset="2"/>
              </a:rPr>
              <a:t> p</a:t>
            </a:r>
            <a:r>
              <a:rPr lang="en-US" altLang="en-US" baseline="30000" dirty="0">
                <a:latin typeface="+mn-lt"/>
                <a:sym typeface="Symbol" pitchFamily="18" charset="2"/>
              </a:rPr>
              <a:t>2</a:t>
            </a:r>
            <a:r>
              <a:rPr lang="en-US" altLang="en-US" i="1" dirty="0">
                <a:latin typeface="+mn-lt"/>
                <a:sym typeface="Symbol" pitchFamily="18" charset="2"/>
              </a:rPr>
              <a:t>c</a:t>
            </a:r>
            <a:r>
              <a:rPr lang="en-US" altLang="en-US" baseline="30000" dirty="0">
                <a:latin typeface="+mn-lt"/>
                <a:sym typeface="Symbol" pitchFamily="18" charset="2"/>
              </a:rPr>
              <a:t>2</a:t>
            </a:r>
            <a:r>
              <a:rPr lang="en-US" altLang="en-US" dirty="0">
                <a:latin typeface="+mn-lt"/>
                <a:sym typeface="Symbol" pitchFamily="18" charset="2"/>
              </a:rPr>
              <a:t> + </a:t>
            </a:r>
            <a:r>
              <a:rPr lang="en-US" altLang="en-US" i="1" dirty="0">
                <a:latin typeface="+mn-lt"/>
                <a:sym typeface="Symbol" pitchFamily="18" charset="2"/>
              </a:rPr>
              <a:t>m</a:t>
            </a:r>
            <a:r>
              <a:rPr lang="en-US" altLang="en-US" baseline="-25000" dirty="0">
                <a:latin typeface="+mn-lt"/>
                <a:sym typeface="Symbol" pitchFamily="18" charset="2"/>
              </a:rPr>
              <a:t>0</a:t>
            </a:r>
            <a:r>
              <a:rPr lang="en-US" altLang="en-US" baseline="30000" dirty="0">
                <a:latin typeface="+mn-lt"/>
                <a:sym typeface="Symbol" pitchFamily="18" charset="2"/>
              </a:rPr>
              <a:t>2</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4</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baseline="30000" dirty="0">
                <a:solidFill>
                  <a:srgbClr val="000000"/>
                </a:solidFill>
                <a:latin typeface="+mn-lt"/>
                <a:ea typeface="Times New Roman" pitchFamily="18" charset="0"/>
                <a:cs typeface="Courier New" pitchFamily="49" charset="0"/>
                <a:sym typeface="Symbol" pitchFamily="18" charset="2"/>
              </a:rPr>
              <a:t>2</a:t>
            </a:r>
            <a:r>
              <a:rPr lang="en-US" altLang="en-US" i="1" dirty="0">
                <a:solidFill>
                  <a:srgbClr val="000000"/>
                </a:solidFill>
                <a:latin typeface="+mn-lt"/>
                <a:ea typeface="Times New Roman" pitchFamily="18" charset="0"/>
                <a:cs typeface="Courier New" pitchFamily="49" charset="0"/>
                <a:sym typeface="Symbol" pitchFamily="18" charset="2"/>
              </a:rPr>
              <a:t>m</a:t>
            </a:r>
            <a:r>
              <a:rPr lang="en-US" altLang="en-US" baseline="-25000" dirty="0">
                <a:solidFill>
                  <a:srgbClr val="000000"/>
                </a:solidFill>
                <a:latin typeface="+mn-lt"/>
                <a:ea typeface="Times New Roman" pitchFamily="18" charset="0"/>
                <a:cs typeface="Courier New" pitchFamily="49" charset="0"/>
                <a:sym typeface="Symbol" pitchFamily="18" charset="2"/>
              </a:rPr>
              <a:t>0</a:t>
            </a:r>
            <a:r>
              <a:rPr lang="en-US" altLang="en-US" baseline="30000" dirty="0">
                <a:solidFill>
                  <a:srgbClr val="000000"/>
                </a:solidFill>
                <a:latin typeface="+mn-lt"/>
                <a:ea typeface="Times New Roman" pitchFamily="18" charset="0"/>
                <a:cs typeface="Courier New" pitchFamily="49" charset="0"/>
                <a:sym typeface="Symbol" pitchFamily="18" charset="2"/>
              </a:rPr>
              <a:t>2</a:t>
            </a:r>
            <a:r>
              <a:rPr lang="en-US" altLang="en-US" i="1" dirty="0">
                <a:solidFill>
                  <a:srgbClr val="000000"/>
                </a:solidFill>
                <a:latin typeface="+mn-lt"/>
                <a:ea typeface="Times New Roman" pitchFamily="18" charset="0"/>
                <a:cs typeface="Courier New" pitchFamily="49" charset="0"/>
                <a:sym typeface="Symbol" pitchFamily="18" charset="2"/>
              </a:rPr>
              <a:t>v</a:t>
            </a:r>
            <a:r>
              <a:rPr lang="en-US" altLang="en-US" baseline="30000" dirty="0">
                <a:solidFill>
                  <a:srgbClr val="000000"/>
                </a:solidFill>
                <a:latin typeface="+mn-lt"/>
                <a:ea typeface="Times New Roman" pitchFamily="18" charset="0"/>
                <a:cs typeface="Courier New" pitchFamily="49" charset="0"/>
                <a:sym typeface="Symbol" pitchFamily="18" charset="2"/>
              </a:rPr>
              <a:t>2</a:t>
            </a:r>
            <a:r>
              <a:rPr lang="en-US" altLang="en-US" i="1" dirty="0">
                <a:solidFill>
                  <a:srgbClr val="000000"/>
                </a:solidFill>
                <a:latin typeface="+mn-lt"/>
                <a:ea typeface="Times New Roman" pitchFamily="18" charset="0"/>
                <a:cs typeface="Courier New" pitchFamily="49" charset="0"/>
                <a:sym typeface="Symbol" pitchFamily="18" charset="2"/>
              </a:rPr>
              <a:t>c</a:t>
            </a:r>
            <a:r>
              <a:rPr lang="en-US" altLang="en-US" baseline="30000" dirty="0">
                <a:solidFill>
                  <a:srgbClr val="000000"/>
                </a:solidFill>
                <a:latin typeface="+mn-lt"/>
                <a:ea typeface="Times New Roman" pitchFamily="18" charset="0"/>
                <a:cs typeface="Courier New" pitchFamily="49" charset="0"/>
                <a:sym typeface="Symbol" pitchFamily="18" charset="2"/>
              </a:rPr>
              <a:t>2</a:t>
            </a:r>
            <a:r>
              <a:rPr lang="en-US" altLang="en-US" dirty="0">
                <a:solidFill>
                  <a:srgbClr val="000000"/>
                </a:solidFill>
                <a:latin typeface="+mn-lt"/>
                <a:ea typeface="Times New Roman" pitchFamily="18" charset="0"/>
                <a:cs typeface="Courier New" pitchFamily="49" charset="0"/>
                <a:sym typeface="Symbol" pitchFamily="18" charset="2"/>
              </a:rPr>
              <a:t> + </a:t>
            </a:r>
            <a:r>
              <a:rPr lang="en-US" altLang="en-US" i="1" dirty="0">
                <a:latin typeface="+mn-lt"/>
                <a:ea typeface="Times New Roman" pitchFamily="18" charset="0"/>
                <a:cs typeface="Courier New" pitchFamily="49" charset="0"/>
                <a:sym typeface="Symbol" pitchFamily="18" charset="2"/>
              </a:rPr>
              <a:t>m</a:t>
            </a:r>
            <a:r>
              <a:rPr lang="en-US" altLang="en-US" baseline="-25000" dirty="0">
                <a:latin typeface="+mn-lt"/>
                <a:ea typeface="Times New Roman" pitchFamily="18" charset="0"/>
                <a:cs typeface="Courier New" pitchFamily="49" charset="0"/>
                <a:sym typeface="Symbol" pitchFamily="18" charset="2"/>
              </a:rPr>
              <a:t>0</a:t>
            </a:r>
            <a:r>
              <a:rPr lang="en-US" altLang="en-US" baseline="30000" dirty="0">
                <a:latin typeface="+mn-lt"/>
                <a:ea typeface="Times New Roman" pitchFamily="18" charset="0"/>
                <a:cs typeface="Courier New" pitchFamily="49" charset="0"/>
                <a:sym typeface="Symbol" pitchFamily="18" charset="2"/>
              </a:rPr>
              <a:t>2</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4</a:t>
            </a:r>
            <a:endParaRPr lang="en-US" altLang="en-US" dirty="0">
              <a:solidFill>
                <a:srgbClr val="000000"/>
              </a:solidFill>
              <a:latin typeface="+mn-lt"/>
              <a:ea typeface="Times New Roman" pitchFamily="18" charset="0"/>
              <a:cs typeface="Courier New" pitchFamily="49" charset="0"/>
            </a:endParaRPr>
          </a:p>
          <a:p>
            <a:pPr eaLnBrk="0" hangingPunct="0">
              <a:spcBef>
                <a:spcPts val="400"/>
              </a:spcBef>
              <a:defRPr/>
            </a:pPr>
            <a:r>
              <a:rPr lang="en-US" altLang="en-US" dirty="0">
                <a:solidFill>
                  <a:srgbClr val="000000"/>
                </a:solidFill>
                <a:latin typeface="+mn-lt"/>
                <a:ea typeface="Times New Roman" pitchFamily="18" charset="0"/>
                <a:cs typeface="Courier New" pitchFamily="49"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 </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(1</a:t>
            </a:r>
            <a:r>
              <a:rPr lang="en-US" altLang="en-US" i="1" dirty="0">
                <a:solidFill>
                  <a:srgbClr val="000000"/>
                </a:solidFill>
                <a:latin typeface="+mn-lt"/>
                <a:cs typeface="Times New Roman" pitchFamily="18" charset="0"/>
                <a:sym typeface="Symbol" pitchFamily="18" charset="2"/>
              </a:rPr>
              <a:t> – v</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 c</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 </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 </a:t>
            </a:r>
            <a:r>
              <a:rPr lang="en-US" altLang="en-US" i="1" dirty="0">
                <a:solidFill>
                  <a:srgbClr val="000000"/>
                </a:solidFill>
                <a:latin typeface="+mn-lt"/>
                <a:cs typeface="Times New Roman" pitchFamily="18" charset="0"/>
              </a:rPr>
              <a:t>c</a:t>
            </a:r>
            <a:r>
              <a:rPr lang="en-US" altLang="en-US" baseline="30000" dirty="0">
                <a:solidFill>
                  <a:srgbClr val="000000"/>
                </a:solidFill>
                <a:latin typeface="+mn-lt"/>
                <a:cs typeface="Times New Roman" pitchFamily="18" charset="0"/>
              </a:rPr>
              <a:t>2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 </a:t>
            </a:r>
            <a:r>
              <a:rPr lang="en-US" altLang="en-US" dirty="0">
                <a:solidFill>
                  <a:srgbClr val="000000"/>
                </a:solidFill>
                <a:latin typeface="+mn-lt"/>
                <a:cs typeface="Times New Roman" pitchFamily="18" charset="0"/>
              </a:rPr>
              <a:t>1 ]</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 (</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v</a:t>
            </a:r>
            <a:r>
              <a:rPr lang="en-US" altLang="en-US" baseline="30000" dirty="0">
                <a:solidFill>
                  <a:srgbClr val="000000"/>
                </a:solidFill>
                <a:latin typeface="+mn-lt"/>
                <a:cs typeface="Times New Roman" pitchFamily="18" charset="0"/>
                <a:sym typeface="Symbol" pitchFamily="18" charset="2"/>
              </a:rPr>
              <a:t>2 </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rPr>
              <a:t>]</a:t>
            </a:r>
          </a:p>
          <a:p>
            <a:pPr eaLnBrk="0" hangingPunct="0">
              <a:spcBef>
                <a:spcPts val="400"/>
              </a:spcBef>
              <a:defRPr/>
            </a:pPr>
            <a:r>
              <a:rPr lang="en-US" altLang="en-US" dirty="0">
                <a:solidFill>
                  <a:srgbClr val="000000"/>
                </a:solidFill>
                <a:latin typeface="+mn-lt"/>
                <a:cs typeface="Times New Roman" pitchFamily="18" charset="0"/>
              </a:rPr>
              <a:t>		= </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[ 1 </a:t>
            </a:r>
            <a:r>
              <a:rPr lang="en-US" altLang="en-US" i="1"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sym typeface="Symbol" pitchFamily="18" charset="2"/>
              </a:rPr>
              <a:t>(1</a:t>
            </a:r>
            <a:r>
              <a:rPr lang="en-US" altLang="en-US" baseline="30000" dirty="0">
                <a:solidFill>
                  <a:srgbClr val="000000"/>
                </a:solidFill>
                <a:latin typeface="+mn-lt"/>
                <a:cs typeface="Times New Roman" pitchFamily="18" charset="0"/>
                <a:sym typeface="Symbol" pitchFamily="18" charset="2"/>
              </a:rPr>
              <a:t> </a:t>
            </a:r>
            <a:r>
              <a:rPr lang="en-US" altLang="en-US" i="1" dirty="0">
                <a:solidFill>
                  <a:srgbClr val="000000"/>
                </a:solidFill>
                <a:latin typeface="+mn-lt"/>
                <a:cs typeface="Times New Roman" pitchFamily="18" charset="0"/>
                <a:sym typeface="Symbol" pitchFamily="18" charset="2"/>
              </a:rPr>
              <a:t>– v</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2</a:t>
            </a:r>
            <a:r>
              <a:rPr lang="en-US" altLang="en-US" dirty="0">
                <a:solidFill>
                  <a:srgbClr val="000000"/>
                </a:solidFill>
                <a:latin typeface="+mn-lt"/>
                <a:cs typeface="Times New Roman" pitchFamily="18" charset="0"/>
                <a:sym typeface="Symbol" pitchFamily="18" charset="2"/>
              </a:rPr>
              <a:t>) </a:t>
            </a:r>
            <a:r>
              <a:rPr lang="en-US" altLang="en-US" dirty="0">
                <a:solidFill>
                  <a:srgbClr val="000000"/>
                </a:solidFill>
                <a:latin typeface="+mn-lt"/>
                <a:cs typeface="Times New Roman" pitchFamily="18" charset="0"/>
              </a:rPr>
              <a:t>] = </a:t>
            </a:r>
            <a:r>
              <a:rPr lang="en-US" altLang="en-US" dirty="0">
                <a:solidFill>
                  <a:srgbClr val="000000"/>
                </a:solidFill>
                <a:latin typeface="+mn-lt"/>
                <a:cs typeface="Times New Roman" pitchFamily="18" charset="0"/>
                <a:sym typeface="Symbol" pitchFamily="18" charset="2"/>
              </a:rPr>
              <a:t></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m</a:t>
            </a:r>
            <a:r>
              <a:rPr lang="en-US" altLang="en-US" baseline="-25000" dirty="0">
                <a:solidFill>
                  <a:srgbClr val="000000"/>
                </a:solidFill>
                <a:latin typeface="+mn-lt"/>
                <a:cs typeface="Times New Roman" pitchFamily="18" charset="0"/>
                <a:sym typeface="Symbol" pitchFamily="18" charset="2"/>
              </a:rPr>
              <a:t>0</a:t>
            </a:r>
            <a:r>
              <a:rPr lang="en-US" altLang="en-US" baseline="30000" dirty="0">
                <a:solidFill>
                  <a:srgbClr val="000000"/>
                </a:solidFill>
                <a:latin typeface="+mn-lt"/>
                <a:cs typeface="Times New Roman" pitchFamily="18" charset="0"/>
                <a:sym typeface="Symbol" pitchFamily="18" charset="2"/>
              </a:rPr>
              <a:t>2</a:t>
            </a:r>
            <a:r>
              <a:rPr lang="en-US" altLang="en-US" i="1" dirty="0">
                <a:solidFill>
                  <a:srgbClr val="000000"/>
                </a:solidFill>
                <a:latin typeface="+mn-lt"/>
                <a:cs typeface="Times New Roman" pitchFamily="18" charset="0"/>
                <a:sym typeface="Symbol" pitchFamily="18" charset="2"/>
              </a:rPr>
              <a:t>c</a:t>
            </a:r>
            <a:r>
              <a:rPr lang="en-US" altLang="en-US" baseline="30000" dirty="0">
                <a:solidFill>
                  <a:srgbClr val="000000"/>
                </a:solidFill>
                <a:latin typeface="+mn-lt"/>
                <a:cs typeface="Times New Roman" pitchFamily="18" charset="0"/>
                <a:sym typeface="Symbol" pitchFamily="18" charset="2"/>
              </a:rPr>
              <a:t>4</a:t>
            </a:r>
            <a:r>
              <a:rPr lang="en-US" altLang="en-US" dirty="0">
                <a:solidFill>
                  <a:srgbClr val="000000"/>
                </a:solidFill>
                <a:latin typeface="+mn-lt"/>
                <a:cs typeface="Times New Roman" pitchFamily="18" charset="0"/>
                <a:sym typeface="Symbol" pitchFamily="18" charset="2"/>
              </a:rPr>
              <a:t> = </a:t>
            </a:r>
            <a:r>
              <a:rPr lang="en-US" altLang="en-US" i="1" dirty="0">
                <a:solidFill>
                  <a:srgbClr val="000000"/>
                </a:solidFill>
                <a:latin typeface="+mn-lt"/>
                <a:cs typeface="Times New Roman" pitchFamily="18" charset="0"/>
              </a:rPr>
              <a:t>E</a:t>
            </a:r>
            <a:r>
              <a:rPr lang="en-US" altLang="en-US" baseline="30000" dirty="0">
                <a:solidFill>
                  <a:srgbClr val="000000"/>
                </a:solidFill>
                <a:latin typeface="+mn-lt"/>
                <a:cs typeface="Times New Roman" pitchFamily="18" charset="0"/>
              </a:rPr>
              <a:t>2</a:t>
            </a:r>
            <a:r>
              <a:rPr lang="en-US" altLang="en-US" dirty="0">
                <a:solidFill>
                  <a:srgbClr val="000000"/>
                </a:solidFill>
                <a:latin typeface="+mn-lt"/>
                <a:cs typeface="Times New Roman" pitchFamily="18" charset="0"/>
              </a:rPr>
              <a:t>.</a:t>
            </a:r>
            <a:endParaRPr lang="en-US" altLang="en-US" baseline="30000" dirty="0">
              <a:solidFill>
                <a:srgbClr val="000000"/>
              </a:solidFill>
              <a:latin typeface="+mn-lt"/>
              <a:cs typeface="Times New Roman" pitchFamily="18" charset="0"/>
            </a:endParaRPr>
          </a:p>
        </p:txBody>
      </p:sp>
      <p:sp>
        <p:nvSpPr>
          <p:cNvPr id="139266" name="Rectangle 2"/>
          <p:cNvSpPr>
            <a:spLocks noChangeArrowheads="1"/>
          </p:cNvSpPr>
          <p:nvPr/>
        </p:nvSpPr>
        <p:spPr bwMode="auto">
          <a:xfrm>
            <a:off x="685800" y="1338263"/>
            <a:ext cx="7772400" cy="4349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cs typeface="Times New Roman" pitchFamily="18" charset="0"/>
              </a:rPr>
              <a:t>Relativistic energy and momentum</a:t>
            </a:r>
            <a:endParaRPr lang="en-US" altLang="en-US" sz="2000">
              <a:solidFill>
                <a:srgbClr val="000000"/>
              </a:solidFill>
              <a:latin typeface="Courier New" pitchFamily="49" charset="0"/>
              <a:cs typeface="Times New Roman" pitchFamily="18" charset="0"/>
            </a:endParaRPr>
          </a:p>
        </p:txBody>
      </p:sp>
      <p:grpSp>
        <p:nvGrpSpPr>
          <p:cNvPr id="2" name="Group 5"/>
          <p:cNvGrpSpPr>
            <a:grpSpLocks/>
          </p:cNvGrpSpPr>
          <p:nvPr/>
        </p:nvGrpSpPr>
        <p:grpSpPr bwMode="auto">
          <a:xfrm>
            <a:off x="876300" y="2175753"/>
            <a:ext cx="7366000" cy="461963"/>
            <a:chOff x="552" y="1681"/>
            <a:chExt cx="4640" cy="291"/>
          </a:xfrm>
        </p:grpSpPr>
        <p:sp>
          <p:nvSpPr>
            <p:cNvPr id="32774" name="Text Box 6"/>
            <p:cNvSpPr txBox="1">
              <a:spLocks noChangeArrowheads="1"/>
            </p:cNvSpPr>
            <p:nvPr/>
          </p:nvSpPr>
          <p:spPr bwMode="auto">
            <a:xfrm>
              <a:off x="2233" y="1681"/>
              <a:ext cx="2959" cy="291"/>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Relativistic momentum / energy</a:t>
              </a:r>
            </a:p>
          </p:txBody>
        </p:sp>
        <p:sp>
          <p:nvSpPr>
            <p:cNvPr id="32775" name="Rectangle 7"/>
            <p:cNvSpPr>
              <a:spLocks noChangeArrowheads="1"/>
            </p:cNvSpPr>
            <p:nvPr/>
          </p:nvSpPr>
          <p:spPr bwMode="auto">
            <a:xfrm>
              <a:off x="552" y="1683"/>
              <a:ext cx="4635" cy="284"/>
            </a:xfrm>
            <a:prstGeom prst="rect">
              <a:avLst/>
            </a:prstGeom>
            <a:noFill/>
            <a:ln w="12700">
              <a:solidFill>
                <a:schemeClr val="tx1"/>
              </a:solidFill>
              <a:miter lim="800000"/>
              <a:headEnd/>
              <a:tailEnd/>
            </a:ln>
          </p:spPr>
          <p:txBody>
            <a:bodyPr wrap="none" anchor="ctr"/>
            <a:lstStyle/>
            <a:p>
              <a:endParaRPr lang="en-US" altLang="en-US"/>
            </a:p>
          </p:txBody>
        </p:sp>
        <p:sp>
          <p:nvSpPr>
            <p:cNvPr id="32776" name="Rectangle 8"/>
            <p:cNvSpPr>
              <a:spLocks noChangeArrowheads="1"/>
            </p:cNvSpPr>
            <p:nvPr/>
          </p:nvSpPr>
          <p:spPr bwMode="auto">
            <a:xfrm>
              <a:off x="721" y="1690"/>
              <a:ext cx="2297" cy="202"/>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a:solidFill>
                    <a:srgbClr val="000000"/>
                  </a:solidFill>
                  <a:latin typeface="+mn-lt"/>
                  <a:ea typeface="Times New Roman" pitchFamily="18" charset="0"/>
                  <a:cs typeface="Courier New" pitchFamily="49" charset="0"/>
                </a:rPr>
                <a:t>E</a:t>
              </a:r>
              <a:r>
                <a:rPr lang="en-US" altLang="en-US" baseline="30000" dirty="0">
                  <a:solidFill>
                    <a:srgbClr val="000000"/>
                  </a:solidFill>
                  <a:latin typeface="+mn-lt"/>
                  <a:ea typeface="Times New Roman" pitchFamily="18" charset="0"/>
                  <a:cs typeface="Courier New" pitchFamily="49" charset="0"/>
                </a:rPr>
                <a:t>2</a:t>
              </a:r>
              <a:r>
                <a:rPr lang="en-US" altLang="en-US" dirty="0">
                  <a:latin typeface="+mn-lt"/>
                  <a:ea typeface="Times New Roman" pitchFamily="18" charset="0"/>
                  <a:cs typeface="Courier New" pitchFamily="49" charset="0"/>
                  <a:sym typeface="Symbol" pitchFamily="18" charset="2"/>
                </a:rPr>
                <a:t> = </a:t>
              </a:r>
              <a:r>
                <a:rPr lang="en-US" altLang="en-US" i="1" dirty="0">
                  <a:latin typeface="+mn-lt"/>
                  <a:ea typeface="Times New Roman" pitchFamily="18" charset="0"/>
                  <a:cs typeface="Courier New" pitchFamily="49" charset="0"/>
                  <a:sym typeface="Symbol" pitchFamily="18" charset="2"/>
                </a:rPr>
                <a:t>p</a:t>
              </a:r>
              <a:r>
                <a:rPr lang="en-US" altLang="en-US" baseline="30000" dirty="0">
                  <a:latin typeface="+mn-lt"/>
                  <a:ea typeface="Times New Roman" pitchFamily="18" charset="0"/>
                  <a:cs typeface="Courier New" pitchFamily="49" charset="0"/>
                  <a:sym typeface="Symbol" pitchFamily="18" charset="2"/>
                </a:rPr>
                <a:t>2</a:t>
              </a:r>
              <a:r>
                <a:rPr lang="en-US" altLang="en-US" i="1" dirty="0">
                  <a:latin typeface="+mn-lt"/>
                  <a:ea typeface="Times New Roman" pitchFamily="18" charset="0"/>
                  <a:cs typeface="Courier New" pitchFamily="49" charset="0"/>
                  <a:sym typeface="Symbol" pitchFamily="18" charset="2"/>
                </a:rPr>
                <a:t>c</a:t>
              </a:r>
              <a:r>
                <a:rPr lang="en-US" altLang="en-US" baseline="30000" dirty="0">
                  <a:latin typeface="+mn-lt"/>
                  <a:ea typeface="Times New Roman" pitchFamily="18" charset="0"/>
                  <a:cs typeface="Courier New" pitchFamily="49" charset="0"/>
                  <a:sym typeface="Symbol" pitchFamily="18" charset="2"/>
                </a:rPr>
                <a:t>2</a:t>
              </a:r>
              <a:r>
                <a:rPr lang="en-US" altLang="en-US" dirty="0">
                  <a:latin typeface="+mn-lt"/>
                  <a:ea typeface="Times New Roman" pitchFamily="18" charset="0"/>
                  <a:cs typeface="Courier New" pitchFamily="49" charset="0"/>
                  <a:sym typeface="Symbol" pitchFamily="18" charset="2"/>
                </a:rPr>
                <a:t> +</a:t>
              </a:r>
              <a:r>
                <a:rPr lang="en-US" altLang="en-US" i="1" dirty="0">
                  <a:latin typeface="+mn-lt"/>
                  <a:ea typeface="Times New Roman" pitchFamily="18" charset="0"/>
                  <a:cs typeface="Courier New" pitchFamily="49" charset="0"/>
                  <a:sym typeface="Symbol" pitchFamily="18" charset="2"/>
                </a:rPr>
                <a:t>m</a:t>
              </a:r>
              <a:r>
                <a:rPr lang="en-US" altLang="en-US" baseline="-25000" dirty="0">
                  <a:latin typeface="+mn-lt"/>
                  <a:ea typeface="Times New Roman" pitchFamily="18" charset="0"/>
                  <a:cs typeface="Courier New" pitchFamily="49" charset="0"/>
                  <a:sym typeface="Symbol" pitchFamily="18" charset="2"/>
                </a:rPr>
                <a:t>0</a:t>
              </a:r>
              <a:r>
                <a:rPr lang="en-US" altLang="en-US" baseline="30000" dirty="0">
                  <a:latin typeface="+mn-lt"/>
                  <a:ea typeface="Times New Roman" pitchFamily="18" charset="0"/>
                  <a:cs typeface="Courier New" pitchFamily="49" charset="0"/>
                  <a:sym typeface="Symbol" pitchFamily="18" charset="2"/>
                </a:rPr>
                <a:t>2</a:t>
              </a:r>
              <a:r>
                <a:rPr lang="en-US" altLang="en-US" i="1" dirty="0">
                  <a:solidFill>
                    <a:srgbClr val="000000"/>
                  </a:solidFill>
                  <a:latin typeface="+mn-lt"/>
                  <a:ea typeface="Times New Roman" pitchFamily="18" charset="0"/>
                  <a:cs typeface="Courier New" pitchFamily="49" charset="0"/>
                </a:rPr>
                <a:t>c</a:t>
              </a:r>
              <a:r>
                <a:rPr lang="en-US" altLang="en-US" baseline="30000" dirty="0">
                  <a:solidFill>
                    <a:srgbClr val="000000"/>
                  </a:solidFill>
                  <a:latin typeface="+mn-lt"/>
                  <a:ea typeface="Times New Roman" pitchFamily="18" charset="0"/>
                  <a:cs typeface="Courier New" pitchFamily="49" charset="0"/>
                </a:rPr>
                <a:t>4</a:t>
              </a:r>
              <a:r>
                <a:rPr lang="en-US" altLang="en-US" dirty="0">
                  <a:solidFill>
                    <a:srgbClr val="000000"/>
                  </a:solidFill>
                  <a:latin typeface="+mn-lt"/>
                  <a:ea typeface="Times New Roman" pitchFamily="18" charset="0"/>
                  <a:cs typeface="Courier New" pitchFamily="49" charset="0"/>
                </a:rPr>
                <a:t> </a:t>
              </a:r>
            </a:p>
          </p:txBody>
        </p:sp>
      </p:grpSp>
      <p:sp>
        <p:nvSpPr>
          <p:cNvPr id="32773"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9266">
                                            <p:txEl>
                                              <p:pRg st="0" end="0"/>
                                            </p:txEl>
                                          </p:spTgt>
                                        </p:tgtEl>
                                        <p:attrNameLst>
                                          <p:attrName>style.visibility</p:attrName>
                                        </p:attrNameLst>
                                      </p:cBhvr>
                                      <p:to>
                                        <p:strVal val="visible"/>
                                      </p:to>
                                    </p:set>
                                    <p:anim calcmode="lin" valueType="num">
                                      <p:cBhvr additive="base">
                                        <p:cTn id="7" dur="500" fill="hold"/>
                                        <p:tgtEl>
                                          <p:spTgt spid="13926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926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9268">
                                            <p:txEl>
                                              <p:pRg st="0" end="0"/>
                                            </p:txEl>
                                          </p:spTgt>
                                        </p:tgtEl>
                                        <p:attrNameLst>
                                          <p:attrName>style.visibility</p:attrName>
                                        </p:attrNameLst>
                                      </p:cBhvr>
                                      <p:to>
                                        <p:strVal val="visible"/>
                                      </p:to>
                                    </p:set>
                                    <p:anim calcmode="lin" valueType="num">
                                      <p:cBhvr additive="base">
                                        <p:cTn id="13" dur="500" fill="hold"/>
                                        <p:tgtEl>
                                          <p:spTgt spid="13926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926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39268">
                                            <p:txEl>
                                              <p:pRg st="2" end="2"/>
                                            </p:txEl>
                                          </p:spTgt>
                                        </p:tgtEl>
                                        <p:attrNameLst>
                                          <p:attrName>style.visibility</p:attrName>
                                        </p:attrNameLst>
                                      </p:cBhvr>
                                      <p:to>
                                        <p:strVal val="visible"/>
                                      </p:to>
                                    </p:set>
                                    <p:anim calcmode="lin" valueType="num">
                                      <p:cBhvr additive="base">
                                        <p:cTn id="26" dur="500" fill="hold"/>
                                        <p:tgtEl>
                                          <p:spTgt spid="13926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926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39268">
                                            <p:txEl>
                                              <p:pRg st="3" end="3"/>
                                            </p:txEl>
                                          </p:spTgt>
                                        </p:tgtEl>
                                        <p:attrNameLst>
                                          <p:attrName>style.visibility</p:attrName>
                                        </p:attrNameLst>
                                      </p:cBhvr>
                                      <p:to>
                                        <p:strVal val="visible"/>
                                      </p:to>
                                    </p:set>
                                    <p:anim calcmode="lin" valueType="num">
                                      <p:cBhvr additive="base">
                                        <p:cTn id="32" dur="500" fill="hold"/>
                                        <p:tgtEl>
                                          <p:spTgt spid="139268">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926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9268">
                                            <p:txEl>
                                              <p:pRg st="4" end="4"/>
                                            </p:txEl>
                                          </p:spTgt>
                                        </p:tgtEl>
                                        <p:attrNameLst>
                                          <p:attrName>style.visibility</p:attrName>
                                        </p:attrNameLst>
                                      </p:cBhvr>
                                      <p:to>
                                        <p:strVal val="visible"/>
                                      </p:to>
                                    </p:set>
                                    <p:anim calcmode="lin" valueType="num">
                                      <p:cBhvr additive="base">
                                        <p:cTn id="38" dur="500" fill="hold"/>
                                        <p:tgtEl>
                                          <p:spTgt spid="139268">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9268">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9268">
                                            <p:txEl>
                                              <p:pRg st="5" end="5"/>
                                            </p:txEl>
                                          </p:spTgt>
                                        </p:tgtEl>
                                        <p:attrNameLst>
                                          <p:attrName>style.visibility</p:attrName>
                                        </p:attrNameLst>
                                      </p:cBhvr>
                                      <p:to>
                                        <p:strVal val="visible"/>
                                      </p:to>
                                    </p:set>
                                    <p:anim calcmode="lin" valueType="num">
                                      <p:cBhvr additive="base">
                                        <p:cTn id="44" dur="500" fill="hold"/>
                                        <p:tgtEl>
                                          <p:spTgt spid="139268">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9268">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39268">
                                            <p:txEl>
                                              <p:pRg st="6" end="6"/>
                                            </p:txEl>
                                          </p:spTgt>
                                        </p:tgtEl>
                                        <p:attrNameLst>
                                          <p:attrName>style.visibility</p:attrName>
                                        </p:attrNameLst>
                                      </p:cBhvr>
                                      <p:to>
                                        <p:strVal val="visible"/>
                                      </p:to>
                                    </p:set>
                                    <p:anim calcmode="lin" valueType="num">
                                      <p:cBhvr additive="base">
                                        <p:cTn id="50" dur="500" fill="hold"/>
                                        <p:tgtEl>
                                          <p:spTgt spid="139268">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9268">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139268">
                                            <p:txEl>
                                              <p:pRg st="7" end="7"/>
                                            </p:txEl>
                                          </p:spTgt>
                                        </p:tgtEl>
                                        <p:attrNameLst>
                                          <p:attrName>style.visibility</p:attrName>
                                        </p:attrNameLst>
                                      </p:cBhvr>
                                      <p:to>
                                        <p:strVal val="visible"/>
                                      </p:to>
                                    </p:set>
                                    <p:anim calcmode="lin" valueType="num">
                                      <p:cBhvr additive="base">
                                        <p:cTn id="56" dur="500" fill="hold"/>
                                        <p:tgtEl>
                                          <p:spTgt spid="139268">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39268">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4" name="arrow.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nodeType="clickEffect">
                                  <p:stCondLst>
                                    <p:cond delay="0"/>
                                  </p:stCondLst>
                                  <p:childTnLst>
                                    <p:set>
                                      <p:cBhvr>
                                        <p:cTn id="61" dur="1" fill="hold">
                                          <p:stCondLst>
                                            <p:cond delay="0"/>
                                          </p:stCondLst>
                                        </p:cTn>
                                        <p:tgtEl>
                                          <p:spTgt spid="139268">
                                            <p:txEl>
                                              <p:pRg st="8" end="8"/>
                                            </p:txEl>
                                          </p:spTgt>
                                        </p:tgtEl>
                                        <p:attrNameLst>
                                          <p:attrName>style.visibility</p:attrName>
                                        </p:attrNameLst>
                                      </p:cBhvr>
                                      <p:to>
                                        <p:strVal val="visible"/>
                                      </p:to>
                                    </p:set>
                                    <p:anim calcmode="lin" valueType="num">
                                      <p:cBhvr additive="base">
                                        <p:cTn id="62" dur="500" fill="hold"/>
                                        <p:tgtEl>
                                          <p:spTgt spid="139268">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139268">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0"/>
                                            </p:cond>
                                          </p:stCondLst>
                                          <p:endCondLst>
                                            <p:cond evt="onStopAudio" delay="0">
                                              <p:tgtEl>
                                                <p:sldTgt/>
                                              </p:tgtEl>
                                            </p:cond>
                                          </p:endCondLst>
                                        </p:cTn>
                                        <p:tgtEl>
                                          <p:sndTgt r:embed="rId4" name="arrow.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nodeType="clickEffect">
                                  <p:stCondLst>
                                    <p:cond delay="0"/>
                                  </p:stCondLst>
                                  <p:childTnLst>
                                    <p:set>
                                      <p:cBhvr>
                                        <p:cTn id="67" dur="1" fill="hold">
                                          <p:stCondLst>
                                            <p:cond delay="0"/>
                                          </p:stCondLst>
                                        </p:cTn>
                                        <p:tgtEl>
                                          <p:spTgt spid="139268">
                                            <p:txEl>
                                              <p:pRg st="9" end="9"/>
                                            </p:txEl>
                                          </p:spTgt>
                                        </p:tgtEl>
                                        <p:attrNameLst>
                                          <p:attrName>style.visibility</p:attrName>
                                        </p:attrNameLst>
                                      </p:cBhvr>
                                      <p:to>
                                        <p:strVal val="visible"/>
                                      </p:to>
                                    </p:set>
                                    <p:anim calcmode="lin" valueType="num">
                                      <p:cBhvr additive="base">
                                        <p:cTn id="68" dur="500" fill="hold"/>
                                        <p:tgtEl>
                                          <p:spTgt spid="139268">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139268">
                                            <p:txEl>
                                              <p:pRg st="9" end="9"/>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6"/>
                                            </p:cond>
                                          </p:stCondLst>
                                          <p:endCondLst>
                                            <p:cond evt="onStopAudio" delay="0">
                                              <p:tgtEl>
                                                <p:sldTgt/>
                                              </p:tgtEl>
                                            </p:cond>
                                          </p:endCondLst>
                                        </p:cTn>
                                        <p:tgtEl>
                                          <p:sndTgt r:embed="rId4" name="arrow.wav"/>
                                        </p:tgtEl>
                                      </p:cMediaNode>
                                    </p:audio>
                                  </p:sub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4" fill="hold" nodeType="clickEffect">
                                  <p:stCondLst>
                                    <p:cond delay="0"/>
                                  </p:stCondLst>
                                  <p:childTnLst>
                                    <p:set>
                                      <p:cBhvr>
                                        <p:cTn id="73" dur="1" fill="hold">
                                          <p:stCondLst>
                                            <p:cond delay="0"/>
                                          </p:stCondLst>
                                        </p:cTn>
                                        <p:tgtEl>
                                          <p:spTgt spid="139268">
                                            <p:txEl>
                                              <p:pRg st="10" end="10"/>
                                            </p:txEl>
                                          </p:spTgt>
                                        </p:tgtEl>
                                        <p:attrNameLst>
                                          <p:attrName>style.visibility</p:attrName>
                                        </p:attrNameLst>
                                      </p:cBhvr>
                                      <p:to>
                                        <p:strVal val="visible"/>
                                      </p:to>
                                    </p:set>
                                    <p:anim calcmode="lin" valueType="num">
                                      <p:cBhvr additive="base">
                                        <p:cTn id="74" dur="500" fill="hold"/>
                                        <p:tgtEl>
                                          <p:spTgt spid="139268">
                                            <p:txEl>
                                              <p:pRg st="10" end="1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139268">
                                            <p:txEl>
                                              <p:pRg st="10" end="1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2"/>
                                            </p:cond>
                                          </p:stCondLst>
                                          <p:endCondLst>
                                            <p:cond evt="onStopAudio" delay="0">
                                              <p:tgtEl>
                                                <p:sldTgt/>
                                              </p:tgtEl>
                                            </p:cond>
                                          </p:endCondLst>
                                        </p:cTn>
                                        <p:tgtEl>
                                          <p:sndTgt r:embed="rId4" name="arrow.wav"/>
                                        </p:tgtEl>
                                      </p:cMediaNode>
                                    </p:audio>
                                  </p:sub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4" fill="hold" nodeType="clickEffect">
                                  <p:stCondLst>
                                    <p:cond delay="0"/>
                                  </p:stCondLst>
                                  <p:childTnLst>
                                    <p:set>
                                      <p:cBhvr>
                                        <p:cTn id="79" dur="1" fill="hold">
                                          <p:stCondLst>
                                            <p:cond delay="0"/>
                                          </p:stCondLst>
                                        </p:cTn>
                                        <p:tgtEl>
                                          <p:spTgt spid="139268">
                                            <p:txEl>
                                              <p:pRg st="11" end="11"/>
                                            </p:txEl>
                                          </p:spTgt>
                                        </p:tgtEl>
                                        <p:attrNameLst>
                                          <p:attrName>style.visibility</p:attrName>
                                        </p:attrNameLst>
                                      </p:cBhvr>
                                      <p:to>
                                        <p:strVal val="visible"/>
                                      </p:to>
                                    </p:set>
                                    <p:anim calcmode="lin" valueType="num">
                                      <p:cBhvr additive="base">
                                        <p:cTn id="80" dur="500" fill="hold"/>
                                        <p:tgtEl>
                                          <p:spTgt spid="139268">
                                            <p:txEl>
                                              <p:pRg st="11" end="11"/>
                                            </p:txEl>
                                          </p:spTgt>
                                        </p:tgtEl>
                                        <p:attrNameLst>
                                          <p:attrName>ppt_x</p:attrName>
                                        </p:attrNameLst>
                                      </p:cBhvr>
                                      <p:tavLst>
                                        <p:tav tm="0">
                                          <p:val>
                                            <p:strVal val="#ppt_x"/>
                                          </p:val>
                                        </p:tav>
                                        <p:tav tm="100000">
                                          <p:val>
                                            <p:strVal val="#ppt_x"/>
                                          </p:val>
                                        </p:tav>
                                      </p:tavLst>
                                    </p:anim>
                                    <p:anim calcmode="lin" valueType="num">
                                      <p:cBhvr additive="base">
                                        <p:cTn id="81" dur="500" fill="hold"/>
                                        <p:tgtEl>
                                          <p:spTgt spid="139268">
                                            <p:txEl>
                                              <p:pRg st="11" end="1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78"/>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681038" y="1758950"/>
            <a:ext cx="7772400" cy="5099050"/>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33806" name="Picture 14"/>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84213" y="1820863"/>
            <a:ext cx="7788275" cy="3665537"/>
          </a:xfrm>
          <a:prstGeom prst="rect">
            <a:avLst/>
          </a:prstGeom>
          <a:noFill/>
          <a:ln w="9525">
            <a:noFill/>
            <a:miter lim="800000"/>
            <a:headEnd/>
            <a:tailEnd/>
          </a:ln>
        </p:spPr>
      </p:pic>
      <p:sp>
        <p:nvSpPr>
          <p:cNvPr id="141318" name="Text Box 6"/>
          <p:cNvSpPr txBox="1">
            <a:spLocks noChangeArrowheads="1"/>
          </p:cNvSpPr>
          <p:nvPr/>
        </p:nvSpPr>
        <p:spPr bwMode="auto">
          <a:xfrm>
            <a:off x="906463" y="3032125"/>
            <a:ext cx="4652962"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●First use </a:t>
            </a:r>
            <a:r>
              <a:rPr lang="en-US" altLang="en-US" i="1" dirty="0">
                <a:solidFill>
                  <a:schemeClr val="hlink"/>
                </a:solidFill>
                <a:latin typeface="+mn-lt"/>
                <a:cs typeface="Courier New" pitchFamily="49" charset="0"/>
              </a:rPr>
              <a:t>E</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baseline="-25000" dirty="0">
                <a:solidFill>
                  <a:schemeClr val="hlink"/>
                </a:solidFill>
                <a:latin typeface="+mn-lt"/>
                <a:cs typeface="Courier New" pitchFamily="49" charset="0"/>
              </a:rPr>
              <a:t>0</a:t>
            </a:r>
            <a:r>
              <a:rPr lang="en-US" altLang="en-US" dirty="0">
                <a:solidFill>
                  <a:schemeClr val="hlink"/>
                </a:solidFill>
                <a:latin typeface="+mn-lt"/>
                <a:cs typeface="Courier New" pitchFamily="49" charset="0"/>
              </a:rPr>
              <a:t> + </a:t>
            </a:r>
            <a:r>
              <a:rPr lang="en-US" altLang="en-US" i="1" dirty="0" err="1">
                <a:solidFill>
                  <a:schemeClr val="hlink"/>
                </a:solidFill>
                <a:latin typeface="+mn-lt"/>
                <a:cs typeface="Courier New" pitchFamily="49" charset="0"/>
              </a:rPr>
              <a:t>eV</a:t>
            </a:r>
            <a:r>
              <a:rPr lang="en-US" altLang="en-US" dirty="0">
                <a:solidFill>
                  <a:schemeClr val="hlink"/>
                </a:solidFill>
                <a:latin typeface="+mn-lt"/>
                <a:cs typeface="Courier New" pitchFamily="49" charset="0"/>
              </a:rPr>
              <a:t>. Then</a:t>
            </a:r>
          </a:p>
        </p:txBody>
      </p:sp>
      <p:sp>
        <p:nvSpPr>
          <p:cNvPr id="141319" name="Text Box 7"/>
          <p:cNvSpPr txBox="1">
            <a:spLocks noChangeArrowheads="1"/>
          </p:cNvSpPr>
          <p:nvPr/>
        </p:nvSpPr>
        <p:spPr bwMode="auto">
          <a:xfrm>
            <a:off x="2363788" y="3384550"/>
            <a:ext cx="5351462"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E </a:t>
            </a:r>
            <a:r>
              <a:rPr lang="en-US" altLang="en-US" dirty="0">
                <a:solidFill>
                  <a:schemeClr val="hlink"/>
                </a:solidFill>
                <a:latin typeface="+mn-lt"/>
                <a:cs typeface="Courier New" pitchFamily="49" charset="0"/>
              </a:rPr>
              <a:t>= 938 </a:t>
            </a:r>
            <a:r>
              <a:rPr lang="en-US" altLang="en-US" dirty="0" err="1">
                <a:solidFill>
                  <a:schemeClr val="hlink"/>
                </a:solidFill>
                <a:latin typeface="+mn-lt"/>
                <a:cs typeface="Courier New" pitchFamily="49" charset="0"/>
              </a:rPr>
              <a:t>MeV</a:t>
            </a:r>
            <a:r>
              <a:rPr lang="en-US" altLang="en-US" dirty="0">
                <a:solidFill>
                  <a:schemeClr val="hlink"/>
                </a:solidFill>
                <a:latin typeface="+mn-lt"/>
                <a:cs typeface="Courier New" pitchFamily="49" charset="0"/>
              </a:rPr>
              <a:t> + 2.0</a:t>
            </a:r>
            <a:r>
              <a:rPr lang="en-US" altLang="en-US" dirty="0">
                <a:solidFill>
                  <a:schemeClr val="hlink"/>
                </a:solidFill>
                <a:latin typeface="+mn-lt"/>
                <a:cs typeface="Courier New" pitchFamily="49" charset="0"/>
                <a:sym typeface="Symbol" pitchFamily="18" charset="2"/>
              </a:rPr>
              <a:t>10</a:t>
            </a:r>
            <a:r>
              <a:rPr lang="en-US" altLang="en-US" baseline="30000" dirty="0">
                <a:solidFill>
                  <a:schemeClr val="hlink"/>
                </a:solidFill>
                <a:latin typeface="+mn-lt"/>
                <a:cs typeface="Courier New" pitchFamily="49" charset="0"/>
                <a:sym typeface="Symbol" pitchFamily="18" charset="2"/>
              </a:rPr>
              <a:t>3</a:t>
            </a:r>
            <a:r>
              <a:rPr lang="en-US" altLang="en-US" dirty="0">
                <a:solidFill>
                  <a:schemeClr val="hlink"/>
                </a:solidFill>
                <a:latin typeface="+mn-lt"/>
                <a:cs typeface="Courier New" pitchFamily="49" charset="0"/>
                <a:sym typeface="Symbol" pitchFamily="18" charset="2"/>
              </a:rPr>
              <a:t> </a:t>
            </a:r>
            <a:r>
              <a:rPr lang="en-US" altLang="en-US" dirty="0" err="1">
                <a:solidFill>
                  <a:schemeClr val="hlink"/>
                </a:solidFill>
                <a:latin typeface="+mn-lt"/>
                <a:cs typeface="Courier New" pitchFamily="49" charset="0"/>
                <a:sym typeface="Symbol" pitchFamily="18" charset="2"/>
              </a:rPr>
              <a:t>MeV</a:t>
            </a:r>
            <a:endParaRPr lang="en-US" altLang="en-US" dirty="0">
              <a:solidFill>
                <a:schemeClr val="hlink"/>
              </a:solidFill>
              <a:latin typeface="+mn-lt"/>
              <a:cs typeface="Courier New" pitchFamily="49" charset="0"/>
              <a:sym typeface="Symbol" pitchFamily="18" charset="2"/>
            </a:endParaRPr>
          </a:p>
        </p:txBody>
      </p:sp>
      <p:sp>
        <p:nvSpPr>
          <p:cNvPr id="141320" name="Text Box 8"/>
          <p:cNvSpPr txBox="1">
            <a:spLocks noChangeArrowheads="1"/>
          </p:cNvSpPr>
          <p:nvPr/>
        </p:nvSpPr>
        <p:spPr bwMode="auto">
          <a:xfrm>
            <a:off x="2630488" y="3724275"/>
            <a:ext cx="5351462" cy="461963"/>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 2938 </a:t>
            </a:r>
            <a:r>
              <a:rPr lang="en-US" altLang="en-US" dirty="0" err="1">
                <a:solidFill>
                  <a:schemeClr val="hlink"/>
                </a:solidFill>
                <a:latin typeface="+mn-lt"/>
                <a:cs typeface="Courier New" pitchFamily="49" charset="0"/>
              </a:rPr>
              <a:t>MeV</a:t>
            </a:r>
            <a:r>
              <a:rPr lang="en-US" altLang="en-US" dirty="0">
                <a:solidFill>
                  <a:schemeClr val="hlink"/>
                </a:solidFill>
                <a:latin typeface="+mn-lt"/>
                <a:cs typeface="Courier New" pitchFamily="49" charset="0"/>
              </a:rPr>
              <a:t>.</a:t>
            </a:r>
            <a:endParaRPr lang="en-US" altLang="en-US" dirty="0">
              <a:solidFill>
                <a:schemeClr val="hlink"/>
              </a:solidFill>
              <a:latin typeface="+mn-lt"/>
              <a:cs typeface="Courier New" pitchFamily="49" charset="0"/>
              <a:sym typeface="Symbol" pitchFamily="18" charset="2"/>
            </a:endParaRPr>
          </a:p>
        </p:txBody>
      </p:sp>
      <p:sp>
        <p:nvSpPr>
          <p:cNvPr id="141321" name="Text Box 9"/>
          <p:cNvSpPr txBox="1">
            <a:spLocks noChangeArrowheads="1"/>
          </p:cNvSpPr>
          <p:nvPr/>
        </p:nvSpPr>
        <p:spPr bwMode="auto">
          <a:xfrm>
            <a:off x="890588" y="4365625"/>
            <a:ext cx="6327775" cy="461963"/>
          </a:xfrm>
          <a:prstGeom prst="rect">
            <a:avLst/>
          </a:prstGeom>
          <a:noFill/>
          <a:ln w="9525">
            <a:noFill/>
            <a:miter lim="800000"/>
            <a:headEnd/>
            <a:tailEnd/>
          </a:ln>
        </p:spPr>
        <p:txBody>
          <a:bodyPr>
            <a:spAutoFit/>
          </a:bodyPr>
          <a:lstStyle/>
          <a:p>
            <a:pPr>
              <a:defRPr/>
            </a:pPr>
            <a:r>
              <a:rPr lang="en-US" altLang="en-US">
                <a:solidFill>
                  <a:schemeClr val="hlink"/>
                </a:solidFill>
                <a:latin typeface="+mn-lt"/>
                <a:cs typeface="Courier New" pitchFamily="49" charset="0"/>
              </a:rPr>
              <a:t>●Now use </a:t>
            </a:r>
            <a:r>
              <a:rPr lang="en-US" altLang="en-US" i="1">
                <a:solidFill>
                  <a:schemeClr val="hlink"/>
                </a:solidFill>
                <a:latin typeface="+mn-lt"/>
                <a:cs typeface="Courier New" pitchFamily="49" charset="0"/>
              </a:rPr>
              <a:t>E</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a:t>
            </a:r>
            <a:r>
              <a:rPr lang="en-US" altLang="en-US" i="1">
                <a:solidFill>
                  <a:schemeClr val="hlink"/>
                </a:solidFill>
                <a:latin typeface="+mn-lt"/>
                <a:cs typeface="Courier New" pitchFamily="49" charset="0"/>
              </a:rPr>
              <a:t>p</a:t>
            </a:r>
            <a:r>
              <a:rPr lang="en-US" altLang="en-US" baseline="30000">
                <a:solidFill>
                  <a:schemeClr val="hlink"/>
                </a:solidFill>
                <a:latin typeface="+mn-lt"/>
                <a:cs typeface="Courier New" pitchFamily="49" charset="0"/>
              </a:rPr>
              <a:t>2</a:t>
            </a:r>
            <a:r>
              <a:rPr lang="en-US" altLang="en-US" i="1">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a:t>
            </a:r>
            <a:r>
              <a:rPr lang="en-US" altLang="en-US" i="1">
                <a:solidFill>
                  <a:schemeClr val="hlink"/>
                </a:solidFill>
                <a:latin typeface="+mn-lt"/>
                <a:cs typeface="Courier New" pitchFamily="49" charset="0"/>
              </a:rPr>
              <a:t>m</a:t>
            </a:r>
            <a:r>
              <a:rPr lang="en-US" altLang="en-US" baseline="-25000">
                <a:solidFill>
                  <a:schemeClr val="hlink"/>
                </a:solidFill>
                <a:latin typeface="+mn-lt"/>
                <a:cs typeface="Courier New" pitchFamily="49" charset="0"/>
              </a:rPr>
              <a:t>0</a:t>
            </a:r>
            <a:r>
              <a:rPr lang="en-US" altLang="en-US" baseline="30000">
                <a:solidFill>
                  <a:schemeClr val="hlink"/>
                </a:solidFill>
                <a:latin typeface="+mn-lt"/>
                <a:cs typeface="Courier New" pitchFamily="49" charset="0"/>
              </a:rPr>
              <a:t>2</a:t>
            </a:r>
            <a:r>
              <a:rPr lang="en-US" altLang="en-US" i="1">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4</a:t>
            </a:r>
            <a:r>
              <a:rPr lang="en-US" altLang="en-US">
                <a:solidFill>
                  <a:schemeClr val="hlink"/>
                </a:solidFill>
                <a:latin typeface="+mn-lt"/>
                <a:cs typeface="Courier New" pitchFamily="49" charset="0"/>
              </a:rPr>
              <a:t>. Then</a:t>
            </a:r>
          </a:p>
        </p:txBody>
      </p:sp>
      <p:sp>
        <p:nvSpPr>
          <p:cNvPr id="141322" name="Text Box 10"/>
          <p:cNvSpPr txBox="1">
            <a:spLocks noChangeArrowheads="1"/>
          </p:cNvSpPr>
          <p:nvPr/>
        </p:nvSpPr>
        <p:spPr bwMode="auto">
          <a:xfrm>
            <a:off x="2136775" y="4695825"/>
            <a:ext cx="2884488"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p</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2</a:t>
            </a:r>
          </a:p>
        </p:txBody>
      </p:sp>
      <p:sp>
        <p:nvSpPr>
          <p:cNvPr id="141323" name="Text Box 11"/>
          <p:cNvSpPr txBox="1">
            <a:spLocks noChangeArrowheads="1"/>
          </p:cNvSpPr>
          <p:nvPr/>
        </p:nvSpPr>
        <p:spPr bwMode="auto">
          <a:xfrm>
            <a:off x="2127250" y="5014913"/>
            <a:ext cx="4618038" cy="460375"/>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p</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2938</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938</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7752000</a:t>
            </a:r>
            <a:endParaRPr lang="en-US" altLang="en-US" baseline="30000" dirty="0">
              <a:solidFill>
                <a:schemeClr val="hlink"/>
              </a:solidFill>
              <a:latin typeface="+mn-lt"/>
              <a:cs typeface="Courier New" pitchFamily="49" charset="0"/>
            </a:endParaRPr>
          </a:p>
        </p:txBody>
      </p:sp>
      <p:sp>
        <p:nvSpPr>
          <p:cNvPr id="141324" name="Text Box 12"/>
          <p:cNvSpPr txBox="1">
            <a:spLocks noChangeArrowheads="1"/>
          </p:cNvSpPr>
          <p:nvPr/>
        </p:nvSpPr>
        <p:spPr bwMode="auto">
          <a:xfrm>
            <a:off x="2354263" y="5356225"/>
            <a:ext cx="4618037"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pc</a:t>
            </a:r>
            <a:r>
              <a:rPr lang="en-US" altLang="en-US" dirty="0">
                <a:solidFill>
                  <a:schemeClr val="hlink"/>
                </a:solidFill>
                <a:latin typeface="+mn-lt"/>
                <a:cs typeface="Courier New" pitchFamily="49" charset="0"/>
              </a:rPr>
              <a:t> = 2784 </a:t>
            </a:r>
            <a:r>
              <a:rPr lang="en-US" altLang="en-US" dirty="0" err="1">
                <a:solidFill>
                  <a:schemeClr val="hlink"/>
                </a:solidFill>
                <a:latin typeface="+mn-lt"/>
                <a:cs typeface="Courier New" pitchFamily="49" charset="0"/>
              </a:rPr>
              <a:t>MeV</a:t>
            </a:r>
            <a:endParaRPr lang="en-US" altLang="en-US" baseline="30000" dirty="0">
              <a:solidFill>
                <a:schemeClr val="hlink"/>
              </a:solidFill>
              <a:latin typeface="+mn-lt"/>
              <a:cs typeface="Courier New" pitchFamily="49" charset="0"/>
            </a:endParaRPr>
          </a:p>
        </p:txBody>
      </p:sp>
      <p:sp>
        <p:nvSpPr>
          <p:cNvPr id="141325" name="Text Box 13"/>
          <p:cNvSpPr txBox="1">
            <a:spLocks noChangeArrowheads="1"/>
          </p:cNvSpPr>
          <p:nvPr/>
        </p:nvSpPr>
        <p:spPr bwMode="auto">
          <a:xfrm>
            <a:off x="2517775" y="5632450"/>
            <a:ext cx="4618038" cy="461963"/>
          </a:xfrm>
          <a:prstGeom prst="rect">
            <a:avLst/>
          </a:prstGeom>
          <a:noFill/>
          <a:ln w="9525">
            <a:noFill/>
            <a:miter lim="800000"/>
            <a:headEnd/>
            <a:tailEnd/>
          </a:ln>
        </p:spPr>
        <p:txBody>
          <a:bodyPr>
            <a:spAutoFit/>
          </a:bodyPr>
          <a:lstStyle/>
          <a:p>
            <a:pPr>
              <a:defRPr/>
            </a:pPr>
            <a:r>
              <a:rPr lang="en-US" altLang="en-US" i="1">
                <a:solidFill>
                  <a:schemeClr val="hlink"/>
                </a:solidFill>
                <a:latin typeface="+mn-lt"/>
                <a:cs typeface="Courier New" pitchFamily="49" charset="0"/>
              </a:rPr>
              <a:t>p</a:t>
            </a:r>
            <a:r>
              <a:rPr lang="en-US" altLang="en-US">
                <a:solidFill>
                  <a:schemeClr val="hlink"/>
                </a:solidFill>
                <a:latin typeface="+mn-lt"/>
                <a:cs typeface="Courier New" pitchFamily="49" charset="0"/>
              </a:rPr>
              <a:t> = 2.8</a:t>
            </a:r>
            <a:r>
              <a:rPr lang="en-US" altLang="en-US">
                <a:solidFill>
                  <a:schemeClr val="hlink"/>
                </a:solidFill>
                <a:latin typeface="+mn-lt"/>
                <a:cs typeface="Courier New" pitchFamily="49" charset="0"/>
                <a:sym typeface="Symbol" pitchFamily="18" charset="2"/>
              </a:rPr>
              <a:t>10</a:t>
            </a:r>
            <a:r>
              <a:rPr lang="en-US" altLang="en-US" baseline="30000">
                <a:solidFill>
                  <a:schemeClr val="hlink"/>
                </a:solidFill>
                <a:latin typeface="+mn-lt"/>
                <a:cs typeface="Courier New" pitchFamily="49" charset="0"/>
                <a:sym typeface="Symbol" pitchFamily="18" charset="2"/>
              </a:rPr>
              <a:t>3</a:t>
            </a:r>
            <a:r>
              <a:rPr lang="en-US" altLang="en-US">
                <a:solidFill>
                  <a:schemeClr val="hlink"/>
                </a:solidFill>
                <a:latin typeface="+mn-lt"/>
                <a:cs typeface="Courier New" pitchFamily="49" charset="0"/>
              </a:rPr>
              <a:t> MeV</a:t>
            </a:r>
            <a:r>
              <a:rPr lang="en-US" altLang="en-US" baseline="-25000">
                <a:solidFill>
                  <a:schemeClr val="hlink"/>
                </a:solidFill>
                <a:latin typeface="+mn-lt"/>
                <a:cs typeface="Courier New" pitchFamily="49" charset="0"/>
              </a:rPr>
              <a:t> </a:t>
            </a:r>
            <a:r>
              <a:rPr lang="en-US" altLang="en-US">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-1</a:t>
            </a:r>
            <a:r>
              <a:rPr lang="en-US" altLang="en-US">
                <a:solidFill>
                  <a:schemeClr val="hlink"/>
                </a:solidFill>
                <a:latin typeface="+mn-lt"/>
                <a:cs typeface="Courier New" pitchFamily="49" charset="0"/>
              </a:rPr>
              <a:t>.</a:t>
            </a:r>
            <a:endParaRPr lang="en-US" altLang="en-US" baseline="30000">
              <a:solidFill>
                <a:schemeClr val="hlink"/>
              </a:solidFill>
              <a:latin typeface="+mn-lt"/>
              <a:cs typeface="Courier New" pitchFamily="49" charset="0"/>
            </a:endParaRPr>
          </a:p>
        </p:txBody>
      </p:sp>
      <p:sp>
        <p:nvSpPr>
          <p:cNvPr id="33804"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33805" name="Rectangle 2"/>
          <p:cNvSpPr>
            <a:spLocks noChangeArrowheads="1"/>
          </p:cNvSpPr>
          <p:nvPr/>
        </p:nvSpPr>
        <p:spPr bwMode="auto">
          <a:xfrm>
            <a:off x="685800" y="1338263"/>
            <a:ext cx="7772400" cy="4349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cs typeface="Times New Roman" pitchFamily="18" charset="0"/>
              </a:rPr>
              <a:t>Relativistic energy and momentum</a:t>
            </a:r>
            <a:endParaRPr lang="en-US" altLang="en-US" sz="2000">
              <a:solidFill>
                <a:srgbClr val="000000"/>
              </a:solidFill>
              <a:latin typeface="Courier New" pitchFamily="49" charset="0"/>
              <a:cs typeface="Times New Roman" pitchFamily="18" charset="0"/>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3806"/>
                                        </p:tgtEl>
                                        <p:attrNameLst>
                                          <p:attrName>style.visibility</p:attrName>
                                        </p:attrNameLst>
                                      </p:cBhvr>
                                      <p:to>
                                        <p:strVal val="visible"/>
                                      </p:to>
                                    </p:set>
                                    <p:anim calcmode="lin" valueType="num">
                                      <p:cBhvr additive="base">
                                        <p:cTn id="7" dur="500" fill="hold"/>
                                        <p:tgtEl>
                                          <p:spTgt spid="33806"/>
                                        </p:tgtEl>
                                        <p:attrNameLst>
                                          <p:attrName>ppt_x</p:attrName>
                                        </p:attrNameLst>
                                      </p:cBhvr>
                                      <p:tavLst>
                                        <p:tav tm="0">
                                          <p:val>
                                            <p:strVal val="#ppt_x"/>
                                          </p:val>
                                        </p:tav>
                                        <p:tav tm="100000">
                                          <p:val>
                                            <p:strVal val="#ppt_x"/>
                                          </p:val>
                                        </p:tav>
                                      </p:tavLst>
                                    </p:anim>
                                    <p:anim calcmode="lin" valueType="num">
                                      <p:cBhvr additive="base">
                                        <p:cTn id="8" dur="500" fill="hold"/>
                                        <p:tgtEl>
                                          <p:spTgt spid="33806"/>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1318">
                                            <p:txEl>
                                              <p:pRg st="0" end="0"/>
                                            </p:txEl>
                                          </p:spTgt>
                                        </p:tgtEl>
                                        <p:attrNameLst>
                                          <p:attrName>style.visibility</p:attrName>
                                        </p:attrNameLst>
                                      </p:cBhvr>
                                      <p:to>
                                        <p:strVal val="visible"/>
                                      </p:to>
                                    </p:set>
                                    <p:anim calcmode="lin" valueType="num">
                                      <p:cBhvr additive="base">
                                        <p:cTn id="13" dur="500" fill="hold"/>
                                        <p:tgtEl>
                                          <p:spTgt spid="14131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131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41319">
                                            <p:txEl>
                                              <p:pRg st="0" end="0"/>
                                            </p:txEl>
                                          </p:spTgt>
                                        </p:tgtEl>
                                        <p:attrNameLst>
                                          <p:attrName>style.visibility</p:attrName>
                                        </p:attrNameLst>
                                      </p:cBhvr>
                                      <p:to>
                                        <p:strVal val="visible"/>
                                      </p:to>
                                    </p:set>
                                    <p:anim calcmode="lin" valueType="num">
                                      <p:cBhvr additive="base">
                                        <p:cTn id="19" dur="500" fill="hold"/>
                                        <p:tgtEl>
                                          <p:spTgt spid="14131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131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41320">
                                            <p:txEl>
                                              <p:pRg st="0" end="0"/>
                                            </p:txEl>
                                          </p:spTgt>
                                        </p:tgtEl>
                                        <p:attrNameLst>
                                          <p:attrName>style.visibility</p:attrName>
                                        </p:attrNameLst>
                                      </p:cBhvr>
                                      <p:to>
                                        <p:strVal val="visible"/>
                                      </p:to>
                                    </p:set>
                                    <p:anim calcmode="lin" valueType="num">
                                      <p:cBhvr additive="base">
                                        <p:cTn id="25" dur="500" fill="hold"/>
                                        <p:tgtEl>
                                          <p:spTgt spid="141320">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132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41321">
                                            <p:txEl>
                                              <p:pRg st="0" end="0"/>
                                            </p:txEl>
                                          </p:spTgt>
                                        </p:tgtEl>
                                        <p:attrNameLst>
                                          <p:attrName>style.visibility</p:attrName>
                                        </p:attrNameLst>
                                      </p:cBhvr>
                                      <p:to>
                                        <p:strVal val="visible"/>
                                      </p:to>
                                    </p:set>
                                    <p:anim calcmode="lin" valueType="num">
                                      <p:cBhvr additive="base">
                                        <p:cTn id="31" dur="500" fill="hold"/>
                                        <p:tgtEl>
                                          <p:spTgt spid="141321">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1321">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41322">
                                            <p:txEl>
                                              <p:pRg st="0" end="0"/>
                                            </p:txEl>
                                          </p:spTgt>
                                        </p:tgtEl>
                                        <p:attrNameLst>
                                          <p:attrName>style.visibility</p:attrName>
                                        </p:attrNameLst>
                                      </p:cBhvr>
                                      <p:to>
                                        <p:strVal val="visible"/>
                                      </p:to>
                                    </p:set>
                                    <p:anim calcmode="lin" valueType="num">
                                      <p:cBhvr additive="base">
                                        <p:cTn id="37" dur="500" fill="hold"/>
                                        <p:tgtEl>
                                          <p:spTgt spid="14132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1322">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141323">
                                            <p:txEl>
                                              <p:pRg st="0" end="0"/>
                                            </p:txEl>
                                          </p:spTgt>
                                        </p:tgtEl>
                                        <p:attrNameLst>
                                          <p:attrName>style.visibility</p:attrName>
                                        </p:attrNameLst>
                                      </p:cBhvr>
                                      <p:to>
                                        <p:strVal val="visible"/>
                                      </p:to>
                                    </p:set>
                                    <p:anim calcmode="lin" valueType="num">
                                      <p:cBhvr additive="base">
                                        <p:cTn id="43" dur="500" fill="hold"/>
                                        <p:tgtEl>
                                          <p:spTgt spid="141323">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132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141324">
                                            <p:txEl>
                                              <p:pRg st="0" end="0"/>
                                            </p:txEl>
                                          </p:spTgt>
                                        </p:tgtEl>
                                        <p:attrNameLst>
                                          <p:attrName>style.visibility</p:attrName>
                                        </p:attrNameLst>
                                      </p:cBhvr>
                                      <p:to>
                                        <p:strVal val="visible"/>
                                      </p:to>
                                    </p:set>
                                    <p:anim calcmode="lin" valueType="num">
                                      <p:cBhvr additive="base">
                                        <p:cTn id="49" dur="500" fill="hold"/>
                                        <p:tgtEl>
                                          <p:spTgt spid="141324">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4132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141325">
                                            <p:txEl>
                                              <p:pRg st="0" end="0"/>
                                            </p:txEl>
                                          </p:spTgt>
                                        </p:tgtEl>
                                        <p:attrNameLst>
                                          <p:attrName>style.visibility</p:attrName>
                                        </p:attrNameLst>
                                      </p:cBhvr>
                                      <p:to>
                                        <p:strVal val="visible"/>
                                      </p:to>
                                    </p:set>
                                    <p:anim calcmode="lin" valueType="num">
                                      <p:cBhvr additive="base">
                                        <p:cTn id="55" dur="500" fill="hold"/>
                                        <p:tgtEl>
                                          <p:spTgt spid="141325">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14132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4"/>
          <p:cNvSpPr>
            <a:spLocks noChangeArrowheads="1"/>
          </p:cNvSpPr>
          <p:nvPr/>
        </p:nvSpPr>
        <p:spPr bwMode="auto">
          <a:xfrm>
            <a:off x="681038" y="1744663"/>
            <a:ext cx="7772400" cy="5113337"/>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143365" name="Picture 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700088" y="1790700"/>
            <a:ext cx="7720012" cy="2117725"/>
          </a:xfrm>
          <a:prstGeom prst="rect">
            <a:avLst/>
          </a:prstGeom>
          <a:noFill/>
          <a:ln w="9525">
            <a:noFill/>
            <a:miter lim="800000"/>
            <a:headEnd/>
            <a:tailEnd/>
          </a:ln>
        </p:spPr>
      </p:pic>
      <p:pic>
        <p:nvPicPr>
          <p:cNvPr id="143366" name="Picture 6"/>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663575" y="3951288"/>
            <a:ext cx="7729538" cy="2408237"/>
          </a:xfrm>
          <a:prstGeom prst="rect">
            <a:avLst/>
          </a:prstGeom>
          <a:noFill/>
          <a:ln w="9525">
            <a:noFill/>
            <a:miter lim="800000"/>
            <a:headEnd/>
            <a:tailEnd/>
          </a:ln>
        </p:spPr>
      </p:pic>
      <p:sp>
        <p:nvSpPr>
          <p:cNvPr id="143367" name="Text Box 7"/>
          <p:cNvSpPr txBox="1">
            <a:spLocks noChangeArrowheads="1"/>
          </p:cNvSpPr>
          <p:nvPr/>
        </p:nvSpPr>
        <p:spPr bwMode="auto">
          <a:xfrm>
            <a:off x="804863" y="4992688"/>
            <a:ext cx="7745412" cy="757130"/>
          </a:xfrm>
          <a:prstGeom prst="rect">
            <a:avLst/>
          </a:prstGeom>
          <a:noFill/>
          <a:ln w="9525">
            <a:noFill/>
            <a:miter lim="800000"/>
            <a:headEnd/>
            <a:tailEnd/>
          </a:ln>
        </p:spPr>
        <p:txBody>
          <a:bodyPr>
            <a:spAutoFit/>
          </a:bodyPr>
          <a:lstStyle/>
          <a:p>
            <a:pPr>
              <a:lnSpc>
                <a:spcPct val="90000"/>
              </a:lnSpc>
              <a:defRPr/>
            </a:pPr>
            <a:r>
              <a:rPr lang="en-US" altLang="en-US" dirty="0">
                <a:solidFill>
                  <a:schemeClr val="hlink"/>
                </a:solidFill>
                <a:latin typeface="+mn-lt"/>
                <a:cs typeface="Courier New" pitchFamily="49" charset="0"/>
              </a:rPr>
              <a:t>●The particle and antiparticle pair was created from the kinetic energy of the original protons.</a:t>
            </a:r>
            <a:endParaRPr lang="en-US" altLang="en-US" dirty="0">
              <a:solidFill>
                <a:schemeClr val="hlink"/>
              </a:solidFill>
              <a:latin typeface="+mn-lt"/>
              <a:cs typeface="Courier New" pitchFamily="49" charset="0"/>
              <a:sym typeface="Symbol" pitchFamily="18" charset="2"/>
            </a:endParaRPr>
          </a:p>
        </p:txBody>
      </p:sp>
      <p:sp>
        <p:nvSpPr>
          <p:cNvPr id="143368" name="Text Box 8"/>
          <p:cNvSpPr txBox="1">
            <a:spLocks noChangeArrowheads="1"/>
          </p:cNvSpPr>
          <p:nvPr/>
        </p:nvSpPr>
        <p:spPr bwMode="auto">
          <a:xfrm>
            <a:off x="788988" y="6348413"/>
            <a:ext cx="7745412" cy="461962"/>
          </a:xfrm>
          <a:prstGeom prst="rect">
            <a:avLst/>
          </a:prstGeom>
          <a:noFill/>
          <a:ln w="9525">
            <a:noFill/>
            <a:miter lim="800000"/>
            <a:headEnd/>
            <a:tailEnd/>
          </a:ln>
        </p:spPr>
        <p:txBody>
          <a:bodyPr>
            <a:spAutoFit/>
          </a:bodyPr>
          <a:lstStyle/>
          <a:p>
            <a:pPr>
              <a:defRPr/>
            </a:pPr>
            <a:r>
              <a:rPr lang="en-US" altLang="en-US" dirty="0">
                <a:solidFill>
                  <a:schemeClr val="hlink"/>
                </a:solidFill>
                <a:latin typeface="+mn-lt"/>
                <a:cs typeface="Courier New" pitchFamily="49" charset="0"/>
              </a:rPr>
              <a:t>●Assume no extra kinetic energy in the products.</a:t>
            </a:r>
            <a:endParaRPr lang="en-US" altLang="en-US" dirty="0">
              <a:solidFill>
                <a:schemeClr val="hlink"/>
              </a:solidFill>
              <a:latin typeface="+mn-lt"/>
              <a:cs typeface="Courier New" pitchFamily="49" charset="0"/>
              <a:sym typeface="Symbol" pitchFamily="18" charset="2"/>
            </a:endParaRPr>
          </a:p>
        </p:txBody>
      </p:sp>
      <p:sp>
        <p:nvSpPr>
          <p:cNvPr id="143369" name="Text Box 9"/>
          <p:cNvSpPr txBox="1">
            <a:spLocks noChangeArrowheads="1"/>
          </p:cNvSpPr>
          <p:nvPr/>
        </p:nvSpPr>
        <p:spPr bwMode="auto">
          <a:xfrm>
            <a:off x="801688" y="5624513"/>
            <a:ext cx="7745412" cy="757130"/>
          </a:xfrm>
          <a:prstGeom prst="rect">
            <a:avLst/>
          </a:prstGeom>
          <a:noFill/>
          <a:ln w="9525">
            <a:noFill/>
            <a:miter lim="800000"/>
            <a:headEnd/>
            <a:tailEnd/>
          </a:ln>
        </p:spPr>
        <p:txBody>
          <a:bodyPr>
            <a:spAutoFit/>
          </a:bodyPr>
          <a:lstStyle/>
          <a:p>
            <a:pPr>
              <a:lnSpc>
                <a:spcPct val="90000"/>
              </a:lnSpc>
              <a:defRPr/>
            </a:pPr>
            <a:r>
              <a:rPr lang="en-US" altLang="en-US" dirty="0">
                <a:solidFill>
                  <a:schemeClr val="hlink"/>
                </a:solidFill>
                <a:latin typeface="+mn-lt"/>
                <a:cs typeface="Courier New" pitchFamily="49" charset="0"/>
              </a:rPr>
              <a:t>●Thus each of the colliding protons must have a total energy of 2</a:t>
            </a:r>
            <a:r>
              <a:rPr lang="en-US" altLang="en-US" dirty="0">
                <a:solidFill>
                  <a:schemeClr val="hlink"/>
                </a:solidFill>
                <a:latin typeface="+mn-lt"/>
                <a:cs typeface="Courier New" pitchFamily="49" charset="0"/>
                <a:sym typeface="Symbol" pitchFamily="18" charset="2"/>
              </a:rPr>
              <a:t>930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 = 1860 </a:t>
            </a:r>
            <a:r>
              <a:rPr lang="en-US" altLang="en-US" dirty="0" err="1">
                <a:solidFill>
                  <a:schemeClr val="hlink"/>
                </a:solidFill>
                <a:latin typeface="+mn-lt"/>
                <a:cs typeface="Courier New" pitchFamily="49" charset="0"/>
                <a:sym typeface="Symbol" pitchFamily="18" charset="2"/>
              </a:rPr>
              <a:t>MeV</a:t>
            </a:r>
            <a:r>
              <a:rPr lang="en-US" altLang="en-US" dirty="0">
                <a:solidFill>
                  <a:schemeClr val="hlink"/>
                </a:solidFill>
                <a:latin typeface="+mn-lt"/>
                <a:cs typeface="Courier New" pitchFamily="49" charset="0"/>
                <a:sym typeface="Symbol" pitchFamily="18" charset="2"/>
              </a:rPr>
              <a:t>.</a:t>
            </a:r>
          </a:p>
        </p:txBody>
      </p:sp>
      <p:sp>
        <p:nvSpPr>
          <p:cNvPr id="34824"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34825" name="Rectangle 2"/>
          <p:cNvSpPr>
            <a:spLocks noChangeArrowheads="1"/>
          </p:cNvSpPr>
          <p:nvPr/>
        </p:nvSpPr>
        <p:spPr bwMode="auto">
          <a:xfrm>
            <a:off x="685800" y="1338263"/>
            <a:ext cx="7772400" cy="4349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cs typeface="Times New Roman" pitchFamily="18" charset="0"/>
              </a:rPr>
              <a:t>Relativistic energy and momentum</a:t>
            </a:r>
            <a:endParaRPr lang="en-US" altLang="en-US" sz="2000">
              <a:solidFill>
                <a:srgbClr val="000000"/>
              </a:solidFill>
              <a:latin typeface="Courier New" pitchFamily="49" charset="0"/>
              <a:cs typeface="Times New Roman" pitchFamily="18" charset="0"/>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43365"/>
                                        </p:tgtEl>
                                        <p:attrNameLst>
                                          <p:attrName>style.visibility</p:attrName>
                                        </p:attrNameLst>
                                      </p:cBhvr>
                                      <p:to>
                                        <p:strVal val="visible"/>
                                      </p:to>
                                    </p:set>
                                    <p:anim calcmode="lin" valueType="num">
                                      <p:cBhvr additive="base">
                                        <p:cTn id="7" dur="500" fill="hold"/>
                                        <p:tgtEl>
                                          <p:spTgt spid="143365"/>
                                        </p:tgtEl>
                                        <p:attrNameLst>
                                          <p:attrName>ppt_x</p:attrName>
                                        </p:attrNameLst>
                                      </p:cBhvr>
                                      <p:tavLst>
                                        <p:tav tm="0">
                                          <p:val>
                                            <p:strVal val="#ppt_x"/>
                                          </p:val>
                                        </p:tav>
                                        <p:tav tm="100000">
                                          <p:val>
                                            <p:strVal val="#ppt_x"/>
                                          </p:val>
                                        </p:tav>
                                      </p:tavLst>
                                    </p:anim>
                                    <p:anim calcmode="lin" valueType="num">
                                      <p:cBhvr additive="base">
                                        <p:cTn id="8" dur="500" fill="hold"/>
                                        <p:tgtEl>
                                          <p:spTgt spid="143365"/>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143366"/>
                                        </p:tgtEl>
                                        <p:attrNameLst>
                                          <p:attrName>style.visibility</p:attrName>
                                        </p:attrNameLst>
                                      </p:cBhvr>
                                      <p:to>
                                        <p:strVal val="visible"/>
                                      </p:to>
                                    </p:set>
                                    <p:anim calcmode="lin" valueType="num">
                                      <p:cBhvr>
                                        <p:cTn id="13" dur="500" fill="hold"/>
                                        <p:tgtEl>
                                          <p:spTgt spid="143366"/>
                                        </p:tgtEl>
                                        <p:attrNameLst>
                                          <p:attrName>ppt_w</p:attrName>
                                        </p:attrNameLst>
                                      </p:cBhvr>
                                      <p:tavLst>
                                        <p:tav tm="0">
                                          <p:val>
                                            <p:fltVal val="0"/>
                                          </p:val>
                                        </p:tav>
                                        <p:tav tm="100000">
                                          <p:val>
                                            <p:strVal val="#ppt_w"/>
                                          </p:val>
                                        </p:tav>
                                      </p:tavLst>
                                    </p:anim>
                                    <p:anim calcmode="lin" valueType="num">
                                      <p:cBhvr>
                                        <p:cTn id="14" dur="500" fill="hold"/>
                                        <p:tgtEl>
                                          <p:spTgt spid="143366"/>
                                        </p:tgtEl>
                                        <p:attrNameLst>
                                          <p:attrName>ppt_h</p:attrName>
                                        </p:attrNameLst>
                                      </p:cBhvr>
                                      <p:tavLst>
                                        <p:tav tm="0">
                                          <p:val>
                                            <p:fltVal val="0"/>
                                          </p:val>
                                        </p:tav>
                                        <p:tav tm="100000">
                                          <p:val>
                                            <p:strVal val="#ppt_h"/>
                                          </p:val>
                                        </p:tav>
                                      </p:tavLst>
                                    </p:anim>
                                    <p:animEffect transition="in" filter="fade">
                                      <p:cBhvr>
                                        <p:cTn id="15" dur="500"/>
                                        <p:tgtEl>
                                          <p:spTgt spid="143366"/>
                                        </p:tgtEl>
                                      </p:cBhvr>
                                    </p:animEffect>
                                  </p:childTnLst>
                                  <p:subTnLst>
                                    <p:audio>
                                      <p:cMediaNode>
                                        <p:cTn display="0" masterRel="sameClick">
                                          <p:stCondLst>
                                            <p:cond evt="begin" delay="0">
                                              <p:tn val="11"/>
                                            </p:cond>
                                          </p:stCondLst>
                                          <p:endCondLst>
                                            <p:cond evt="onStopAudio" delay="0">
                                              <p:tgtEl>
                                                <p:sldTgt/>
                                              </p:tgtEl>
                                            </p:cond>
                                          </p:endCondLst>
                                        </p:cTn>
                                        <p:tgtEl>
                                          <p:sndTgt r:embed="rId5" name="camera.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43367">
                                            <p:txEl>
                                              <p:pRg st="0" end="0"/>
                                            </p:txEl>
                                          </p:spTgt>
                                        </p:tgtEl>
                                        <p:attrNameLst>
                                          <p:attrName>style.visibility</p:attrName>
                                        </p:attrNameLst>
                                      </p:cBhvr>
                                      <p:to>
                                        <p:strVal val="visible"/>
                                      </p:to>
                                    </p:set>
                                    <p:anim calcmode="lin" valueType="num">
                                      <p:cBhvr additive="base">
                                        <p:cTn id="20" dur="500" fill="hold"/>
                                        <p:tgtEl>
                                          <p:spTgt spid="143367">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4336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43369">
                                            <p:txEl>
                                              <p:pRg st="0" end="0"/>
                                            </p:txEl>
                                          </p:spTgt>
                                        </p:tgtEl>
                                        <p:attrNameLst>
                                          <p:attrName>style.visibility</p:attrName>
                                        </p:attrNameLst>
                                      </p:cBhvr>
                                      <p:to>
                                        <p:strVal val="visible"/>
                                      </p:to>
                                    </p:set>
                                    <p:anim calcmode="lin" valueType="num">
                                      <p:cBhvr additive="base">
                                        <p:cTn id="26" dur="500" fill="hold"/>
                                        <p:tgtEl>
                                          <p:spTgt spid="143369">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43369">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43368">
                                            <p:txEl>
                                              <p:pRg st="0" end="0"/>
                                            </p:txEl>
                                          </p:spTgt>
                                        </p:tgtEl>
                                        <p:attrNameLst>
                                          <p:attrName>style.visibility</p:attrName>
                                        </p:attrNameLst>
                                      </p:cBhvr>
                                      <p:to>
                                        <p:strVal val="visible"/>
                                      </p:to>
                                    </p:set>
                                    <p:anim calcmode="lin" valueType="num">
                                      <p:cBhvr additive="base">
                                        <p:cTn id="32" dur="500" fill="hold"/>
                                        <p:tgtEl>
                                          <p:spTgt spid="143368">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4336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ChangeArrowheads="1"/>
          </p:cNvSpPr>
          <p:nvPr/>
        </p:nvSpPr>
        <p:spPr bwMode="auto">
          <a:xfrm>
            <a:off x="681038" y="1744663"/>
            <a:ext cx="7772400" cy="5113337"/>
          </a:xfrm>
          <a:prstGeom prst="rect">
            <a:avLst/>
          </a:prstGeom>
          <a:solidFill>
            <a:srgbClr val="CCFFCC"/>
          </a:solidFill>
          <a:ln w="9525">
            <a:noFill/>
            <a:miter lim="800000"/>
            <a:headEnd/>
            <a:tailEnd/>
          </a:ln>
        </p:spPr>
        <p:txBody>
          <a:bodyPr/>
          <a:lstStyle/>
          <a:p>
            <a:endParaRPr lang="en-US" altLang="en-US" sz="2000" baseline="30000">
              <a:latin typeface="Courier New" pitchFamily="49" charset="0"/>
              <a:cs typeface="Courier New" pitchFamily="49" charset="0"/>
              <a:sym typeface="Symbol" pitchFamily="18" charset="2"/>
            </a:endParaRPr>
          </a:p>
        </p:txBody>
      </p:sp>
      <p:pic>
        <p:nvPicPr>
          <p:cNvPr id="35843" name="Picture 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700088" y="1790700"/>
            <a:ext cx="7720012" cy="2117725"/>
          </a:xfrm>
          <a:prstGeom prst="rect">
            <a:avLst/>
          </a:prstGeom>
          <a:noFill/>
          <a:ln w="9525">
            <a:noFill/>
            <a:miter lim="800000"/>
            <a:headEnd/>
            <a:tailEnd/>
          </a:ln>
        </p:spPr>
      </p:pic>
      <p:pic>
        <p:nvPicPr>
          <p:cNvPr id="145414" name="Picture 6"/>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625475" y="3997325"/>
            <a:ext cx="7693025" cy="2635250"/>
          </a:xfrm>
          <a:prstGeom prst="rect">
            <a:avLst/>
          </a:prstGeom>
          <a:noFill/>
          <a:ln w="9525">
            <a:noFill/>
            <a:miter lim="800000"/>
            <a:headEnd/>
            <a:tailEnd/>
          </a:ln>
        </p:spPr>
      </p:pic>
      <p:sp>
        <p:nvSpPr>
          <p:cNvPr id="145415" name="Text Box 7"/>
          <p:cNvSpPr txBox="1">
            <a:spLocks noChangeArrowheads="1"/>
          </p:cNvSpPr>
          <p:nvPr/>
        </p:nvSpPr>
        <p:spPr bwMode="auto">
          <a:xfrm>
            <a:off x="1309688" y="4868863"/>
            <a:ext cx="4846637" cy="461962"/>
          </a:xfrm>
          <a:prstGeom prst="rect">
            <a:avLst/>
          </a:prstGeom>
          <a:noFill/>
          <a:ln w="9525">
            <a:noFill/>
            <a:miter lim="800000"/>
            <a:headEnd/>
            <a:tailEnd/>
          </a:ln>
        </p:spPr>
        <p:txBody>
          <a:bodyPr>
            <a:spAutoFit/>
          </a:bodyPr>
          <a:lstStyle/>
          <a:p>
            <a:pPr>
              <a:defRPr/>
            </a:pPr>
            <a:r>
              <a:rPr lang="en-US" altLang="en-US">
                <a:solidFill>
                  <a:schemeClr val="hlink"/>
                </a:solidFill>
                <a:latin typeface="+mn-lt"/>
                <a:cs typeface="Courier New" pitchFamily="49" charset="0"/>
              </a:rPr>
              <a:t>●Use </a:t>
            </a:r>
            <a:r>
              <a:rPr lang="en-US" altLang="en-US" i="1">
                <a:solidFill>
                  <a:schemeClr val="hlink"/>
                </a:solidFill>
                <a:latin typeface="+mn-lt"/>
                <a:cs typeface="Courier New" pitchFamily="49" charset="0"/>
              </a:rPr>
              <a:t>E</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a:t>
            </a:r>
            <a:r>
              <a:rPr lang="en-US" altLang="en-US" i="1">
                <a:solidFill>
                  <a:schemeClr val="hlink"/>
                </a:solidFill>
                <a:latin typeface="+mn-lt"/>
                <a:cs typeface="Courier New" pitchFamily="49" charset="0"/>
              </a:rPr>
              <a:t>p</a:t>
            </a:r>
            <a:r>
              <a:rPr lang="en-US" altLang="en-US" baseline="30000">
                <a:solidFill>
                  <a:schemeClr val="hlink"/>
                </a:solidFill>
                <a:latin typeface="+mn-lt"/>
                <a:cs typeface="Courier New" pitchFamily="49" charset="0"/>
              </a:rPr>
              <a:t>2</a:t>
            </a:r>
            <a:r>
              <a:rPr lang="en-US" altLang="en-US" i="1">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a:t>
            </a:r>
            <a:r>
              <a:rPr lang="en-US" altLang="en-US" i="1">
                <a:solidFill>
                  <a:schemeClr val="hlink"/>
                </a:solidFill>
                <a:latin typeface="+mn-lt"/>
                <a:cs typeface="Courier New" pitchFamily="49" charset="0"/>
              </a:rPr>
              <a:t>m</a:t>
            </a:r>
            <a:r>
              <a:rPr lang="en-US" altLang="en-US" baseline="-25000">
                <a:solidFill>
                  <a:schemeClr val="hlink"/>
                </a:solidFill>
                <a:latin typeface="+mn-lt"/>
                <a:cs typeface="Courier New" pitchFamily="49" charset="0"/>
              </a:rPr>
              <a:t>0</a:t>
            </a:r>
            <a:r>
              <a:rPr lang="en-US" altLang="en-US" i="1">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Then</a:t>
            </a:r>
          </a:p>
        </p:txBody>
      </p:sp>
      <p:sp>
        <p:nvSpPr>
          <p:cNvPr id="145416" name="Text Box 8"/>
          <p:cNvSpPr txBox="1">
            <a:spLocks noChangeArrowheads="1"/>
          </p:cNvSpPr>
          <p:nvPr/>
        </p:nvSpPr>
        <p:spPr bwMode="auto">
          <a:xfrm>
            <a:off x="2185988" y="5207000"/>
            <a:ext cx="4064000" cy="460375"/>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p</a:t>
            </a:r>
            <a:r>
              <a:rPr lang="en-US" altLang="en-US" baseline="30000" dirty="0">
                <a:solidFill>
                  <a:schemeClr val="hlink"/>
                </a:solidFill>
                <a:latin typeface="+mn-lt"/>
                <a:cs typeface="Courier New" pitchFamily="49" charset="0"/>
              </a:rPr>
              <a:t>2</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E</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 - (</a:t>
            </a:r>
            <a:r>
              <a:rPr lang="en-US" altLang="en-US" i="1" dirty="0">
                <a:solidFill>
                  <a:schemeClr val="hlink"/>
                </a:solidFill>
                <a:latin typeface="+mn-lt"/>
                <a:cs typeface="Courier New" pitchFamily="49" charset="0"/>
              </a:rPr>
              <a:t>m</a:t>
            </a:r>
            <a:r>
              <a:rPr lang="en-US" altLang="en-US" baseline="-25000" dirty="0">
                <a:solidFill>
                  <a:schemeClr val="hlink"/>
                </a:solidFill>
                <a:latin typeface="+mn-lt"/>
                <a:cs typeface="Courier New" pitchFamily="49" charset="0"/>
              </a:rPr>
              <a:t>0</a:t>
            </a:r>
            <a:r>
              <a:rPr lang="en-US" altLang="en-US" i="1" dirty="0">
                <a:solidFill>
                  <a:schemeClr val="hlink"/>
                </a:solidFill>
                <a:latin typeface="+mn-lt"/>
                <a:cs typeface="Courier New" pitchFamily="49" charset="0"/>
              </a:rPr>
              <a:t>c</a:t>
            </a:r>
            <a:r>
              <a:rPr lang="en-US" altLang="en-US" baseline="30000" dirty="0">
                <a:solidFill>
                  <a:schemeClr val="hlink"/>
                </a:solidFill>
                <a:latin typeface="+mn-lt"/>
                <a:cs typeface="Courier New" pitchFamily="49" charset="0"/>
              </a:rPr>
              <a:t>2</a:t>
            </a:r>
            <a:r>
              <a:rPr lang="en-US" altLang="en-US" dirty="0">
                <a:solidFill>
                  <a:schemeClr val="hlink"/>
                </a:solidFill>
                <a:latin typeface="+mn-lt"/>
                <a:cs typeface="Courier New" pitchFamily="49" charset="0"/>
              </a:rPr>
              <a:t>)</a:t>
            </a:r>
            <a:r>
              <a:rPr lang="en-US" altLang="en-US" baseline="30000" dirty="0">
                <a:solidFill>
                  <a:schemeClr val="hlink"/>
                </a:solidFill>
                <a:latin typeface="+mn-lt"/>
                <a:cs typeface="Courier New" pitchFamily="49" charset="0"/>
              </a:rPr>
              <a:t>2</a:t>
            </a:r>
            <a:endParaRPr lang="en-US" altLang="en-US" dirty="0">
              <a:solidFill>
                <a:schemeClr val="hlink"/>
              </a:solidFill>
              <a:latin typeface="+mn-lt"/>
              <a:cs typeface="Courier New" pitchFamily="49" charset="0"/>
            </a:endParaRPr>
          </a:p>
        </p:txBody>
      </p:sp>
      <p:sp>
        <p:nvSpPr>
          <p:cNvPr id="145417" name="Text Box 9"/>
          <p:cNvSpPr txBox="1">
            <a:spLocks noChangeArrowheads="1"/>
          </p:cNvSpPr>
          <p:nvPr/>
        </p:nvSpPr>
        <p:spPr bwMode="auto">
          <a:xfrm>
            <a:off x="2198688" y="5557838"/>
            <a:ext cx="5821362" cy="460375"/>
          </a:xfrm>
          <a:prstGeom prst="rect">
            <a:avLst/>
          </a:prstGeom>
          <a:noFill/>
          <a:ln w="9525">
            <a:noFill/>
            <a:miter lim="800000"/>
            <a:headEnd/>
            <a:tailEnd/>
          </a:ln>
        </p:spPr>
        <p:txBody>
          <a:bodyPr>
            <a:spAutoFit/>
          </a:bodyPr>
          <a:lstStyle/>
          <a:p>
            <a:pPr>
              <a:defRPr/>
            </a:pPr>
            <a:r>
              <a:rPr lang="en-US" altLang="en-US" i="1">
                <a:solidFill>
                  <a:schemeClr val="hlink"/>
                </a:solidFill>
                <a:latin typeface="+mn-lt"/>
                <a:cs typeface="Courier New" pitchFamily="49" charset="0"/>
              </a:rPr>
              <a:t>p</a:t>
            </a:r>
            <a:r>
              <a:rPr lang="en-US" altLang="en-US" baseline="30000">
                <a:solidFill>
                  <a:schemeClr val="hlink"/>
                </a:solidFill>
                <a:latin typeface="+mn-lt"/>
                <a:cs typeface="Courier New" pitchFamily="49" charset="0"/>
              </a:rPr>
              <a:t>2</a:t>
            </a:r>
            <a:r>
              <a:rPr lang="en-US" altLang="en-US" i="1">
                <a:solidFill>
                  <a:schemeClr val="hlink"/>
                </a:solidFill>
                <a:latin typeface="+mn-lt"/>
                <a:cs typeface="Courier New" pitchFamily="49" charset="0"/>
              </a:rPr>
              <a:t>c</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1860</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(930)</a:t>
            </a:r>
            <a:r>
              <a:rPr lang="en-US" altLang="en-US" baseline="30000">
                <a:solidFill>
                  <a:schemeClr val="hlink"/>
                </a:solidFill>
                <a:latin typeface="+mn-lt"/>
                <a:cs typeface="Courier New" pitchFamily="49" charset="0"/>
              </a:rPr>
              <a:t>2</a:t>
            </a:r>
            <a:r>
              <a:rPr lang="en-US" altLang="en-US">
                <a:solidFill>
                  <a:schemeClr val="hlink"/>
                </a:solidFill>
                <a:latin typeface="+mn-lt"/>
                <a:cs typeface="Courier New" pitchFamily="49" charset="0"/>
              </a:rPr>
              <a:t> = 2594700</a:t>
            </a:r>
          </a:p>
        </p:txBody>
      </p:sp>
      <p:sp>
        <p:nvSpPr>
          <p:cNvPr id="145418" name="Text Box 10"/>
          <p:cNvSpPr txBox="1">
            <a:spLocks noChangeArrowheads="1"/>
          </p:cNvSpPr>
          <p:nvPr/>
        </p:nvSpPr>
        <p:spPr bwMode="auto">
          <a:xfrm>
            <a:off x="2587625" y="5943600"/>
            <a:ext cx="2921000" cy="461963"/>
          </a:xfrm>
          <a:prstGeom prst="rect">
            <a:avLst/>
          </a:prstGeom>
          <a:noFill/>
          <a:ln w="9525">
            <a:noFill/>
            <a:miter lim="800000"/>
            <a:headEnd/>
            <a:tailEnd/>
          </a:ln>
        </p:spPr>
        <p:txBody>
          <a:bodyPr>
            <a:spAutoFit/>
          </a:bodyPr>
          <a:lstStyle/>
          <a:p>
            <a:pPr>
              <a:defRPr/>
            </a:pPr>
            <a:r>
              <a:rPr lang="en-US" altLang="en-US" i="1" dirty="0">
                <a:solidFill>
                  <a:schemeClr val="hlink"/>
                </a:solidFill>
                <a:latin typeface="+mn-lt"/>
                <a:cs typeface="Courier New" pitchFamily="49" charset="0"/>
              </a:rPr>
              <a:t>p</a:t>
            </a:r>
            <a:r>
              <a:rPr lang="en-US" altLang="en-US" dirty="0">
                <a:solidFill>
                  <a:schemeClr val="hlink"/>
                </a:solidFill>
                <a:latin typeface="+mn-lt"/>
                <a:cs typeface="Courier New" pitchFamily="49" charset="0"/>
              </a:rPr>
              <a:t> = 1610 </a:t>
            </a:r>
            <a:r>
              <a:rPr lang="en-US" altLang="en-US" dirty="0" err="1">
                <a:solidFill>
                  <a:schemeClr val="hlink"/>
                </a:solidFill>
                <a:latin typeface="+mn-lt"/>
                <a:cs typeface="Courier New" pitchFamily="49" charset="0"/>
              </a:rPr>
              <a:t>MeV</a:t>
            </a:r>
            <a:r>
              <a:rPr lang="en-US" altLang="en-US" dirty="0">
                <a:solidFill>
                  <a:schemeClr val="hlink"/>
                </a:solidFill>
                <a:latin typeface="+mn-lt"/>
                <a:cs typeface="Courier New" pitchFamily="49" charset="0"/>
              </a:rPr>
              <a:t> c</a:t>
            </a:r>
            <a:r>
              <a:rPr lang="en-US" altLang="en-US" baseline="30000" dirty="0">
                <a:solidFill>
                  <a:schemeClr val="hlink"/>
                </a:solidFill>
                <a:latin typeface="+mn-lt"/>
                <a:cs typeface="Courier New" pitchFamily="49" charset="0"/>
              </a:rPr>
              <a:t>-1</a:t>
            </a:r>
            <a:r>
              <a:rPr lang="en-US" altLang="en-US" dirty="0">
                <a:solidFill>
                  <a:schemeClr val="hlink"/>
                </a:solidFill>
                <a:latin typeface="+mn-lt"/>
                <a:cs typeface="Courier New" pitchFamily="49" charset="0"/>
              </a:rPr>
              <a:t>.</a:t>
            </a:r>
          </a:p>
        </p:txBody>
      </p:sp>
      <p:sp>
        <p:nvSpPr>
          <p:cNvPr id="3584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
        <p:nvSpPr>
          <p:cNvPr id="35850" name="Rectangle 2"/>
          <p:cNvSpPr>
            <a:spLocks noChangeArrowheads="1"/>
          </p:cNvSpPr>
          <p:nvPr/>
        </p:nvSpPr>
        <p:spPr bwMode="auto">
          <a:xfrm>
            <a:off x="685800" y="1338263"/>
            <a:ext cx="7772400" cy="4349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cs typeface="Times New Roman" pitchFamily="18" charset="0"/>
              </a:rPr>
              <a:t>Relativistic energy and momentum</a:t>
            </a:r>
            <a:endParaRPr lang="en-US" altLang="en-US" sz="2000">
              <a:solidFill>
                <a:srgbClr val="000000"/>
              </a:solidFill>
              <a:latin typeface="Courier New" pitchFamily="49" charset="0"/>
              <a:cs typeface="Times New Roman" pitchFamily="18" charset="0"/>
            </a:endParaRP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45414"/>
                                        </p:tgtEl>
                                        <p:attrNameLst>
                                          <p:attrName>style.visibility</p:attrName>
                                        </p:attrNameLst>
                                      </p:cBhvr>
                                      <p:to>
                                        <p:strVal val="visible"/>
                                      </p:to>
                                    </p:set>
                                    <p:anim calcmode="lin" valueType="num">
                                      <p:cBhvr additive="base">
                                        <p:cTn id="7" dur="500" fill="hold"/>
                                        <p:tgtEl>
                                          <p:spTgt spid="145414"/>
                                        </p:tgtEl>
                                        <p:attrNameLst>
                                          <p:attrName>ppt_x</p:attrName>
                                        </p:attrNameLst>
                                      </p:cBhvr>
                                      <p:tavLst>
                                        <p:tav tm="0">
                                          <p:val>
                                            <p:strVal val="#ppt_x"/>
                                          </p:val>
                                        </p:tav>
                                        <p:tav tm="100000">
                                          <p:val>
                                            <p:strVal val="#ppt_x"/>
                                          </p:val>
                                        </p:tav>
                                      </p:tavLst>
                                    </p:anim>
                                    <p:anim calcmode="lin" valueType="num">
                                      <p:cBhvr additive="base">
                                        <p:cTn id="8" dur="500" fill="hold"/>
                                        <p:tgtEl>
                                          <p:spTgt spid="14541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45415">
                                            <p:txEl>
                                              <p:pRg st="0" end="0"/>
                                            </p:txEl>
                                          </p:spTgt>
                                        </p:tgtEl>
                                        <p:attrNameLst>
                                          <p:attrName>style.visibility</p:attrName>
                                        </p:attrNameLst>
                                      </p:cBhvr>
                                      <p:to>
                                        <p:strVal val="visible"/>
                                      </p:to>
                                    </p:set>
                                    <p:anim calcmode="lin" valueType="num">
                                      <p:cBhvr additive="base">
                                        <p:cTn id="13" dur="500" fill="hold"/>
                                        <p:tgtEl>
                                          <p:spTgt spid="14541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5415">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45416">
                                            <p:txEl>
                                              <p:pRg st="0" end="0"/>
                                            </p:txEl>
                                          </p:spTgt>
                                        </p:tgtEl>
                                        <p:attrNameLst>
                                          <p:attrName>style.visibility</p:attrName>
                                        </p:attrNameLst>
                                      </p:cBhvr>
                                      <p:to>
                                        <p:strVal val="visible"/>
                                      </p:to>
                                    </p:set>
                                    <p:anim calcmode="lin" valueType="num">
                                      <p:cBhvr additive="base">
                                        <p:cTn id="19" dur="500" fill="hold"/>
                                        <p:tgtEl>
                                          <p:spTgt spid="14541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541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45417">
                                            <p:txEl>
                                              <p:pRg st="0" end="0"/>
                                            </p:txEl>
                                          </p:spTgt>
                                        </p:tgtEl>
                                        <p:attrNameLst>
                                          <p:attrName>style.visibility</p:attrName>
                                        </p:attrNameLst>
                                      </p:cBhvr>
                                      <p:to>
                                        <p:strVal val="visible"/>
                                      </p:to>
                                    </p:set>
                                    <p:anim calcmode="lin" valueType="num">
                                      <p:cBhvr additive="base">
                                        <p:cTn id="25" dur="500" fill="hold"/>
                                        <p:tgtEl>
                                          <p:spTgt spid="14541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541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45418">
                                            <p:txEl>
                                              <p:pRg st="0" end="0"/>
                                            </p:txEl>
                                          </p:spTgt>
                                        </p:tgtEl>
                                        <p:attrNameLst>
                                          <p:attrName>style.visibility</p:attrName>
                                        </p:attrNameLst>
                                      </p:cBhvr>
                                      <p:to>
                                        <p:strVal val="visible"/>
                                      </p:to>
                                    </p:set>
                                    <p:anim calcmode="lin" valueType="num">
                                      <p:cBhvr additive="base">
                                        <p:cTn id="31" dur="500" fill="hold"/>
                                        <p:tgtEl>
                                          <p:spTgt spid="145418">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4541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a:spLocks noChangeArrowheads="1"/>
          </p:cNvSpPr>
          <p:nvPr/>
        </p:nvSpPr>
        <p:spPr bwMode="auto">
          <a:xfrm>
            <a:off x="682625" y="5978525"/>
            <a:ext cx="7764463" cy="879475"/>
          </a:xfrm>
          <a:prstGeom prst="rect">
            <a:avLst/>
          </a:prstGeom>
          <a:solidFill>
            <a:srgbClr val="FFCCCC"/>
          </a:solidFill>
          <a:ln w="9525">
            <a:noFill/>
            <a:miter lim="800000"/>
            <a:headEnd/>
            <a:tailEnd/>
          </a:ln>
        </p:spPr>
        <p:txBody>
          <a:bodyPr/>
          <a:lstStyle/>
          <a:p>
            <a:pPr eaLnBrk="0" hangingPunct="0">
              <a:defRPr/>
            </a:pPr>
            <a:r>
              <a:rPr lang="en-US" altLang="en-US" b="1" i="1" dirty="0">
                <a:latin typeface="+mn-lt"/>
              </a:rPr>
              <a:t>FYI     </a:t>
            </a:r>
            <a:r>
              <a:rPr lang="en-US" altLang="en-US" dirty="0" smtClean="0">
                <a:latin typeface="+mn-lt"/>
              </a:rPr>
              <a:t>Note that the relation </a:t>
            </a:r>
            <a:r>
              <a:rPr lang="en-US" altLang="en-US" i="1" dirty="0" smtClean="0">
                <a:latin typeface="+mn-lt"/>
              </a:rPr>
              <a:t>p</a:t>
            </a:r>
            <a:r>
              <a:rPr lang="en-US" altLang="en-US" dirty="0" smtClean="0">
                <a:latin typeface="+mn-lt"/>
              </a:rPr>
              <a:t> = </a:t>
            </a:r>
            <a:r>
              <a:rPr lang="en-US" altLang="en-US" i="1" dirty="0" smtClean="0">
                <a:latin typeface="+mn-lt"/>
              </a:rPr>
              <a:t>h / </a:t>
            </a:r>
            <a:r>
              <a:rPr lang="en-US" altLang="en-US" dirty="0" smtClean="0">
                <a:latin typeface="+mn-lt"/>
                <a:sym typeface="Symbol"/>
              </a:rPr>
              <a:t> is none other than the De Broglie hypothesis for matter:  </a:t>
            </a:r>
            <a:r>
              <a:rPr lang="en-US" altLang="en-US" dirty="0">
                <a:sym typeface="Symbol"/>
              </a:rPr>
              <a:t> </a:t>
            </a:r>
            <a:r>
              <a:rPr lang="en-US" altLang="en-US" dirty="0" smtClean="0">
                <a:latin typeface="+mn-lt"/>
                <a:sym typeface="Symbol"/>
              </a:rPr>
              <a:t>= </a:t>
            </a:r>
            <a:r>
              <a:rPr lang="en-US" altLang="en-US" i="1" dirty="0" smtClean="0">
                <a:latin typeface="+mn-lt"/>
                <a:sym typeface="Symbol"/>
              </a:rPr>
              <a:t>h / p</a:t>
            </a:r>
            <a:r>
              <a:rPr lang="en-US" altLang="en-US" dirty="0" smtClean="0">
                <a:latin typeface="+mn-lt"/>
                <a:sym typeface="Symbol"/>
              </a:rPr>
              <a:t>.</a:t>
            </a:r>
            <a:endParaRPr lang="en-US" altLang="en-US" dirty="0">
              <a:latin typeface="+mn-lt"/>
            </a:endParaRPr>
          </a:p>
        </p:txBody>
      </p:sp>
      <p:sp>
        <p:nvSpPr>
          <p:cNvPr id="131080" name="Rectangle 8"/>
          <p:cNvSpPr>
            <a:spLocks noChangeArrowheads="1"/>
          </p:cNvSpPr>
          <p:nvPr/>
        </p:nvSpPr>
        <p:spPr bwMode="auto">
          <a:xfrm>
            <a:off x="674688" y="3882684"/>
            <a:ext cx="7772400" cy="2124221"/>
          </a:xfrm>
          <a:prstGeom prst="rect">
            <a:avLst/>
          </a:prstGeom>
          <a:solidFill>
            <a:srgbClr val="FFFFCC"/>
          </a:solidFill>
          <a:ln w="9525">
            <a:noFill/>
            <a:miter lim="800000"/>
            <a:headEnd/>
            <a:tailEnd/>
          </a:ln>
        </p:spPr>
        <p:txBody>
          <a:bodyPr/>
          <a:lstStyle/>
          <a:p>
            <a:pPr eaLnBrk="0" hangingPunct="0">
              <a:spcBef>
                <a:spcPct val="20000"/>
              </a:spcBef>
              <a:defRPr/>
            </a:pPr>
            <a:r>
              <a:rPr lang="en-US" altLang="en-US" dirty="0">
                <a:latin typeface="+mn-lt"/>
                <a:sym typeface="Symbol" pitchFamily="18" charset="2"/>
              </a:rPr>
              <a:t>EXAMPLE: </a:t>
            </a:r>
            <a:r>
              <a:rPr lang="en-US" altLang="en-US" dirty="0" smtClean="0">
                <a:latin typeface="+mn-lt"/>
                <a:sym typeface="Symbol" pitchFamily="18" charset="2"/>
              </a:rPr>
              <a:t> </a:t>
            </a:r>
            <a:r>
              <a:rPr lang="en-US" altLang="en-US" dirty="0" smtClean="0">
                <a:solidFill>
                  <a:srgbClr val="000000"/>
                </a:solidFill>
                <a:latin typeface="+mn-lt"/>
                <a:cs typeface="Times New Roman" pitchFamily="18" charset="0"/>
              </a:rPr>
              <a:t>A photon has a wavelength of 275 nm. What is its momentum? What is its energy?</a:t>
            </a:r>
            <a:endParaRPr lang="en-US" altLang="en-US" dirty="0">
              <a:solidFill>
                <a:srgbClr val="000000"/>
              </a:solidFill>
              <a:latin typeface="+mn-lt"/>
              <a:cs typeface="Times New Roman" pitchFamily="18" charset="0"/>
            </a:endParaRPr>
          </a:p>
          <a:p>
            <a:pPr eaLnBrk="0" hangingPunct="0">
              <a:spcBef>
                <a:spcPct val="20000"/>
              </a:spcBef>
              <a:defRPr/>
            </a:pPr>
            <a:r>
              <a:rPr lang="en-US" altLang="en-US" dirty="0">
                <a:solidFill>
                  <a:srgbClr val="000000"/>
                </a:solidFill>
                <a:latin typeface="+mn-lt"/>
                <a:cs typeface="Times New Roman" pitchFamily="18" charset="0"/>
              </a:rPr>
              <a:t>SOLUTION</a:t>
            </a:r>
            <a:r>
              <a:rPr lang="en-US" altLang="en-US" dirty="0" smtClean="0">
                <a:solidFill>
                  <a:srgbClr val="000000"/>
                </a:solidFill>
                <a:latin typeface="+mn-lt"/>
                <a:cs typeface="Times New Roman" pitchFamily="18" charset="0"/>
              </a:rPr>
              <a:t>:</a:t>
            </a:r>
            <a:endParaRPr lang="en-US" altLang="en-US" dirty="0">
              <a:latin typeface="+mn-lt"/>
              <a:cs typeface="Courier New" pitchFamily="49" charset="0"/>
              <a:sym typeface="Symbol" pitchFamily="18" charset="2"/>
            </a:endParaRPr>
          </a:p>
          <a:p>
            <a:pPr eaLnBrk="0" hangingPunct="0">
              <a:spcBef>
                <a:spcPct val="20000"/>
              </a:spcBef>
              <a:defRPr/>
            </a:pPr>
            <a:r>
              <a:rPr lang="en-US" altLang="en-US" dirty="0" smtClean="0">
                <a:solidFill>
                  <a:srgbClr val="000000"/>
                </a:solidFill>
                <a:latin typeface="+mn-lt"/>
                <a:cs typeface="Times New Roman" pitchFamily="18" charset="0"/>
              </a:rPr>
              <a:t>●</a:t>
            </a:r>
            <a:r>
              <a:rPr lang="en-US" altLang="en-US" i="1" dirty="0" smtClean="0">
                <a:solidFill>
                  <a:srgbClr val="000000"/>
                </a:solidFill>
                <a:latin typeface="+mn-lt"/>
                <a:cs typeface="Times New Roman" pitchFamily="18" charset="0"/>
              </a:rPr>
              <a:t>p</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i="1" dirty="0" smtClean="0">
                <a:latin typeface="+mn-lt"/>
                <a:cs typeface="Courier New" pitchFamily="49" charset="0"/>
                <a:sym typeface="Symbol" pitchFamily="18" charset="2"/>
              </a:rPr>
              <a:t>h / </a:t>
            </a:r>
            <a:r>
              <a:rPr lang="en-US" altLang="en-US" dirty="0">
                <a:ea typeface="Times New Roman" pitchFamily="18" charset="0"/>
                <a:cs typeface="Courier New" pitchFamily="49" charset="0"/>
                <a:sym typeface="Symbol"/>
              </a:rPr>
              <a:t></a:t>
            </a:r>
            <a:r>
              <a:rPr lang="en-US" altLang="en-US" i="1" dirty="0">
                <a:ea typeface="Times New Roman" pitchFamily="18" charset="0"/>
                <a:cs typeface="Courier New" pitchFamily="49" charset="0"/>
                <a:sym typeface="Symbol"/>
              </a:rPr>
              <a:t> </a:t>
            </a:r>
            <a:r>
              <a:rPr lang="en-US" altLang="en-US" dirty="0" smtClean="0">
                <a:latin typeface="+mn-lt"/>
                <a:cs typeface="Courier New" pitchFamily="49" charset="0"/>
                <a:sym typeface="Symbol" pitchFamily="18" charset="2"/>
              </a:rPr>
              <a:t>= 6.63</a:t>
            </a:r>
            <a:r>
              <a:rPr lang="en-US" altLang="en-US" dirty="0">
                <a:latin typeface="+mn-lt"/>
                <a:cs typeface="Courier New" pitchFamily="49" charset="0"/>
                <a:sym typeface="Symbol" pitchFamily="18" charset="2"/>
              </a:rPr>
              <a:t>10</a:t>
            </a:r>
            <a:r>
              <a:rPr lang="en-US" altLang="en-US" baseline="30000" dirty="0" smtClean="0">
                <a:latin typeface="+mn-lt"/>
                <a:cs typeface="Courier New" pitchFamily="49" charset="0"/>
                <a:sym typeface="Symbol" pitchFamily="18" charset="2"/>
              </a:rPr>
              <a:t>−34</a:t>
            </a:r>
            <a:r>
              <a:rPr lang="en-US" altLang="en-US" i="1" dirty="0" smtClean="0">
                <a:latin typeface="+mn-lt"/>
                <a:cs typeface="Courier New" pitchFamily="49" charset="0"/>
                <a:sym typeface="Symbol" pitchFamily="18" charset="2"/>
              </a:rPr>
              <a:t>/ </a:t>
            </a:r>
            <a:r>
              <a:rPr lang="en-US" altLang="en-US" dirty="0" smtClean="0">
                <a:cs typeface="Courier New" pitchFamily="49" charset="0"/>
                <a:sym typeface="Symbol" pitchFamily="18" charset="2"/>
              </a:rPr>
              <a:t>275</a:t>
            </a:r>
            <a:r>
              <a:rPr lang="en-US" altLang="en-US" dirty="0">
                <a:cs typeface="Courier New" pitchFamily="49" charset="0"/>
                <a:sym typeface="Symbol" pitchFamily="18" charset="2"/>
              </a:rPr>
              <a:t>10</a:t>
            </a:r>
            <a:r>
              <a:rPr lang="en-US" altLang="en-US" baseline="30000" dirty="0" smtClean="0">
                <a:cs typeface="Courier New" pitchFamily="49" charset="0"/>
                <a:sym typeface="Symbol" pitchFamily="18" charset="2"/>
              </a:rPr>
              <a:t>−9</a:t>
            </a:r>
            <a:r>
              <a:rPr lang="en-US" altLang="en-US" dirty="0" smtClean="0">
                <a:latin typeface="+mn-lt"/>
                <a:cs typeface="Courier New" pitchFamily="49" charset="0"/>
                <a:sym typeface="Symbol" pitchFamily="18" charset="2"/>
              </a:rPr>
              <a:t> </a:t>
            </a:r>
            <a:r>
              <a:rPr lang="en-US" altLang="en-US" dirty="0">
                <a:latin typeface="+mn-lt"/>
                <a:cs typeface="Courier New" pitchFamily="49" charset="0"/>
                <a:sym typeface="Symbol" pitchFamily="18" charset="2"/>
              </a:rPr>
              <a:t>= </a:t>
            </a:r>
            <a:r>
              <a:rPr lang="en-US" altLang="en-US" dirty="0" smtClean="0">
                <a:latin typeface="+mn-lt"/>
                <a:cs typeface="Courier New" pitchFamily="49" charset="0"/>
                <a:sym typeface="Symbol" pitchFamily="18" charset="2"/>
              </a:rPr>
              <a:t>2.4110</a:t>
            </a:r>
            <a:r>
              <a:rPr lang="en-US" altLang="en-US" baseline="30000" dirty="0" smtClean="0">
                <a:latin typeface="+mn-lt"/>
                <a:cs typeface="Courier New" pitchFamily="49" charset="0"/>
                <a:sym typeface="Symbol" pitchFamily="18" charset="2"/>
              </a:rPr>
              <a:t>-27</a:t>
            </a:r>
            <a:r>
              <a:rPr lang="en-US" altLang="en-US" dirty="0" smtClean="0">
                <a:latin typeface="+mn-lt"/>
                <a:cs typeface="Courier New" pitchFamily="49" charset="0"/>
                <a:sym typeface="Symbol" pitchFamily="18" charset="2"/>
              </a:rPr>
              <a:t> kg ms</a:t>
            </a:r>
            <a:r>
              <a:rPr lang="en-US" altLang="en-US" baseline="30000" dirty="0" smtClean="0">
                <a:latin typeface="+mn-lt"/>
                <a:cs typeface="Courier New" pitchFamily="49" charset="0"/>
                <a:sym typeface="Symbol" pitchFamily="18" charset="2"/>
              </a:rPr>
              <a:t>-1</a:t>
            </a:r>
            <a:r>
              <a:rPr lang="en-US" altLang="en-US" dirty="0" smtClean="0">
                <a:latin typeface="+mn-lt"/>
                <a:cs typeface="Courier New" pitchFamily="49" charset="0"/>
                <a:sym typeface="Symbol" pitchFamily="18" charset="2"/>
              </a:rPr>
              <a:t>.</a:t>
            </a:r>
            <a:endParaRPr lang="en-US" altLang="en-US" dirty="0">
              <a:latin typeface="+mn-lt"/>
              <a:cs typeface="Courier New" pitchFamily="49" charset="0"/>
              <a:sym typeface="Symbol" pitchFamily="18" charset="2"/>
            </a:endParaRPr>
          </a:p>
          <a:p>
            <a:pPr eaLnBrk="0" hangingPunct="0">
              <a:spcBef>
                <a:spcPct val="20000"/>
              </a:spcBef>
              <a:defRPr/>
            </a:pPr>
            <a:r>
              <a:rPr lang="en-US" altLang="en-US" dirty="0" smtClean="0">
                <a:solidFill>
                  <a:srgbClr val="000000"/>
                </a:solidFill>
                <a:latin typeface="+mn-lt"/>
                <a:cs typeface="Times New Roman" pitchFamily="18" charset="0"/>
              </a:rPr>
              <a:t>●</a:t>
            </a:r>
            <a:r>
              <a:rPr lang="en-US" altLang="en-US" i="1" dirty="0" smtClean="0">
                <a:solidFill>
                  <a:srgbClr val="000000"/>
                </a:solidFill>
                <a:latin typeface="+mn-lt"/>
                <a:cs typeface="Times New Roman" pitchFamily="18" charset="0"/>
              </a:rPr>
              <a:t>E</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i="1" dirty="0" smtClean="0">
                <a:solidFill>
                  <a:srgbClr val="000000"/>
                </a:solidFill>
                <a:latin typeface="+mn-lt"/>
                <a:cs typeface="Times New Roman" pitchFamily="18" charset="0"/>
              </a:rPr>
              <a:t>pc</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dirty="0" smtClean="0">
                <a:solidFill>
                  <a:srgbClr val="000000"/>
                </a:solidFill>
                <a:latin typeface="+mn-lt"/>
                <a:cs typeface="Times New Roman" pitchFamily="18" charset="0"/>
              </a:rPr>
              <a:t>(</a:t>
            </a:r>
            <a:r>
              <a:rPr lang="en-US" altLang="en-US" dirty="0">
                <a:cs typeface="Courier New" pitchFamily="49" charset="0"/>
                <a:sym typeface="Symbol" pitchFamily="18" charset="2"/>
              </a:rPr>
              <a:t>2.41</a:t>
            </a:r>
            <a:r>
              <a:rPr lang="en-US" altLang="en-US" dirty="0" smtClean="0">
                <a:cs typeface="Courier New" pitchFamily="49" charset="0"/>
                <a:sym typeface="Symbol" pitchFamily="18" charset="2"/>
              </a:rPr>
              <a:t>10</a:t>
            </a:r>
            <a:r>
              <a:rPr lang="en-US" altLang="en-US" baseline="30000" dirty="0" smtClean="0">
                <a:cs typeface="Courier New" pitchFamily="49" charset="0"/>
                <a:sym typeface="Symbol" pitchFamily="18" charset="2"/>
              </a:rPr>
              <a:t>-27</a:t>
            </a:r>
            <a:r>
              <a:rPr lang="en-US" altLang="en-US" dirty="0" smtClean="0">
                <a:solidFill>
                  <a:srgbClr val="000000"/>
                </a:solidFill>
                <a:latin typeface="+mn-lt"/>
                <a:cs typeface="Times New Roman" pitchFamily="18" charset="0"/>
              </a:rPr>
              <a:t>)(3.00</a:t>
            </a:r>
            <a:r>
              <a:rPr lang="en-US" altLang="en-US" dirty="0">
                <a:latin typeface="+mn-lt"/>
                <a:cs typeface="Courier New" pitchFamily="49" charset="0"/>
                <a:sym typeface="Symbol" pitchFamily="18" charset="2"/>
              </a:rPr>
              <a:t>10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 </a:t>
            </a:r>
            <a:r>
              <a:rPr lang="en-US" altLang="en-US" dirty="0" smtClean="0">
                <a:latin typeface="+mn-lt"/>
                <a:cs typeface="Courier New" pitchFamily="49" charset="0"/>
                <a:sym typeface="Symbol" pitchFamily="18" charset="2"/>
              </a:rPr>
              <a:t>= 7.2310</a:t>
            </a:r>
            <a:r>
              <a:rPr lang="en-US" altLang="en-US" baseline="30000" dirty="0" smtClean="0">
                <a:latin typeface="+mn-lt"/>
                <a:cs typeface="Courier New" pitchFamily="49" charset="0"/>
                <a:sym typeface="Symbol" pitchFamily="18" charset="2"/>
              </a:rPr>
              <a:t>-19</a:t>
            </a:r>
            <a:r>
              <a:rPr lang="en-US" altLang="en-US" dirty="0" smtClean="0">
                <a:latin typeface="+mn-lt"/>
                <a:cs typeface="Courier New" pitchFamily="49" charset="0"/>
                <a:sym typeface="Symbol" pitchFamily="18" charset="2"/>
              </a:rPr>
              <a:t> J.</a:t>
            </a:r>
            <a:endParaRPr lang="en-US" altLang="en-US" baseline="30000" dirty="0">
              <a:latin typeface="+mn-lt"/>
              <a:cs typeface="Courier New" pitchFamily="49" charset="0"/>
              <a:sym typeface="Symbol" pitchFamily="18" charset="2"/>
            </a:endParaRPr>
          </a:p>
        </p:txBody>
      </p:sp>
      <p:sp>
        <p:nvSpPr>
          <p:cNvPr id="131074" name="Rectangle 2"/>
          <p:cNvSpPr>
            <a:spLocks noChangeArrowheads="1"/>
          </p:cNvSpPr>
          <p:nvPr/>
        </p:nvSpPr>
        <p:spPr bwMode="auto">
          <a:xfrm>
            <a:off x="685800" y="1338263"/>
            <a:ext cx="7772400" cy="2558488"/>
          </a:xfrm>
          <a:prstGeom prst="rect">
            <a:avLst/>
          </a:prstGeom>
          <a:solidFill>
            <a:srgbClr val="EAEAEA"/>
          </a:solidFill>
          <a:ln w="9525">
            <a:noFill/>
            <a:miter lim="800000"/>
            <a:headEnd/>
            <a:tailEnd/>
          </a:ln>
        </p:spPr>
        <p:txBody>
          <a:bodyPr/>
          <a:lstStyle/>
          <a:p>
            <a:pPr eaLnBrk="0" hangingPunct="0">
              <a:spcBef>
                <a:spcPct val="20000"/>
              </a:spcBef>
              <a:defRPr/>
            </a:pPr>
            <a:r>
              <a:rPr lang="en-US" altLang="en-US" i="1" dirty="0" smtClean="0">
                <a:solidFill>
                  <a:schemeClr val="accent2"/>
                </a:solidFill>
                <a:latin typeface="+mn-lt"/>
                <a:cs typeface="Times New Roman" pitchFamily="18" charset="0"/>
              </a:rPr>
              <a:t>Photons</a:t>
            </a:r>
            <a:r>
              <a:rPr lang="en-US" altLang="en-US" dirty="0">
                <a:solidFill>
                  <a:srgbClr val="000000"/>
                </a:solidFill>
                <a:latin typeface="+mn-lt"/>
                <a:cs typeface="Times New Roman" pitchFamily="18" charset="0"/>
              </a:rPr>
              <a:t>	</a:t>
            </a:r>
            <a:endParaRPr lang="en-US" altLang="en-US" dirty="0" smtClean="0">
              <a:solidFill>
                <a:srgbClr val="000000"/>
              </a:solidFill>
              <a:latin typeface="+mn-lt"/>
              <a:cs typeface="Times New Roman" pitchFamily="18" charset="0"/>
            </a:endParaRPr>
          </a:p>
          <a:p>
            <a:pPr eaLnBrk="0" hangingPunct="0">
              <a:spcBef>
                <a:spcPct val="20000"/>
              </a:spcBef>
              <a:defRPr/>
            </a:pPr>
            <a:r>
              <a:rPr lang="en-US" altLang="en-US" dirty="0" smtClean="0">
                <a:solidFill>
                  <a:srgbClr val="000000"/>
                </a:solidFill>
                <a:latin typeface="+mn-lt"/>
                <a:cs typeface="Times New Roman" pitchFamily="18" charset="0"/>
              </a:rPr>
              <a:t>●Because photons have a rest mass of zero, </a:t>
            </a:r>
            <a:r>
              <a:rPr lang="en-US" altLang="en-US" i="1" dirty="0">
                <a:solidFill>
                  <a:srgbClr val="000000"/>
                </a:solidFill>
                <a:ea typeface="Times New Roman" pitchFamily="18" charset="0"/>
                <a:cs typeface="Courier New" pitchFamily="49" charset="0"/>
              </a:rPr>
              <a:t>E</a:t>
            </a:r>
            <a:r>
              <a:rPr lang="en-US" altLang="en-US" baseline="30000" dirty="0">
                <a:solidFill>
                  <a:srgbClr val="000000"/>
                </a:solidFill>
                <a:ea typeface="Times New Roman" pitchFamily="18" charset="0"/>
                <a:cs typeface="Courier New" pitchFamily="49" charset="0"/>
              </a:rPr>
              <a:t>2</a:t>
            </a:r>
            <a:r>
              <a:rPr lang="en-US" altLang="en-US" dirty="0">
                <a:ea typeface="Times New Roman" pitchFamily="18" charset="0"/>
                <a:cs typeface="Courier New" pitchFamily="49" charset="0"/>
                <a:sym typeface="Symbol" pitchFamily="18" charset="2"/>
              </a:rPr>
              <a:t> = </a:t>
            </a:r>
            <a:r>
              <a:rPr lang="en-US" altLang="en-US" i="1" dirty="0">
                <a:ea typeface="Times New Roman" pitchFamily="18" charset="0"/>
                <a:cs typeface="Courier New" pitchFamily="49" charset="0"/>
                <a:sym typeface="Symbol" pitchFamily="18" charset="2"/>
              </a:rPr>
              <a:t>p</a:t>
            </a:r>
            <a:r>
              <a:rPr lang="en-US" altLang="en-US" baseline="30000" dirty="0">
                <a:ea typeface="Times New Roman" pitchFamily="18" charset="0"/>
                <a:cs typeface="Courier New" pitchFamily="49" charset="0"/>
                <a:sym typeface="Symbol" pitchFamily="18" charset="2"/>
              </a:rPr>
              <a:t>2</a:t>
            </a:r>
            <a:r>
              <a:rPr lang="en-US" altLang="en-US" i="1" dirty="0">
                <a:ea typeface="Times New Roman" pitchFamily="18" charset="0"/>
                <a:cs typeface="Courier New" pitchFamily="49" charset="0"/>
                <a:sym typeface="Symbol" pitchFamily="18" charset="2"/>
              </a:rPr>
              <a:t>c</a:t>
            </a:r>
            <a:r>
              <a:rPr lang="en-US" altLang="en-US" baseline="30000" dirty="0">
                <a:ea typeface="Times New Roman" pitchFamily="18" charset="0"/>
                <a:cs typeface="Courier New" pitchFamily="49" charset="0"/>
                <a:sym typeface="Symbol" pitchFamily="18" charset="2"/>
              </a:rPr>
              <a:t>2</a:t>
            </a:r>
            <a:r>
              <a:rPr lang="en-US" altLang="en-US" dirty="0">
                <a:ea typeface="Times New Roman" pitchFamily="18" charset="0"/>
                <a:cs typeface="Courier New" pitchFamily="49" charset="0"/>
                <a:sym typeface="Symbol" pitchFamily="18" charset="2"/>
              </a:rPr>
              <a:t> </a:t>
            </a:r>
            <a:r>
              <a:rPr lang="en-US" altLang="en-US" dirty="0" smtClean="0">
                <a:ea typeface="Times New Roman" pitchFamily="18" charset="0"/>
                <a:cs typeface="Courier New" pitchFamily="49" charset="0"/>
                <a:sym typeface="Symbol" pitchFamily="18" charset="2"/>
              </a:rPr>
              <a:t>+ </a:t>
            </a:r>
            <a:r>
              <a:rPr lang="en-US" altLang="en-US" i="1" dirty="0" smtClean="0">
                <a:ea typeface="Times New Roman" pitchFamily="18" charset="0"/>
                <a:cs typeface="Courier New" pitchFamily="49" charset="0"/>
                <a:sym typeface="Symbol" pitchFamily="18" charset="2"/>
              </a:rPr>
              <a:t>m</a:t>
            </a:r>
            <a:r>
              <a:rPr lang="en-US" altLang="en-US" baseline="-25000" dirty="0" smtClean="0">
                <a:ea typeface="Times New Roman" pitchFamily="18" charset="0"/>
                <a:cs typeface="Courier New" pitchFamily="49" charset="0"/>
                <a:sym typeface="Symbol" pitchFamily="18" charset="2"/>
              </a:rPr>
              <a:t>0</a:t>
            </a:r>
            <a:r>
              <a:rPr lang="en-US" altLang="en-US" baseline="30000" dirty="0" smtClean="0">
                <a:ea typeface="Times New Roman" pitchFamily="18" charset="0"/>
                <a:cs typeface="Courier New" pitchFamily="49" charset="0"/>
                <a:sym typeface="Symbol" pitchFamily="18" charset="2"/>
              </a:rPr>
              <a:t>2</a:t>
            </a:r>
            <a:r>
              <a:rPr lang="en-US" altLang="en-US" i="1" dirty="0" smtClean="0">
                <a:solidFill>
                  <a:srgbClr val="000000"/>
                </a:solidFill>
                <a:ea typeface="Times New Roman" pitchFamily="18" charset="0"/>
                <a:cs typeface="Courier New" pitchFamily="49" charset="0"/>
              </a:rPr>
              <a:t>c</a:t>
            </a:r>
            <a:r>
              <a:rPr lang="en-US" altLang="en-US" baseline="30000" dirty="0" smtClean="0">
                <a:solidFill>
                  <a:srgbClr val="000000"/>
                </a:solidFill>
                <a:ea typeface="Times New Roman" pitchFamily="18" charset="0"/>
                <a:cs typeface="Courier New" pitchFamily="49" charset="0"/>
              </a:rPr>
              <a:t>4</a:t>
            </a:r>
            <a:r>
              <a:rPr lang="en-US" altLang="en-US" dirty="0" smtClean="0">
                <a:solidFill>
                  <a:srgbClr val="000000"/>
                </a:solidFill>
                <a:ea typeface="Times New Roman" pitchFamily="18" charset="0"/>
                <a:cs typeface="Courier New" pitchFamily="49" charset="0"/>
              </a:rPr>
              <a:t> </a:t>
            </a:r>
            <a:r>
              <a:rPr lang="en-US" altLang="en-US" dirty="0" smtClean="0">
                <a:solidFill>
                  <a:srgbClr val="000000"/>
                </a:solidFill>
                <a:latin typeface="+mn-lt"/>
                <a:cs typeface="Times New Roman" pitchFamily="18" charset="0"/>
              </a:rPr>
              <a:t>becomes </a:t>
            </a:r>
            <a:r>
              <a:rPr lang="en-US" altLang="en-US" i="1" dirty="0" smtClean="0">
                <a:solidFill>
                  <a:srgbClr val="000000"/>
                </a:solidFill>
                <a:latin typeface="+mn-lt"/>
                <a:cs typeface="Times New Roman" pitchFamily="18" charset="0"/>
              </a:rPr>
              <a:t>E</a:t>
            </a:r>
            <a:r>
              <a:rPr lang="en-US" altLang="en-US" baseline="30000" dirty="0" smtClean="0">
                <a:solidFill>
                  <a:srgbClr val="000000"/>
                </a:solidFill>
                <a:latin typeface="+mn-lt"/>
                <a:cs typeface="Times New Roman" pitchFamily="18" charset="0"/>
              </a:rPr>
              <a:t>2</a:t>
            </a:r>
            <a:r>
              <a:rPr lang="en-US" altLang="en-US" dirty="0" smtClean="0">
                <a:solidFill>
                  <a:srgbClr val="000000"/>
                </a:solidFill>
                <a:latin typeface="+mn-lt"/>
                <a:cs typeface="Times New Roman" pitchFamily="18" charset="0"/>
              </a:rPr>
              <a:t> = </a:t>
            </a:r>
            <a:r>
              <a:rPr lang="en-US" altLang="en-US" i="1" dirty="0" smtClean="0">
                <a:solidFill>
                  <a:srgbClr val="000000"/>
                </a:solidFill>
                <a:latin typeface="+mn-lt"/>
                <a:cs typeface="Times New Roman" pitchFamily="18" charset="0"/>
              </a:rPr>
              <a:t>p</a:t>
            </a:r>
            <a:r>
              <a:rPr lang="en-US" altLang="en-US" baseline="30000" dirty="0" smtClean="0">
                <a:solidFill>
                  <a:srgbClr val="000000"/>
                </a:solidFill>
                <a:latin typeface="+mn-lt"/>
                <a:cs typeface="Times New Roman" pitchFamily="18" charset="0"/>
              </a:rPr>
              <a:t>2</a:t>
            </a:r>
            <a:r>
              <a:rPr lang="en-US" altLang="en-US" i="1" dirty="0" smtClean="0">
                <a:solidFill>
                  <a:srgbClr val="000000"/>
                </a:solidFill>
                <a:latin typeface="+mn-lt"/>
                <a:cs typeface="Times New Roman" pitchFamily="18" charset="0"/>
              </a:rPr>
              <a:t>c</a:t>
            </a:r>
            <a:r>
              <a:rPr lang="en-US" altLang="en-US" baseline="30000" dirty="0" smtClean="0">
                <a:solidFill>
                  <a:srgbClr val="000000"/>
                </a:solidFill>
                <a:latin typeface="+mn-lt"/>
                <a:cs typeface="Times New Roman" pitchFamily="18" charset="0"/>
              </a:rPr>
              <a:t>2</a:t>
            </a:r>
            <a:r>
              <a:rPr lang="en-US" altLang="en-US" dirty="0" smtClean="0">
                <a:solidFill>
                  <a:srgbClr val="000000"/>
                </a:solidFill>
                <a:latin typeface="+mn-lt"/>
                <a:cs typeface="Times New Roman" pitchFamily="18" charset="0"/>
              </a:rPr>
              <a:t>, which reduces to </a:t>
            </a:r>
            <a:r>
              <a:rPr lang="en-US" altLang="en-US" i="1" dirty="0" smtClean="0">
                <a:solidFill>
                  <a:srgbClr val="000000"/>
                </a:solidFill>
                <a:latin typeface="+mn-lt"/>
                <a:cs typeface="Times New Roman" pitchFamily="18" charset="0"/>
              </a:rPr>
              <a:t>E</a:t>
            </a:r>
            <a:r>
              <a:rPr lang="en-US" altLang="en-US" dirty="0" smtClean="0">
                <a:solidFill>
                  <a:srgbClr val="000000"/>
                </a:solidFill>
                <a:latin typeface="+mn-lt"/>
                <a:cs typeface="Times New Roman" pitchFamily="18" charset="0"/>
              </a:rPr>
              <a:t> = </a:t>
            </a:r>
            <a:r>
              <a:rPr lang="en-US" altLang="en-US" i="1" dirty="0" smtClean="0">
                <a:solidFill>
                  <a:srgbClr val="000000"/>
                </a:solidFill>
                <a:latin typeface="+mn-lt"/>
                <a:cs typeface="Times New Roman" pitchFamily="18" charset="0"/>
              </a:rPr>
              <a:t>pc</a:t>
            </a:r>
            <a:r>
              <a:rPr lang="en-US" altLang="en-US" dirty="0" smtClean="0">
                <a:solidFill>
                  <a:srgbClr val="000000"/>
                </a:solidFill>
                <a:latin typeface="+mn-lt"/>
                <a:cs typeface="Times New Roman" pitchFamily="18" charset="0"/>
              </a:rPr>
              <a:t>.</a:t>
            </a:r>
          </a:p>
          <a:p>
            <a:pPr eaLnBrk="0" hangingPunct="0">
              <a:spcBef>
                <a:spcPct val="20000"/>
              </a:spcBef>
              <a:defRPr/>
            </a:pPr>
            <a:r>
              <a:rPr lang="en-US" altLang="en-US" dirty="0" smtClean="0">
                <a:solidFill>
                  <a:srgbClr val="000000"/>
                </a:solidFill>
                <a:cs typeface="Times New Roman" pitchFamily="18" charset="0"/>
              </a:rPr>
              <a:t>●Since </a:t>
            </a:r>
            <a:r>
              <a:rPr lang="en-US" altLang="en-US" i="1" dirty="0" smtClean="0">
                <a:solidFill>
                  <a:srgbClr val="000000"/>
                </a:solidFill>
                <a:cs typeface="Times New Roman" pitchFamily="18" charset="0"/>
              </a:rPr>
              <a:t>c</a:t>
            </a:r>
            <a:r>
              <a:rPr lang="en-US" altLang="en-US" dirty="0" smtClean="0">
                <a:solidFill>
                  <a:srgbClr val="000000"/>
                </a:solidFill>
                <a:cs typeface="Times New Roman" pitchFamily="18" charset="0"/>
              </a:rPr>
              <a:t> = </a:t>
            </a:r>
            <a:r>
              <a:rPr lang="en-US" altLang="en-US" dirty="0" smtClean="0">
                <a:solidFill>
                  <a:srgbClr val="000000"/>
                </a:solidFill>
                <a:cs typeface="Times New Roman" pitchFamily="18" charset="0"/>
                <a:sym typeface="Symbol"/>
              </a:rPr>
              <a:t></a:t>
            </a:r>
            <a:r>
              <a:rPr lang="en-US" altLang="en-US" i="1" dirty="0" smtClean="0">
                <a:solidFill>
                  <a:srgbClr val="000000"/>
                </a:solidFill>
                <a:cs typeface="Times New Roman" pitchFamily="18" charset="0"/>
                <a:sym typeface="Symbol"/>
              </a:rPr>
              <a:t>f</a:t>
            </a:r>
            <a:r>
              <a:rPr lang="en-US" altLang="en-US" dirty="0" smtClean="0">
                <a:solidFill>
                  <a:srgbClr val="000000"/>
                </a:solidFill>
                <a:cs typeface="Times New Roman" pitchFamily="18" charset="0"/>
                <a:sym typeface="Symbol"/>
              </a:rPr>
              <a:t> we can then express the momentum of a photon in many ways.</a:t>
            </a:r>
            <a:endParaRPr lang="en-US" altLang="en-US" dirty="0">
              <a:solidFill>
                <a:srgbClr val="000000"/>
              </a:solidFill>
              <a:latin typeface="+mn-lt"/>
              <a:cs typeface="Times New Roman" pitchFamily="18" charset="0"/>
            </a:endParaRPr>
          </a:p>
        </p:txBody>
      </p:sp>
      <p:sp>
        <p:nvSpPr>
          <p:cNvPr id="3174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9" name="Group 5"/>
          <p:cNvGrpSpPr>
            <a:grpSpLocks/>
          </p:cNvGrpSpPr>
          <p:nvPr/>
        </p:nvGrpSpPr>
        <p:grpSpPr bwMode="auto">
          <a:xfrm>
            <a:off x="876300" y="3371486"/>
            <a:ext cx="7366000" cy="461963"/>
            <a:chOff x="552" y="1681"/>
            <a:chExt cx="4640" cy="291"/>
          </a:xfrm>
        </p:grpSpPr>
        <p:sp>
          <p:nvSpPr>
            <p:cNvPr id="10" name="Text Box 6"/>
            <p:cNvSpPr txBox="1">
              <a:spLocks noChangeArrowheads="1"/>
            </p:cNvSpPr>
            <p:nvPr/>
          </p:nvSpPr>
          <p:spPr bwMode="auto">
            <a:xfrm>
              <a:off x="3252" y="1681"/>
              <a:ext cx="1940" cy="291"/>
            </a:xfrm>
            <a:prstGeom prst="rect">
              <a:avLst/>
            </a:prstGeom>
            <a:solidFill>
              <a:srgbClr val="FF0000"/>
            </a:solidFill>
            <a:ln w="9525">
              <a:noFill/>
              <a:miter lim="800000"/>
              <a:headEnd/>
              <a:tailEnd/>
            </a:ln>
          </p:spPr>
          <p:txBody>
            <a:bodyPr wrap="square">
              <a:spAutoFit/>
            </a:bodyPr>
            <a:lstStyle/>
            <a:p>
              <a:pPr algn="ctr">
                <a:spcBef>
                  <a:spcPct val="50000"/>
                </a:spcBef>
              </a:pPr>
              <a:r>
                <a:rPr lang="en-US" altLang="en-US" dirty="0" smtClean="0">
                  <a:solidFill>
                    <a:schemeClr val="bg1"/>
                  </a:solidFill>
                </a:rPr>
                <a:t>momentum of photon</a:t>
              </a:r>
              <a:endParaRPr lang="en-US" altLang="en-US" dirty="0">
                <a:solidFill>
                  <a:schemeClr val="bg1"/>
                </a:solidFill>
              </a:endParaRPr>
            </a:p>
          </p:txBody>
        </p:sp>
        <p:sp>
          <p:nvSpPr>
            <p:cNvPr id="11" name="Rectangle 7"/>
            <p:cNvSpPr>
              <a:spLocks noChangeArrowheads="1"/>
            </p:cNvSpPr>
            <p:nvPr/>
          </p:nvSpPr>
          <p:spPr bwMode="auto">
            <a:xfrm>
              <a:off x="552" y="1683"/>
              <a:ext cx="4635" cy="284"/>
            </a:xfrm>
            <a:prstGeom prst="rect">
              <a:avLst/>
            </a:prstGeom>
            <a:noFill/>
            <a:ln w="12700">
              <a:solidFill>
                <a:schemeClr val="tx1"/>
              </a:solidFill>
              <a:miter lim="800000"/>
              <a:headEnd/>
              <a:tailEnd/>
            </a:ln>
          </p:spPr>
          <p:txBody>
            <a:bodyPr wrap="none" anchor="ctr"/>
            <a:lstStyle/>
            <a:p>
              <a:endParaRPr lang="en-US" altLang="en-US"/>
            </a:p>
          </p:txBody>
        </p:sp>
        <p:sp>
          <p:nvSpPr>
            <p:cNvPr id="12" name="Rectangle 8"/>
            <p:cNvSpPr>
              <a:spLocks noChangeArrowheads="1"/>
            </p:cNvSpPr>
            <p:nvPr/>
          </p:nvSpPr>
          <p:spPr bwMode="auto">
            <a:xfrm>
              <a:off x="721" y="1690"/>
              <a:ext cx="2297" cy="202"/>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smtClean="0">
                  <a:solidFill>
                    <a:srgbClr val="000000"/>
                  </a:solidFill>
                  <a:latin typeface="+mn-lt"/>
                  <a:ea typeface="Times New Roman" pitchFamily="18" charset="0"/>
                  <a:cs typeface="Courier New" pitchFamily="49" charset="0"/>
                </a:rPr>
                <a:t>p</a:t>
              </a:r>
              <a:r>
                <a:rPr lang="en-US" altLang="en-US" dirty="0" smtClean="0">
                  <a:latin typeface="+mn-lt"/>
                  <a:ea typeface="Times New Roman" pitchFamily="18" charset="0"/>
                  <a:cs typeface="Courier New" pitchFamily="49" charset="0"/>
                  <a:sym typeface="Symbol" pitchFamily="18" charset="2"/>
                </a:rPr>
                <a:t> </a:t>
              </a:r>
              <a:r>
                <a:rPr lang="en-US" altLang="en-US" dirty="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E / c</a:t>
              </a:r>
              <a:r>
                <a:rPr lang="en-US" altLang="en-US" dirty="0" smtClean="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 </a:t>
              </a:r>
              <a:r>
                <a:rPr lang="en-US" altLang="en-US" i="1" dirty="0" err="1" smtClean="0">
                  <a:latin typeface="+mn-lt"/>
                  <a:ea typeface="Times New Roman" pitchFamily="18" charset="0"/>
                  <a:cs typeface="Courier New" pitchFamily="49" charset="0"/>
                  <a:sym typeface="Symbol" pitchFamily="18" charset="2"/>
                </a:rPr>
                <a:t>hf</a:t>
              </a:r>
              <a:r>
                <a:rPr lang="en-US" altLang="en-US" i="1" dirty="0" smtClean="0">
                  <a:latin typeface="+mn-lt"/>
                  <a:ea typeface="Times New Roman" pitchFamily="18" charset="0"/>
                  <a:cs typeface="Courier New" pitchFamily="49" charset="0"/>
                  <a:sym typeface="Symbol" pitchFamily="18" charset="2"/>
                </a:rPr>
                <a:t> / c </a:t>
              </a:r>
              <a:r>
                <a:rPr lang="en-US" altLang="en-US" dirty="0" smtClean="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h / </a:t>
              </a:r>
              <a:r>
                <a:rPr lang="en-US" altLang="en-US" dirty="0" smtClean="0">
                  <a:latin typeface="+mn-lt"/>
                  <a:ea typeface="Times New Roman" pitchFamily="18" charset="0"/>
                  <a:cs typeface="Courier New" pitchFamily="49" charset="0"/>
                  <a:sym typeface="Symbol"/>
                </a:rPr>
                <a:t></a:t>
              </a:r>
              <a:r>
                <a:rPr lang="en-US" altLang="en-US" dirty="0" smtClean="0">
                  <a:solidFill>
                    <a:srgbClr val="000000"/>
                  </a:solidFill>
                  <a:latin typeface="+mn-lt"/>
                  <a:ea typeface="Times New Roman" pitchFamily="18" charset="0"/>
                  <a:cs typeface="Courier New" pitchFamily="49" charset="0"/>
                </a:rPr>
                <a:t> </a:t>
              </a:r>
              <a:endParaRPr lang="en-US" altLang="en-US"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31074">
                                            <p:txEl>
                                              <p:pRg st="0" end="0"/>
                                            </p:txEl>
                                          </p:spTgt>
                                        </p:tgtEl>
                                        <p:attrNameLst>
                                          <p:attrName>style.visibility</p:attrName>
                                        </p:attrNameLst>
                                      </p:cBhvr>
                                      <p:to>
                                        <p:strVal val="visible"/>
                                      </p:to>
                                    </p:set>
                                    <p:anim calcmode="lin" valueType="num">
                                      <p:cBhvr additive="base">
                                        <p:cTn id="7" dur="500" fill="hold"/>
                                        <p:tgtEl>
                                          <p:spTgt spid="13107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107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31074">
                                            <p:txEl>
                                              <p:pRg st="1" end="1"/>
                                            </p:txEl>
                                          </p:spTgt>
                                        </p:tgtEl>
                                        <p:attrNameLst>
                                          <p:attrName>style.visibility</p:attrName>
                                        </p:attrNameLst>
                                      </p:cBhvr>
                                      <p:to>
                                        <p:strVal val="visible"/>
                                      </p:to>
                                    </p:set>
                                    <p:anim calcmode="lin" valueType="num">
                                      <p:cBhvr additive="base">
                                        <p:cTn id="13" dur="500" fill="hold"/>
                                        <p:tgtEl>
                                          <p:spTgt spid="13107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107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1074">
                                            <p:txEl>
                                              <p:pRg st="2" end="2"/>
                                            </p:txEl>
                                          </p:spTgt>
                                        </p:tgtEl>
                                        <p:attrNameLst>
                                          <p:attrName>style.visibility</p:attrName>
                                        </p:attrNameLst>
                                      </p:cBhvr>
                                      <p:to>
                                        <p:strVal val="visible"/>
                                      </p:to>
                                    </p:set>
                                    <p:anim calcmode="lin" valueType="num">
                                      <p:cBhvr additive="base">
                                        <p:cTn id="19" dur="500" fill="hold"/>
                                        <p:tgtEl>
                                          <p:spTgt spid="13107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107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53"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31080">
                                            <p:txEl>
                                              <p:pRg st="0" end="0"/>
                                            </p:txEl>
                                          </p:spTgt>
                                        </p:tgtEl>
                                        <p:attrNameLst>
                                          <p:attrName>style.visibility</p:attrName>
                                        </p:attrNameLst>
                                      </p:cBhvr>
                                      <p:to>
                                        <p:strVal val="visible"/>
                                      </p:to>
                                    </p:set>
                                    <p:anim calcmode="lin" valueType="num">
                                      <p:cBhvr additive="base">
                                        <p:cTn id="32" dur="500" fill="hold"/>
                                        <p:tgtEl>
                                          <p:spTgt spid="131080">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108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31080">
                                            <p:txEl>
                                              <p:pRg st="1" end="1"/>
                                            </p:txEl>
                                          </p:spTgt>
                                        </p:tgtEl>
                                        <p:attrNameLst>
                                          <p:attrName>style.visibility</p:attrName>
                                        </p:attrNameLst>
                                      </p:cBhvr>
                                      <p:to>
                                        <p:strVal val="visible"/>
                                      </p:to>
                                    </p:set>
                                    <p:anim calcmode="lin" valueType="num">
                                      <p:cBhvr additive="base">
                                        <p:cTn id="38" dur="500" fill="hold"/>
                                        <p:tgtEl>
                                          <p:spTgt spid="131080">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108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31080">
                                            <p:txEl>
                                              <p:pRg st="2" end="2"/>
                                            </p:txEl>
                                          </p:spTgt>
                                        </p:tgtEl>
                                        <p:attrNameLst>
                                          <p:attrName>style.visibility</p:attrName>
                                        </p:attrNameLst>
                                      </p:cBhvr>
                                      <p:to>
                                        <p:strVal val="visible"/>
                                      </p:to>
                                    </p:set>
                                    <p:anim calcmode="lin" valueType="num">
                                      <p:cBhvr additive="base">
                                        <p:cTn id="44" dur="500" fill="hold"/>
                                        <p:tgtEl>
                                          <p:spTgt spid="131080">
                                            <p:txEl>
                                              <p:pRg st="2" end="2"/>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108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31080">
                                            <p:txEl>
                                              <p:pRg st="3" end="3"/>
                                            </p:txEl>
                                          </p:spTgt>
                                        </p:tgtEl>
                                        <p:attrNameLst>
                                          <p:attrName>style.visibility</p:attrName>
                                        </p:attrNameLst>
                                      </p:cBhvr>
                                      <p:to>
                                        <p:strVal val="visible"/>
                                      </p:to>
                                    </p:set>
                                    <p:anim calcmode="lin" valueType="num">
                                      <p:cBhvr additive="base">
                                        <p:cTn id="50" dur="500" fill="hold"/>
                                        <p:tgtEl>
                                          <p:spTgt spid="131080">
                                            <p:txEl>
                                              <p:pRg st="3" end="3"/>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3108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13">
                                            <p:txEl>
                                              <p:pRg st="0" end="0"/>
                                            </p:txEl>
                                          </p:spTgt>
                                        </p:tgtEl>
                                        <p:attrNameLst>
                                          <p:attrName>style.visibility</p:attrName>
                                        </p:attrNameLst>
                                      </p:cBhvr>
                                      <p:to>
                                        <p:strVal val="visible"/>
                                      </p:to>
                                    </p:set>
                                    <p:anim calcmode="lin" valueType="num">
                                      <p:cBhvr additive="base">
                                        <p:cTn id="56"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3">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80" name="Rectangle 8"/>
          <p:cNvSpPr>
            <a:spLocks noChangeArrowheads="1"/>
          </p:cNvSpPr>
          <p:nvPr/>
        </p:nvSpPr>
        <p:spPr bwMode="auto">
          <a:xfrm>
            <a:off x="674688" y="2264898"/>
            <a:ext cx="7772400" cy="4593102"/>
          </a:xfrm>
          <a:prstGeom prst="rect">
            <a:avLst/>
          </a:prstGeom>
          <a:solidFill>
            <a:srgbClr val="FFFFCC"/>
          </a:solidFill>
          <a:ln w="9525">
            <a:noFill/>
            <a:miter lim="800000"/>
            <a:headEnd/>
            <a:tailEnd/>
          </a:ln>
        </p:spPr>
        <p:txBody>
          <a:bodyPr/>
          <a:lstStyle/>
          <a:p>
            <a:pPr eaLnBrk="0" hangingPunct="0">
              <a:spcBef>
                <a:spcPct val="20000"/>
              </a:spcBef>
              <a:defRPr/>
            </a:pPr>
            <a:r>
              <a:rPr lang="en-US" altLang="en-US" dirty="0">
                <a:latin typeface="+mn-lt"/>
                <a:sym typeface="Symbol" pitchFamily="18" charset="2"/>
              </a:rPr>
              <a:t>EXAMPLE: </a:t>
            </a:r>
            <a:r>
              <a:rPr lang="en-US" altLang="en-US" dirty="0" smtClean="0">
                <a:latin typeface="+mn-lt"/>
                <a:sym typeface="Symbol" pitchFamily="18" charset="2"/>
              </a:rPr>
              <a:t> </a:t>
            </a:r>
            <a:r>
              <a:rPr lang="en-US" altLang="en-US" dirty="0" smtClean="0">
                <a:solidFill>
                  <a:srgbClr val="000000"/>
                </a:solidFill>
                <a:latin typeface="+mn-lt"/>
                <a:cs typeface="Times New Roman" pitchFamily="18" charset="0"/>
              </a:rPr>
              <a:t>A neutral </a:t>
            </a:r>
            <a:r>
              <a:rPr lang="en-US" altLang="en-US" dirty="0" err="1" smtClean="0">
                <a:solidFill>
                  <a:srgbClr val="000000"/>
                </a:solidFill>
                <a:latin typeface="+mn-lt"/>
                <a:cs typeface="Times New Roman" pitchFamily="18" charset="0"/>
              </a:rPr>
              <a:t>pion</a:t>
            </a:r>
            <a:r>
              <a:rPr lang="en-US" altLang="en-US" dirty="0" smtClean="0">
                <a:solidFill>
                  <a:srgbClr val="000000"/>
                </a:solidFill>
                <a:latin typeface="+mn-lt"/>
                <a:cs typeface="Times New Roman" pitchFamily="18" charset="0"/>
              </a:rPr>
              <a:t> </a:t>
            </a:r>
            <a:r>
              <a:rPr lang="en-US" altLang="en-US" dirty="0" smtClean="0">
                <a:solidFill>
                  <a:srgbClr val="000000"/>
                </a:solidFill>
                <a:latin typeface="+mn-lt"/>
                <a:cs typeface="Times New Roman" pitchFamily="18" charset="0"/>
                <a:sym typeface="Symbol"/>
              </a:rPr>
              <a:t></a:t>
            </a:r>
            <a:r>
              <a:rPr lang="en-US" altLang="en-US" baseline="30000" dirty="0" smtClean="0">
                <a:solidFill>
                  <a:srgbClr val="000000"/>
                </a:solidFill>
                <a:latin typeface="+mn-lt"/>
                <a:cs typeface="Times New Roman" pitchFamily="18" charset="0"/>
                <a:sym typeface="Symbol"/>
              </a:rPr>
              <a:t>0</a:t>
            </a:r>
            <a:r>
              <a:rPr lang="en-US" altLang="en-US" dirty="0" smtClean="0">
                <a:solidFill>
                  <a:srgbClr val="000000"/>
                </a:solidFill>
                <a:latin typeface="+mn-lt"/>
                <a:cs typeface="Times New Roman" pitchFamily="18" charset="0"/>
                <a:sym typeface="Symbol"/>
              </a:rPr>
              <a:t> having a mass of 264</a:t>
            </a:r>
            <a:r>
              <a:rPr lang="en-US" altLang="en-US" i="1" dirty="0" smtClean="0">
                <a:solidFill>
                  <a:srgbClr val="000000"/>
                </a:solidFill>
                <a:latin typeface="+mn-lt"/>
                <a:cs typeface="Times New Roman" pitchFamily="18" charset="0"/>
                <a:sym typeface="Symbol"/>
              </a:rPr>
              <a:t>m</a:t>
            </a:r>
            <a:r>
              <a:rPr lang="en-US" altLang="en-US" baseline="-25000" dirty="0" smtClean="0">
                <a:solidFill>
                  <a:srgbClr val="000000"/>
                </a:solidFill>
                <a:latin typeface="+mn-lt"/>
                <a:cs typeface="Times New Roman" pitchFamily="18" charset="0"/>
                <a:sym typeface="Symbol"/>
              </a:rPr>
              <a:t>e</a:t>
            </a:r>
            <a:r>
              <a:rPr lang="en-US" altLang="en-US" dirty="0" smtClean="0">
                <a:solidFill>
                  <a:srgbClr val="000000"/>
                </a:solidFill>
                <a:latin typeface="+mn-lt"/>
                <a:cs typeface="Times New Roman" pitchFamily="18" charset="0"/>
                <a:sym typeface="Symbol"/>
              </a:rPr>
              <a:t> decays into an electron, a positron, and a photon, in about 10</a:t>
            </a:r>
            <a:r>
              <a:rPr lang="en-US" altLang="en-US" baseline="30000" dirty="0" smtClean="0">
                <a:solidFill>
                  <a:srgbClr val="000000"/>
                </a:solidFill>
                <a:latin typeface="+mn-lt"/>
                <a:cs typeface="Times New Roman" pitchFamily="18" charset="0"/>
                <a:sym typeface="Symbol"/>
              </a:rPr>
              <a:t>-16</a:t>
            </a:r>
            <a:r>
              <a:rPr lang="en-US" altLang="en-US" dirty="0" smtClean="0">
                <a:solidFill>
                  <a:srgbClr val="000000"/>
                </a:solidFill>
                <a:latin typeface="+mn-lt"/>
                <a:cs typeface="Times New Roman" pitchFamily="18" charset="0"/>
                <a:sym typeface="Symbol"/>
              </a:rPr>
              <a:t> s according to </a:t>
            </a:r>
            <a:r>
              <a:rPr lang="en-US" altLang="en-US" baseline="30000" dirty="0" smtClean="0">
                <a:solidFill>
                  <a:srgbClr val="000000"/>
                </a:solidFill>
                <a:latin typeface="+mn-lt"/>
                <a:cs typeface="Times New Roman" pitchFamily="18" charset="0"/>
                <a:sym typeface="Symbol"/>
              </a:rPr>
              <a:t>0</a:t>
            </a:r>
            <a:r>
              <a:rPr lang="en-US" altLang="en-US" dirty="0" smtClean="0">
                <a:solidFill>
                  <a:srgbClr val="000000"/>
                </a:solidFill>
                <a:latin typeface="+mn-lt"/>
                <a:cs typeface="Times New Roman" pitchFamily="18" charset="0"/>
                <a:sym typeface="Symbol"/>
              </a:rPr>
              <a:t>  e</a:t>
            </a:r>
            <a:r>
              <a:rPr lang="en-US" altLang="en-US" baseline="30000" dirty="0" smtClean="0">
                <a:solidFill>
                  <a:srgbClr val="000000"/>
                </a:solidFill>
                <a:latin typeface="+mn-lt"/>
                <a:cs typeface="Times New Roman" pitchFamily="18" charset="0"/>
                <a:sym typeface="Symbol"/>
              </a:rPr>
              <a:t>-</a:t>
            </a:r>
            <a:r>
              <a:rPr lang="en-US" altLang="en-US" dirty="0" smtClean="0">
                <a:solidFill>
                  <a:srgbClr val="000000"/>
                </a:solidFill>
                <a:latin typeface="+mn-lt"/>
                <a:cs typeface="Times New Roman" pitchFamily="18" charset="0"/>
                <a:sym typeface="Symbol"/>
              </a:rPr>
              <a:t> + e</a:t>
            </a:r>
            <a:r>
              <a:rPr lang="en-US" altLang="en-US" baseline="30000" dirty="0" smtClean="0">
                <a:solidFill>
                  <a:srgbClr val="000000"/>
                </a:solidFill>
                <a:latin typeface="+mn-lt"/>
                <a:cs typeface="Times New Roman" pitchFamily="18" charset="0"/>
                <a:sym typeface="Symbol"/>
              </a:rPr>
              <a:t>+</a:t>
            </a:r>
            <a:r>
              <a:rPr lang="en-US" altLang="en-US" dirty="0" smtClean="0">
                <a:solidFill>
                  <a:srgbClr val="000000"/>
                </a:solidFill>
                <a:latin typeface="+mn-lt"/>
                <a:cs typeface="Times New Roman" pitchFamily="18" charset="0"/>
                <a:sym typeface="Symbol"/>
              </a:rPr>
              <a:t> + . What is the maximum energy of the photon? What is its momentum? Its wavelength?</a:t>
            </a:r>
            <a:endParaRPr lang="en-US" altLang="en-US" dirty="0">
              <a:solidFill>
                <a:srgbClr val="000000"/>
              </a:solidFill>
              <a:latin typeface="+mn-lt"/>
              <a:cs typeface="Times New Roman" pitchFamily="18" charset="0"/>
            </a:endParaRPr>
          </a:p>
          <a:p>
            <a:pPr eaLnBrk="0" hangingPunct="0">
              <a:spcBef>
                <a:spcPct val="20000"/>
              </a:spcBef>
              <a:defRPr/>
            </a:pPr>
            <a:r>
              <a:rPr lang="en-US" altLang="en-US" dirty="0">
                <a:solidFill>
                  <a:srgbClr val="000000"/>
                </a:solidFill>
                <a:latin typeface="+mn-lt"/>
                <a:cs typeface="Times New Roman" pitchFamily="18" charset="0"/>
              </a:rPr>
              <a:t>SOLUTION</a:t>
            </a:r>
            <a:r>
              <a:rPr lang="en-US" altLang="en-US" dirty="0" smtClean="0">
                <a:solidFill>
                  <a:srgbClr val="000000"/>
                </a:solidFill>
                <a:latin typeface="+mn-lt"/>
                <a:cs typeface="Times New Roman" pitchFamily="18" charset="0"/>
              </a:rPr>
              <a:t>:</a:t>
            </a:r>
            <a:endParaRPr lang="en-US" altLang="en-US" dirty="0">
              <a:latin typeface="+mn-lt"/>
              <a:cs typeface="Courier New" pitchFamily="49" charset="0"/>
              <a:sym typeface="Symbol" pitchFamily="18" charset="2"/>
            </a:endParaRPr>
          </a:p>
          <a:p>
            <a:pPr eaLnBrk="0" hangingPunct="0">
              <a:spcBef>
                <a:spcPct val="20000"/>
              </a:spcBef>
              <a:defRPr/>
            </a:pPr>
            <a:r>
              <a:rPr lang="en-US" altLang="en-US" dirty="0" smtClean="0">
                <a:solidFill>
                  <a:srgbClr val="000000"/>
                </a:solidFill>
                <a:latin typeface="+mn-lt"/>
                <a:cs typeface="Times New Roman" pitchFamily="18" charset="0"/>
              </a:rPr>
              <a:t>●Assuming no </a:t>
            </a:r>
            <a:r>
              <a:rPr lang="en-US" altLang="en-US" i="1" dirty="0" smtClean="0">
                <a:solidFill>
                  <a:srgbClr val="000000"/>
                </a:solidFill>
                <a:latin typeface="+mn-lt"/>
                <a:cs typeface="Times New Roman" pitchFamily="18" charset="0"/>
              </a:rPr>
              <a:t>E</a:t>
            </a:r>
            <a:r>
              <a:rPr lang="en-US" altLang="en-US" baseline="-25000" dirty="0" smtClean="0">
                <a:solidFill>
                  <a:srgbClr val="000000"/>
                </a:solidFill>
                <a:latin typeface="+mn-lt"/>
                <a:cs typeface="Times New Roman" pitchFamily="18" charset="0"/>
              </a:rPr>
              <a:t>K</a:t>
            </a:r>
            <a:r>
              <a:rPr lang="en-US" altLang="en-US" dirty="0" smtClean="0">
                <a:solidFill>
                  <a:srgbClr val="000000"/>
                </a:solidFill>
                <a:latin typeface="+mn-lt"/>
                <a:cs typeface="Times New Roman" pitchFamily="18" charset="0"/>
              </a:rPr>
              <a:t> for the </a:t>
            </a:r>
            <a:r>
              <a:rPr lang="en-US" altLang="en-US" dirty="0" err="1" smtClean="0">
                <a:solidFill>
                  <a:srgbClr val="000000"/>
                </a:solidFill>
                <a:latin typeface="+mn-lt"/>
                <a:cs typeface="Times New Roman" pitchFamily="18" charset="0"/>
              </a:rPr>
              <a:t>pion</a:t>
            </a:r>
            <a:r>
              <a:rPr lang="en-US" altLang="en-US" dirty="0" smtClean="0">
                <a:solidFill>
                  <a:srgbClr val="000000"/>
                </a:solidFill>
                <a:latin typeface="+mn-lt"/>
                <a:cs typeface="Times New Roman" pitchFamily="18" charset="0"/>
              </a:rPr>
              <a:t>, electron, and positron, the photon must have an energy equivalent of 262</a:t>
            </a:r>
            <a:r>
              <a:rPr lang="en-US" altLang="en-US" i="1" dirty="0" smtClean="0">
                <a:solidFill>
                  <a:srgbClr val="000000"/>
                </a:solidFill>
                <a:latin typeface="+mn-lt"/>
                <a:cs typeface="Times New Roman" pitchFamily="18" charset="0"/>
              </a:rPr>
              <a:t>m</a:t>
            </a:r>
            <a:r>
              <a:rPr lang="en-US" altLang="en-US" baseline="-25000" dirty="0" smtClean="0">
                <a:solidFill>
                  <a:srgbClr val="000000"/>
                </a:solidFill>
                <a:latin typeface="+mn-lt"/>
                <a:cs typeface="Times New Roman" pitchFamily="18" charset="0"/>
              </a:rPr>
              <a:t>e</a:t>
            </a:r>
            <a:r>
              <a:rPr lang="en-US" altLang="en-US" dirty="0" smtClean="0">
                <a:solidFill>
                  <a:srgbClr val="000000"/>
                </a:solidFill>
                <a:latin typeface="+mn-lt"/>
                <a:cs typeface="Times New Roman" pitchFamily="18" charset="0"/>
              </a:rPr>
              <a:t>.</a:t>
            </a:r>
            <a:endParaRPr lang="en-US" altLang="en-US" dirty="0">
              <a:latin typeface="+mn-lt"/>
              <a:cs typeface="Courier New" pitchFamily="49" charset="0"/>
              <a:sym typeface="Symbol" pitchFamily="18" charset="2"/>
            </a:endParaRPr>
          </a:p>
          <a:p>
            <a:pPr eaLnBrk="0" hangingPunct="0">
              <a:spcBef>
                <a:spcPct val="20000"/>
              </a:spcBef>
              <a:defRPr/>
            </a:pPr>
            <a:r>
              <a:rPr lang="en-US" altLang="en-US" i="1" dirty="0" smtClean="0">
                <a:solidFill>
                  <a:srgbClr val="000000"/>
                </a:solidFill>
                <a:latin typeface="+mn-lt"/>
                <a:cs typeface="Times New Roman" pitchFamily="18" charset="0"/>
              </a:rPr>
              <a:t>  E</a:t>
            </a:r>
            <a:r>
              <a:rPr lang="en-US" altLang="en-US" dirty="0" smtClean="0">
                <a:solidFill>
                  <a:srgbClr val="000000"/>
                </a:solidFill>
                <a:latin typeface="+mn-lt"/>
                <a:cs typeface="Times New Roman" pitchFamily="18" charset="0"/>
              </a:rPr>
              <a:t> </a:t>
            </a:r>
            <a:r>
              <a:rPr lang="en-US" altLang="en-US" dirty="0">
                <a:solidFill>
                  <a:srgbClr val="000000"/>
                </a:solidFill>
                <a:latin typeface="+mn-lt"/>
                <a:cs typeface="Times New Roman" pitchFamily="18" charset="0"/>
              </a:rPr>
              <a:t>= </a:t>
            </a:r>
            <a:r>
              <a:rPr lang="en-US" altLang="en-US" i="1" dirty="0" smtClean="0">
                <a:solidFill>
                  <a:srgbClr val="000000"/>
                </a:solidFill>
                <a:latin typeface="+mn-lt"/>
                <a:cs typeface="Times New Roman" pitchFamily="18" charset="0"/>
              </a:rPr>
              <a:t>mc</a:t>
            </a:r>
            <a:r>
              <a:rPr lang="en-US" altLang="en-US" baseline="30000" dirty="0" smtClean="0">
                <a:solidFill>
                  <a:srgbClr val="000000"/>
                </a:solidFill>
                <a:latin typeface="+mn-lt"/>
                <a:cs typeface="Times New Roman" pitchFamily="18" charset="0"/>
              </a:rPr>
              <a:t>2</a:t>
            </a:r>
            <a:r>
              <a:rPr lang="en-US" altLang="en-US" dirty="0" smtClean="0">
                <a:solidFill>
                  <a:srgbClr val="000000"/>
                </a:solidFill>
                <a:latin typeface="+mn-lt"/>
                <a:cs typeface="Times New Roman" pitchFamily="18" charset="0"/>
              </a:rPr>
              <a:t> = 262</a:t>
            </a:r>
            <a:r>
              <a:rPr lang="en-US" altLang="en-US" dirty="0" smtClean="0">
                <a:cs typeface="Courier New" pitchFamily="49" charset="0"/>
                <a:sym typeface="Symbol" pitchFamily="18" charset="2"/>
              </a:rPr>
              <a:t></a:t>
            </a:r>
            <a:r>
              <a:rPr lang="en-US" altLang="en-US" dirty="0" smtClean="0">
                <a:solidFill>
                  <a:srgbClr val="000000"/>
                </a:solidFill>
                <a:latin typeface="+mn-lt"/>
                <a:cs typeface="Times New Roman" pitchFamily="18" charset="0"/>
              </a:rPr>
              <a:t>9.11</a:t>
            </a:r>
            <a:r>
              <a:rPr lang="en-US" altLang="en-US" dirty="0" smtClean="0">
                <a:cs typeface="Courier New" pitchFamily="49" charset="0"/>
                <a:sym typeface="Symbol" pitchFamily="18" charset="2"/>
              </a:rPr>
              <a:t></a:t>
            </a:r>
            <a:r>
              <a:rPr lang="en-US" altLang="en-US" dirty="0">
                <a:cs typeface="Courier New" pitchFamily="49" charset="0"/>
                <a:sym typeface="Symbol" pitchFamily="18" charset="2"/>
              </a:rPr>
              <a:t>10</a:t>
            </a:r>
            <a:r>
              <a:rPr lang="en-US" altLang="en-US" baseline="30000" dirty="0" smtClean="0">
                <a:cs typeface="Courier New" pitchFamily="49" charset="0"/>
                <a:sym typeface="Symbol" pitchFamily="18" charset="2"/>
              </a:rPr>
              <a:t>−31</a:t>
            </a:r>
            <a:r>
              <a:rPr lang="en-US" altLang="en-US" dirty="0" smtClean="0">
                <a:cs typeface="Courier New" pitchFamily="49" charset="0"/>
                <a:sym typeface="Symbol" pitchFamily="18" charset="2"/>
              </a:rPr>
              <a:t>(</a:t>
            </a:r>
            <a:r>
              <a:rPr lang="en-US" altLang="en-US" dirty="0" smtClean="0">
                <a:solidFill>
                  <a:srgbClr val="000000"/>
                </a:solidFill>
                <a:cs typeface="Times New Roman" pitchFamily="18" charset="0"/>
              </a:rPr>
              <a:t>3.00</a:t>
            </a:r>
            <a:r>
              <a:rPr lang="en-US" altLang="en-US" dirty="0" smtClean="0">
                <a:cs typeface="Courier New" pitchFamily="49" charset="0"/>
                <a:sym typeface="Symbol" pitchFamily="18" charset="2"/>
              </a:rPr>
              <a:t>10</a:t>
            </a:r>
            <a:r>
              <a:rPr lang="en-US" altLang="en-US" baseline="30000" dirty="0" smtClean="0">
                <a:cs typeface="Courier New" pitchFamily="49" charset="0"/>
                <a:sym typeface="Symbol" pitchFamily="18" charset="2"/>
              </a:rPr>
              <a:t>8</a:t>
            </a:r>
            <a:r>
              <a:rPr lang="en-US" altLang="en-US" dirty="0" smtClean="0">
                <a:solidFill>
                  <a:srgbClr val="000000"/>
                </a:solidFill>
                <a:cs typeface="Times New Roman" pitchFamily="18" charset="0"/>
              </a:rPr>
              <a:t>)</a:t>
            </a:r>
            <a:r>
              <a:rPr lang="en-US" altLang="en-US" baseline="30000" dirty="0" smtClean="0">
                <a:solidFill>
                  <a:srgbClr val="000000"/>
                </a:solidFill>
                <a:cs typeface="Times New Roman" pitchFamily="18" charset="0"/>
              </a:rPr>
              <a:t>2</a:t>
            </a:r>
            <a:r>
              <a:rPr lang="en-US" altLang="en-US" dirty="0" smtClean="0">
                <a:solidFill>
                  <a:srgbClr val="000000"/>
                </a:solidFill>
                <a:cs typeface="Times New Roman" pitchFamily="18" charset="0"/>
              </a:rPr>
              <a:t> = 2.14</a:t>
            </a:r>
            <a:r>
              <a:rPr lang="en-US" altLang="en-US" dirty="0" smtClean="0">
                <a:cs typeface="Courier New" pitchFamily="49" charset="0"/>
                <a:sym typeface="Symbol" pitchFamily="18" charset="2"/>
              </a:rPr>
              <a:t></a:t>
            </a:r>
            <a:r>
              <a:rPr lang="en-US" altLang="en-US" dirty="0">
                <a:cs typeface="Courier New" pitchFamily="49" charset="0"/>
                <a:sym typeface="Symbol" pitchFamily="18" charset="2"/>
              </a:rPr>
              <a:t>10</a:t>
            </a:r>
            <a:r>
              <a:rPr lang="en-US" altLang="en-US" baseline="30000" dirty="0" smtClean="0">
                <a:cs typeface="Courier New" pitchFamily="49" charset="0"/>
                <a:sym typeface="Symbol" pitchFamily="18" charset="2"/>
              </a:rPr>
              <a:t>−11 </a:t>
            </a:r>
            <a:r>
              <a:rPr lang="en-US" altLang="en-US" dirty="0" smtClean="0">
                <a:solidFill>
                  <a:srgbClr val="000000"/>
                </a:solidFill>
                <a:cs typeface="Times New Roman" pitchFamily="18" charset="0"/>
              </a:rPr>
              <a:t>J.</a:t>
            </a:r>
          </a:p>
          <a:p>
            <a:pPr eaLnBrk="0" hangingPunct="0">
              <a:spcBef>
                <a:spcPct val="20000"/>
              </a:spcBef>
              <a:defRPr/>
            </a:pPr>
            <a:r>
              <a:rPr lang="en-US" altLang="en-US" dirty="0" smtClean="0">
                <a:solidFill>
                  <a:srgbClr val="000000"/>
                </a:solidFill>
                <a:cs typeface="Times New Roman" pitchFamily="18" charset="0"/>
              </a:rPr>
              <a:t>●</a:t>
            </a:r>
            <a:r>
              <a:rPr lang="en-US" altLang="en-US" i="1" dirty="0" smtClean="0">
                <a:solidFill>
                  <a:srgbClr val="000000"/>
                </a:solidFill>
                <a:ea typeface="Times New Roman" pitchFamily="18" charset="0"/>
                <a:cs typeface="Courier New" pitchFamily="49" charset="0"/>
              </a:rPr>
              <a:t>p</a:t>
            </a:r>
            <a:r>
              <a:rPr lang="en-US" altLang="en-US" dirty="0" smtClean="0">
                <a:ea typeface="Times New Roman" pitchFamily="18" charset="0"/>
                <a:cs typeface="Courier New" pitchFamily="49" charset="0"/>
                <a:sym typeface="Symbol" pitchFamily="18" charset="2"/>
              </a:rPr>
              <a:t> </a:t>
            </a:r>
            <a:r>
              <a:rPr lang="en-US" altLang="en-US" dirty="0">
                <a:ea typeface="Times New Roman" pitchFamily="18" charset="0"/>
                <a:cs typeface="Courier New" pitchFamily="49" charset="0"/>
                <a:sym typeface="Symbol" pitchFamily="18" charset="2"/>
              </a:rPr>
              <a:t>= </a:t>
            </a:r>
            <a:r>
              <a:rPr lang="en-US" altLang="en-US" i="1" dirty="0">
                <a:ea typeface="Times New Roman" pitchFamily="18" charset="0"/>
                <a:cs typeface="Courier New" pitchFamily="49" charset="0"/>
                <a:sym typeface="Symbol" pitchFamily="18" charset="2"/>
              </a:rPr>
              <a:t>E / c</a:t>
            </a:r>
            <a:r>
              <a:rPr lang="en-US" altLang="en-US" dirty="0">
                <a:ea typeface="Times New Roman" pitchFamily="18" charset="0"/>
                <a:cs typeface="Courier New" pitchFamily="49" charset="0"/>
                <a:sym typeface="Symbol" pitchFamily="18" charset="2"/>
              </a:rPr>
              <a:t> </a:t>
            </a:r>
            <a:r>
              <a:rPr lang="en-US" altLang="en-US" dirty="0" smtClean="0">
                <a:ea typeface="Times New Roman" pitchFamily="18" charset="0"/>
                <a:cs typeface="Courier New" pitchFamily="49" charset="0"/>
                <a:sym typeface="Symbol" pitchFamily="18" charset="2"/>
              </a:rPr>
              <a:t>= </a:t>
            </a:r>
            <a:r>
              <a:rPr lang="en-US" altLang="en-US" dirty="0">
                <a:solidFill>
                  <a:srgbClr val="000000"/>
                </a:solidFill>
                <a:cs typeface="Times New Roman" pitchFamily="18" charset="0"/>
              </a:rPr>
              <a:t>2.14</a:t>
            </a:r>
            <a:r>
              <a:rPr lang="en-US" altLang="en-US" dirty="0">
                <a:cs typeface="Courier New" pitchFamily="49" charset="0"/>
                <a:sym typeface="Symbol" pitchFamily="18" charset="2"/>
              </a:rPr>
              <a:t>10</a:t>
            </a:r>
            <a:r>
              <a:rPr lang="en-US" altLang="en-US" baseline="30000" dirty="0">
                <a:cs typeface="Courier New" pitchFamily="49" charset="0"/>
                <a:sym typeface="Symbol" pitchFamily="18" charset="2"/>
              </a:rPr>
              <a:t>−11</a:t>
            </a:r>
            <a:r>
              <a:rPr lang="en-US" altLang="en-US" dirty="0" smtClean="0">
                <a:ea typeface="Times New Roman" pitchFamily="18" charset="0"/>
                <a:cs typeface="Courier New" pitchFamily="49" charset="0"/>
                <a:sym typeface="Symbol" pitchFamily="18" charset="2"/>
              </a:rPr>
              <a:t> </a:t>
            </a:r>
            <a:r>
              <a:rPr lang="en-US" altLang="en-US" i="1" dirty="0" smtClean="0">
                <a:ea typeface="Times New Roman" pitchFamily="18" charset="0"/>
                <a:cs typeface="Courier New" pitchFamily="49" charset="0"/>
                <a:sym typeface="Symbol" pitchFamily="18" charset="2"/>
              </a:rPr>
              <a:t>/ </a:t>
            </a:r>
            <a:r>
              <a:rPr lang="en-US" altLang="en-US" dirty="0">
                <a:solidFill>
                  <a:srgbClr val="000000"/>
                </a:solidFill>
                <a:cs typeface="Times New Roman" pitchFamily="18" charset="0"/>
              </a:rPr>
              <a:t>3.00</a:t>
            </a:r>
            <a:r>
              <a:rPr lang="en-US" altLang="en-US" dirty="0">
                <a:cs typeface="Courier New" pitchFamily="49" charset="0"/>
                <a:sym typeface="Symbol" pitchFamily="18" charset="2"/>
              </a:rPr>
              <a:t></a:t>
            </a:r>
            <a:r>
              <a:rPr lang="en-US" altLang="en-US" dirty="0" smtClean="0">
                <a:cs typeface="Courier New" pitchFamily="49" charset="0"/>
                <a:sym typeface="Symbol" pitchFamily="18" charset="2"/>
              </a:rPr>
              <a:t>10</a:t>
            </a:r>
            <a:r>
              <a:rPr lang="en-US" altLang="en-US" baseline="30000" dirty="0" smtClean="0">
                <a:cs typeface="Courier New" pitchFamily="49" charset="0"/>
                <a:sym typeface="Symbol" pitchFamily="18" charset="2"/>
              </a:rPr>
              <a:t>8 </a:t>
            </a:r>
            <a:r>
              <a:rPr lang="en-US" altLang="en-US" i="1" dirty="0" smtClean="0">
                <a:ea typeface="Times New Roman" pitchFamily="18" charset="0"/>
                <a:cs typeface="Courier New" pitchFamily="49" charset="0"/>
                <a:sym typeface="Symbol" pitchFamily="18" charset="2"/>
              </a:rPr>
              <a:t>= </a:t>
            </a:r>
            <a:r>
              <a:rPr lang="en-US" altLang="en-US" dirty="0" smtClean="0">
                <a:solidFill>
                  <a:srgbClr val="000000"/>
                </a:solidFill>
                <a:cs typeface="Times New Roman" pitchFamily="18" charset="0"/>
              </a:rPr>
              <a:t>7.16</a:t>
            </a:r>
            <a:r>
              <a:rPr lang="en-US" altLang="en-US" dirty="0" smtClean="0">
                <a:cs typeface="Courier New" pitchFamily="49" charset="0"/>
                <a:sym typeface="Symbol" pitchFamily="18" charset="2"/>
              </a:rPr>
              <a:t>10</a:t>
            </a:r>
            <a:r>
              <a:rPr lang="en-US" altLang="en-US" baseline="30000" dirty="0" smtClean="0">
                <a:cs typeface="Courier New" pitchFamily="49" charset="0"/>
                <a:sym typeface="Symbol" pitchFamily="18" charset="2"/>
              </a:rPr>
              <a:t>-20 </a:t>
            </a:r>
            <a:r>
              <a:rPr lang="en-US" altLang="en-US" dirty="0" smtClean="0">
                <a:ea typeface="Times New Roman" pitchFamily="18" charset="0"/>
                <a:cs typeface="Courier New" pitchFamily="49" charset="0"/>
                <a:sym typeface="Symbol" pitchFamily="18" charset="2"/>
              </a:rPr>
              <a:t>kg ms</a:t>
            </a:r>
            <a:r>
              <a:rPr lang="en-US" altLang="en-US" baseline="30000" dirty="0" smtClean="0">
                <a:ea typeface="Times New Roman" pitchFamily="18" charset="0"/>
                <a:cs typeface="Courier New" pitchFamily="49" charset="0"/>
                <a:sym typeface="Symbol" pitchFamily="18" charset="2"/>
              </a:rPr>
              <a:t>-1</a:t>
            </a:r>
            <a:r>
              <a:rPr lang="en-US" altLang="en-US" dirty="0" smtClean="0">
                <a:ea typeface="Times New Roman" pitchFamily="18" charset="0"/>
                <a:cs typeface="Courier New" pitchFamily="49" charset="0"/>
                <a:sym typeface="Symbol" pitchFamily="18" charset="2"/>
              </a:rPr>
              <a:t>.</a:t>
            </a:r>
          </a:p>
          <a:p>
            <a:pPr eaLnBrk="0" hangingPunct="0">
              <a:spcBef>
                <a:spcPct val="20000"/>
              </a:spcBef>
              <a:defRPr/>
            </a:pPr>
            <a:r>
              <a:rPr lang="en-US" altLang="en-US" dirty="0" smtClean="0">
                <a:solidFill>
                  <a:srgbClr val="000000"/>
                </a:solidFill>
                <a:cs typeface="Times New Roman" pitchFamily="18" charset="0"/>
              </a:rPr>
              <a:t>●</a:t>
            </a:r>
            <a:r>
              <a:rPr lang="en-US" altLang="en-US" dirty="0" smtClean="0">
                <a:solidFill>
                  <a:srgbClr val="000000"/>
                </a:solidFill>
                <a:ea typeface="Times New Roman" pitchFamily="18" charset="0"/>
                <a:cs typeface="Courier New" pitchFamily="49" charset="0"/>
                <a:sym typeface="Symbol"/>
              </a:rPr>
              <a:t></a:t>
            </a:r>
            <a:r>
              <a:rPr lang="en-US" altLang="en-US" dirty="0" smtClean="0">
                <a:ea typeface="Times New Roman" pitchFamily="18" charset="0"/>
                <a:cs typeface="Courier New" pitchFamily="49" charset="0"/>
                <a:sym typeface="Symbol" pitchFamily="18" charset="2"/>
              </a:rPr>
              <a:t> </a:t>
            </a:r>
            <a:r>
              <a:rPr lang="en-US" altLang="en-US" dirty="0">
                <a:ea typeface="Times New Roman" pitchFamily="18" charset="0"/>
                <a:cs typeface="Courier New" pitchFamily="49" charset="0"/>
                <a:sym typeface="Symbol" pitchFamily="18" charset="2"/>
              </a:rPr>
              <a:t>= </a:t>
            </a:r>
            <a:r>
              <a:rPr lang="en-US" altLang="en-US" i="1" dirty="0" smtClean="0">
                <a:ea typeface="Times New Roman" pitchFamily="18" charset="0"/>
                <a:cs typeface="Courier New" pitchFamily="49" charset="0"/>
                <a:sym typeface="Symbol" pitchFamily="18" charset="2"/>
              </a:rPr>
              <a:t>h </a:t>
            </a:r>
            <a:r>
              <a:rPr lang="en-US" altLang="en-US" i="1" dirty="0">
                <a:ea typeface="Times New Roman" pitchFamily="18" charset="0"/>
                <a:cs typeface="Courier New" pitchFamily="49" charset="0"/>
                <a:sym typeface="Symbol" pitchFamily="18" charset="2"/>
              </a:rPr>
              <a:t>/ </a:t>
            </a:r>
            <a:r>
              <a:rPr lang="en-US" altLang="en-US" i="1" dirty="0" smtClean="0">
                <a:ea typeface="Times New Roman" pitchFamily="18" charset="0"/>
                <a:cs typeface="Courier New" pitchFamily="49" charset="0"/>
                <a:sym typeface="Symbol" pitchFamily="18" charset="2"/>
              </a:rPr>
              <a:t>p</a:t>
            </a:r>
            <a:r>
              <a:rPr lang="en-US" altLang="en-US" dirty="0" smtClean="0">
                <a:ea typeface="Times New Roman" pitchFamily="18" charset="0"/>
                <a:cs typeface="Courier New" pitchFamily="49" charset="0"/>
                <a:sym typeface="Symbol" pitchFamily="18" charset="2"/>
              </a:rPr>
              <a:t> = </a:t>
            </a:r>
            <a:r>
              <a:rPr lang="en-US" altLang="en-US" dirty="0">
                <a:cs typeface="Courier New" pitchFamily="49" charset="0"/>
                <a:sym typeface="Symbol" pitchFamily="18" charset="2"/>
              </a:rPr>
              <a:t>6.6310</a:t>
            </a:r>
            <a:r>
              <a:rPr lang="en-US" altLang="en-US" baseline="30000" dirty="0">
                <a:cs typeface="Courier New" pitchFamily="49" charset="0"/>
                <a:sym typeface="Symbol" pitchFamily="18" charset="2"/>
              </a:rPr>
              <a:t>−34</a:t>
            </a:r>
            <a:r>
              <a:rPr lang="en-US" altLang="en-US" i="1" dirty="0">
                <a:cs typeface="Courier New" pitchFamily="49" charset="0"/>
                <a:sym typeface="Symbol" pitchFamily="18" charset="2"/>
              </a:rPr>
              <a:t>/ </a:t>
            </a:r>
            <a:r>
              <a:rPr lang="en-US" altLang="en-US" dirty="0">
                <a:solidFill>
                  <a:srgbClr val="000000"/>
                </a:solidFill>
                <a:cs typeface="Times New Roman" pitchFamily="18" charset="0"/>
              </a:rPr>
              <a:t>7.16</a:t>
            </a:r>
            <a:r>
              <a:rPr lang="en-US" altLang="en-US" dirty="0">
                <a:cs typeface="Courier New" pitchFamily="49" charset="0"/>
                <a:sym typeface="Symbol" pitchFamily="18" charset="2"/>
              </a:rPr>
              <a:t>10</a:t>
            </a:r>
            <a:r>
              <a:rPr lang="en-US" altLang="en-US" baseline="30000" dirty="0">
                <a:cs typeface="Courier New" pitchFamily="49" charset="0"/>
                <a:sym typeface="Symbol" pitchFamily="18" charset="2"/>
              </a:rPr>
              <a:t>-20 </a:t>
            </a:r>
            <a:r>
              <a:rPr lang="en-US" altLang="en-US" dirty="0" smtClean="0">
                <a:cs typeface="Courier New" pitchFamily="49" charset="0"/>
                <a:sym typeface="Symbol" pitchFamily="18" charset="2"/>
              </a:rPr>
              <a:t>= 9.2610</a:t>
            </a:r>
            <a:r>
              <a:rPr lang="en-US" altLang="en-US" baseline="30000" dirty="0" smtClean="0">
                <a:cs typeface="Courier New" pitchFamily="49" charset="0"/>
                <a:sym typeface="Symbol" pitchFamily="18" charset="2"/>
              </a:rPr>
              <a:t>-15</a:t>
            </a:r>
            <a:r>
              <a:rPr lang="en-US" altLang="en-US" dirty="0" smtClean="0">
                <a:cs typeface="Courier New" pitchFamily="49" charset="0"/>
                <a:sym typeface="Symbol" pitchFamily="18" charset="2"/>
              </a:rPr>
              <a:t> m.</a:t>
            </a:r>
            <a:endParaRPr lang="en-US" altLang="en-US" baseline="30000" dirty="0">
              <a:latin typeface="+mn-lt"/>
              <a:cs typeface="Courier New" pitchFamily="49" charset="0"/>
              <a:sym typeface="Symbol" pitchFamily="18" charset="2"/>
            </a:endParaRPr>
          </a:p>
        </p:txBody>
      </p:sp>
      <p:sp>
        <p:nvSpPr>
          <p:cNvPr id="131074" name="Rectangle 2"/>
          <p:cNvSpPr>
            <a:spLocks noChangeArrowheads="1"/>
          </p:cNvSpPr>
          <p:nvPr/>
        </p:nvSpPr>
        <p:spPr bwMode="auto">
          <a:xfrm>
            <a:off x="685800" y="1338263"/>
            <a:ext cx="7772400" cy="926635"/>
          </a:xfrm>
          <a:prstGeom prst="rect">
            <a:avLst/>
          </a:prstGeom>
          <a:solidFill>
            <a:srgbClr val="EAEAEA"/>
          </a:solidFill>
          <a:ln w="9525">
            <a:noFill/>
            <a:miter lim="800000"/>
            <a:headEnd/>
            <a:tailEnd/>
          </a:ln>
        </p:spPr>
        <p:txBody>
          <a:bodyPr/>
          <a:lstStyle/>
          <a:p>
            <a:pPr eaLnBrk="0" hangingPunct="0">
              <a:spcBef>
                <a:spcPct val="20000"/>
              </a:spcBef>
              <a:defRPr/>
            </a:pPr>
            <a:r>
              <a:rPr lang="en-US" altLang="en-US" i="1" dirty="0" smtClean="0">
                <a:solidFill>
                  <a:schemeClr val="accent2"/>
                </a:solidFill>
                <a:latin typeface="+mn-lt"/>
                <a:cs typeface="Times New Roman" pitchFamily="18" charset="0"/>
              </a:rPr>
              <a:t>Photons</a:t>
            </a:r>
            <a:endParaRPr lang="en-US" altLang="en-US" dirty="0" smtClean="0">
              <a:solidFill>
                <a:srgbClr val="000000"/>
              </a:solidFill>
              <a:latin typeface="+mn-lt"/>
              <a:cs typeface="Times New Roman" pitchFamily="18" charset="0"/>
            </a:endParaRPr>
          </a:p>
        </p:txBody>
      </p:sp>
      <p:sp>
        <p:nvSpPr>
          <p:cNvPr id="31749"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5"/>
          <p:cNvGrpSpPr>
            <a:grpSpLocks/>
          </p:cNvGrpSpPr>
          <p:nvPr/>
        </p:nvGrpSpPr>
        <p:grpSpPr bwMode="auto">
          <a:xfrm>
            <a:off x="876300" y="1725566"/>
            <a:ext cx="7366000" cy="461963"/>
            <a:chOff x="552" y="1681"/>
            <a:chExt cx="4640" cy="291"/>
          </a:xfrm>
        </p:grpSpPr>
        <p:sp>
          <p:nvSpPr>
            <p:cNvPr id="10" name="Text Box 6"/>
            <p:cNvSpPr txBox="1">
              <a:spLocks noChangeArrowheads="1"/>
            </p:cNvSpPr>
            <p:nvPr/>
          </p:nvSpPr>
          <p:spPr bwMode="auto">
            <a:xfrm>
              <a:off x="3252" y="1681"/>
              <a:ext cx="1940" cy="291"/>
            </a:xfrm>
            <a:prstGeom prst="rect">
              <a:avLst/>
            </a:prstGeom>
            <a:solidFill>
              <a:srgbClr val="FF0000"/>
            </a:solidFill>
            <a:ln w="9525">
              <a:noFill/>
              <a:miter lim="800000"/>
              <a:headEnd/>
              <a:tailEnd/>
            </a:ln>
          </p:spPr>
          <p:txBody>
            <a:bodyPr wrap="square">
              <a:spAutoFit/>
            </a:bodyPr>
            <a:lstStyle/>
            <a:p>
              <a:pPr algn="ctr">
                <a:spcBef>
                  <a:spcPct val="50000"/>
                </a:spcBef>
              </a:pPr>
              <a:r>
                <a:rPr lang="en-US" altLang="en-US" dirty="0" smtClean="0">
                  <a:solidFill>
                    <a:schemeClr val="bg1"/>
                  </a:solidFill>
                </a:rPr>
                <a:t>momentum of photon</a:t>
              </a:r>
              <a:endParaRPr lang="en-US" altLang="en-US" dirty="0">
                <a:solidFill>
                  <a:schemeClr val="bg1"/>
                </a:solidFill>
              </a:endParaRPr>
            </a:p>
          </p:txBody>
        </p:sp>
        <p:sp>
          <p:nvSpPr>
            <p:cNvPr id="11" name="Rectangle 7"/>
            <p:cNvSpPr>
              <a:spLocks noChangeArrowheads="1"/>
            </p:cNvSpPr>
            <p:nvPr/>
          </p:nvSpPr>
          <p:spPr bwMode="auto">
            <a:xfrm>
              <a:off x="552" y="1683"/>
              <a:ext cx="4635" cy="284"/>
            </a:xfrm>
            <a:prstGeom prst="rect">
              <a:avLst/>
            </a:prstGeom>
            <a:noFill/>
            <a:ln w="12700">
              <a:solidFill>
                <a:schemeClr val="tx1"/>
              </a:solidFill>
              <a:miter lim="800000"/>
              <a:headEnd/>
              <a:tailEnd/>
            </a:ln>
          </p:spPr>
          <p:txBody>
            <a:bodyPr wrap="none" anchor="ctr"/>
            <a:lstStyle/>
            <a:p>
              <a:endParaRPr lang="en-US" altLang="en-US"/>
            </a:p>
          </p:txBody>
        </p:sp>
        <p:sp>
          <p:nvSpPr>
            <p:cNvPr id="12" name="Rectangle 8"/>
            <p:cNvSpPr>
              <a:spLocks noChangeArrowheads="1"/>
            </p:cNvSpPr>
            <p:nvPr/>
          </p:nvSpPr>
          <p:spPr bwMode="auto">
            <a:xfrm>
              <a:off x="721" y="1690"/>
              <a:ext cx="2297" cy="202"/>
            </a:xfrm>
            <a:prstGeom prst="rect">
              <a:avLst/>
            </a:prstGeom>
            <a:noFill/>
            <a:ln w="9525">
              <a:noFill/>
              <a:miter lim="800000"/>
              <a:headEnd/>
              <a:tailEnd/>
            </a:ln>
          </p:spPr>
          <p:txBody>
            <a:bodyPr/>
            <a:lstStyle/>
            <a:p>
              <a:pPr eaLnBrk="0" hangingPunct="0">
                <a:lnSpc>
                  <a:spcPct val="90000"/>
                </a:lnSpc>
                <a:spcBef>
                  <a:spcPct val="20000"/>
                </a:spcBef>
                <a:defRPr/>
              </a:pPr>
              <a:r>
                <a:rPr lang="en-US" altLang="en-US" i="1" dirty="0" smtClean="0">
                  <a:solidFill>
                    <a:srgbClr val="000000"/>
                  </a:solidFill>
                  <a:latin typeface="+mn-lt"/>
                  <a:ea typeface="Times New Roman" pitchFamily="18" charset="0"/>
                  <a:cs typeface="Courier New" pitchFamily="49" charset="0"/>
                </a:rPr>
                <a:t>p</a:t>
              </a:r>
              <a:r>
                <a:rPr lang="en-US" altLang="en-US" dirty="0" smtClean="0">
                  <a:latin typeface="+mn-lt"/>
                  <a:ea typeface="Times New Roman" pitchFamily="18" charset="0"/>
                  <a:cs typeface="Courier New" pitchFamily="49" charset="0"/>
                  <a:sym typeface="Symbol" pitchFamily="18" charset="2"/>
                </a:rPr>
                <a:t> </a:t>
              </a:r>
              <a:r>
                <a:rPr lang="en-US" altLang="en-US" dirty="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E / c</a:t>
              </a:r>
              <a:r>
                <a:rPr lang="en-US" altLang="en-US" dirty="0" smtClean="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 </a:t>
              </a:r>
              <a:r>
                <a:rPr lang="en-US" altLang="en-US" i="1" dirty="0" err="1" smtClean="0">
                  <a:latin typeface="+mn-lt"/>
                  <a:ea typeface="Times New Roman" pitchFamily="18" charset="0"/>
                  <a:cs typeface="Courier New" pitchFamily="49" charset="0"/>
                  <a:sym typeface="Symbol" pitchFamily="18" charset="2"/>
                </a:rPr>
                <a:t>hf</a:t>
              </a:r>
              <a:r>
                <a:rPr lang="en-US" altLang="en-US" i="1" dirty="0" smtClean="0">
                  <a:latin typeface="+mn-lt"/>
                  <a:ea typeface="Times New Roman" pitchFamily="18" charset="0"/>
                  <a:cs typeface="Courier New" pitchFamily="49" charset="0"/>
                  <a:sym typeface="Symbol" pitchFamily="18" charset="2"/>
                </a:rPr>
                <a:t> / c </a:t>
              </a:r>
              <a:r>
                <a:rPr lang="en-US" altLang="en-US" dirty="0" smtClean="0">
                  <a:latin typeface="+mn-lt"/>
                  <a:ea typeface="Times New Roman" pitchFamily="18" charset="0"/>
                  <a:cs typeface="Courier New" pitchFamily="49" charset="0"/>
                  <a:sym typeface="Symbol" pitchFamily="18" charset="2"/>
                </a:rPr>
                <a:t>= </a:t>
              </a:r>
              <a:r>
                <a:rPr lang="en-US" altLang="en-US" i="1" dirty="0" smtClean="0">
                  <a:latin typeface="+mn-lt"/>
                  <a:ea typeface="Times New Roman" pitchFamily="18" charset="0"/>
                  <a:cs typeface="Courier New" pitchFamily="49" charset="0"/>
                  <a:sym typeface="Symbol" pitchFamily="18" charset="2"/>
                </a:rPr>
                <a:t>h / </a:t>
              </a:r>
              <a:r>
                <a:rPr lang="en-US" altLang="en-US" dirty="0" smtClean="0">
                  <a:latin typeface="+mn-lt"/>
                  <a:ea typeface="Times New Roman" pitchFamily="18" charset="0"/>
                  <a:cs typeface="Courier New" pitchFamily="49" charset="0"/>
                  <a:sym typeface="Symbol"/>
                </a:rPr>
                <a:t></a:t>
              </a:r>
              <a:r>
                <a:rPr lang="en-US" altLang="en-US" dirty="0" smtClean="0">
                  <a:solidFill>
                    <a:srgbClr val="000000"/>
                  </a:solidFill>
                  <a:latin typeface="+mn-lt"/>
                  <a:ea typeface="Times New Roman" pitchFamily="18" charset="0"/>
                  <a:cs typeface="Courier New" pitchFamily="49" charset="0"/>
                </a:rPr>
                <a:t> </a:t>
              </a:r>
              <a:endParaRPr lang="en-US" altLang="en-US" dirty="0">
                <a:solidFill>
                  <a:srgbClr val="000000"/>
                </a:solidFill>
                <a:latin typeface="+mn-lt"/>
                <a:ea typeface="Times New Roman" pitchFamily="18" charset="0"/>
                <a:cs typeface="Courier New" pitchFamily="49" charset="0"/>
              </a:endParaRPr>
            </a:p>
          </p:txBody>
        </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31080">
                                            <p:txEl>
                                              <p:pRg st="0" end="0"/>
                                            </p:txEl>
                                          </p:spTgt>
                                        </p:tgtEl>
                                        <p:attrNameLst>
                                          <p:attrName>style.visibility</p:attrName>
                                        </p:attrNameLst>
                                      </p:cBhvr>
                                      <p:to>
                                        <p:strVal val="visible"/>
                                      </p:to>
                                    </p:set>
                                    <p:anim calcmode="lin" valueType="num">
                                      <p:cBhvr additive="base">
                                        <p:cTn id="14" dur="500" fill="hold"/>
                                        <p:tgtEl>
                                          <p:spTgt spid="131080">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31080">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131080">
                                            <p:txEl>
                                              <p:pRg st="1" end="1"/>
                                            </p:txEl>
                                          </p:spTgt>
                                        </p:tgtEl>
                                        <p:attrNameLst>
                                          <p:attrName>style.visibility</p:attrName>
                                        </p:attrNameLst>
                                      </p:cBhvr>
                                      <p:to>
                                        <p:strVal val="visible"/>
                                      </p:to>
                                    </p:set>
                                    <p:anim calcmode="lin" valueType="num">
                                      <p:cBhvr additive="base">
                                        <p:cTn id="20" dur="500" fill="hold"/>
                                        <p:tgtEl>
                                          <p:spTgt spid="131080">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31080">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31080">
                                            <p:txEl>
                                              <p:pRg st="2" end="2"/>
                                            </p:txEl>
                                          </p:spTgt>
                                        </p:tgtEl>
                                        <p:attrNameLst>
                                          <p:attrName>style.visibility</p:attrName>
                                        </p:attrNameLst>
                                      </p:cBhvr>
                                      <p:to>
                                        <p:strVal val="visible"/>
                                      </p:to>
                                    </p:set>
                                    <p:anim calcmode="lin" valueType="num">
                                      <p:cBhvr additive="base">
                                        <p:cTn id="26" dur="500" fill="hold"/>
                                        <p:tgtEl>
                                          <p:spTgt spid="131080">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1080">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31080">
                                            <p:txEl>
                                              <p:pRg st="3" end="3"/>
                                            </p:txEl>
                                          </p:spTgt>
                                        </p:tgtEl>
                                        <p:attrNameLst>
                                          <p:attrName>style.visibility</p:attrName>
                                        </p:attrNameLst>
                                      </p:cBhvr>
                                      <p:to>
                                        <p:strVal val="visible"/>
                                      </p:to>
                                    </p:set>
                                    <p:anim calcmode="lin" valueType="num">
                                      <p:cBhvr additive="base">
                                        <p:cTn id="32" dur="500" fill="hold"/>
                                        <p:tgtEl>
                                          <p:spTgt spid="131080">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31080">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131080">
                                            <p:txEl>
                                              <p:pRg st="4" end="4"/>
                                            </p:txEl>
                                          </p:spTgt>
                                        </p:tgtEl>
                                        <p:attrNameLst>
                                          <p:attrName>style.visibility</p:attrName>
                                        </p:attrNameLst>
                                      </p:cBhvr>
                                      <p:to>
                                        <p:strVal val="visible"/>
                                      </p:to>
                                    </p:set>
                                    <p:anim calcmode="lin" valueType="num">
                                      <p:cBhvr additive="base">
                                        <p:cTn id="38" dur="500" fill="hold"/>
                                        <p:tgtEl>
                                          <p:spTgt spid="131080">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31080">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31080">
                                            <p:txEl>
                                              <p:pRg st="5" end="5"/>
                                            </p:txEl>
                                          </p:spTgt>
                                        </p:tgtEl>
                                        <p:attrNameLst>
                                          <p:attrName>style.visibility</p:attrName>
                                        </p:attrNameLst>
                                      </p:cBhvr>
                                      <p:to>
                                        <p:strVal val="visible"/>
                                      </p:to>
                                    </p:set>
                                    <p:anim calcmode="lin" valueType="num">
                                      <p:cBhvr additive="base">
                                        <p:cTn id="44" dur="500" fill="hold"/>
                                        <p:tgtEl>
                                          <p:spTgt spid="131080">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31080">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3679825"/>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Guidance: </a:t>
            </a:r>
          </a:p>
          <a:p>
            <a:pPr marL="625475" indent="-625475" eaLnBrk="0" hangingPunct="0">
              <a:spcBef>
                <a:spcPct val="20000"/>
              </a:spcBef>
            </a:pPr>
            <a:r>
              <a:rPr lang="en-US" altLang="en-US">
                <a:solidFill>
                  <a:srgbClr val="000000"/>
                </a:solidFill>
              </a:rPr>
              <a:t>• Applications will involve relativistic decays such as calculating the wavelengths of photons in the decay of a moving pion </a:t>
            </a:r>
          </a:p>
          <a:p>
            <a:pPr marL="625475" indent="-625475" eaLnBrk="0" hangingPunct="0">
              <a:spcBef>
                <a:spcPct val="20000"/>
              </a:spcBef>
            </a:pPr>
            <a:r>
              <a:rPr lang="en-US" altLang="en-US">
                <a:solidFill>
                  <a:srgbClr val="000000"/>
                </a:solidFill>
              </a:rPr>
              <a:t>• The symbol </a:t>
            </a:r>
            <a:r>
              <a:rPr lang="en-US" altLang="en-US" i="1">
                <a:solidFill>
                  <a:srgbClr val="000000"/>
                </a:solidFill>
              </a:rPr>
              <a:t>m</a:t>
            </a:r>
            <a:r>
              <a:rPr lang="en-US" altLang="en-US" baseline="-25000">
                <a:solidFill>
                  <a:srgbClr val="000000"/>
                </a:solidFill>
              </a:rPr>
              <a:t>0</a:t>
            </a:r>
            <a:r>
              <a:rPr lang="en-US" altLang="en-US">
                <a:solidFill>
                  <a:srgbClr val="000000"/>
                </a:solidFill>
              </a:rPr>
              <a:t> refers to the </a:t>
            </a:r>
            <a:r>
              <a:rPr lang="en-US" altLang="en-US" i="1">
                <a:solidFill>
                  <a:srgbClr val="000000"/>
                </a:solidFill>
              </a:rPr>
              <a:t>invariant rest mass </a:t>
            </a:r>
            <a:r>
              <a:rPr lang="en-US" altLang="en-US">
                <a:solidFill>
                  <a:srgbClr val="000000"/>
                </a:solidFill>
              </a:rPr>
              <a:t>of a particle </a:t>
            </a:r>
          </a:p>
          <a:p>
            <a:pPr marL="625475" indent="-625475" eaLnBrk="0" hangingPunct="0">
              <a:spcBef>
                <a:spcPct val="20000"/>
              </a:spcBef>
            </a:pPr>
            <a:r>
              <a:rPr lang="en-US" altLang="en-US">
                <a:solidFill>
                  <a:srgbClr val="000000"/>
                </a:solidFill>
              </a:rPr>
              <a:t>• The concept of a relativistic mass that varies with speed will not be used </a:t>
            </a:r>
          </a:p>
          <a:p>
            <a:pPr marL="625475" indent="-625475" eaLnBrk="0" hangingPunct="0">
              <a:spcBef>
                <a:spcPct val="20000"/>
              </a:spcBef>
            </a:pPr>
            <a:r>
              <a:rPr lang="en-US" altLang="en-US">
                <a:solidFill>
                  <a:srgbClr val="000000"/>
                </a:solidFill>
              </a:rPr>
              <a:t>• Problems will be limited to one dimension</a:t>
            </a:r>
          </a:p>
        </p:txBody>
      </p:sp>
      <p:sp>
        <p:nvSpPr>
          <p:cNvPr id="5123" name="Rectangle 118"/>
          <p:cNvSpPr>
            <a:spLocks noGrp="1" noChangeArrowheads="1"/>
          </p:cNvSpPr>
          <p:nvPr>
            <p:ph type="ctrTitle" idx="4294967295"/>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3852863"/>
          </a:xfrm>
          <a:prstGeom prst="rect">
            <a:avLst/>
          </a:prstGeom>
          <a:solidFill>
            <a:srgbClr val="EAEAEA"/>
          </a:solidFill>
          <a:ln w="9525">
            <a:noFill/>
            <a:miter lim="800000"/>
            <a:headEnd/>
            <a:tailEnd/>
          </a:ln>
        </p:spPr>
        <p:txBody>
          <a:bodyPr/>
          <a:lstStyle/>
          <a:p>
            <a:pPr marL="625475" indent="-625475"/>
            <a:r>
              <a:rPr lang="en-US" altLang="en-US" b="1">
                <a:solidFill>
                  <a:srgbClr val="FF0000"/>
                </a:solidFill>
              </a:rPr>
              <a:t>Data booklet reference: </a:t>
            </a:r>
            <a:endParaRPr lang="en-US" altLang="en-US">
              <a:solidFill>
                <a:srgbClr val="FF0000"/>
              </a:solidFill>
            </a:endParaRPr>
          </a:p>
          <a:p>
            <a:pPr marL="625475" indent="-625475"/>
            <a:r>
              <a:rPr lang="en-US" altLang="en-US">
                <a:solidFill>
                  <a:srgbClr val="FF0000"/>
                </a:solidFill>
              </a:rPr>
              <a:t>• </a:t>
            </a:r>
            <a:r>
              <a:rPr lang="en-US" altLang="en-US" i="1">
                <a:solidFill>
                  <a:srgbClr val="FF0000"/>
                </a:solidFill>
                <a:ea typeface="Calibri" pitchFamily="34" charset="0"/>
                <a:cs typeface="Times New Roman" pitchFamily="18" charset="0"/>
              </a:rPr>
              <a:t>E</a:t>
            </a:r>
            <a:r>
              <a:rPr lang="en-US" altLang="en-US">
                <a:solidFill>
                  <a:srgbClr val="FF0000"/>
                </a:solidFill>
                <a:ea typeface="Calibri" pitchFamily="34" charset="0"/>
                <a:cs typeface="Times New Roman" pitchFamily="18" charset="0"/>
              </a:rPr>
              <a:t> = </a:t>
            </a:r>
            <a:r>
              <a:rPr lang="en-US" altLang="en-US">
                <a:solidFill>
                  <a:srgbClr val="FF0000"/>
                </a:solidFill>
                <a:latin typeface="Calibri" pitchFamily="34" charset="0"/>
                <a:ea typeface="Calibri" pitchFamily="34" charset="0"/>
                <a:cs typeface="Times New Roman" pitchFamily="18" charset="0"/>
                <a:sym typeface="Symbol" pitchFamily="18" charset="2"/>
              </a:rPr>
              <a:t></a:t>
            </a:r>
            <a:r>
              <a:rPr lang="en-US" altLang="en-US" i="1">
                <a:solidFill>
                  <a:srgbClr val="FF0000"/>
                </a:solidFill>
                <a:ea typeface="Calibri" pitchFamily="34" charset="0"/>
                <a:cs typeface="Times New Roman" pitchFamily="18" charset="0"/>
              </a:rPr>
              <a:t>m</a:t>
            </a:r>
            <a:r>
              <a:rPr lang="en-US" altLang="en-US" baseline="-30000">
                <a:solidFill>
                  <a:srgbClr val="FF0000"/>
                </a:solidFill>
                <a:ea typeface="Calibri" pitchFamily="34" charset="0"/>
                <a:cs typeface="Times New Roman" pitchFamily="18" charset="0"/>
              </a:rPr>
              <a:t>0</a:t>
            </a:r>
            <a:r>
              <a:rPr lang="en-US" altLang="en-US" i="1">
                <a:solidFill>
                  <a:srgbClr val="FF0000"/>
                </a:solidFill>
                <a:ea typeface="Calibri" pitchFamily="34" charset="0"/>
                <a:cs typeface="Times New Roman" pitchFamily="18" charset="0"/>
              </a:rPr>
              <a:t>c</a:t>
            </a:r>
            <a:r>
              <a:rPr lang="en-US" altLang="en-US" baseline="30000">
                <a:solidFill>
                  <a:srgbClr val="FF0000"/>
                </a:solidFill>
                <a:ea typeface="Calibri" pitchFamily="34" charset="0"/>
                <a:cs typeface="Times New Roman" pitchFamily="18" charset="0"/>
              </a:rPr>
              <a:t>2</a:t>
            </a:r>
            <a:r>
              <a:rPr lang="en-US" altLang="en-US">
                <a:solidFill>
                  <a:srgbClr val="FF0000"/>
                </a:solidFill>
              </a:rPr>
              <a:t> </a:t>
            </a:r>
          </a:p>
          <a:p>
            <a:pPr marL="625475" indent="-625475"/>
            <a:r>
              <a:rPr lang="en-US" altLang="en-US">
                <a:solidFill>
                  <a:srgbClr val="FF0000"/>
                </a:solidFill>
              </a:rPr>
              <a:t>• </a:t>
            </a:r>
            <a:r>
              <a:rPr lang="en-US" altLang="en-US" i="1">
                <a:solidFill>
                  <a:srgbClr val="FF0000"/>
                </a:solidFill>
              </a:rPr>
              <a:t>E</a:t>
            </a:r>
            <a:r>
              <a:rPr lang="en-US" altLang="en-US" baseline="-25000">
                <a:solidFill>
                  <a:srgbClr val="FF0000"/>
                </a:solidFill>
              </a:rPr>
              <a:t>0</a:t>
            </a:r>
            <a:r>
              <a:rPr lang="en-US" altLang="en-US">
                <a:solidFill>
                  <a:srgbClr val="FF0000"/>
                </a:solidFill>
              </a:rPr>
              <a:t> = </a:t>
            </a:r>
            <a:r>
              <a:rPr lang="en-US" altLang="en-US" i="1">
                <a:solidFill>
                  <a:srgbClr val="FF0000"/>
                </a:solidFill>
              </a:rPr>
              <a:t>m</a:t>
            </a:r>
            <a:r>
              <a:rPr lang="en-US" altLang="en-US" baseline="-30000">
                <a:solidFill>
                  <a:srgbClr val="FF0000"/>
                </a:solidFill>
              </a:rPr>
              <a:t>0</a:t>
            </a:r>
            <a:r>
              <a:rPr lang="en-US" altLang="en-US" i="1">
                <a:solidFill>
                  <a:srgbClr val="FF0000"/>
                </a:solidFill>
              </a:rPr>
              <a:t>c</a:t>
            </a:r>
            <a:r>
              <a:rPr lang="en-US" altLang="en-US" baseline="30000">
                <a:solidFill>
                  <a:srgbClr val="FF0000"/>
                </a:solidFill>
              </a:rPr>
              <a:t>2</a:t>
            </a:r>
          </a:p>
          <a:p>
            <a:pPr marL="625475" indent="-625475"/>
            <a:r>
              <a:rPr lang="en-US" altLang="en-US">
                <a:solidFill>
                  <a:srgbClr val="FF0000"/>
                </a:solidFill>
              </a:rPr>
              <a:t>• </a:t>
            </a:r>
            <a:r>
              <a:rPr lang="en-US" altLang="en-US" i="1">
                <a:solidFill>
                  <a:srgbClr val="FF0000"/>
                </a:solidFill>
              </a:rPr>
              <a:t>E</a:t>
            </a:r>
            <a:r>
              <a:rPr lang="en-US" altLang="en-US" baseline="-25000">
                <a:solidFill>
                  <a:srgbClr val="FF0000"/>
                </a:solidFill>
              </a:rPr>
              <a:t>K</a:t>
            </a:r>
            <a:r>
              <a:rPr lang="en-US" altLang="en-US">
                <a:solidFill>
                  <a:srgbClr val="FF0000"/>
                </a:solidFill>
              </a:rPr>
              <a:t> = (</a:t>
            </a:r>
            <a:r>
              <a:rPr lang="en-US" altLang="en-US">
                <a:solidFill>
                  <a:srgbClr val="FF0000"/>
                </a:solidFill>
                <a:latin typeface="Calibri" pitchFamily="34" charset="0"/>
                <a:sym typeface="Symbol" pitchFamily="18" charset="2"/>
              </a:rPr>
              <a:t> - 1)</a:t>
            </a:r>
            <a:r>
              <a:rPr lang="en-US" altLang="en-US" i="1">
                <a:solidFill>
                  <a:srgbClr val="FF0000"/>
                </a:solidFill>
              </a:rPr>
              <a:t>m</a:t>
            </a:r>
            <a:r>
              <a:rPr lang="en-US" altLang="en-US" baseline="-30000">
                <a:solidFill>
                  <a:srgbClr val="FF0000"/>
                </a:solidFill>
              </a:rPr>
              <a:t>0</a:t>
            </a:r>
            <a:r>
              <a:rPr lang="en-US" altLang="en-US" i="1">
                <a:solidFill>
                  <a:srgbClr val="FF0000"/>
                </a:solidFill>
              </a:rPr>
              <a:t>c</a:t>
            </a:r>
            <a:r>
              <a:rPr lang="en-US" altLang="en-US" baseline="30000">
                <a:solidFill>
                  <a:srgbClr val="FF0000"/>
                </a:solidFill>
              </a:rPr>
              <a:t>2</a:t>
            </a:r>
          </a:p>
          <a:p>
            <a:pPr marL="625475" indent="-625475"/>
            <a:r>
              <a:rPr lang="en-US" altLang="en-US">
                <a:solidFill>
                  <a:srgbClr val="FF0000"/>
                </a:solidFill>
              </a:rPr>
              <a:t>• </a:t>
            </a:r>
            <a:r>
              <a:rPr lang="en-US" altLang="en-US" i="1">
                <a:solidFill>
                  <a:srgbClr val="FF0000"/>
                </a:solidFill>
              </a:rPr>
              <a:t>p</a:t>
            </a:r>
            <a:r>
              <a:rPr lang="en-US" altLang="en-US">
                <a:solidFill>
                  <a:srgbClr val="FF0000"/>
                </a:solidFill>
              </a:rPr>
              <a:t> = </a:t>
            </a:r>
            <a:r>
              <a:rPr lang="en-US" altLang="en-US">
                <a:solidFill>
                  <a:srgbClr val="FF0000"/>
                </a:solidFill>
                <a:latin typeface="Calibri" pitchFamily="34" charset="0"/>
                <a:sym typeface="Symbol" pitchFamily="18" charset="2"/>
              </a:rPr>
              <a:t></a:t>
            </a:r>
            <a:r>
              <a:rPr lang="en-US" altLang="en-US" i="1">
                <a:solidFill>
                  <a:srgbClr val="FF0000"/>
                </a:solidFill>
              </a:rPr>
              <a:t>m</a:t>
            </a:r>
            <a:r>
              <a:rPr lang="en-US" altLang="en-US" baseline="-30000">
                <a:solidFill>
                  <a:srgbClr val="FF0000"/>
                </a:solidFill>
              </a:rPr>
              <a:t>0</a:t>
            </a:r>
            <a:r>
              <a:rPr lang="en-US" altLang="en-US" i="1">
                <a:solidFill>
                  <a:srgbClr val="FF0000"/>
                </a:solidFill>
              </a:rPr>
              <a:t>v</a:t>
            </a:r>
            <a:endParaRPr lang="en-US" altLang="en-US" baseline="30000">
              <a:solidFill>
                <a:srgbClr val="FF0000"/>
              </a:solidFill>
            </a:endParaRPr>
          </a:p>
          <a:p>
            <a:pPr marL="625475" indent="-625475"/>
            <a:r>
              <a:rPr lang="en-US" altLang="en-US">
                <a:solidFill>
                  <a:srgbClr val="FF0000"/>
                </a:solidFill>
              </a:rPr>
              <a:t>• </a:t>
            </a:r>
            <a:r>
              <a:rPr lang="en-US" altLang="en-US" i="1">
                <a:solidFill>
                  <a:srgbClr val="FF0000"/>
                </a:solidFill>
              </a:rPr>
              <a:t>E</a:t>
            </a:r>
            <a:r>
              <a:rPr lang="en-US" altLang="en-US" baseline="30000">
                <a:solidFill>
                  <a:srgbClr val="FF0000"/>
                </a:solidFill>
              </a:rPr>
              <a:t> 2</a:t>
            </a:r>
            <a:r>
              <a:rPr lang="en-US" altLang="en-US">
                <a:solidFill>
                  <a:srgbClr val="FF0000"/>
                </a:solidFill>
              </a:rPr>
              <a:t> = </a:t>
            </a:r>
            <a:r>
              <a:rPr lang="en-US" altLang="en-US" i="1">
                <a:solidFill>
                  <a:srgbClr val="FF0000"/>
                </a:solidFill>
              </a:rPr>
              <a:t>p</a:t>
            </a:r>
            <a:r>
              <a:rPr lang="en-US" altLang="en-US" baseline="30000">
                <a:solidFill>
                  <a:srgbClr val="FF0000"/>
                </a:solidFill>
              </a:rPr>
              <a:t>2</a:t>
            </a:r>
            <a:r>
              <a:rPr lang="en-US" altLang="en-US" i="1">
                <a:solidFill>
                  <a:srgbClr val="FF0000"/>
                </a:solidFill>
              </a:rPr>
              <a:t>c</a:t>
            </a:r>
            <a:r>
              <a:rPr lang="en-US" altLang="en-US" baseline="30000">
                <a:solidFill>
                  <a:srgbClr val="FF0000"/>
                </a:solidFill>
              </a:rPr>
              <a:t>2</a:t>
            </a:r>
            <a:r>
              <a:rPr lang="en-US" altLang="en-US">
                <a:solidFill>
                  <a:srgbClr val="FF0000"/>
                </a:solidFill>
              </a:rPr>
              <a:t> + </a:t>
            </a:r>
            <a:r>
              <a:rPr lang="en-US" altLang="en-US" i="1">
                <a:solidFill>
                  <a:srgbClr val="FF0000"/>
                </a:solidFill>
              </a:rPr>
              <a:t>m</a:t>
            </a:r>
            <a:r>
              <a:rPr lang="en-US" altLang="en-US" baseline="-30000">
                <a:solidFill>
                  <a:srgbClr val="FF0000"/>
                </a:solidFill>
              </a:rPr>
              <a:t>0</a:t>
            </a:r>
            <a:r>
              <a:rPr lang="en-US" altLang="en-US" baseline="30000">
                <a:solidFill>
                  <a:srgbClr val="FF0000"/>
                </a:solidFill>
              </a:rPr>
              <a:t>2</a:t>
            </a:r>
            <a:r>
              <a:rPr lang="en-US" altLang="en-US" i="1">
                <a:solidFill>
                  <a:srgbClr val="FF0000"/>
                </a:solidFill>
              </a:rPr>
              <a:t>c</a:t>
            </a:r>
            <a:r>
              <a:rPr lang="en-US" altLang="en-US" baseline="30000">
                <a:solidFill>
                  <a:srgbClr val="FF0000"/>
                </a:solidFill>
              </a:rPr>
              <a:t>4</a:t>
            </a:r>
          </a:p>
          <a:p>
            <a:pPr marL="625475" indent="-625475"/>
            <a:r>
              <a:rPr lang="en-US" altLang="en-US">
                <a:solidFill>
                  <a:srgbClr val="FF0000"/>
                </a:solidFill>
              </a:rPr>
              <a:t>• </a:t>
            </a:r>
            <a:r>
              <a:rPr lang="en-US" altLang="en-US" i="1">
                <a:solidFill>
                  <a:srgbClr val="FF0000"/>
                </a:solidFill>
              </a:rPr>
              <a:t>qV</a:t>
            </a:r>
            <a:r>
              <a:rPr lang="en-US" altLang="en-US">
                <a:solidFill>
                  <a:srgbClr val="FF0000"/>
                </a:solidFill>
              </a:rPr>
              <a:t> = </a:t>
            </a:r>
            <a:r>
              <a:rPr lang="en-US" altLang="en-US">
                <a:solidFill>
                  <a:srgbClr val="FF0000"/>
                </a:solidFill>
                <a:latin typeface="Calibri" pitchFamily="34" charset="0"/>
                <a:sym typeface="Symbol" pitchFamily="18" charset="2"/>
              </a:rPr>
              <a:t></a:t>
            </a:r>
            <a:r>
              <a:rPr lang="en-US" altLang="en-US" i="1">
                <a:solidFill>
                  <a:srgbClr val="FF0000"/>
                </a:solidFill>
                <a:latin typeface="Calibri" pitchFamily="34" charset="0"/>
                <a:sym typeface="Symbol" pitchFamily="18" charset="2"/>
              </a:rPr>
              <a:t>E</a:t>
            </a:r>
            <a:r>
              <a:rPr lang="en-US" altLang="en-US" baseline="-25000">
                <a:solidFill>
                  <a:srgbClr val="FF0000"/>
                </a:solidFill>
                <a:latin typeface="Calibri" pitchFamily="34" charset="0"/>
                <a:sym typeface="Symbol" pitchFamily="18" charset="2"/>
              </a:rPr>
              <a:t>K</a:t>
            </a:r>
            <a:endParaRPr lang="en-US" altLang="en-US">
              <a:solidFill>
                <a:srgbClr val="FF0000"/>
              </a:solidFill>
              <a:sym typeface="Symbol" pitchFamily="18" charset="2"/>
            </a:endParaRPr>
          </a:p>
          <a:p>
            <a:pPr marL="625475" indent="-625475" eaLnBrk="0" hangingPunct="0">
              <a:spcBef>
                <a:spcPct val="20000"/>
              </a:spcBef>
            </a:pPr>
            <a:r>
              <a:rPr lang="en-US" altLang="en-US" b="1">
                <a:solidFill>
                  <a:srgbClr val="000000"/>
                </a:solidFill>
              </a:rPr>
              <a:t>Theory of knowledge:</a:t>
            </a:r>
            <a:r>
              <a:rPr lang="en-US" altLang="en-US">
                <a:solidFill>
                  <a:srgbClr val="000000"/>
                </a:solidFill>
              </a:rPr>
              <a:t> </a:t>
            </a:r>
          </a:p>
          <a:p>
            <a:pPr marL="625475" indent="-625475" eaLnBrk="0" hangingPunct="0">
              <a:spcBef>
                <a:spcPct val="20000"/>
              </a:spcBef>
            </a:pPr>
            <a:r>
              <a:rPr lang="en-US" altLang="en-US">
                <a:solidFill>
                  <a:srgbClr val="000000"/>
                </a:solidFill>
              </a:rPr>
              <a:t>• In what ways do laws in the natural sciences differ from laws in economics? </a:t>
            </a:r>
          </a:p>
        </p:txBody>
      </p:sp>
      <p:sp>
        <p:nvSpPr>
          <p:cNvPr id="6147" name="Rectangle 118"/>
          <p:cNvSpPr>
            <a:spLocks noGrp="1" noChangeArrowheads="1"/>
          </p:cNvSpPr>
          <p:nvPr>
            <p:ph type="ctrTitle" idx="4294967295"/>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93187">
                                            <p:txEl>
                                              <p:pRg st="5" end="5"/>
                                            </p:txEl>
                                          </p:spTgt>
                                        </p:tgtEl>
                                        <p:attrNameLst>
                                          <p:attrName>style.visibility</p:attrName>
                                        </p:attrNameLst>
                                      </p:cBhvr>
                                      <p:to>
                                        <p:strVal val="visible"/>
                                      </p:to>
                                    </p:set>
                                    <p:anim calcmode="lin" valueType="num">
                                      <p:cBhvr additive="base">
                                        <p:cTn id="37" dur="500" fill="hold"/>
                                        <p:tgtEl>
                                          <p:spTgt spid="9318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3187">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arrow.wav"/>
                                        </p:tgtEl>
                                      </p:cMediaNode>
                                    </p:audio>
                                  </p:sub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93187">
                                            <p:txEl>
                                              <p:pRg st="6" end="6"/>
                                            </p:txEl>
                                          </p:spTgt>
                                        </p:tgtEl>
                                        <p:attrNameLst>
                                          <p:attrName>style.visibility</p:attrName>
                                        </p:attrNameLst>
                                      </p:cBhvr>
                                      <p:to>
                                        <p:strVal val="visible"/>
                                      </p:to>
                                    </p:set>
                                    <p:anim calcmode="lin" valueType="num">
                                      <p:cBhvr additive="base">
                                        <p:cTn id="43" dur="500" fill="hold"/>
                                        <p:tgtEl>
                                          <p:spTgt spid="9318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3187">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4" name="arrow.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93187">
                                            <p:txEl>
                                              <p:pRg st="7" end="7"/>
                                            </p:txEl>
                                          </p:spTgt>
                                        </p:tgtEl>
                                        <p:attrNameLst>
                                          <p:attrName>style.visibility</p:attrName>
                                        </p:attrNameLst>
                                      </p:cBhvr>
                                      <p:to>
                                        <p:strVal val="visible"/>
                                      </p:to>
                                    </p:set>
                                    <p:anim calcmode="lin" valueType="num">
                                      <p:cBhvr additive="base">
                                        <p:cTn id="49" dur="500" fill="hold"/>
                                        <p:tgtEl>
                                          <p:spTgt spid="9318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93187">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4" name="arrow.wav"/>
                                        </p:tgtEl>
                                      </p:cMediaNode>
                                    </p:audio>
                                  </p:sub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nodeType="clickEffect">
                                  <p:stCondLst>
                                    <p:cond delay="0"/>
                                  </p:stCondLst>
                                  <p:childTnLst>
                                    <p:set>
                                      <p:cBhvr>
                                        <p:cTn id="54" dur="1" fill="hold">
                                          <p:stCondLst>
                                            <p:cond delay="0"/>
                                          </p:stCondLst>
                                        </p:cTn>
                                        <p:tgtEl>
                                          <p:spTgt spid="93187">
                                            <p:txEl>
                                              <p:pRg st="8" end="8"/>
                                            </p:txEl>
                                          </p:spTgt>
                                        </p:tgtEl>
                                        <p:attrNameLst>
                                          <p:attrName>style.visibility</p:attrName>
                                        </p:attrNameLst>
                                      </p:cBhvr>
                                      <p:to>
                                        <p:strVal val="visible"/>
                                      </p:to>
                                    </p:set>
                                    <p:anim calcmode="lin" valueType="num">
                                      <p:cBhvr additive="base">
                                        <p:cTn id="55" dur="500" fill="hold"/>
                                        <p:tgtEl>
                                          <p:spTgt spid="9318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93187">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7" name="Rectangle 3"/>
          <p:cNvSpPr>
            <a:spLocks noChangeArrowheads="1"/>
          </p:cNvSpPr>
          <p:nvPr/>
        </p:nvSpPr>
        <p:spPr bwMode="auto">
          <a:xfrm>
            <a:off x="685800" y="1339850"/>
            <a:ext cx="7772400" cy="4033838"/>
          </a:xfrm>
          <a:prstGeom prst="rect">
            <a:avLst/>
          </a:prstGeom>
          <a:solidFill>
            <a:srgbClr val="EAEAEA"/>
          </a:solidFill>
          <a:ln w="9525">
            <a:noFill/>
            <a:miter lim="800000"/>
            <a:headEnd/>
            <a:tailEnd/>
          </a:ln>
        </p:spPr>
        <p:txBody>
          <a:bodyPr/>
          <a:lstStyle/>
          <a:p>
            <a:pPr marL="625475" indent="-625475" eaLnBrk="0" hangingPunct="0">
              <a:spcBef>
                <a:spcPct val="20000"/>
              </a:spcBef>
            </a:pPr>
            <a:r>
              <a:rPr lang="en-US" altLang="en-US" b="1">
                <a:solidFill>
                  <a:srgbClr val="000000"/>
                </a:solidFill>
              </a:rPr>
              <a:t>Utilization:</a:t>
            </a:r>
            <a:r>
              <a:rPr lang="en-US" altLang="en-US">
                <a:solidFill>
                  <a:srgbClr val="000000"/>
                </a:solidFill>
              </a:rPr>
              <a:t> </a:t>
            </a:r>
          </a:p>
          <a:p>
            <a:pPr marL="625475" indent="-625475" eaLnBrk="0" hangingPunct="0">
              <a:spcBef>
                <a:spcPct val="20000"/>
              </a:spcBef>
            </a:pPr>
            <a:r>
              <a:rPr lang="en-US" altLang="en-US">
                <a:solidFill>
                  <a:srgbClr val="000000"/>
                </a:solidFill>
              </a:rPr>
              <a:t>• The laws of relativistic mechanics are routinely used in order to manage the operation of nuclear power plants, particle accelerators and particle detectors </a:t>
            </a:r>
          </a:p>
          <a:p>
            <a:pPr marL="625475" indent="-625475" eaLnBrk="0" hangingPunct="0">
              <a:spcBef>
                <a:spcPct val="20000"/>
              </a:spcBef>
            </a:pPr>
            <a:r>
              <a:rPr lang="en-US" altLang="en-US" b="1">
                <a:solidFill>
                  <a:srgbClr val="000000"/>
                </a:solidFill>
              </a:rPr>
              <a:t>Aims:</a:t>
            </a:r>
            <a:r>
              <a:rPr lang="en-US" altLang="en-US">
                <a:solidFill>
                  <a:srgbClr val="000000"/>
                </a:solidFill>
              </a:rPr>
              <a:t> </a:t>
            </a:r>
          </a:p>
          <a:p>
            <a:pPr marL="625475" indent="-625475" eaLnBrk="0" hangingPunct="0">
              <a:spcBef>
                <a:spcPct val="20000"/>
              </a:spcBef>
            </a:pPr>
            <a:r>
              <a:rPr lang="en-US" altLang="en-US">
                <a:solidFill>
                  <a:srgbClr val="000000"/>
                </a:solidFill>
              </a:rPr>
              <a:t>• </a:t>
            </a:r>
            <a:r>
              <a:rPr lang="en-US" altLang="en-US" b="1">
                <a:solidFill>
                  <a:srgbClr val="000000"/>
                </a:solidFill>
              </a:rPr>
              <a:t>Aim 4:</a:t>
            </a:r>
            <a:r>
              <a:rPr lang="en-US" altLang="en-US">
                <a:solidFill>
                  <a:srgbClr val="000000"/>
                </a:solidFill>
              </a:rPr>
              <a:t> relativistic mechanics synthesizes knowledge on the behavior of matter at speeds close to the speed of light </a:t>
            </a:r>
          </a:p>
          <a:p>
            <a:pPr marL="625475" indent="-625475" eaLnBrk="0" hangingPunct="0">
              <a:spcBef>
                <a:spcPct val="20000"/>
              </a:spcBef>
            </a:pPr>
            <a:r>
              <a:rPr lang="en-US" altLang="en-US">
                <a:solidFill>
                  <a:srgbClr val="000000"/>
                </a:solidFill>
              </a:rPr>
              <a:t>• </a:t>
            </a:r>
            <a:r>
              <a:rPr lang="en-US" altLang="en-US" b="1">
                <a:solidFill>
                  <a:srgbClr val="000000"/>
                </a:solidFill>
              </a:rPr>
              <a:t>Aim 9:</a:t>
            </a:r>
            <a:r>
              <a:rPr lang="en-US" altLang="en-US">
                <a:solidFill>
                  <a:srgbClr val="000000"/>
                </a:solidFill>
              </a:rPr>
              <a:t> the theory of relativity imposes one severe limitation: nothing can exceed the speed of light</a:t>
            </a:r>
          </a:p>
        </p:txBody>
      </p:sp>
      <p:sp>
        <p:nvSpPr>
          <p:cNvPr id="7171" name="Rectangle 118"/>
          <p:cNvSpPr>
            <a:spLocks noGrp="1" noChangeArrowheads="1"/>
          </p:cNvSpPr>
          <p:nvPr>
            <p:ph type="ctrTitle" idx="4294967295"/>
          </p:nvPr>
        </p:nvSpPr>
        <p:spPr>
          <a:xfrm>
            <a:off x="685800" y="409575"/>
            <a:ext cx="7772400" cy="896938"/>
          </a:xfrm>
        </p:spPr>
        <p:txBody>
          <a:bodyPr/>
          <a:lstStyle/>
          <a:p>
            <a:pPr algn="l" eaLnBrk="1" hangingPunct="1"/>
            <a:r>
              <a:rPr lang="en-US" altLang="en-US" sz="2800" b="1" smtClean="0"/>
              <a:t>Option A: Relativity - AHL</a:t>
            </a:r>
            <a:br>
              <a:rPr lang="en-US" altLang="en-US" sz="2800" b="1" smtClean="0"/>
            </a:br>
            <a:r>
              <a:rPr lang="en-US" altLang="en-US" sz="2800" smtClean="0">
                <a:solidFill>
                  <a:schemeClr val="tx1"/>
                </a:solidFill>
              </a:rPr>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anim calcmode="lin" valueType="num">
                                      <p:cBhvr additive="base">
                                        <p:cTn id="7" dur="500" fill="hold"/>
                                        <p:tgtEl>
                                          <p:spTgt spid="931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3187">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93187">
                                            <p:txEl>
                                              <p:pRg st="1" end="1"/>
                                            </p:txEl>
                                          </p:spTgt>
                                        </p:tgtEl>
                                        <p:attrNameLst>
                                          <p:attrName>style.visibility</p:attrName>
                                        </p:attrNameLst>
                                      </p:cBhvr>
                                      <p:to>
                                        <p:strVal val="visible"/>
                                      </p:to>
                                    </p:set>
                                    <p:anim calcmode="lin" valueType="num">
                                      <p:cBhvr additive="base">
                                        <p:cTn id="13" dur="500" fill="hold"/>
                                        <p:tgtEl>
                                          <p:spTgt spid="931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3187">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93187">
                                            <p:txEl>
                                              <p:pRg st="2" end="2"/>
                                            </p:txEl>
                                          </p:spTgt>
                                        </p:tgtEl>
                                        <p:attrNameLst>
                                          <p:attrName>style.visibility</p:attrName>
                                        </p:attrNameLst>
                                      </p:cBhvr>
                                      <p:to>
                                        <p:strVal val="visible"/>
                                      </p:to>
                                    </p:set>
                                    <p:anim calcmode="lin" valueType="num">
                                      <p:cBhvr additive="base">
                                        <p:cTn id="19" dur="500" fill="hold"/>
                                        <p:tgtEl>
                                          <p:spTgt spid="931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3187">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93187">
                                            <p:txEl>
                                              <p:pRg st="3" end="3"/>
                                            </p:txEl>
                                          </p:spTgt>
                                        </p:tgtEl>
                                        <p:attrNameLst>
                                          <p:attrName>style.visibility</p:attrName>
                                        </p:attrNameLst>
                                      </p:cBhvr>
                                      <p:to>
                                        <p:strVal val="visible"/>
                                      </p:to>
                                    </p:set>
                                    <p:anim calcmode="lin" valueType="num">
                                      <p:cBhvr additive="base">
                                        <p:cTn id="25" dur="500" fill="hold"/>
                                        <p:tgtEl>
                                          <p:spTgt spid="931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3187">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4" name="arrow.wav"/>
                                        </p:tgtEl>
                                      </p:cMediaNode>
                                    </p:audio>
                                  </p:sub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93187">
                                            <p:txEl>
                                              <p:pRg st="4" end="4"/>
                                            </p:txEl>
                                          </p:spTgt>
                                        </p:tgtEl>
                                        <p:attrNameLst>
                                          <p:attrName>style.visibility</p:attrName>
                                        </p:attrNameLst>
                                      </p:cBhvr>
                                      <p:to>
                                        <p:strVal val="visible"/>
                                      </p:to>
                                    </p:set>
                                    <p:anim calcmode="lin" valueType="num">
                                      <p:cBhvr additive="base">
                                        <p:cTn id="31" dur="500" fill="hold"/>
                                        <p:tgtEl>
                                          <p:spTgt spid="931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3187">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64" name="Rectangle 8"/>
          <p:cNvSpPr>
            <a:spLocks noChangeArrowheads="1"/>
          </p:cNvSpPr>
          <p:nvPr/>
        </p:nvSpPr>
        <p:spPr bwMode="auto">
          <a:xfrm>
            <a:off x="685800" y="4540250"/>
            <a:ext cx="7772400" cy="2317750"/>
          </a:xfrm>
          <a:prstGeom prst="rect">
            <a:avLst/>
          </a:prstGeom>
          <a:solidFill>
            <a:srgbClr val="CCFFCC"/>
          </a:solidFill>
          <a:ln>
            <a:noFill/>
          </a:ln>
          <a:effectLst/>
          <a:extLst>
            <a:ext uri="{91240B29-F687-4F45-9708-019B960494DF}"/>
            <a:ext uri="{AF507438-7753-43E0-B8FC-AC1667EBCBE1}"/>
          </a:extLst>
        </p:spPr>
        <p:txBody>
          <a:bodyPr/>
          <a:lstStyle/>
          <a:p>
            <a:pPr>
              <a:defRPr/>
            </a:pPr>
            <a:r>
              <a:rPr lang="en-US" altLang="en-US" dirty="0">
                <a:latin typeface="+mn-lt"/>
                <a:cs typeface="Arial" pitchFamily="34" charset="0"/>
              </a:rPr>
              <a:t>PRACTICE:  A nuclear power plant converts about 30. kg of matter into energy each year. How many joules is this? How many watts?</a:t>
            </a:r>
          </a:p>
          <a:p>
            <a:pPr>
              <a:spcBef>
                <a:spcPts val="600"/>
              </a:spcBef>
              <a:defRPr/>
            </a:pPr>
            <a:r>
              <a:rPr lang="en-US" altLang="en-US" dirty="0">
                <a:latin typeface="+mn-lt"/>
                <a:cs typeface="Arial" pitchFamily="34" charset="0"/>
              </a:rPr>
              <a:t>SOLUTION: </a:t>
            </a:r>
          </a:p>
          <a:p>
            <a:pPr>
              <a:defRPr/>
            </a:pPr>
            <a:r>
              <a:rPr lang="en-US" altLang="en-US" dirty="0">
                <a:latin typeface="+mn-lt"/>
                <a:cs typeface="Courier New" pitchFamily="49" charset="0"/>
              </a:rPr>
              <a:t>●</a:t>
            </a:r>
            <a:r>
              <a:rPr lang="en-US" altLang="en-US" i="1" dirty="0">
                <a:latin typeface="+mn-lt"/>
                <a:cs typeface="Courier New" pitchFamily="49" charset="0"/>
              </a:rPr>
              <a:t>E</a:t>
            </a:r>
            <a:r>
              <a:rPr lang="en-US" altLang="en-US" baseline="-25000" dirty="0">
                <a:latin typeface="+mn-lt"/>
                <a:cs typeface="Courier New" pitchFamily="49" charset="0"/>
              </a:rPr>
              <a:t>0</a:t>
            </a:r>
            <a:r>
              <a:rPr lang="en-US" altLang="en-US" dirty="0">
                <a:latin typeface="+mn-lt"/>
                <a:cs typeface="Courier New" pitchFamily="49" charset="0"/>
              </a:rPr>
              <a:t> = </a:t>
            </a:r>
            <a:r>
              <a:rPr lang="en-US" altLang="en-US" i="1" dirty="0">
                <a:latin typeface="+mn-lt"/>
                <a:cs typeface="Courier New" pitchFamily="49" charset="0"/>
              </a:rPr>
              <a:t>m</a:t>
            </a:r>
            <a:r>
              <a:rPr lang="en-US" altLang="en-US" baseline="-25000" dirty="0">
                <a:latin typeface="+mn-lt"/>
                <a:cs typeface="Courier New" pitchFamily="49" charset="0"/>
              </a:rPr>
              <a:t>0</a:t>
            </a:r>
            <a:r>
              <a:rPr lang="en-US" altLang="en-US" i="1" dirty="0">
                <a:latin typeface="+mn-lt"/>
                <a:cs typeface="Courier New" pitchFamily="49" charset="0"/>
              </a:rPr>
              <a:t>c</a:t>
            </a:r>
            <a:r>
              <a:rPr lang="en-US" altLang="en-US" baseline="30000" dirty="0">
                <a:latin typeface="+mn-lt"/>
                <a:cs typeface="Courier New" pitchFamily="49" charset="0"/>
              </a:rPr>
              <a:t>2</a:t>
            </a:r>
            <a:r>
              <a:rPr lang="en-US" altLang="en-US" dirty="0">
                <a:latin typeface="+mn-lt"/>
                <a:cs typeface="Courier New" pitchFamily="49" charset="0"/>
              </a:rPr>
              <a:t> = 30(3</a:t>
            </a:r>
            <a:r>
              <a:rPr lang="en-US" altLang="en-US" dirty="0">
                <a:latin typeface="+mn-lt"/>
                <a:cs typeface="Courier New" pitchFamily="49" charset="0"/>
                <a:sym typeface="Symbol" pitchFamily="18" charset="2"/>
              </a:rPr>
              <a:t>10</a:t>
            </a:r>
            <a:r>
              <a:rPr lang="en-US" altLang="en-US" baseline="30000" dirty="0">
                <a:latin typeface="+mn-lt"/>
                <a:cs typeface="Courier New" pitchFamily="49" charset="0"/>
                <a:sym typeface="Symbol" pitchFamily="18" charset="2"/>
              </a:rPr>
              <a:t>8</a:t>
            </a:r>
            <a:r>
              <a:rPr lang="en-US" altLang="en-US" dirty="0">
                <a:latin typeface="+mn-lt"/>
                <a:cs typeface="Courier New" pitchFamily="49" charset="0"/>
                <a:sym typeface="Symbol" pitchFamily="18" charset="2"/>
              </a:rPr>
              <a:t>)</a:t>
            </a:r>
            <a:r>
              <a:rPr lang="en-US" altLang="en-US" baseline="30000" dirty="0">
                <a:latin typeface="+mn-lt"/>
                <a:cs typeface="Courier New" pitchFamily="49" charset="0"/>
                <a:sym typeface="Symbol" pitchFamily="18" charset="2"/>
              </a:rPr>
              <a:t>2</a:t>
            </a:r>
            <a:r>
              <a:rPr lang="en-US" altLang="en-US" dirty="0">
                <a:latin typeface="+mn-lt"/>
                <a:cs typeface="Courier New" pitchFamily="49" charset="0"/>
                <a:sym typeface="Symbol" pitchFamily="18" charset="2"/>
              </a:rPr>
              <a:t> = 2.710</a:t>
            </a:r>
            <a:r>
              <a:rPr lang="en-US" altLang="en-US" baseline="30000" dirty="0">
                <a:latin typeface="+mn-lt"/>
                <a:cs typeface="Courier New" pitchFamily="49" charset="0"/>
                <a:sym typeface="Symbol" pitchFamily="18" charset="2"/>
              </a:rPr>
              <a:t>18</a:t>
            </a:r>
            <a:r>
              <a:rPr lang="en-US" altLang="en-US" dirty="0">
                <a:latin typeface="+mn-lt"/>
                <a:cs typeface="Courier New" pitchFamily="49" charset="0"/>
                <a:sym typeface="Symbol" pitchFamily="18" charset="2"/>
              </a:rPr>
              <a:t> J.</a:t>
            </a:r>
          </a:p>
          <a:p>
            <a:pPr>
              <a:defRPr/>
            </a:pPr>
            <a:r>
              <a:rPr lang="en-US" altLang="en-US" dirty="0">
                <a:latin typeface="+mn-lt"/>
                <a:cs typeface="Courier New" pitchFamily="49" charset="0"/>
              </a:rPr>
              <a:t>●</a:t>
            </a:r>
            <a:r>
              <a:rPr lang="en-US" altLang="en-US" i="1" dirty="0">
                <a:latin typeface="+mn-lt"/>
                <a:cs typeface="Courier New" pitchFamily="49" charset="0"/>
              </a:rPr>
              <a:t>P</a:t>
            </a:r>
            <a:r>
              <a:rPr lang="en-US" altLang="en-US" i="1" baseline="-25000" dirty="0">
                <a:latin typeface="+mn-lt"/>
                <a:cs typeface="Courier New" pitchFamily="49" charset="0"/>
              </a:rPr>
              <a:t> </a:t>
            </a:r>
            <a:r>
              <a:rPr lang="en-US" altLang="en-US" dirty="0">
                <a:latin typeface="+mn-lt"/>
                <a:cs typeface="Courier New" pitchFamily="49" charset="0"/>
              </a:rPr>
              <a:t>= </a:t>
            </a:r>
            <a:r>
              <a:rPr lang="en-US" altLang="en-US" i="1" dirty="0">
                <a:latin typeface="+mn-lt"/>
                <a:cs typeface="Courier New" pitchFamily="49" charset="0"/>
              </a:rPr>
              <a:t>E</a:t>
            </a:r>
            <a:r>
              <a:rPr lang="en-US" altLang="en-US" baseline="-25000" dirty="0">
                <a:latin typeface="+mn-lt"/>
                <a:cs typeface="Courier New" pitchFamily="49" charset="0"/>
              </a:rPr>
              <a:t>0 </a:t>
            </a:r>
            <a:r>
              <a:rPr lang="en-US" altLang="en-US" i="1" dirty="0">
                <a:latin typeface="+mn-lt"/>
                <a:cs typeface="Courier New" pitchFamily="49" charset="0"/>
              </a:rPr>
              <a:t>/ t</a:t>
            </a:r>
            <a:r>
              <a:rPr lang="en-US" altLang="en-US" dirty="0">
                <a:latin typeface="+mn-lt"/>
                <a:cs typeface="Courier New" pitchFamily="49" charset="0"/>
              </a:rPr>
              <a:t> = </a:t>
            </a:r>
            <a:r>
              <a:rPr lang="en-US" altLang="en-US" dirty="0">
                <a:latin typeface="+mn-lt"/>
                <a:cs typeface="Courier New" pitchFamily="49" charset="0"/>
                <a:sym typeface="Symbol" pitchFamily="18" charset="2"/>
              </a:rPr>
              <a:t>2.710</a:t>
            </a:r>
            <a:r>
              <a:rPr lang="en-US" altLang="en-US" baseline="30000" dirty="0">
                <a:latin typeface="+mn-lt"/>
                <a:cs typeface="Courier New" pitchFamily="49" charset="0"/>
                <a:sym typeface="Symbol" pitchFamily="18" charset="2"/>
              </a:rPr>
              <a:t>18</a:t>
            </a:r>
            <a:r>
              <a:rPr lang="en-US" altLang="en-US" i="1" dirty="0">
                <a:latin typeface="+mn-lt"/>
                <a:cs typeface="Courier New" pitchFamily="49" charset="0"/>
                <a:sym typeface="Symbol" pitchFamily="18" charset="2"/>
              </a:rPr>
              <a:t>/ </a:t>
            </a:r>
            <a:r>
              <a:rPr lang="en-US" altLang="en-US" dirty="0">
                <a:latin typeface="+mn-lt"/>
                <a:cs typeface="Courier New" pitchFamily="49" charset="0"/>
                <a:sym typeface="Symbol" pitchFamily="18" charset="2"/>
              </a:rPr>
              <a:t>[365243600] = 8.610</a:t>
            </a:r>
            <a:r>
              <a:rPr lang="en-US" altLang="en-US" baseline="30000" dirty="0">
                <a:latin typeface="+mn-lt"/>
                <a:cs typeface="Courier New" pitchFamily="49" charset="0"/>
                <a:sym typeface="Symbol" pitchFamily="18" charset="2"/>
              </a:rPr>
              <a:t>10</a:t>
            </a:r>
            <a:r>
              <a:rPr lang="en-US" altLang="en-US" dirty="0">
                <a:latin typeface="+mn-lt"/>
                <a:cs typeface="Courier New" pitchFamily="49" charset="0"/>
                <a:sym typeface="Symbol" pitchFamily="18" charset="2"/>
              </a:rPr>
              <a:t> W.</a:t>
            </a:r>
            <a:endParaRPr lang="en-US" altLang="en-US" baseline="30000" dirty="0">
              <a:latin typeface="+mn-lt"/>
              <a:cs typeface="Courier New" pitchFamily="49" charset="0"/>
              <a:sym typeface="Symbol" pitchFamily="18" charset="2"/>
            </a:endParaRPr>
          </a:p>
        </p:txBody>
      </p:sp>
      <p:sp>
        <p:nvSpPr>
          <p:cNvPr id="147458" name="Rectangle 2"/>
          <p:cNvSpPr>
            <a:spLocks noChangeArrowheads="1"/>
          </p:cNvSpPr>
          <p:nvPr/>
        </p:nvSpPr>
        <p:spPr bwMode="auto">
          <a:xfrm>
            <a:off x="685800" y="1338263"/>
            <a:ext cx="7772400" cy="3262312"/>
          </a:xfrm>
          <a:prstGeom prst="rect">
            <a:avLst/>
          </a:prstGeom>
          <a:solidFill>
            <a:srgbClr val="EAEAEA"/>
          </a:solidFill>
          <a:ln w="9525">
            <a:noFill/>
            <a:miter lim="800000"/>
            <a:headEnd/>
            <a:tailEnd/>
          </a:ln>
        </p:spPr>
        <p:txBody>
          <a:bodyPr/>
          <a:lstStyle/>
          <a:p>
            <a:pPr eaLnBrk="0" hangingPunct="0">
              <a:spcBef>
                <a:spcPct val="20000"/>
              </a:spcBef>
            </a:pPr>
            <a:r>
              <a:rPr lang="en-US" altLang="en-US" i="1" dirty="0">
                <a:solidFill>
                  <a:schemeClr val="accent2"/>
                </a:solidFill>
              </a:rPr>
              <a:t>Total energy and rest energy </a:t>
            </a:r>
          </a:p>
          <a:p>
            <a:pPr eaLnBrk="0" hangingPunct="0">
              <a:spcBef>
                <a:spcPct val="20000"/>
              </a:spcBef>
            </a:pPr>
            <a:r>
              <a:rPr lang="en-US" altLang="en-US" dirty="0">
                <a:solidFill>
                  <a:srgbClr val="000000"/>
                </a:solidFill>
                <a:ea typeface="Calibri" pitchFamily="34" charset="0"/>
                <a:cs typeface="Times New Roman" pitchFamily="18" charset="0"/>
              </a:rPr>
              <a:t>●Recall </a:t>
            </a:r>
            <a:r>
              <a:rPr lang="en-US" altLang="en-US" i="1" dirty="0">
                <a:solidFill>
                  <a:srgbClr val="000000"/>
                </a:solidFill>
                <a:ea typeface="Calibri" pitchFamily="34" charset="0"/>
                <a:cs typeface="Times New Roman" pitchFamily="18" charset="0"/>
              </a:rPr>
              <a:t>E</a:t>
            </a:r>
            <a:r>
              <a:rPr lang="en-US" altLang="en-US" dirty="0">
                <a:solidFill>
                  <a:srgbClr val="000000"/>
                </a:solidFill>
                <a:ea typeface="Calibri" pitchFamily="34" charset="0"/>
                <a:cs typeface="Times New Roman" pitchFamily="18" charset="0"/>
              </a:rPr>
              <a:t> = </a:t>
            </a:r>
            <a:r>
              <a:rPr lang="en-US" altLang="en-US" i="1" dirty="0">
                <a:solidFill>
                  <a:srgbClr val="000000"/>
                </a:solidFill>
                <a:ea typeface="Calibri" pitchFamily="34" charset="0"/>
                <a:cs typeface="Times New Roman" pitchFamily="18" charset="0"/>
              </a:rPr>
              <a:t>mc</a:t>
            </a:r>
            <a:r>
              <a:rPr lang="en-US" altLang="en-US" baseline="30000" dirty="0">
                <a:solidFill>
                  <a:srgbClr val="000000"/>
                </a:solidFill>
                <a:ea typeface="Calibri" pitchFamily="34" charset="0"/>
                <a:cs typeface="Times New Roman" pitchFamily="18" charset="0"/>
              </a:rPr>
              <a:t>2</a:t>
            </a:r>
            <a:r>
              <a:rPr lang="en-US" altLang="en-US" dirty="0">
                <a:solidFill>
                  <a:srgbClr val="000000"/>
                </a:solidFill>
                <a:ea typeface="Calibri" pitchFamily="34" charset="0"/>
                <a:cs typeface="Times New Roman" pitchFamily="18" charset="0"/>
              </a:rPr>
              <a:t>. It has been slightly changed:</a:t>
            </a:r>
          </a:p>
          <a:p>
            <a:pPr eaLnBrk="0" hangingPunct="0">
              <a:spcBef>
                <a:spcPts val="3600"/>
              </a:spcBef>
            </a:pPr>
            <a:r>
              <a:rPr lang="en-US" altLang="en-US" dirty="0">
                <a:solidFill>
                  <a:srgbClr val="000000"/>
                </a:solidFill>
                <a:ea typeface="Calibri" pitchFamily="34" charset="0"/>
                <a:cs typeface="Times New Roman" pitchFamily="18" charset="0"/>
              </a:rPr>
              <a:t>●We used this formula when we looked at mass defect in nuclear energy problems. It is the energy of a mass </a:t>
            </a:r>
            <a:r>
              <a:rPr lang="en-US" altLang="en-US" i="1" dirty="0">
                <a:solidFill>
                  <a:srgbClr val="000000"/>
                </a:solidFill>
                <a:ea typeface="Calibri" pitchFamily="34" charset="0"/>
                <a:cs typeface="Times New Roman" pitchFamily="18" charset="0"/>
              </a:rPr>
              <a:t>m</a:t>
            </a:r>
            <a:r>
              <a:rPr lang="en-US" altLang="en-US" baseline="-25000" dirty="0">
                <a:solidFill>
                  <a:srgbClr val="000000"/>
                </a:solidFill>
                <a:ea typeface="Calibri" pitchFamily="34" charset="0"/>
                <a:cs typeface="Times New Roman" pitchFamily="18" charset="0"/>
              </a:rPr>
              <a:t>0</a:t>
            </a:r>
            <a:r>
              <a:rPr lang="en-US" altLang="en-US" dirty="0">
                <a:solidFill>
                  <a:srgbClr val="000000"/>
                </a:solidFill>
                <a:ea typeface="Calibri" pitchFamily="34" charset="0"/>
                <a:cs typeface="Times New Roman" pitchFamily="18" charset="0"/>
              </a:rPr>
              <a:t> in its rest frame.</a:t>
            </a:r>
          </a:p>
          <a:p>
            <a:pPr eaLnBrk="0" hangingPunct="0">
              <a:spcBef>
                <a:spcPts val="600"/>
              </a:spcBef>
            </a:pPr>
            <a:r>
              <a:rPr lang="en-US" altLang="en-US" dirty="0">
                <a:solidFill>
                  <a:srgbClr val="000000"/>
                </a:solidFill>
                <a:ea typeface="Calibri" pitchFamily="34" charset="0"/>
                <a:cs typeface="Times New Roman" pitchFamily="18" charset="0"/>
              </a:rPr>
              <a:t>●We call </a:t>
            </a:r>
            <a:r>
              <a:rPr lang="en-US" altLang="en-US" i="1" dirty="0">
                <a:solidFill>
                  <a:srgbClr val="000000"/>
                </a:solidFill>
                <a:ea typeface="Calibri" pitchFamily="34" charset="0"/>
                <a:cs typeface="Times New Roman" pitchFamily="18" charset="0"/>
              </a:rPr>
              <a:t>m</a:t>
            </a:r>
            <a:r>
              <a:rPr lang="en-US" altLang="en-US" baseline="-25000" dirty="0">
                <a:solidFill>
                  <a:srgbClr val="000000"/>
                </a:solidFill>
                <a:ea typeface="Calibri" pitchFamily="34" charset="0"/>
                <a:cs typeface="Times New Roman" pitchFamily="18" charset="0"/>
              </a:rPr>
              <a:t>0</a:t>
            </a:r>
            <a:r>
              <a:rPr lang="en-US" altLang="en-US" dirty="0">
                <a:solidFill>
                  <a:srgbClr val="000000"/>
                </a:solidFill>
                <a:ea typeface="Calibri" pitchFamily="34" charset="0"/>
                <a:cs typeface="Times New Roman" pitchFamily="18" charset="0"/>
              </a:rPr>
              <a:t> the </a:t>
            </a:r>
            <a:r>
              <a:rPr lang="en-US" altLang="en-US" b="1" dirty="0">
                <a:solidFill>
                  <a:srgbClr val="000000"/>
                </a:solidFill>
                <a:ea typeface="Calibri" pitchFamily="34" charset="0"/>
                <a:cs typeface="Times New Roman" pitchFamily="18" charset="0"/>
              </a:rPr>
              <a:t>rest mass</a:t>
            </a:r>
            <a:r>
              <a:rPr lang="en-US" altLang="en-US" dirty="0">
                <a:solidFill>
                  <a:srgbClr val="000000"/>
                </a:solidFill>
                <a:ea typeface="Calibri" pitchFamily="34" charset="0"/>
                <a:cs typeface="Times New Roman" pitchFamily="18" charset="0"/>
              </a:rPr>
              <a:t> or the </a:t>
            </a:r>
            <a:r>
              <a:rPr lang="en-US" altLang="en-US" b="1" dirty="0">
                <a:solidFill>
                  <a:srgbClr val="000000"/>
                </a:solidFill>
                <a:ea typeface="Calibri" pitchFamily="34" charset="0"/>
                <a:cs typeface="Times New Roman" pitchFamily="18" charset="0"/>
              </a:rPr>
              <a:t>proper mass</a:t>
            </a:r>
            <a:r>
              <a:rPr lang="en-US" altLang="en-US" dirty="0">
                <a:solidFill>
                  <a:srgbClr val="000000"/>
                </a:solidFill>
                <a:ea typeface="Calibri" pitchFamily="34" charset="0"/>
                <a:cs typeface="Times New Roman" pitchFamily="18" charset="0"/>
              </a:rPr>
              <a:t>. The </a:t>
            </a:r>
            <a:r>
              <a:rPr lang="en-US" altLang="en-US" b="1" dirty="0">
                <a:solidFill>
                  <a:srgbClr val="000000"/>
                </a:solidFill>
                <a:ea typeface="Calibri" pitchFamily="34" charset="0"/>
                <a:cs typeface="Times New Roman" pitchFamily="18" charset="0"/>
              </a:rPr>
              <a:t>rest mass is an invariant</a:t>
            </a:r>
            <a:r>
              <a:rPr lang="en-US" altLang="en-US" dirty="0">
                <a:solidFill>
                  <a:srgbClr val="000000"/>
                </a:solidFill>
                <a:ea typeface="Calibri" pitchFamily="34" charset="0"/>
                <a:cs typeface="Times New Roman" pitchFamily="18" charset="0"/>
              </a:rPr>
              <a:t>.</a:t>
            </a:r>
          </a:p>
        </p:txBody>
      </p:sp>
      <p:grpSp>
        <p:nvGrpSpPr>
          <p:cNvPr id="2" name="Group 4"/>
          <p:cNvGrpSpPr>
            <a:grpSpLocks/>
          </p:cNvGrpSpPr>
          <p:nvPr/>
        </p:nvGrpSpPr>
        <p:grpSpPr bwMode="auto">
          <a:xfrm>
            <a:off x="866775" y="2189163"/>
            <a:ext cx="7366000" cy="461962"/>
            <a:chOff x="546" y="2084"/>
            <a:chExt cx="4640" cy="291"/>
          </a:xfrm>
        </p:grpSpPr>
        <p:sp>
          <p:nvSpPr>
            <p:cNvPr id="8199" name="Text Box 5"/>
            <p:cNvSpPr txBox="1">
              <a:spLocks noChangeArrowheads="1"/>
            </p:cNvSpPr>
            <p:nvPr/>
          </p:nvSpPr>
          <p:spPr bwMode="auto">
            <a:xfrm>
              <a:off x="3961" y="2084"/>
              <a:ext cx="1225" cy="291"/>
            </a:xfrm>
            <a:prstGeom prst="rect">
              <a:avLst/>
            </a:prstGeom>
            <a:solidFill>
              <a:srgbClr val="FF0000"/>
            </a:solidFill>
            <a:ln w="9525">
              <a:noFill/>
              <a:miter lim="800000"/>
              <a:headEnd/>
              <a:tailEnd/>
            </a:ln>
          </p:spPr>
          <p:txBody>
            <a:bodyPr>
              <a:spAutoFit/>
            </a:bodyPr>
            <a:lstStyle/>
            <a:p>
              <a:pPr algn="ctr">
                <a:spcBef>
                  <a:spcPct val="50000"/>
                </a:spcBef>
              </a:pPr>
              <a:r>
                <a:rPr lang="en-US" altLang="en-US">
                  <a:solidFill>
                    <a:schemeClr val="bg1"/>
                  </a:solidFill>
                </a:rPr>
                <a:t>rest energy</a:t>
              </a:r>
            </a:p>
          </p:txBody>
        </p:sp>
        <p:sp>
          <p:nvSpPr>
            <p:cNvPr id="8200" name="Rectangle 6"/>
            <p:cNvSpPr>
              <a:spLocks noChangeArrowheads="1"/>
            </p:cNvSpPr>
            <p:nvPr/>
          </p:nvSpPr>
          <p:spPr bwMode="auto">
            <a:xfrm>
              <a:off x="546" y="2086"/>
              <a:ext cx="4635" cy="285"/>
            </a:xfrm>
            <a:prstGeom prst="rect">
              <a:avLst/>
            </a:prstGeom>
            <a:noFill/>
            <a:ln w="12700">
              <a:solidFill>
                <a:schemeClr val="tx1"/>
              </a:solidFill>
              <a:miter lim="800000"/>
              <a:headEnd/>
              <a:tailEnd/>
            </a:ln>
          </p:spPr>
          <p:txBody>
            <a:bodyPr wrap="none" anchor="ctr"/>
            <a:lstStyle/>
            <a:p>
              <a:endParaRPr lang="en-US" altLang="en-US"/>
            </a:p>
          </p:txBody>
        </p:sp>
        <p:sp>
          <p:nvSpPr>
            <p:cNvPr id="147463" name="Rectangle 7"/>
            <p:cNvSpPr>
              <a:spLocks noChangeArrowheads="1"/>
            </p:cNvSpPr>
            <p:nvPr/>
          </p:nvSpPr>
          <p:spPr bwMode="auto">
            <a:xfrm>
              <a:off x="715" y="2093"/>
              <a:ext cx="2297" cy="242"/>
            </a:xfrm>
            <a:prstGeom prst="rect">
              <a:avLst/>
            </a:prstGeom>
            <a:noFill/>
            <a:ln>
              <a:noFill/>
            </a:ln>
            <a:effectLst/>
            <a:extLst>
              <a:ext uri="{909E8E84-426E-40DD-AFC4-6F175D3DCCD1}"/>
              <a:ext uri="{91240B29-F687-4F45-9708-019B960494DF}"/>
              <a:ext uri="{AF507438-7753-43E0-B8FC-AC1667EBCBE1}"/>
            </a:extLst>
          </p:spPr>
          <p:txBody>
            <a:bodyPr/>
            <a:lstStyle>
              <a:lvl1pPr algn="ctr" eaLnBrk="0" hangingPunct="0">
                <a:spcBef>
                  <a:spcPct val="20000"/>
                </a:spcBef>
                <a:defRPr sz="3200">
                  <a:solidFill>
                    <a:schemeClr val="tx1"/>
                  </a:solidFill>
                  <a:latin typeface="Arial" pitchFamily="34" charset="0"/>
                </a:defRPr>
              </a:lvl1pPr>
              <a:lvl2pPr algn="ctr" eaLnBrk="0" hangingPunct="0">
                <a:spcBef>
                  <a:spcPct val="20000"/>
                </a:spcBef>
                <a:defRPr sz="2800">
                  <a:solidFill>
                    <a:schemeClr val="tx1"/>
                  </a:solidFill>
                  <a:latin typeface="Arial" pitchFamily="34" charset="0"/>
                </a:defRPr>
              </a:lvl2pPr>
              <a:lvl3pPr algn="ctr" eaLnBrk="0" hangingPunct="0">
                <a:spcBef>
                  <a:spcPct val="20000"/>
                </a:spcBef>
                <a:defRPr sz="2400">
                  <a:solidFill>
                    <a:schemeClr val="tx1"/>
                  </a:solidFill>
                  <a:latin typeface="Arial" pitchFamily="34" charset="0"/>
                </a:defRPr>
              </a:lvl3pPr>
              <a:lvl4pPr algn="ctr" eaLnBrk="0" hangingPunct="0">
                <a:spcBef>
                  <a:spcPct val="20000"/>
                </a:spcBef>
                <a:defRPr sz="2000">
                  <a:solidFill>
                    <a:schemeClr val="tx1"/>
                  </a:solidFill>
                  <a:latin typeface="Arial" pitchFamily="34" charset="0"/>
                </a:defRPr>
              </a:lvl4pPr>
              <a:lvl5pPr algn="ctr" eaLnBrk="0" hangingPunct="0">
                <a:spcBef>
                  <a:spcPct val="20000"/>
                </a:spcBef>
                <a:defRPr sz="2000">
                  <a:solidFill>
                    <a:schemeClr val="tx1"/>
                  </a:solidFill>
                  <a:latin typeface="Arial" pitchFamily="34" charset="0"/>
                </a:defRPr>
              </a:lvl5pPr>
              <a:lvl6pPr algn="ctr" eaLnBrk="0" fontAlgn="base" hangingPunct="0">
                <a:spcBef>
                  <a:spcPct val="20000"/>
                </a:spcBef>
                <a:spcAft>
                  <a:spcPct val="0"/>
                </a:spcAft>
                <a:defRPr sz="2000">
                  <a:solidFill>
                    <a:schemeClr val="tx1"/>
                  </a:solidFill>
                  <a:latin typeface="Arial" pitchFamily="34" charset="0"/>
                </a:defRPr>
              </a:lvl6pPr>
              <a:lvl7pPr algn="ctr" eaLnBrk="0" fontAlgn="base" hangingPunct="0">
                <a:spcBef>
                  <a:spcPct val="20000"/>
                </a:spcBef>
                <a:spcAft>
                  <a:spcPct val="0"/>
                </a:spcAft>
                <a:defRPr sz="2000">
                  <a:solidFill>
                    <a:schemeClr val="tx1"/>
                  </a:solidFill>
                  <a:latin typeface="Arial" pitchFamily="34" charset="0"/>
                </a:defRPr>
              </a:lvl7pPr>
              <a:lvl8pPr algn="ctr" eaLnBrk="0" fontAlgn="base" hangingPunct="0">
                <a:spcBef>
                  <a:spcPct val="20000"/>
                </a:spcBef>
                <a:spcAft>
                  <a:spcPct val="0"/>
                </a:spcAft>
                <a:defRPr sz="2000">
                  <a:solidFill>
                    <a:schemeClr val="tx1"/>
                  </a:solidFill>
                  <a:latin typeface="Arial" pitchFamily="34" charset="0"/>
                </a:defRPr>
              </a:lvl8pPr>
              <a:lvl9pPr algn="ctr" eaLnBrk="0" fontAlgn="base" hangingPunct="0">
                <a:spcBef>
                  <a:spcPct val="20000"/>
                </a:spcBef>
                <a:spcAft>
                  <a:spcPct val="0"/>
                </a:spcAft>
                <a:defRPr sz="2000">
                  <a:solidFill>
                    <a:schemeClr val="tx1"/>
                  </a:solidFill>
                  <a:latin typeface="Arial" pitchFamily="34" charset="0"/>
                </a:defRPr>
              </a:lvl9pPr>
            </a:lstStyle>
            <a:p>
              <a:pPr algn="l">
                <a:lnSpc>
                  <a:spcPct val="90000"/>
                </a:lnSpc>
                <a:defRPr/>
              </a:pPr>
              <a:r>
                <a:rPr lang="en-US" altLang="en-US" sz="2400" i="1" dirty="0" smtClean="0">
                  <a:solidFill>
                    <a:srgbClr val="000000"/>
                  </a:solidFill>
                  <a:latin typeface="+mn-lt"/>
                  <a:ea typeface="Times New Roman" pitchFamily="18" charset="0"/>
                  <a:cs typeface="Courier New" pitchFamily="49" charset="0"/>
                </a:rPr>
                <a:t>E</a:t>
              </a:r>
              <a:r>
                <a:rPr lang="en-US" altLang="en-US" sz="2400" baseline="-25000" dirty="0" smtClean="0">
                  <a:solidFill>
                    <a:srgbClr val="000000"/>
                  </a:solidFill>
                  <a:latin typeface="+mn-lt"/>
                  <a:ea typeface="Times New Roman" pitchFamily="18" charset="0"/>
                  <a:cs typeface="Courier New" pitchFamily="49" charset="0"/>
                </a:rPr>
                <a:t>0</a:t>
              </a:r>
              <a:r>
                <a:rPr lang="en-US" altLang="en-US" sz="2400" dirty="0" smtClean="0">
                  <a:solidFill>
                    <a:srgbClr val="000000"/>
                  </a:solidFill>
                  <a:latin typeface="+mn-lt"/>
                  <a:ea typeface="Times New Roman" pitchFamily="18" charset="0"/>
                  <a:cs typeface="Courier New" pitchFamily="49" charset="0"/>
                </a:rPr>
                <a:t> = </a:t>
              </a:r>
              <a:r>
                <a:rPr lang="en-US" altLang="en-US" sz="2400" i="1" dirty="0" smtClean="0">
                  <a:solidFill>
                    <a:srgbClr val="000000"/>
                  </a:solidFill>
                  <a:latin typeface="+mn-lt"/>
                  <a:ea typeface="Times New Roman" pitchFamily="18" charset="0"/>
                  <a:cs typeface="Courier New" pitchFamily="49" charset="0"/>
                </a:rPr>
                <a:t>m</a:t>
              </a:r>
              <a:r>
                <a:rPr lang="en-US" altLang="en-US" sz="2400" baseline="-25000" dirty="0" smtClean="0">
                  <a:solidFill>
                    <a:srgbClr val="000000"/>
                  </a:solidFill>
                  <a:latin typeface="+mn-lt"/>
                  <a:ea typeface="Times New Roman" pitchFamily="18" charset="0"/>
                  <a:cs typeface="Courier New" pitchFamily="49" charset="0"/>
                </a:rPr>
                <a:t>0</a:t>
              </a:r>
              <a:r>
                <a:rPr lang="en-US" altLang="en-US" sz="2400" i="1" dirty="0" smtClean="0">
                  <a:solidFill>
                    <a:srgbClr val="000000"/>
                  </a:solidFill>
                  <a:latin typeface="+mn-lt"/>
                  <a:ea typeface="Times New Roman" pitchFamily="18" charset="0"/>
                  <a:cs typeface="Courier New" pitchFamily="49" charset="0"/>
                </a:rPr>
                <a:t>c</a:t>
              </a:r>
              <a:r>
                <a:rPr lang="en-US" altLang="en-US" sz="2400" baseline="30000" dirty="0" smtClean="0">
                  <a:solidFill>
                    <a:srgbClr val="000000"/>
                  </a:solidFill>
                  <a:latin typeface="+mn-lt"/>
                  <a:ea typeface="Times New Roman" pitchFamily="18" charset="0"/>
                  <a:cs typeface="Courier New" pitchFamily="49" charset="0"/>
                </a:rPr>
                <a:t>2</a:t>
              </a:r>
              <a:endParaRPr lang="en-US" altLang="en-US" sz="2400" i="1" baseline="30000" dirty="0" smtClean="0">
                <a:solidFill>
                  <a:srgbClr val="000000"/>
                </a:solidFill>
                <a:latin typeface="+mn-lt"/>
                <a:ea typeface="Times New Roman" pitchFamily="18" charset="0"/>
                <a:cs typeface="Courier New" pitchFamily="49" charset="0"/>
              </a:endParaRPr>
            </a:p>
          </p:txBody>
        </p:sp>
      </p:grpSp>
      <p:sp>
        <p:nvSpPr>
          <p:cNvPr id="147465" name="Text Box 9"/>
          <p:cNvSpPr txBox="1">
            <a:spLocks noChangeArrowheads="1"/>
          </p:cNvSpPr>
          <p:nvPr/>
        </p:nvSpPr>
        <p:spPr bwMode="auto">
          <a:xfrm>
            <a:off x="2082800" y="5294313"/>
            <a:ext cx="6737350" cy="795337"/>
          </a:xfrm>
          <a:prstGeom prst="rect">
            <a:avLst/>
          </a:prstGeom>
          <a:noFill/>
          <a:ln>
            <a:noFill/>
          </a:ln>
          <a:effectLst/>
          <a:extLst>
            <a:ext uri="{909E8E84-426E-40DD-AFC4-6F175D3DCCD1}"/>
            <a:ext uri="{91240B29-F687-4F45-9708-019B960494DF}"/>
            <a:ext uri="{AF507438-7753-43E0-B8FC-AC1667EBCBE1}"/>
          </a:extLst>
        </p:spPr>
        <p:txBody>
          <a:bodyPr>
            <a:spAutoFit/>
          </a:bodyPr>
          <a:lstStyle/>
          <a:p>
            <a:pPr>
              <a:lnSpc>
                <a:spcPct val="95000"/>
              </a:lnSpc>
              <a:defRPr/>
            </a:pPr>
            <a:r>
              <a:rPr lang="en-US" altLang="en-US" sz="2000" b="1" dirty="0">
                <a:solidFill>
                  <a:schemeClr val="hlink"/>
                </a:solidFill>
                <a:latin typeface="Courier New" pitchFamily="49" charset="0"/>
                <a:cs typeface="Arial" pitchFamily="34" charset="0"/>
              </a:rPr>
              <a:t>		</a:t>
            </a:r>
            <a:r>
              <a:rPr lang="en-US" altLang="en-US" dirty="0">
                <a:solidFill>
                  <a:schemeClr val="hlink"/>
                </a:solidFill>
                <a:latin typeface="+mn-lt"/>
                <a:cs typeface="Arial" pitchFamily="34" charset="0"/>
              </a:rPr>
              <a:t>Much of this energy is wasted in    	  	conversion to electrical power.</a:t>
            </a:r>
          </a:p>
        </p:txBody>
      </p:sp>
      <p:sp>
        <p:nvSpPr>
          <p:cNvPr id="8198"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47458">
                                            <p:txEl>
                                              <p:pRg st="0" end="0"/>
                                            </p:txEl>
                                          </p:spTgt>
                                        </p:tgtEl>
                                        <p:attrNameLst>
                                          <p:attrName>style.visibility</p:attrName>
                                        </p:attrNameLst>
                                      </p:cBhvr>
                                      <p:to>
                                        <p:strVal val="visible"/>
                                      </p:to>
                                    </p:set>
                                    <p:anim calcmode="lin" valueType="num">
                                      <p:cBhvr additive="base">
                                        <p:cTn id="7" dur="500" fill="hold"/>
                                        <p:tgtEl>
                                          <p:spTgt spid="147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7458">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47458">
                                            <p:txEl>
                                              <p:pRg st="1" end="1"/>
                                            </p:txEl>
                                          </p:spTgt>
                                        </p:tgtEl>
                                        <p:attrNameLst>
                                          <p:attrName>style.visibility</p:attrName>
                                        </p:attrNameLst>
                                      </p:cBhvr>
                                      <p:to>
                                        <p:strVal val="visible"/>
                                      </p:to>
                                    </p:set>
                                    <p:anim calcmode="lin" valueType="num">
                                      <p:cBhvr additive="base">
                                        <p:cTn id="13" dur="500" fill="hold"/>
                                        <p:tgtEl>
                                          <p:spTgt spid="14745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745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p:cTn id="19" dur="500" fill="hold"/>
                                        <p:tgtEl>
                                          <p:spTgt spid="2"/>
                                        </p:tgtEl>
                                        <p:attrNameLst>
                                          <p:attrName>ppt_w</p:attrName>
                                        </p:attrNameLst>
                                      </p:cBhvr>
                                      <p:tavLst>
                                        <p:tav tm="0">
                                          <p:val>
                                            <p:fltVal val="0"/>
                                          </p:val>
                                        </p:tav>
                                        <p:tav tm="100000">
                                          <p:val>
                                            <p:strVal val="#ppt_w"/>
                                          </p:val>
                                        </p:tav>
                                      </p:tavLst>
                                    </p:anim>
                                    <p:anim calcmode="lin" valueType="num">
                                      <p:cBhvr>
                                        <p:cTn id="20" dur="500" fill="hold"/>
                                        <p:tgtEl>
                                          <p:spTgt spid="2"/>
                                        </p:tgtEl>
                                        <p:attrNameLst>
                                          <p:attrName>ppt_h</p:attrName>
                                        </p:attrNameLst>
                                      </p:cBhvr>
                                      <p:tavLst>
                                        <p:tav tm="0">
                                          <p:val>
                                            <p:fltVal val="0"/>
                                          </p:val>
                                        </p:tav>
                                        <p:tav tm="100000">
                                          <p:val>
                                            <p:strVal val="#ppt_h"/>
                                          </p:val>
                                        </p:tav>
                                      </p:tavLst>
                                    </p:anim>
                                    <p:animEffect transition="in" filter="fade">
                                      <p:cBhvr>
                                        <p:cTn id="21" dur="500"/>
                                        <p:tgtEl>
                                          <p:spTgt spid="2"/>
                                        </p:tgtEl>
                                      </p:cBhvr>
                                    </p:animEffect>
                                  </p:childTnLst>
                                  <p:subTnLst>
                                    <p:audio>
                                      <p:cMediaNode>
                                        <p:cTn display="0" masterRel="sameClick">
                                          <p:stCondLst>
                                            <p:cond evt="begin" delay="0">
                                              <p:tn val="17"/>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47458">
                                            <p:txEl>
                                              <p:pRg st="2" end="2"/>
                                            </p:txEl>
                                          </p:spTgt>
                                        </p:tgtEl>
                                        <p:attrNameLst>
                                          <p:attrName>style.visibility</p:attrName>
                                        </p:attrNameLst>
                                      </p:cBhvr>
                                      <p:to>
                                        <p:strVal val="visible"/>
                                      </p:to>
                                    </p:set>
                                    <p:anim calcmode="lin" valueType="num">
                                      <p:cBhvr additive="base">
                                        <p:cTn id="26" dur="500" fill="hold"/>
                                        <p:tgtEl>
                                          <p:spTgt spid="147458">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4745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47458">
                                            <p:txEl>
                                              <p:pRg st="3" end="3"/>
                                            </p:txEl>
                                          </p:spTgt>
                                        </p:tgtEl>
                                        <p:attrNameLst>
                                          <p:attrName>style.visibility</p:attrName>
                                        </p:attrNameLst>
                                      </p:cBhvr>
                                      <p:to>
                                        <p:strVal val="visible"/>
                                      </p:to>
                                    </p:set>
                                    <p:anim calcmode="lin" valueType="num">
                                      <p:cBhvr additive="base">
                                        <p:cTn id="32" dur="500" fill="hold"/>
                                        <p:tgtEl>
                                          <p:spTgt spid="147458">
                                            <p:txEl>
                                              <p:pRg st="3" end="3"/>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47458">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47464">
                                            <p:txEl>
                                              <p:pRg st="0" end="0"/>
                                            </p:txEl>
                                          </p:spTgt>
                                        </p:tgtEl>
                                        <p:attrNameLst>
                                          <p:attrName>style.visibility</p:attrName>
                                        </p:attrNameLst>
                                      </p:cBhvr>
                                      <p:to>
                                        <p:strVal val="visible"/>
                                      </p:to>
                                    </p:set>
                                    <p:anim calcmode="lin" valueType="num">
                                      <p:cBhvr additive="base">
                                        <p:cTn id="38" dur="500" fill="hold"/>
                                        <p:tgtEl>
                                          <p:spTgt spid="147464">
                                            <p:txEl>
                                              <p:pRg st="0" end="0"/>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47464">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47464">
                                            <p:txEl>
                                              <p:pRg st="1" end="1"/>
                                            </p:txEl>
                                          </p:spTgt>
                                        </p:tgtEl>
                                        <p:attrNameLst>
                                          <p:attrName>style.visibility</p:attrName>
                                        </p:attrNameLst>
                                      </p:cBhvr>
                                      <p:to>
                                        <p:strVal val="visible"/>
                                      </p:to>
                                    </p:set>
                                    <p:anim calcmode="lin" valueType="num">
                                      <p:cBhvr additive="base">
                                        <p:cTn id="44" dur="500" fill="hold"/>
                                        <p:tgtEl>
                                          <p:spTgt spid="147464">
                                            <p:txEl>
                                              <p:pRg st="1" end="1"/>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47464">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47464">
                                            <p:txEl>
                                              <p:pRg st="2" end="2"/>
                                            </p:txEl>
                                          </p:spTgt>
                                        </p:tgtEl>
                                        <p:attrNameLst>
                                          <p:attrName>style.visibility</p:attrName>
                                        </p:attrNameLst>
                                      </p:cBhvr>
                                      <p:to>
                                        <p:strVal val="visible"/>
                                      </p:to>
                                    </p:set>
                                    <p:anim calcmode="lin" valueType="num">
                                      <p:cBhvr additive="base">
                                        <p:cTn id="50" dur="500" fill="hold"/>
                                        <p:tgtEl>
                                          <p:spTgt spid="147464">
                                            <p:txEl>
                                              <p:pRg st="2" end="2"/>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47464">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147464">
                                            <p:txEl>
                                              <p:pRg st="3" end="3"/>
                                            </p:txEl>
                                          </p:spTgt>
                                        </p:tgtEl>
                                        <p:attrNameLst>
                                          <p:attrName>style.visibility</p:attrName>
                                        </p:attrNameLst>
                                      </p:cBhvr>
                                      <p:to>
                                        <p:strVal val="visible"/>
                                      </p:to>
                                    </p:set>
                                    <p:anim calcmode="lin" valueType="num">
                                      <p:cBhvr additive="base">
                                        <p:cTn id="56" dur="500" fill="hold"/>
                                        <p:tgtEl>
                                          <p:spTgt spid="147464">
                                            <p:txEl>
                                              <p:pRg st="3" end="3"/>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47464">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4" name="arrow.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2" fill="hold" grpId="0" nodeType="clickEffect">
                                  <p:stCondLst>
                                    <p:cond delay="0"/>
                                  </p:stCondLst>
                                  <p:iterate type="lt">
                                    <p:tmPct val="10000"/>
                                  </p:iterate>
                                  <p:childTnLst>
                                    <p:set>
                                      <p:cBhvr>
                                        <p:cTn id="61" dur="1" fill="hold">
                                          <p:stCondLst>
                                            <p:cond delay="0"/>
                                          </p:stCondLst>
                                        </p:cTn>
                                        <p:tgtEl>
                                          <p:spTgt spid="147465"/>
                                        </p:tgtEl>
                                        <p:attrNameLst>
                                          <p:attrName>style.visibility</p:attrName>
                                        </p:attrNameLst>
                                      </p:cBhvr>
                                      <p:to>
                                        <p:strVal val="visible"/>
                                      </p:to>
                                    </p:set>
                                    <p:anim calcmode="lin" valueType="num">
                                      <p:cBhvr additive="base">
                                        <p:cTn id="62" dur="500" fill="hold"/>
                                        <p:tgtEl>
                                          <p:spTgt spid="147465"/>
                                        </p:tgtEl>
                                        <p:attrNameLst>
                                          <p:attrName>ppt_x</p:attrName>
                                        </p:attrNameLst>
                                      </p:cBhvr>
                                      <p:tavLst>
                                        <p:tav tm="0">
                                          <p:val>
                                            <p:strVal val="1+#ppt_w/2"/>
                                          </p:val>
                                        </p:tav>
                                        <p:tav tm="100000">
                                          <p:val>
                                            <p:strVal val="#ppt_x"/>
                                          </p:val>
                                        </p:tav>
                                      </p:tavLst>
                                    </p:anim>
                                    <p:anim calcmode="lin" valueType="num">
                                      <p:cBhvr additive="base">
                                        <p:cTn id="63" dur="500" fill="hold"/>
                                        <p:tgtEl>
                                          <p:spTgt spid="14746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0"/>
                                            </p:cond>
                                          </p:stCondLst>
                                          <p:endCondLst>
                                            <p:cond evt="onStopAudio" delay="0">
                                              <p:tgtEl>
                                                <p:sldTgt/>
                                              </p:tgtEl>
                                            </p:cond>
                                          </p:endCondLst>
                                        </p:cTn>
                                        <p:tgtEl>
                                          <p:sndTgt r:embed="rId5"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18" name="Rectangle 14"/>
          <p:cNvSpPr>
            <a:spLocks noChangeArrowheads="1"/>
          </p:cNvSpPr>
          <p:nvPr/>
        </p:nvSpPr>
        <p:spPr bwMode="auto">
          <a:xfrm>
            <a:off x="685800" y="5735638"/>
            <a:ext cx="7773988" cy="1122362"/>
          </a:xfrm>
          <a:prstGeom prst="rect">
            <a:avLst/>
          </a:prstGeom>
          <a:solidFill>
            <a:srgbClr val="FFCCCC"/>
          </a:solidFill>
          <a:ln>
            <a:noFill/>
          </a:ln>
          <a:effectLst/>
          <a:extLst>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57150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defRPr/>
            </a:pPr>
            <a:r>
              <a:rPr lang="en-US" altLang="en-US" sz="2400" b="1" i="1" dirty="0" smtClean="0">
                <a:latin typeface="+mn-lt"/>
              </a:rPr>
              <a:t>FYI</a:t>
            </a:r>
          </a:p>
          <a:p>
            <a:pPr>
              <a:spcBef>
                <a:spcPct val="0"/>
              </a:spcBef>
              <a:buFontTx/>
              <a:buNone/>
              <a:defRPr/>
            </a:pPr>
            <a:r>
              <a:rPr lang="en-US" altLang="en-US" sz="2400" b="1" dirty="0" smtClean="0">
                <a:latin typeface="+mn-lt"/>
                <a:sym typeface="Symbol" pitchFamily="18" charset="2"/>
              </a:rPr>
              <a:t></a:t>
            </a:r>
            <a:r>
              <a:rPr lang="en-US" altLang="en-US" sz="2400" dirty="0" smtClean="0">
                <a:latin typeface="+mn-lt"/>
                <a:sym typeface="Symbol" pitchFamily="18" charset="2"/>
              </a:rPr>
              <a:t>Note that as </a:t>
            </a:r>
            <a:r>
              <a:rPr lang="en-US" altLang="en-US" sz="2400" i="1" dirty="0" smtClean="0">
                <a:latin typeface="+mn-lt"/>
                <a:sym typeface="Symbol" pitchFamily="18" charset="2"/>
              </a:rPr>
              <a:t>v</a:t>
            </a:r>
            <a:r>
              <a:rPr lang="en-US" altLang="en-US" sz="2400" dirty="0" smtClean="0">
                <a:latin typeface="+mn-lt"/>
                <a:sym typeface="Symbol" pitchFamily="18" charset="2"/>
              </a:rPr>
              <a:t>  </a:t>
            </a:r>
            <a:r>
              <a:rPr lang="en-US" altLang="en-US" sz="2400" i="1" dirty="0" smtClean="0">
                <a:latin typeface="+mn-lt"/>
                <a:sym typeface="Symbol" pitchFamily="18" charset="2"/>
              </a:rPr>
              <a:t>c</a:t>
            </a:r>
            <a:r>
              <a:rPr lang="en-US" altLang="en-US" sz="2400" dirty="0" smtClean="0">
                <a:latin typeface="+mn-lt"/>
                <a:sym typeface="Symbol" pitchFamily="18" charset="2"/>
              </a:rPr>
              <a:t> that </a:t>
            </a:r>
            <a:r>
              <a:rPr lang="en-US" altLang="en-US" sz="2400" dirty="0" smtClean="0">
                <a:solidFill>
                  <a:srgbClr val="000000"/>
                </a:solidFill>
                <a:latin typeface="+mn-lt"/>
                <a:cs typeface="Times New Roman" pitchFamily="18" charset="0"/>
                <a:sym typeface="Symbol" pitchFamily="18" charset="2"/>
              </a:rPr>
              <a:t>  . </a:t>
            </a:r>
          </a:p>
          <a:p>
            <a:pPr>
              <a:spcBef>
                <a:spcPct val="0"/>
              </a:spcBef>
              <a:buFontTx/>
              <a:buNone/>
              <a:defRPr/>
            </a:pPr>
            <a:r>
              <a:rPr lang="en-US" altLang="en-US" sz="2400" dirty="0" smtClean="0">
                <a:solidFill>
                  <a:srgbClr val="000000"/>
                </a:solidFill>
                <a:latin typeface="+mn-lt"/>
                <a:cs typeface="Times New Roman" pitchFamily="18" charset="0"/>
                <a:sym typeface="Symbol" pitchFamily="18" charset="2"/>
              </a:rPr>
              <a:t>●Thus as </a:t>
            </a:r>
            <a:r>
              <a:rPr lang="en-US" altLang="en-US" sz="2400" i="1" dirty="0" smtClean="0">
                <a:latin typeface="+mn-lt"/>
                <a:sym typeface="Symbol" pitchFamily="18" charset="2"/>
              </a:rPr>
              <a:t>v</a:t>
            </a:r>
            <a:r>
              <a:rPr lang="en-US" altLang="en-US" sz="2400" dirty="0" smtClean="0">
                <a:latin typeface="+mn-lt"/>
                <a:sym typeface="Symbol" pitchFamily="18" charset="2"/>
              </a:rPr>
              <a:t>  </a:t>
            </a:r>
            <a:r>
              <a:rPr lang="en-US" altLang="en-US" sz="2400" i="1" dirty="0" smtClean="0">
                <a:latin typeface="+mn-lt"/>
                <a:sym typeface="Symbol" pitchFamily="18" charset="2"/>
              </a:rPr>
              <a:t>c</a:t>
            </a:r>
            <a:r>
              <a:rPr lang="en-US" altLang="en-US" sz="2400" dirty="0" smtClean="0">
                <a:latin typeface="+mn-lt"/>
                <a:sym typeface="Symbol" pitchFamily="18" charset="2"/>
              </a:rPr>
              <a:t> we see that </a:t>
            </a:r>
            <a:r>
              <a:rPr lang="en-US" altLang="en-US" sz="2400" i="1" dirty="0" smtClean="0">
                <a:solidFill>
                  <a:srgbClr val="000000"/>
                </a:solidFill>
                <a:latin typeface="+mn-lt"/>
                <a:cs typeface="Times New Roman" pitchFamily="18" charset="0"/>
                <a:sym typeface="Symbol" pitchFamily="18" charset="2"/>
              </a:rPr>
              <a:t>m</a:t>
            </a:r>
            <a:r>
              <a:rPr lang="en-US" altLang="en-US" sz="2400" dirty="0" smtClean="0">
                <a:solidFill>
                  <a:srgbClr val="000000"/>
                </a:solidFill>
                <a:latin typeface="+mn-lt"/>
                <a:cs typeface="Times New Roman" pitchFamily="18" charset="0"/>
                <a:sym typeface="Symbol" pitchFamily="18" charset="2"/>
              </a:rPr>
              <a:t>  . </a:t>
            </a:r>
          </a:p>
        </p:txBody>
      </p:sp>
      <p:sp>
        <p:nvSpPr>
          <p:cNvPr id="149506" name="Rectangle 2"/>
          <p:cNvSpPr>
            <a:spLocks noChangeArrowheads="1"/>
          </p:cNvSpPr>
          <p:nvPr/>
        </p:nvSpPr>
        <p:spPr bwMode="auto">
          <a:xfrm>
            <a:off x="685800" y="1338264"/>
            <a:ext cx="7772400" cy="4429490"/>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chemeClr val="accent2"/>
                </a:solidFill>
              </a:rPr>
              <a:t>Total energy and rest energy </a:t>
            </a:r>
          </a:p>
          <a:p>
            <a:pPr eaLnBrk="0" hangingPunct="0">
              <a:spcBef>
                <a:spcPct val="20000"/>
              </a:spcBef>
            </a:pPr>
            <a:r>
              <a:rPr lang="en-US" altLang="en-US">
                <a:solidFill>
                  <a:srgbClr val="000000"/>
                </a:solidFill>
                <a:ea typeface="Calibri" pitchFamily="34" charset="0"/>
                <a:cs typeface="Times New Roman" pitchFamily="18" charset="0"/>
              </a:rPr>
              <a:t>●It is beyond the scope of this course, but not only do time and length change with speed, but so does mass!</a:t>
            </a:r>
          </a:p>
          <a:p>
            <a:pPr eaLnBrk="0" hangingPunct="0">
              <a:spcBef>
                <a:spcPct val="20000"/>
              </a:spcBef>
            </a:pPr>
            <a:endParaRPr lang="en-US" altLang="en-US">
              <a:solidFill>
                <a:srgbClr val="000000"/>
              </a:solidFill>
              <a:ea typeface="Calibri" pitchFamily="34" charset="0"/>
              <a:cs typeface="Times New Roman" pitchFamily="18" charset="0"/>
            </a:endParaRPr>
          </a:p>
          <a:p>
            <a:pPr eaLnBrk="0" hangingPunct="0">
              <a:spcBef>
                <a:spcPct val="20000"/>
              </a:spcBef>
            </a:pPr>
            <a:endParaRPr lang="en-US" altLang="en-US">
              <a:solidFill>
                <a:srgbClr val="000000"/>
              </a:solidFill>
              <a:ea typeface="Calibri" pitchFamily="34" charset="0"/>
              <a:cs typeface="Times New Roman" pitchFamily="18" charset="0"/>
            </a:endParaRPr>
          </a:p>
          <a:p>
            <a:pPr eaLnBrk="0" hangingPunct="0">
              <a:spcBef>
                <a:spcPct val="20000"/>
              </a:spcBef>
            </a:pPr>
            <a:r>
              <a:rPr lang="en-US" altLang="en-US">
                <a:solidFill>
                  <a:srgbClr val="000000"/>
                </a:solidFill>
                <a:ea typeface="Calibri" pitchFamily="34" charset="0"/>
                <a:cs typeface="Times New Roman" pitchFamily="18" charset="0"/>
              </a:rPr>
              <a:t>●We call </a:t>
            </a:r>
            <a:r>
              <a:rPr lang="en-US" altLang="en-US" i="1">
                <a:solidFill>
                  <a:srgbClr val="000000"/>
                </a:solidFill>
                <a:ea typeface="Calibri" pitchFamily="34" charset="0"/>
                <a:cs typeface="Times New Roman" pitchFamily="18" charset="0"/>
              </a:rPr>
              <a:t>m</a:t>
            </a:r>
            <a:r>
              <a:rPr lang="en-US" altLang="en-US">
                <a:solidFill>
                  <a:srgbClr val="000000"/>
                </a:solidFill>
                <a:ea typeface="Calibri" pitchFamily="34" charset="0"/>
                <a:cs typeface="Times New Roman" pitchFamily="18" charset="0"/>
              </a:rPr>
              <a:t> the </a:t>
            </a:r>
            <a:r>
              <a:rPr lang="en-US" altLang="en-US" b="1">
                <a:solidFill>
                  <a:srgbClr val="000000"/>
                </a:solidFill>
                <a:ea typeface="Calibri" pitchFamily="34" charset="0"/>
                <a:cs typeface="Times New Roman" pitchFamily="18" charset="0"/>
              </a:rPr>
              <a:t>relativistic mass</a:t>
            </a:r>
            <a:r>
              <a:rPr lang="en-US" altLang="en-US">
                <a:solidFill>
                  <a:srgbClr val="000000"/>
                </a:solidFill>
                <a:ea typeface="Calibri" pitchFamily="34" charset="0"/>
                <a:cs typeface="Times New Roman" pitchFamily="18" charset="0"/>
              </a:rPr>
              <a:t>. Recall that </a:t>
            </a:r>
            <a:r>
              <a:rPr lang="en-US" altLang="en-US">
                <a:solidFill>
                  <a:srgbClr val="000000"/>
                </a:solidFill>
                <a:ea typeface="Calibri" pitchFamily="34" charset="0"/>
                <a:cs typeface="Times New Roman" pitchFamily="18" charset="0"/>
                <a:sym typeface="Symbol" pitchFamily="18" charset="2"/>
              </a:rPr>
              <a:t> is the </a:t>
            </a:r>
            <a:r>
              <a:rPr lang="en-US" altLang="en-US" b="1">
                <a:solidFill>
                  <a:srgbClr val="000000"/>
                </a:solidFill>
                <a:ea typeface="Calibri" pitchFamily="34" charset="0"/>
                <a:cs typeface="Times New Roman" pitchFamily="18" charset="0"/>
                <a:sym typeface="Symbol" pitchFamily="18" charset="2"/>
              </a:rPr>
              <a:t>Lorentz factor</a:t>
            </a:r>
            <a:r>
              <a:rPr lang="en-US" altLang="en-US">
                <a:solidFill>
                  <a:srgbClr val="000000"/>
                </a:solidFill>
                <a:ea typeface="Calibri" pitchFamily="34" charset="0"/>
                <a:cs typeface="Times New Roman" pitchFamily="18" charset="0"/>
                <a:sym typeface="Symbol" pitchFamily="18" charset="2"/>
              </a:rPr>
              <a:t>, and it is instrumental in solving special relativity problems.</a:t>
            </a:r>
          </a:p>
          <a:p>
            <a:pPr eaLnBrk="0" hangingPunct="0">
              <a:spcBef>
                <a:spcPct val="20000"/>
              </a:spcBef>
            </a:pPr>
            <a:r>
              <a:rPr lang="en-US" altLang="en-US">
                <a:solidFill>
                  <a:srgbClr val="000000"/>
                </a:solidFill>
                <a:ea typeface="Calibri" pitchFamily="34" charset="0"/>
                <a:cs typeface="Times New Roman" pitchFamily="18" charset="0"/>
              </a:rPr>
              <a:t>●We call </a:t>
            </a:r>
            <a:r>
              <a:rPr lang="en-US" altLang="en-US" i="1">
                <a:solidFill>
                  <a:srgbClr val="000000"/>
                </a:solidFill>
                <a:ea typeface="Calibri" pitchFamily="34" charset="0"/>
                <a:cs typeface="Times New Roman" pitchFamily="18" charset="0"/>
              </a:rPr>
              <a:t>m</a:t>
            </a:r>
            <a:r>
              <a:rPr lang="en-US" altLang="en-US" baseline="-25000">
                <a:solidFill>
                  <a:srgbClr val="000000"/>
                </a:solidFill>
                <a:ea typeface="Calibri" pitchFamily="34" charset="0"/>
                <a:cs typeface="Times New Roman" pitchFamily="18" charset="0"/>
              </a:rPr>
              <a:t>0</a:t>
            </a:r>
            <a:r>
              <a:rPr lang="en-US" altLang="en-US">
                <a:solidFill>
                  <a:srgbClr val="000000"/>
                </a:solidFill>
                <a:ea typeface="Calibri" pitchFamily="34" charset="0"/>
                <a:cs typeface="Times New Roman" pitchFamily="18" charset="0"/>
              </a:rPr>
              <a:t> the </a:t>
            </a:r>
            <a:r>
              <a:rPr lang="en-US" altLang="en-US" b="1">
                <a:solidFill>
                  <a:srgbClr val="000000"/>
                </a:solidFill>
                <a:ea typeface="Calibri" pitchFamily="34" charset="0"/>
                <a:cs typeface="Times New Roman" pitchFamily="18" charset="0"/>
              </a:rPr>
              <a:t>rest mass</a:t>
            </a:r>
            <a:r>
              <a:rPr lang="en-US" altLang="en-US">
                <a:solidFill>
                  <a:srgbClr val="000000"/>
                </a:solidFill>
                <a:ea typeface="Calibri" pitchFamily="34" charset="0"/>
                <a:cs typeface="Times New Roman" pitchFamily="18" charset="0"/>
              </a:rPr>
              <a:t>. This is the mass of the object as measured in a reference frame in which it is at rest.</a:t>
            </a:r>
          </a:p>
        </p:txBody>
      </p:sp>
      <p:grpSp>
        <p:nvGrpSpPr>
          <p:cNvPr id="2" name="Group 4"/>
          <p:cNvGrpSpPr>
            <a:grpSpLocks/>
          </p:cNvGrpSpPr>
          <p:nvPr/>
        </p:nvGrpSpPr>
        <p:grpSpPr bwMode="auto">
          <a:xfrm>
            <a:off x="866775" y="2598736"/>
            <a:ext cx="7366000" cy="876299"/>
            <a:chOff x="546" y="1885"/>
            <a:chExt cx="4640" cy="552"/>
          </a:xfrm>
        </p:grpSpPr>
        <p:sp>
          <p:nvSpPr>
            <p:cNvPr id="9222" name="Text Box 5"/>
            <p:cNvSpPr txBox="1">
              <a:spLocks noChangeArrowheads="1"/>
            </p:cNvSpPr>
            <p:nvPr/>
          </p:nvSpPr>
          <p:spPr bwMode="auto">
            <a:xfrm>
              <a:off x="4040" y="1898"/>
              <a:ext cx="1146" cy="539"/>
            </a:xfrm>
            <a:prstGeom prst="rect">
              <a:avLst/>
            </a:prstGeom>
            <a:solidFill>
              <a:srgbClr val="FF0000"/>
            </a:solidFill>
            <a:ln>
              <a:noFill/>
            </a:ln>
            <a:effectLst/>
            <a:extLst>
              <a:ext uri="{91240B29-F687-4F45-9708-019B960494DF}"/>
              <a:ext uri="{AF507438-7753-43E0-B8FC-AC1667EBCBE1}"/>
            </a:extLst>
          </p:spPr>
          <p:txBody>
            <a:bodyPr wrap="square">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50000"/>
                </a:spcBef>
                <a:defRPr/>
              </a:pPr>
              <a:r>
                <a:rPr lang="en-US" altLang="en-US" dirty="0" smtClean="0">
                  <a:solidFill>
                    <a:schemeClr val="bg1"/>
                  </a:solidFill>
                  <a:latin typeface="+mn-lt"/>
                </a:rPr>
                <a:t>relativistic mass</a:t>
              </a:r>
            </a:p>
          </p:txBody>
        </p:sp>
        <p:sp>
          <p:nvSpPr>
            <p:cNvPr id="9223" name="Rectangle 6"/>
            <p:cNvSpPr>
              <a:spLocks noChangeArrowheads="1"/>
            </p:cNvSpPr>
            <p:nvPr/>
          </p:nvSpPr>
          <p:spPr bwMode="auto">
            <a:xfrm>
              <a:off x="546" y="1897"/>
              <a:ext cx="4635" cy="533"/>
            </a:xfrm>
            <a:prstGeom prst="rect">
              <a:avLst/>
            </a:prstGeom>
            <a:noFill/>
            <a:ln w="12700">
              <a:solidFill>
                <a:schemeClr val="tx1"/>
              </a:solidFill>
              <a:miter lim="800000"/>
              <a:headEnd/>
              <a:tailEnd/>
            </a:ln>
            <a:effectLst/>
            <a:extLst>
              <a:ext uri="{909E8E84-426E-40DD-AFC4-6F175D3DCCD1}"/>
              <a:ext uri="{AF507438-7753-43E0-B8FC-AC1667EBCBE1}"/>
            </a:extLst>
          </p:spPr>
          <p:txBody>
            <a:bodyPr wrap="none"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defRPr/>
              </a:pPr>
              <a:endParaRPr lang="en-US" altLang="en-US" smtClean="0">
                <a:latin typeface="+mn-lt"/>
              </a:endParaRPr>
            </a:p>
          </p:txBody>
        </p:sp>
        <p:sp>
          <p:nvSpPr>
            <p:cNvPr id="9224" name="Rectangle 7"/>
            <p:cNvSpPr>
              <a:spLocks noChangeArrowheads="1"/>
            </p:cNvSpPr>
            <p:nvPr/>
          </p:nvSpPr>
          <p:spPr bwMode="auto">
            <a:xfrm>
              <a:off x="715" y="1904"/>
              <a:ext cx="2297"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i="1" smtClean="0">
                  <a:solidFill>
                    <a:srgbClr val="000000"/>
                  </a:solidFill>
                  <a:latin typeface="+mn-lt"/>
                  <a:ea typeface="Times New Roman" pitchFamily="18" charset="0"/>
                  <a:cs typeface="Courier New" pitchFamily="49" charset="0"/>
                </a:rPr>
                <a:t>m</a:t>
              </a:r>
              <a:r>
                <a:rPr lang="en-US" altLang="en-US" sz="2400" smtClean="0">
                  <a:solidFill>
                    <a:srgbClr val="000000"/>
                  </a:solidFill>
                  <a:latin typeface="+mn-lt"/>
                  <a:ea typeface="Times New Roman" pitchFamily="18" charset="0"/>
                  <a:cs typeface="Courier New" pitchFamily="49" charset="0"/>
                </a:rPr>
                <a:t> = </a:t>
              </a:r>
              <a:r>
                <a:rPr lang="en-US" altLang="en-US" sz="2400" smtClean="0">
                  <a:solidFill>
                    <a:srgbClr val="000000"/>
                  </a:solidFill>
                  <a:latin typeface="+mn-lt"/>
                  <a:ea typeface="Times New Roman" pitchFamily="18" charset="0"/>
                  <a:cs typeface="Courier New" pitchFamily="49" charset="0"/>
                  <a:sym typeface="Symbol" pitchFamily="18" charset="2"/>
                </a:rPr>
                <a:t></a:t>
              </a:r>
              <a:r>
                <a:rPr lang="en-US" altLang="en-US" sz="2400" i="1" smtClean="0">
                  <a:solidFill>
                    <a:srgbClr val="000000"/>
                  </a:solidFill>
                  <a:latin typeface="+mn-lt"/>
                  <a:ea typeface="Times New Roman" pitchFamily="18" charset="0"/>
                  <a:cs typeface="Courier New" pitchFamily="49" charset="0"/>
                </a:rPr>
                <a:t>m</a:t>
              </a:r>
              <a:r>
                <a:rPr lang="en-US" altLang="en-US" sz="2400" baseline="-25000" smtClean="0">
                  <a:solidFill>
                    <a:srgbClr val="000000"/>
                  </a:solidFill>
                  <a:latin typeface="+mn-lt"/>
                  <a:ea typeface="Times New Roman" pitchFamily="18" charset="0"/>
                  <a:cs typeface="Courier New" pitchFamily="49" charset="0"/>
                </a:rPr>
                <a:t>0</a:t>
              </a:r>
              <a:endParaRPr lang="en-US" altLang="en-US" sz="2400" i="1" baseline="30000" smtClean="0">
                <a:solidFill>
                  <a:srgbClr val="000000"/>
                </a:solidFill>
                <a:latin typeface="+mn-lt"/>
                <a:ea typeface="Times New Roman" pitchFamily="18" charset="0"/>
                <a:cs typeface="Courier New" pitchFamily="49" charset="0"/>
              </a:endParaRPr>
            </a:p>
          </p:txBody>
        </p:sp>
        <p:grpSp>
          <p:nvGrpSpPr>
            <p:cNvPr id="9225" name="Group 8"/>
            <p:cNvGrpSpPr>
              <a:grpSpLocks/>
            </p:cNvGrpSpPr>
            <p:nvPr/>
          </p:nvGrpSpPr>
          <p:grpSpPr bwMode="auto">
            <a:xfrm>
              <a:off x="2007" y="1885"/>
              <a:ext cx="2039" cy="446"/>
              <a:chOff x="2158" y="2066"/>
              <a:chExt cx="2039" cy="446"/>
            </a:xfrm>
          </p:grpSpPr>
          <p:sp>
            <p:nvSpPr>
              <p:cNvPr id="9226" name="Rectangle 9"/>
              <p:cNvSpPr>
                <a:spLocks noChangeArrowheads="1"/>
              </p:cNvSpPr>
              <p:nvPr/>
            </p:nvSpPr>
            <p:spPr bwMode="auto">
              <a:xfrm>
                <a:off x="2158" y="2153"/>
                <a:ext cx="2039"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dirty="0" smtClean="0">
                    <a:solidFill>
                      <a:schemeClr val="hlink"/>
                    </a:solidFill>
                    <a:latin typeface="+mn-lt"/>
                    <a:cs typeface="Courier New" pitchFamily="49" charset="0"/>
                  </a:rPr>
                  <a:t>where</a:t>
                </a:r>
                <a:r>
                  <a:rPr lang="en-US" altLang="en-US" sz="2400" dirty="0" smtClean="0">
                    <a:latin typeface="+mn-lt"/>
                    <a:sym typeface="Symbol" pitchFamily="18" charset="2"/>
                  </a:rPr>
                  <a:t>  </a:t>
                </a:r>
                <a:r>
                  <a:rPr lang="en-US" altLang="en-US" sz="2400" dirty="0" smtClean="0">
                    <a:solidFill>
                      <a:srgbClr val="000000"/>
                    </a:solidFill>
                    <a:latin typeface="+mn-lt"/>
                    <a:cs typeface="Times New Roman" pitchFamily="18" charset="0"/>
                  </a:rPr>
                  <a:t>=</a:t>
                </a:r>
                <a:endParaRPr lang="en-US" altLang="en-US" sz="2400" baseline="30000" dirty="0" smtClean="0">
                  <a:solidFill>
                    <a:srgbClr val="000000"/>
                  </a:solidFill>
                  <a:latin typeface="+mn-lt"/>
                  <a:cs typeface="Times New Roman" pitchFamily="18" charset="0"/>
                </a:endParaRPr>
              </a:p>
            </p:txBody>
          </p:sp>
          <p:sp>
            <p:nvSpPr>
              <p:cNvPr id="9227" name="Freeform 10"/>
              <p:cNvSpPr>
                <a:spLocks/>
              </p:cNvSpPr>
              <p:nvPr/>
            </p:nvSpPr>
            <p:spPr bwMode="auto">
              <a:xfrm>
                <a:off x="3125" y="2306"/>
                <a:ext cx="905" cy="179"/>
              </a:xfrm>
              <a:custGeom>
                <a:avLst/>
                <a:gdLst>
                  <a:gd name="T0" fmla="*/ 0 w 1020"/>
                  <a:gd name="T1" fmla="*/ 121 h 179"/>
                  <a:gd name="T2" fmla="*/ 51 w 1020"/>
                  <a:gd name="T3" fmla="*/ 179 h 179"/>
                  <a:gd name="T4" fmla="*/ 103 w 1020"/>
                  <a:gd name="T5" fmla="*/ 0 h 179"/>
                  <a:gd name="T6" fmla="*/ 905 w 1020"/>
                  <a:gd name="T7" fmla="*/ 0 h 1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20" h="179">
                    <a:moveTo>
                      <a:pt x="0" y="121"/>
                    </a:moveTo>
                    <a:lnTo>
                      <a:pt x="58" y="179"/>
                    </a:lnTo>
                    <a:lnTo>
                      <a:pt x="116" y="0"/>
                    </a:lnTo>
                    <a:lnTo>
                      <a:pt x="1020" y="0"/>
                    </a:lnTo>
                  </a:path>
                </a:pathLst>
              </a:custGeom>
              <a:noFill/>
              <a:ln w="9525">
                <a:solidFill>
                  <a:schemeClr val="tx1"/>
                </a:solidFill>
                <a:round/>
                <a:headEnd/>
                <a:tailEnd/>
              </a:ln>
              <a:effectLst/>
              <a:extLst>
                <a:ext uri="{909E8E84-426E-40DD-AFC4-6F175D3DCCD1}"/>
                <a:ext uri="{AF507438-7753-43E0-B8FC-AC1667EBCBE1}"/>
              </a:extLst>
            </p:spPr>
            <p:txBody>
              <a:bodyPr/>
              <a:lstStyle/>
              <a:p>
                <a:pPr>
                  <a:defRPr/>
                </a:pPr>
                <a:endParaRPr lang="en-US">
                  <a:latin typeface="+mn-lt"/>
                </a:endParaRPr>
              </a:p>
            </p:txBody>
          </p:sp>
          <p:sp>
            <p:nvSpPr>
              <p:cNvPr id="9228" name="Rectangle 11"/>
              <p:cNvSpPr>
                <a:spLocks noChangeArrowheads="1"/>
              </p:cNvSpPr>
              <p:nvPr/>
            </p:nvSpPr>
            <p:spPr bwMode="auto">
              <a:xfrm>
                <a:off x="3460" y="2066"/>
                <a:ext cx="265"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000" dirty="0" smtClean="0">
                    <a:solidFill>
                      <a:srgbClr val="000000"/>
                    </a:solidFill>
                    <a:latin typeface="+mn-lt"/>
                    <a:cs typeface="Courier New" pitchFamily="49" charset="0"/>
                  </a:rPr>
                  <a:t>1</a:t>
                </a:r>
                <a:endParaRPr lang="en-US" altLang="en-US" sz="2000" baseline="30000" dirty="0" smtClean="0">
                  <a:solidFill>
                    <a:srgbClr val="000000"/>
                  </a:solidFill>
                  <a:latin typeface="+mn-lt"/>
                  <a:cs typeface="Times New Roman" pitchFamily="18" charset="0"/>
                </a:endParaRPr>
              </a:p>
            </p:txBody>
          </p:sp>
          <p:sp>
            <p:nvSpPr>
              <p:cNvPr id="9229" name="Line 12"/>
              <p:cNvSpPr>
                <a:spLocks noChangeShapeType="1"/>
              </p:cNvSpPr>
              <p:nvPr/>
            </p:nvSpPr>
            <p:spPr bwMode="auto">
              <a:xfrm>
                <a:off x="3134" y="2274"/>
                <a:ext cx="939" cy="0"/>
              </a:xfrm>
              <a:prstGeom prst="line">
                <a:avLst/>
              </a:prstGeom>
              <a:noFill/>
              <a:ln w="9525">
                <a:solidFill>
                  <a:schemeClr val="tx1"/>
                </a:solidFill>
                <a:round/>
                <a:headEnd/>
                <a:tailEnd/>
              </a:ln>
              <a:effectLst/>
              <a:extLst>
                <a:ext uri="{909E8E84-426E-40DD-AFC4-6F175D3DCCD1}"/>
                <a:ext uri="{AF507438-7753-43E0-B8FC-AC1667EBCBE1}"/>
              </a:extLst>
            </p:spPr>
            <p:txBody>
              <a:bodyPr/>
              <a:lstStyle/>
              <a:p>
                <a:pPr>
                  <a:defRPr/>
                </a:pPr>
                <a:endParaRPr lang="en-US">
                  <a:latin typeface="+mn-lt"/>
                </a:endParaRPr>
              </a:p>
            </p:txBody>
          </p:sp>
          <p:sp>
            <p:nvSpPr>
              <p:cNvPr id="9230" name="Rectangle 13"/>
              <p:cNvSpPr>
                <a:spLocks noChangeArrowheads="1"/>
              </p:cNvSpPr>
              <p:nvPr/>
            </p:nvSpPr>
            <p:spPr bwMode="auto">
              <a:xfrm>
                <a:off x="3170" y="2310"/>
                <a:ext cx="963"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dirty="0" smtClean="0">
                    <a:solidFill>
                      <a:srgbClr val="000000"/>
                    </a:solidFill>
                    <a:latin typeface="+mn-lt"/>
                    <a:cs typeface="Courier New" pitchFamily="49" charset="0"/>
                  </a:rPr>
                  <a:t>1 - </a:t>
                </a:r>
                <a:r>
                  <a:rPr lang="en-US" altLang="en-US" sz="2400" i="1" dirty="0" smtClean="0">
                    <a:solidFill>
                      <a:srgbClr val="000000"/>
                    </a:solidFill>
                    <a:latin typeface="+mn-lt"/>
                    <a:cs typeface="Times New Roman" pitchFamily="18" charset="0"/>
                  </a:rPr>
                  <a:t>v</a:t>
                </a:r>
                <a:r>
                  <a:rPr lang="en-US" altLang="en-US" sz="2400" baseline="30000" dirty="0" smtClean="0">
                    <a:solidFill>
                      <a:srgbClr val="000000"/>
                    </a:solidFill>
                    <a:latin typeface="+mn-lt"/>
                    <a:cs typeface="Courier New" pitchFamily="49" charset="0"/>
                  </a:rPr>
                  <a:t>2</a:t>
                </a:r>
                <a:r>
                  <a:rPr lang="en-US" altLang="en-US" sz="2400" i="1" dirty="0" smtClean="0">
                    <a:solidFill>
                      <a:srgbClr val="000000"/>
                    </a:solidFill>
                    <a:latin typeface="+mn-lt"/>
                    <a:cs typeface="Courier New" pitchFamily="49" charset="0"/>
                  </a:rPr>
                  <a:t>/</a:t>
                </a:r>
                <a:r>
                  <a:rPr lang="en-US" altLang="en-US" sz="2400" i="1" baseline="-25000" dirty="0" smtClean="0">
                    <a:solidFill>
                      <a:srgbClr val="000000"/>
                    </a:solidFill>
                    <a:latin typeface="+mn-lt"/>
                    <a:cs typeface="Courier New" pitchFamily="49" charset="0"/>
                  </a:rPr>
                  <a:t> </a:t>
                </a:r>
                <a:r>
                  <a:rPr lang="en-US" altLang="en-US" sz="2400" i="1" dirty="0" smtClean="0">
                    <a:solidFill>
                      <a:srgbClr val="000000"/>
                    </a:solidFill>
                    <a:latin typeface="+mn-lt"/>
                    <a:cs typeface="Courier New" pitchFamily="49" charset="0"/>
                  </a:rPr>
                  <a:t>c</a:t>
                </a:r>
                <a:r>
                  <a:rPr lang="en-US" altLang="en-US" sz="2400" baseline="30000" dirty="0" smtClean="0">
                    <a:solidFill>
                      <a:srgbClr val="000000"/>
                    </a:solidFill>
                    <a:latin typeface="+mn-lt"/>
                    <a:cs typeface="Courier New" pitchFamily="49" charset="0"/>
                  </a:rPr>
                  <a:t>2</a:t>
                </a:r>
              </a:p>
            </p:txBody>
          </p:sp>
        </p:grpSp>
      </p:grpSp>
      <p:sp>
        <p:nvSpPr>
          <p:cNvPr id="9221"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49506">
                                            <p:txEl>
                                              <p:pRg st="1" end="1"/>
                                            </p:txEl>
                                          </p:spTgt>
                                        </p:tgtEl>
                                        <p:attrNameLst>
                                          <p:attrName>style.visibility</p:attrName>
                                        </p:attrNameLst>
                                      </p:cBhvr>
                                      <p:to>
                                        <p:strVal val="visible"/>
                                      </p:to>
                                    </p:set>
                                    <p:anim calcmode="lin" valueType="num">
                                      <p:cBhvr additive="base">
                                        <p:cTn id="7" dur="500" fill="hold"/>
                                        <p:tgtEl>
                                          <p:spTgt spid="14950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950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subTnLst>
                                    <p:audio>
                                      <p:cMediaNode>
                                        <p:cTn display="0" masterRel="sameClick">
                                          <p:stCondLst>
                                            <p:cond evt="begin" delay="0">
                                              <p:tn val="11"/>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49506">
                                            <p:txEl>
                                              <p:pRg st="4" end="4"/>
                                            </p:txEl>
                                          </p:spTgt>
                                        </p:tgtEl>
                                        <p:attrNameLst>
                                          <p:attrName>style.visibility</p:attrName>
                                        </p:attrNameLst>
                                      </p:cBhvr>
                                      <p:to>
                                        <p:strVal val="visible"/>
                                      </p:to>
                                    </p:set>
                                    <p:anim calcmode="lin" valueType="num">
                                      <p:cBhvr additive="base">
                                        <p:cTn id="20" dur="500" fill="hold"/>
                                        <p:tgtEl>
                                          <p:spTgt spid="149506">
                                            <p:txEl>
                                              <p:pRg st="4" end="4"/>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49506">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49506">
                                            <p:txEl>
                                              <p:pRg st="5" end="5"/>
                                            </p:txEl>
                                          </p:spTgt>
                                        </p:tgtEl>
                                        <p:attrNameLst>
                                          <p:attrName>style.visibility</p:attrName>
                                        </p:attrNameLst>
                                      </p:cBhvr>
                                      <p:to>
                                        <p:strVal val="visible"/>
                                      </p:to>
                                    </p:set>
                                    <p:anim calcmode="lin" valueType="num">
                                      <p:cBhvr additive="base">
                                        <p:cTn id="26" dur="500" fill="hold"/>
                                        <p:tgtEl>
                                          <p:spTgt spid="149506">
                                            <p:txEl>
                                              <p:pRg st="5" end="5"/>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49506">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49518">
                                            <p:txEl>
                                              <p:pRg st="1" end="1"/>
                                            </p:txEl>
                                          </p:spTgt>
                                        </p:tgtEl>
                                        <p:attrNameLst>
                                          <p:attrName>style.visibility</p:attrName>
                                        </p:attrNameLst>
                                      </p:cBhvr>
                                      <p:to>
                                        <p:strVal val="visible"/>
                                      </p:to>
                                    </p:set>
                                    <p:anim calcmode="lin" valueType="num">
                                      <p:cBhvr additive="base">
                                        <p:cTn id="32" dur="500" fill="hold"/>
                                        <p:tgtEl>
                                          <p:spTgt spid="149518">
                                            <p:txEl>
                                              <p:pRg st="1" end="1"/>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49518">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arrow.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49518">
                                            <p:txEl>
                                              <p:pRg st="2" end="2"/>
                                            </p:txEl>
                                          </p:spTgt>
                                        </p:tgtEl>
                                        <p:attrNameLst>
                                          <p:attrName>style.visibility</p:attrName>
                                        </p:attrNameLst>
                                      </p:cBhvr>
                                      <p:to>
                                        <p:strVal val="visible"/>
                                      </p:to>
                                    </p:set>
                                    <p:anim calcmode="lin" valueType="num">
                                      <p:cBhvr additive="base">
                                        <p:cTn id="38" dur="500" fill="hold"/>
                                        <p:tgtEl>
                                          <p:spTgt spid="149518">
                                            <p:txEl>
                                              <p:pRg st="2" end="2"/>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49518">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685800" y="1338263"/>
            <a:ext cx="7772400" cy="1349375"/>
          </a:xfrm>
          <a:prstGeom prst="rect">
            <a:avLst/>
          </a:prstGeom>
          <a:solidFill>
            <a:srgbClr val="EAEAEA"/>
          </a:solidFill>
          <a:ln w="9525">
            <a:noFill/>
            <a:miter lim="800000"/>
            <a:headEnd/>
            <a:tailEnd/>
          </a:ln>
        </p:spPr>
        <p:txBody>
          <a:bodyPr/>
          <a:lstStyle/>
          <a:p>
            <a:pPr eaLnBrk="0" hangingPunct="0">
              <a:spcBef>
                <a:spcPct val="20000"/>
              </a:spcBef>
            </a:pPr>
            <a:r>
              <a:rPr lang="en-US" altLang="en-US" i="1">
                <a:solidFill>
                  <a:srgbClr val="333399"/>
                </a:solidFill>
              </a:rPr>
              <a:t>Total energy and rest energy </a:t>
            </a:r>
          </a:p>
          <a:p>
            <a:pPr eaLnBrk="0" hangingPunct="0">
              <a:spcBef>
                <a:spcPct val="20000"/>
              </a:spcBef>
            </a:pPr>
            <a:endParaRPr lang="en-US" altLang="en-US" sz="2000">
              <a:solidFill>
                <a:srgbClr val="000000"/>
              </a:solidFill>
              <a:latin typeface="Courier New" pitchFamily="49" charset="0"/>
              <a:cs typeface="Times New Roman" pitchFamily="18" charset="0"/>
            </a:endParaRPr>
          </a:p>
          <a:p>
            <a:pPr eaLnBrk="0" hangingPunct="0">
              <a:spcBef>
                <a:spcPct val="20000"/>
              </a:spcBef>
            </a:pPr>
            <a:endParaRPr lang="en-US" altLang="en-US" sz="2000">
              <a:solidFill>
                <a:srgbClr val="000000"/>
              </a:solidFill>
              <a:latin typeface="Courier New" pitchFamily="49" charset="0"/>
              <a:cs typeface="Times New Roman" pitchFamily="18" charset="0"/>
            </a:endParaRPr>
          </a:p>
        </p:txBody>
      </p:sp>
      <p:sp>
        <p:nvSpPr>
          <p:cNvPr id="151566" name="Rectangle 14"/>
          <p:cNvSpPr>
            <a:spLocks noChangeArrowheads="1"/>
          </p:cNvSpPr>
          <p:nvPr/>
        </p:nvSpPr>
        <p:spPr bwMode="auto">
          <a:xfrm>
            <a:off x="681038" y="2687638"/>
            <a:ext cx="7772400" cy="4170362"/>
          </a:xfrm>
          <a:prstGeom prst="rect">
            <a:avLst/>
          </a:prstGeom>
          <a:solidFill>
            <a:srgbClr val="CCFFCC"/>
          </a:solidFill>
          <a:ln w="9525">
            <a:noFill/>
            <a:miter lim="800000"/>
            <a:headEnd/>
            <a:tailEnd/>
          </a:ln>
          <a:effectLst/>
        </p:spPr>
        <p:txBody>
          <a:bodyPr/>
          <a:lstStyle/>
          <a:p>
            <a:pPr>
              <a:defRPr/>
            </a:pPr>
            <a:r>
              <a:rPr lang="en-US" altLang="en-US" dirty="0">
                <a:latin typeface="+mn-lt"/>
              </a:rPr>
              <a:t>PRACTICE: At CERN a proton can be accelerated to a speed such that its relativistic mass is that                               of U</a:t>
            </a:r>
            <a:r>
              <a:rPr lang="en-US" altLang="en-US" baseline="30000" dirty="0">
                <a:latin typeface="+mn-lt"/>
              </a:rPr>
              <a:t>238</a:t>
            </a:r>
            <a:r>
              <a:rPr lang="en-US" altLang="en-US" dirty="0">
                <a:latin typeface="+mn-lt"/>
              </a:rPr>
              <a:t>. How fast is it going?</a:t>
            </a:r>
          </a:p>
          <a:p>
            <a:pPr>
              <a:defRPr/>
            </a:pPr>
            <a:r>
              <a:rPr lang="en-US" altLang="en-US" dirty="0">
                <a:latin typeface="+mn-lt"/>
              </a:rPr>
              <a:t>SOLUTION: </a:t>
            </a:r>
          </a:p>
          <a:p>
            <a:pPr>
              <a:defRPr/>
            </a:pPr>
            <a:r>
              <a:rPr lang="en-US" altLang="en-US" dirty="0">
                <a:latin typeface="+mn-lt"/>
                <a:cs typeface="Courier New" pitchFamily="49" charset="0"/>
              </a:rPr>
              <a:t>●First, find the Lorentz factor from </a:t>
            </a:r>
            <a:r>
              <a:rPr lang="en-US" altLang="en-US" i="1" dirty="0">
                <a:solidFill>
                  <a:srgbClr val="000000"/>
                </a:solidFill>
                <a:latin typeface="+mn-lt"/>
                <a:ea typeface="Times New Roman" pitchFamily="18" charset="0"/>
                <a:cs typeface="Courier New" pitchFamily="49" charset="0"/>
              </a:rPr>
              <a:t>m</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baseline="-25000" dirty="0">
                <a:solidFill>
                  <a:srgbClr val="000000"/>
                </a:solidFill>
                <a:latin typeface="+mn-lt"/>
                <a:ea typeface="Times New Roman" pitchFamily="18" charset="0"/>
                <a:cs typeface="Courier New" pitchFamily="49" charset="0"/>
              </a:rPr>
              <a:t>0</a:t>
            </a:r>
            <a:r>
              <a:rPr lang="en-US" altLang="en-US" dirty="0"/>
              <a:t>.</a:t>
            </a:r>
            <a:endParaRPr lang="en-US" altLang="en-US" b="1" baseline="30000" dirty="0">
              <a:solidFill>
                <a:srgbClr val="000000"/>
              </a:solidFill>
              <a:latin typeface="+mn-lt"/>
              <a:ea typeface="Times New Roman" pitchFamily="18" charset="0"/>
              <a:cs typeface="Courier New" pitchFamily="49" charset="0"/>
            </a:endParaRPr>
          </a:p>
          <a:p>
            <a:pPr>
              <a:defRPr/>
            </a:pPr>
            <a:r>
              <a:rPr lang="en-US" altLang="en-US" dirty="0">
                <a:solidFill>
                  <a:srgbClr val="000000"/>
                </a:solidFill>
                <a:latin typeface="+mn-lt"/>
                <a:ea typeface="Times New Roman" pitchFamily="18" charset="0"/>
                <a:cs typeface="Courier New" pitchFamily="49" charset="0"/>
              </a:rPr>
              <a:t>                  238</a:t>
            </a:r>
            <a:r>
              <a:rPr lang="en-US" altLang="en-US" i="1" dirty="0">
                <a:solidFill>
                  <a:srgbClr val="000000"/>
                </a:solidFill>
                <a:latin typeface="+mn-lt"/>
                <a:ea typeface="Times New Roman" pitchFamily="18" charset="0"/>
                <a:cs typeface="Courier New" pitchFamily="49" charset="0"/>
              </a:rPr>
              <a:t>m</a:t>
            </a:r>
            <a:r>
              <a:rPr lang="en-US" altLang="en-US" i="1" baseline="-25000" dirty="0">
                <a:solidFill>
                  <a:srgbClr val="000000"/>
                </a:solidFill>
                <a:latin typeface="+mn-lt"/>
                <a:ea typeface="Times New Roman" pitchFamily="18" charset="0"/>
                <a:cs typeface="Courier New" pitchFamily="49" charset="0"/>
              </a:rPr>
              <a:t>p</a:t>
            </a:r>
            <a:r>
              <a:rPr lang="en-US" altLang="en-US" dirty="0">
                <a:solidFill>
                  <a:srgbClr val="000000"/>
                </a:solidFill>
                <a:latin typeface="+mn-lt"/>
                <a:ea typeface="Times New Roman" pitchFamily="18" charset="0"/>
                <a:cs typeface="Courier New" pitchFamily="49" charset="0"/>
              </a:rPr>
              <a:t> = </a:t>
            </a:r>
            <a:r>
              <a:rPr lang="en-US" altLang="en-US" dirty="0">
                <a:solidFill>
                  <a:srgbClr val="000000"/>
                </a:solidFill>
                <a:latin typeface="+mn-lt"/>
                <a:ea typeface="Times New Roman" pitchFamily="18" charset="0"/>
                <a:cs typeface="Courier New" pitchFamily="49" charset="0"/>
                <a:sym typeface="Symbol" pitchFamily="18" charset="2"/>
              </a:rPr>
              <a:t></a:t>
            </a:r>
            <a:r>
              <a:rPr lang="en-US" altLang="en-US" i="1" dirty="0">
                <a:solidFill>
                  <a:srgbClr val="000000"/>
                </a:solidFill>
                <a:latin typeface="+mn-lt"/>
                <a:ea typeface="Times New Roman" pitchFamily="18" charset="0"/>
                <a:cs typeface="Courier New" pitchFamily="49" charset="0"/>
              </a:rPr>
              <a:t>m</a:t>
            </a:r>
            <a:r>
              <a:rPr lang="en-US" altLang="en-US" i="1" baseline="-25000" dirty="0">
                <a:solidFill>
                  <a:srgbClr val="000000"/>
                </a:solidFill>
                <a:latin typeface="+mn-lt"/>
                <a:ea typeface="Times New Roman" pitchFamily="18" charset="0"/>
                <a:cs typeface="Courier New" pitchFamily="49" charset="0"/>
              </a:rPr>
              <a:t>p   </a:t>
            </a:r>
            <a:r>
              <a:rPr lang="en-US" altLang="en-US" dirty="0">
                <a:cs typeface="Times New Roman" pitchFamily="18" charset="0"/>
                <a:sym typeface="Symbol"/>
              </a:rPr>
              <a:t></a:t>
            </a:r>
            <a:r>
              <a:rPr lang="en-US" altLang="en-US" dirty="0">
                <a:solidFill>
                  <a:srgbClr val="000000"/>
                </a:solidFill>
                <a:latin typeface="+mn-lt"/>
                <a:cs typeface="Courier New" pitchFamily="49" charset="0"/>
                <a:sym typeface="Symbol"/>
              </a:rPr>
              <a:t>   </a:t>
            </a:r>
            <a:r>
              <a:rPr lang="en-US" altLang="en-US" dirty="0">
                <a:solidFill>
                  <a:srgbClr val="000000"/>
                </a:solidFill>
                <a:latin typeface="+mn-lt"/>
                <a:ea typeface="Times New Roman" pitchFamily="18" charset="0"/>
                <a:cs typeface="Courier New" pitchFamily="49" charset="0"/>
                <a:sym typeface="Symbol" pitchFamily="18" charset="2"/>
              </a:rPr>
              <a:t> = 238.</a:t>
            </a:r>
          </a:p>
          <a:p>
            <a:pPr>
              <a:buFont typeface="Symbol" pitchFamily="18" charset="2"/>
              <a:buNone/>
              <a:defRPr/>
            </a:pPr>
            <a:r>
              <a:rPr lang="en-US" altLang="en-US" dirty="0">
                <a:latin typeface="+mn-lt"/>
                <a:cs typeface="Times New Roman" pitchFamily="18" charset="0"/>
              </a:rPr>
              <a:t>●Then solve for </a:t>
            </a:r>
            <a:r>
              <a:rPr lang="en-US" altLang="en-US" i="1" dirty="0">
                <a:latin typeface="+mn-lt"/>
                <a:cs typeface="Times New Roman" pitchFamily="18" charset="0"/>
              </a:rPr>
              <a:t>v</a:t>
            </a:r>
            <a:r>
              <a:rPr lang="en-US" altLang="en-US" dirty="0">
                <a:latin typeface="+mn-lt"/>
                <a:cs typeface="Times New Roman" pitchFamily="18" charset="0"/>
              </a:rPr>
              <a:t>:</a:t>
            </a:r>
          </a:p>
          <a:p>
            <a:pPr>
              <a:buFont typeface="Symbol" pitchFamily="18" charset="2"/>
              <a:buNone/>
              <a:defRPr/>
            </a:pPr>
            <a:r>
              <a:rPr lang="en-US" altLang="en-US" dirty="0">
                <a:latin typeface="+mn-lt"/>
                <a:cs typeface="Times New Roman" pitchFamily="18" charset="0"/>
              </a:rPr>
              <a:t>           (1 – </a:t>
            </a:r>
            <a:r>
              <a:rPr lang="en-US" altLang="en-US" i="1" dirty="0">
                <a:latin typeface="+mn-lt"/>
                <a:cs typeface="Times New Roman" pitchFamily="18" charset="0"/>
              </a:rPr>
              <a:t>v</a:t>
            </a:r>
            <a:r>
              <a:rPr lang="en-US" altLang="en-US" baseline="30000" dirty="0">
                <a:latin typeface="+mn-lt"/>
                <a:cs typeface="Times New Roman" pitchFamily="18" charset="0"/>
              </a:rPr>
              <a:t>2</a:t>
            </a:r>
            <a:r>
              <a:rPr lang="en-US" altLang="en-US" i="1" dirty="0" smtClean="0">
                <a:latin typeface="+mn-lt"/>
                <a:cs typeface="Times New Roman" pitchFamily="18" charset="0"/>
              </a:rPr>
              <a:t>/ c</a:t>
            </a:r>
            <a:r>
              <a:rPr lang="en-US" altLang="en-US" baseline="30000" dirty="0" smtClean="0">
                <a:latin typeface="+mn-lt"/>
                <a:cs typeface="Times New Roman" pitchFamily="18" charset="0"/>
              </a:rPr>
              <a:t>2</a:t>
            </a:r>
            <a:r>
              <a:rPr lang="en-US" altLang="en-US" dirty="0" smtClean="0">
                <a:latin typeface="+mn-lt"/>
                <a:cs typeface="Times New Roman" pitchFamily="18" charset="0"/>
              </a:rPr>
              <a:t>)</a:t>
            </a:r>
            <a:r>
              <a:rPr lang="en-US" altLang="en-US" baseline="30000" dirty="0" smtClean="0">
                <a:latin typeface="+mn-lt"/>
                <a:cs typeface="Times New Roman" pitchFamily="18" charset="0"/>
              </a:rPr>
              <a:t>1/2</a:t>
            </a:r>
            <a:r>
              <a:rPr lang="en-US" altLang="en-US" dirty="0" smtClean="0">
                <a:latin typeface="+mn-lt"/>
                <a:cs typeface="Times New Roman" pitchFamily="18" charset="0"/>
              </a:rPr>
              <a:t> </a:t>
            </a:r>
            <a:r>
              <a:rPr lang="en-US" altLang="en-US" dirty="0">
                <a:latin typeface="+mn-lt"/>
                <a:cs typeface="Times New Roman" pitchFamily="18" charset="0"/>
              </a:rPr>
              <a:t>	= 1</a:t>
            </a:r>
            <a:r>
              <a:rPr lang="en-US" altLang="en-US" i="1" dirty="0" smtClean="0">
                <a:latin typeface="+mn-lt"/>
                <a:cs typeface="Times New Roman" pitchFamily="18" charset="0"/>
              </a:rPr>
              <a:t>/ </a:t>
            </a:r>
            <a:r>
              <a:rPr lang="en-US" altLang="en-US" dirty="0" smtClean="0">
                <a:latin typeface="+mn-lt"/>
                <a:cs typeface="Times New Roman" pitchFamily="18" charset="0"/>
              </a:rPr>
              <a:t>238</a:t>
            </a:r>
            <a:endParaRPr lang="en-US" altLang="en-US" dirty="0">
              <a:latin typeface="+mn-lt"/>
              <a:cs typeface="Times New Roman" pitchFamily="18" charset="0"/>
            </a:endParaRPr>
          </a:p>
          <a:p>
            <a:pPr>
              <a:buFont typeface="Symbol" pitchFamily="18" charset="2"/>
              <a:buNone/>
              <a:defRPr/>
            </a:pPr>
            <a:r>
              <a:rPr lang="en-US" altLang="en-US" dirty="0">
                <a:latin typeface="+mn-lt"/>
                <a:cs typeface="Times New Roman" pitchFamily="18" charset="0"/>
              </a:rPr>
              <a:t>                 1 – </a:t>
            </a:r>
            <a:r>
              <a:rPr lang="en-US" altLang="en-US" i="1" dirty="0">
                <a:latin typeface="+mn-lt"/>
                <a:cs typeface="Times New Roman" pitchFamily="18" charset="0"/>
              </a:rPr>
              <a:t>v</a:t>
            </a:r>
            <a:r>
              <a:rPr lang="en-US" altLang="en-US" baseline="30000" dirty="0">
                <a:latin typeface="+mn-lt"/>
                <a:cs typeface="Times New Roman" pitchFamily="18" charset="0"/>
              </a:rPr>
              <a:t>2</a:t>
            </a:r>
            <a:r>
              <a:rPr lang="en-US" altLang="en-US" i="1" dirty="0" smtClean="0">
                <a:latin typeface="+mn-lt"/>
                <a:cs typeface="Times New Roman" pitchFamily="18" charset="0"/>
              </a:rPr>
              <a:t>/ c</a:t>
            </a:r>
            <a:r>
              <a:rPr lang="en-US" altLang="en-US" baseline="30000" dirty="0" smtClean="0">
                <a:latin typeface="+mn-lt"/>
                <a:cs typeface="Times New Roman" pitchFamily="18" charset="0"/>
              </a:rPr>
              <a:t>2</a:t>
            </a:r>
            <a:r>
              <a:rPr lang="en-US" altLang="en-US" dirty="0" smtClean="0">
                <a:latin typeface="+mn-lt"/>
                <a:cs typeface="Times New Roman" pitchFamily="18" charset="0"/>
              </a:rPr>
              <a:t> </a:t>
            </a:r>
            <a:r>
              <a:rPr lang="en-US" altLang="en-US" dirty="0">
                <a:latin typeface="+mn-lt"/>
                <a:cs typeface="Times New Roman" pitchFamily="18" charset="0"/>
              </a:rPr>
              <a:t>	= 1</a:t>
            </a:r>
            <a:r>
              <a:rPr lang="en-US" altLang="en-US" i="1" dirty="0" smtClean="0">
                <a:latin typeface="+mn-lt"/>
                <a:cs typeface="Times New Roman" pitchFamily="18" charset="0"/>
              </a:rPr>
              <a:t>/ </a:t>
            </a:r>
            <a:r>
              <a:rPr lang="en-US" altLang="en-US" dirty="0" smtClean="0">
                <a:latin typeface="+mn-lt"/>
                <a:cs typeface="Times New Roman" pitchFamily="18" charset="0"/>
              </a:rPr>
              <a:t>238</a:t>
            </a:r>
            <a:r>
              <a:rPr lang="en-US" altLang="en-US" baseline="30000" dirty="0" smtClean="0">
                <a:latin typeface="+mn-lt"/>
                <a:cs typeface="Times New Roman" pitchFamily="18" charset="0"/>
              </a:rPr>
              <a:t>2</a:t>
            </a:r>
            <a:endParaRPr lang="en-US" altLang="en-US" baseline="30000" dirty="0">
              <a:latin typeface="+mn-lt"/>
              <a:cs typeface="Times New Roman" pitchFamily="18" charset="0"/>
            </a:endParaRPr>
          </a:p>
          <a:p>
            <a:pPr>
              <a:buFont typeface="Symbol" pitchFamily="18" charset="2"/>
              <a:buNone/>
              <a:defRPr/>
            </a:pPr>
            <a:r>
              <a:rPr lang="en-US" altLang="en-US" dirty="0">
                <a:latin typeface="+mn-lt"/>
                <a:cs typeface="Times New Roman" pitchFamily="18" charset="0"/>
              </a:rPr>
              <a:t>       </a:t>
            </a:r>
            <a:r>
              <a:rPr lang="en-US" altLang="en-US" baseline="-25000" dirty="0">
                <a:latin typeface="+mn-lt"/>
                <a:cs typeface="Times New Roman" pitchFamily="18" charset="0"/>
              </a:rPr>
              <a:t>          </a:t>
            </a:r>
            <a:r>
              <a:rPr lang="en-US" altLang="en-US" dirty="0" smtClean="0">
                <a:latin typeface="+mn-lt"/>
                <a:cs typeface="Times New Roman" pitchFamily="18" charset="0"/>
              </a:rPr>
              <a:t>1 </a:t>
            </a:r>
            <a:r>
              <a:rPr lang="en-US" altLang="en-US" dirty="0">
                <a:latin typeface="+mn-lt"/>
                <a:cs typeface="Times New Roman" pitchFamily="18" charset="0"/>
              </a:rPr>
              <a:t>– 1</a:t>
            </a:r>
            <a:r>
              <a:rPr lang="en-US" altLang="en-US" i="1" dirty="0" smtClean="0">
                <a:latin typeface="+mn-lt"/>
                <a:cs typeface="Times New Roman" pitchFamily="18" charset="0"/>
              </a:rPr>
              <a:t>/ </a:t>
            </a:r>
            <a:r>
              <a:rPr lang="en-US" altLang="en-US" dirty="0" smtClean="0">
                <a:latin typeface="+mn-lt"/>
                <a:cs typeface="Times New Roman" pitchFamily="18" charset="0"/>
              </a:rPr>
              <a:t>238</a:t>
            </a:r>
            <a:r>
              <a:rPr lang="en-US" altLang="en-US" baseline="30000" dirty="0" smtClean="0">
                <a:latin typeface="+mn-lt"/>
                <a:cs typeface="Times New Roman" pitchFamily="18" charset="0"/>
              </a:rPr>
              <a:t>2</a:t>
            </a:r>
            <a:r>
              <a:rPr lang="en-US" altLang="en-US" dirty="0" smtClean="0">
                <a:latin typeface="+mn-lt"/>
                <a:cs typeface="Times New Roman" pitchFamily="18" charset="0"/>
              </a:rPr>
              <a:t> </a:t>
            </a:r>
            <a:r>
              <a:rPr lang="en-US" altLang="en-US" dirty="0">
                <a:latin typeface="+mn-lt"/>
                <a:cs typeface="Times New Roman" pitchFamily="18" charset="0"/>
              </a:rPr>
              <a:t>	= </a:t>
            </a:r>
            <a:r>
              <a:rPr lang="en-US" altLang="en-US" i="1" dirty="0">
                <a:latin typeface="+mn-lt"/>
                <a:cs typeface="Times New Roman" pitchFamily="18" charset="0"/>
              </a:rPr>
              <a:t>v</a:t>
            </a:r>
            <a:r>
              <a:rPr lang="en-US" altLang="en-US" baseline="30000" dirty="0">
                <a:latin typeface="+mn-lt"/>
                <a:cs typeface="Times New Roman" pitchFamily="18" charset="0"/>
              </a:rPr>
              <a:t>2 </a:t>
            </a:r>
            <a:r>
              <a:rPr lang="en-US" altLang="en-US" i="1" dirty="0">
                <a:latin typeface="+mn-lt"/>
                <a:cs typeface="Times New Roman" pitchFamily="18" charset="0"/>
              </a:rPr>
              <a:t>/ c</a:t>
            </a:r>
            <a:r>
              <a:rPr lang="en-US" altLang="en-US" baseline="30000" dirty="0">
                <a:latin typeface="+mn-lt"/>
                <a:cs typeface="Times New Roman" pitchFamily="18" charset="0"/>
              </a:rPr>
              <a:t>2</a:t>
            </a:r>
            <a:endParaRPr lang="en-US" altLang="en-US" dirty="0">
              <a:latin typeface="+mn-lt"/>
              <a:cs typeface="Times New Roman" pitchFamily="18" charset="0"/>
            </a:endParaRPr>
          </a:p>
          <a:p>
            <a:pPr>
              <a:buFont typeface="Symbol" pitchFamily="18" charset="2"/>
              <a:buNone/>
              <a:defRPr/>
            </a:pPr>
            <a:r>
              <a:rPr lang="en-US" altLang="en-US" dirty="0">
                <a:latin typeface="+mn-lt"/>
                <a:cs typeface="Times New Roman" pitchFamily="18" charset="0"/>
              </a:rPr>
              <a:t>       </a:t>
            </a:r>
            <a:r>
              <a:rPr lang="en-US" altLang="en-US" baseline="-25000" dirty="0">
                <a:latin typeface="+mn-lt"/>
                <a:cs typeface="Times New Roman" pitchFamily="18" charset="0"/>
              </a:rPr>
              <a:t>          </a:t>
            </a:r>
            <a:r>
              <a:rPr lang="en-US" altLang="en-US" dirty="0">
                <a:latin typeface="+mn-lt"/>
                <a:cs typeface="Times New Roman" pitchFamily="18" charset="0"/>
              </a:rPr>
              <a:t>0.9999823 	= </a:t>
            </a:r>
            <a:r>
              <a:rPr lang="en-US" altLang="en-US" i="1" dirty="0">
                <a:latin typeface="+mn-lt"/>
                <a:cs typeface="Times New Roman" pitchFamily="18" charset="0"/>
              </a:rPr>
              <a:t>v</a:t>
            </a:r>
            <a:r>
              <a:rPr lang="en-US" altLang="en-US" baseline="30000" dirty="0">
                <a:latin typeface="+mn-lt"/>
                <a:cs typeface="Times New Roman" pitchFamily="18" charset="0"/>
              </a:rPr>
              <a:t>2 </a:t>
            </a:r>
            <a:r>
              <a:rPr lang="en-US" altLang="en-US" i="1" dirty="0">
                <a:latin typeface="+mn-lt"/>
                <a:cs typeface="Times New Roman" pitchFamily="18" charset="0"/>
              </a:rPr>
              <a:t>/ c</a:t>
            </a:r>
            <a:r>
              <a:rPr lang="en-US" altLang="en-US" baseline="30000" dirty="0">
                <a:latin typeface="+mn-lt"/>
                <a:cs typeface="Times New Roman" pitchFamily="18" charset="0"/>
              </a:rPr>
              <a:t>2</a:t>
            </a:r>
            <a:r>
              <a:rPr lang="en-US" altLang="en-US" dirty="0">
                <a:latin typeface="+mn-lt"/>
                <a:cs typeface="Times New Roman" pitchFamily="18" charset="0"/>
              </a:rPr>
              <a:t> </a:t>
            </a:r>
            <a:r>
              <a:rPr lang="en-US" altLang="en-US" dirty="0">
                <a:latin typeface="+mn-lt"/>
                <a:cs typeface="Times New Roman" pitchFamily="18" charset="0"/>
                <a:sym typeface="Symbol" pitchFamily="18" charset="2"/>
              </a:rPr>
              <a:t> </a:t>
            </a:r>
            <a:r>
              <a:rPr lang="en-US" altLang="en-US" i="1" dirty="0">
                <a:latin typeface="+mn-lt"/>
                <a:cs typeface="Times New Roman" pitchFamily="18" charset="0"/>
                <a:sym typeface="Symbol" pitchFamily="18" charset="2"/>
              </a:rPr>
              <a:t>v</a:t>
            </a:r>
            <a:r>
              <a:rPr lang="en-US" altLang="en-US" dirty="0">
                <a:latin typeface="+mn-lt"/>
                <a:cs typeface="Times New Roman" pitchFamily="18" charset="0"/>
                <a:sym typeface="Symbol" pitchFamily="18" charset="2"/>
              </a:rPr>
              <a:t> = </a:t>
            </a:r>
            <a:r>
              <a:rPr lang="en-US" altLang="en-US" dirty="0">
                <a:latin typeface="+mn-lt"/>
                <a:cs typeface="Times New Roman" pitchFamily="18" charset="0"/>
              </a:rPr>
              <a:t>0.9999912</a:t>
            </a:r>
            <a:r>
              <a:rPr lang="en-US" altLang="en-US" i="1" dirty="0">
                <a:latin typeface="+mn-lt"/>
                <a:cs typeface="Times New Roman" pitchFamily="18" charset="0"/>
              </a:rPr>
              <a:t>c</a:t>
            </a:r>
            <a:r>
              <a:rPr lang="en-US" altLang="en-US" dirty="0">
                <a:latin typeface="+mn-lt"/>
                <a:cs typeface="Times New Roman" pitchFamily="18" charset="0"/>
              </a:rPr>
              <a:t>.</a:t>
            </a:r>
          </a:p>
        </p:txBody>
      </p:sp>
      <p:pic>
        <p:nvPicPr>
          <p:cNvPr id="151568" name="Picture 16"/>
          <p:cNvPicPr>
            <a:picLocks noChangeAspect="1" noChangeArrowheads="1"/>
          </p:cNvPicPr>
          <p:nvPr/>
        </p:nvPicPr>
        <p:blipFill>
          <a:blip r:embed="rId6" cstate="print"/>
          <a:srcRect/>
          <a:stretch>
            <a:fillRect/>
          </a:stretch>
        </p:blipFill>
        <p:spPr bwMode="auto">
          <a:xfrm>
            <a:off x="6696075" y="3151188"/>
            <a:ext cx="2025650" cy="2095500"/>
          </a:xfrm>
          <a:prstGeom prst="rect">
            <a:avLst/>
          </a:prstGeom>
          <a:ln>
            <a:noFill/>
          </a:ln>
          <a:effectLst>
            <a:outerShdw blurRad="292100" dist="139700" dir="2700000" algn="tl" rotWithShape="0">
              <a:srgbClr val="333333">
                <a:alpha val="65000"/>
              </a:srgbClr>
            </a:outerShdw>
          </a:effectLst>
        </p:spPr>
      </p:pic>
      <p:sp>
        <p:nvSpPr>
          <p:cNvPr id="10245" name="Rectangle 118"/>
          <p:cNvSpPr>
            <a:spLocks noChangeArrowheads="1"/>
          </p:cNvSpPr>
          <p:nvPr/>
        </p:nvSpPr>
        <p:spPr bwMode="auto">
          <a:xfrm>
            <a:off x="685800" y="409575"/>
            <a:ext cx="7772400" cy="896938"/>
          </a:xfrm>
          <a:prstGeom prst="rect">
            <a:avLst/>
          </a:prstGeom>
          <a:noFill/>
          <a:ln w="9525">
            <a:noFill/>
            <a:miter lim="800000"/>
            <a:headEnd/>
            <a:tailEnd/>
          </a:ln>
        </p:spPr>
        <p:txBody>
          <a:bodyPr anchor="ctr"/>
          <a:lstStyle/>
          <a:p>
            <a:r>
              <a:rPr lang="en-US" altLang="en-US" sz="2800" b="1">
                <a:solidFill>
                  <a:schemeClr val="tx2"/>
                </a:solidFill>
              </a:rPr>
              <a:t>Option A: Relativity - AHL</a:t>
            </a:r>
            <a:br>
              <a:rPr lang="en-US" altLang="en-US" sz="2800" b="1">
                <a:solidFill>
                  <a:schemeClr val="tx2"/>
                </a:solidFill>
              </a:rPr>
            </a:br>
            <a:r>
              <a:rPr lang="en-US" altLang="en-US" sz="2800"/>
              <a:t>A.4 – Relativistic mechanics</a:t>
            </a:r>
          </a:p>
        </p:txBody>
      </p:sp>
      <p:grpSp>
        <p:nvGrpSpPr>
          <p:cNvPr id="2" name="Group 4"/>
          <p:cNvGrpSpPr>
            <a:grpSpLocks/>
          </p:cNvGrpSpPr>
          <p:nvPr/>
        </p:nvGrpSpPr>
        <p:grpSpPr bwMode="auto">
          <a:xfrm>
            <a:off x="866775" y="1754188"/>
            <a:ext cx="7366000" cy="865187"/>
            <a:chOff x="546" y="1885"/>
            <a:chExt cx="4640" cy="545"/>
          </a:xfrm>
        </p:grpSpPr>
        <p:sp>
          <p:nvSpPr>
            <p:cNvPr id="20" name="Text Box 5"/>
            <p:cNvSpPr txBox="1">
              <a:spLocks noChangeArrowheads="1"/>
            </p:cNvSpPr>
            <p:nvPr/>
          </p:nvSpPr>
          <p:spPr bwMode="auto">
            <a:xfrm>
              <a:off x="4040" y="1907"/>
              <a:ext cx="1146" cy="523"/>
            </a:xfrm>
            <a:prstGeom prst="rect">
              <a:avLst/>
            </a:prstGeom>
            <a:solidFill>
              <a:srgbClr val="FF0000"/>
            </a:solidFill>
            <a:ln>
              <a:noFill/>
            </a:ln>
            <a:effectLst/>
            <a:extLst>
              <a:ext uri="{91240B29-F687-4F45-9708-019B960494DF}"/>
              <a:ext uri="{AF507438-7753-43E0-B8FC-AC1667EBCBE1}"/>
            </a:extLst>
          </p:spPr>
          <p:txBody>
            <a:bodyPr>
              <a:spAutoFit/>
            </a:bodyP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algn="ctr" eaLnBrk="1" hangingPunct="1">
                <a:spcBef>
                  <a:spcPct val="50000"/>
                </a:spcBef>
                <a:defRPr/>
              </a:pPr>
              <a:r>
                <a:rPr lang="en-US" altLang="en-US" dirty="0" smtClean="0">
                  <a:solidFill>
                    <a:schemeClr val="bg1"/>
                  </a:solidFill>
                  <a:latin typeface="+mn-lt"/>
                </a:rPr>
                <a:t>relativistic mass</a:t>
              </a:r>
            </a:p>
          </p:txBody>
        </p:sp>
        <p:sp>
          <p:nvSpPr>
            <p:cNvPr id="21" name="Rectangle 6"/>
            <p:cNvSpPr>
              <a:spLocks noChangeArrowheads="1"/>
            </p:cNvSpPr>
            <p:nvPr/>
          </p:nvSpPr>
          <p:spPr bwMode="auto">
            <a:xfrm>
              <a:off x="546" y="1897"/>
              <a:ext cx="4635" cy="533"/>
            </a:xfrm>
            <a:prstGeom prst="rect">
              <a:avLst/>
            </a:prstGeom>
            <a:noFill/>
            <a:ln w="12700">
              <a:solidFill>
                <a:schemeClr val="tx1"/>
              </a:solidFill>
              <a:miter lim="800000"/>
              <a:headEnd/>
              <a:tailEnd/>
            </a:ln>
            <a:effectLst/>
            <a:extLst>
              <a:ext uri="{909E8E84-426E-40DD-AFC4-6F175D3DCCD1}"/>
              <a:ext uri="{AF507438-7753-43E0-B8FC-AC1667EBCBE1}"/>
            </a:extLst>
          </p:spPr>
          <p:txBody>
            <a:bodyPr wrap="none" anchor="ctr"/>
            <a:lstStyle>
              <a:lvl1pPr eaLnBrk="0" hangingPunct="0">
                <a:defRPr sz="2400">
                  <a:solidFill>
                    <a:schemeClr val="tx1"/>
                  </a:solidFill>
                  <a:latin typeface="Arial" charset="0"/>
                  <a:cs typeface="Arial" charset="0"/>
                </a:defRPr>
              </a:lvl1pPr>
              <a:lvl2pPr marL="742950" indent="-285750" eaLnBrk="0" hangingPunct="0">
                <a:defRPr sz="2400">
                  <a:solidFill>
                    <a:schemeClr val="tx1"/>
                  </a:solidFill>
                  <a:latin typeface="Arial" charset="0"/>
                  <a:cs typeface="Arial" charset="0"/>
                </a:defRPr>
              </a:lvl2pPr>
              <a:lvl3pPr marL="1143000" indent="-228600" eaLnBrk="0" hangingPunct="0">
                <a:defRPr sz="2400">
                  <a:solidFill>
                    <a:schemeClr val="tx1"/>
                  </a:solidFill>
                  <a:latin typeface="Arial" charset="0"/>
                  <a:cs typeface="Arial" charset="0"/>
                </a:defRPr>
              </a:lvl3pPr>
              <a:lvl4pPr marL="1600200" indent="-228600" eaLnBrk="0" hangingPunct="0">
                <a:defRPr sz="2400">
                  <a:solidFill>
                    <a:schemeClr val="tx1"/>
                  </a:solidFill>
                  <a:latin typeface="Arial" charset="0"/>
                  <a:cs typeface="Arial" charset="0"/>
                </a:defRPr>
              </a:lvl4pPr>
              <a:lvl5pPr marL="2057400" indent="-228600" eaLnBrk="0" hangingPunct="0">
                <a:defRPr sz="2400">
                  <a:solidFill>
                    <a:schemeClr val="tx1"/>
                  </a:solidFill>
                  <a:latin typeface="Arial" charset="0"/>
                  <a:cs typeface="Arial" charset="0"/>
                </a:defRPr>
              </a:lvl5pPr>
              <a:lvl6pPr marL="2514600" indent="-228600" eaLnBrk="0" fontAlgn="base" hangingPunct="0">
                <a:spcBef>
                  <a:spcPct val="0"/>
                </a:spcBef>
                <a:spcAft>
                  <a:spcPct val="0"/>
                </a:spcAft>
                <a:defRPr sz="2400">
                  <a:solidFill>
                    <a:schemeClr val="tx1"/>
                  </a:solidFill>
                  <a:latin typeface="Arial" charset="0"/>
                  <a:cs typeface="Arial" charset="0"/>
                </a:defRPr>
              </a:lvl6pPr>
              <a:lvl7pPr marL="2971800" indent="-228600" eaLnBrk="0" fontAlgn="base" hangingPunct="0">
                <a:spcBef>
                  <a:spcPct val="0"/>
                </a:spcBef>
                <a:spcAft>
                  <a:spcPct val="0"/>
                </a:spcAft>
                <a:defRPr sz="2400">
                  <a:solidFill>
                    <a:schemeClr val="tx1"/>
                  </a:solidFill>
                  <a:latin typeface="Arial" charset="0"/>
                  <a:cs typeface="Arial" charset="0"/>
                </a:defRPr>
              </a:lvl7pPr>
              <a:lvl8pPr marL="3429000" indent="-228600" eaLnBrk="0" fontAlgn="base" hangingPunct="0">
                <a:spcBef>
                  <a:spcPct val="0"/>
                </a:spcBef>
                <a:spcAft>
                  <a:spcPct val="0"/>
                </a:spcAft>
                <a:defRPr sz="2400">
                  <a:solidFill>
                    <a:schemeClr val="tx1"/>
                  </a:solidFill>
                  <a:latin typeface="Arial" charset="0"/>
                  <a:cs typeface="Arial" charset="0"/>
                </a:defRPr>
              </a:lvl8pPr>
              <a:lvl9pPr marL="3886200" indent="-228600" eaLnBrk="0" fontAlgn="base" hangingPunct="0">
                <a:spcBef>
                  <a:spcPct val="0"/>
                </a:spcBef>
                <a:spcAft>
                  <a:spcPct val="0"/>
                </a:spcAft>
                <a:defRPr sz="2400">
                  <a:solidFill>
                    <a:schemeClr val="tx1"/>
                  </a:solidFill>
                  <a:latin typeface="Arial" charset="0"/>
                  <a:cs typeface="Arial" charset="0"/>
                </a:defRPr>
              </a:lvl9pPr>
            </a:lstStyle>
            <a:p>
              <a:pPr eaLnBrk="1" hangingPunct="1">
                <a:defRPr/>
              </a:pPr>
              <a:endParaRPr lang="en-US" altLang="en-US" smtClean="0">
                <a:latin typeface="+mn-lt"/>
              </a:endParaRPr>
            </a:p>
          </p:txBody>
        </p:sp>
        <p:sp>
          <p:nvSpPr>
            <p:cNvPr id="22" name="Rectangle 7"/>
            <p:cNvSpPr>
              <a:spLocks noChangeArrowheads="1"/>
            </p:cNvSpPr>
            <p:nvPr/>
          </p:nvSpPr>
          <p:spPr bwMode="auto">
            <a:xfrm>
              <a:off x="715" y="1904"/>
              <a:ext cx="2297"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i="1" smtClean="0">
                  <a:solidFill>
                    <a:srgbClr val="000000"/>
                  </a:solidFill>
                  <a:latin typeface="+mn-lt"/>
                  <a:ea typeface="Times New Roman" pitchFamily="18" charset="0"/>
                  <a:cs typeface="Courier New" pitchFamily="49" charset="0"/>
                </a:rPr>
                <a:t>m</a:t>
              </a:r>
              <a:r>
                <a:rPr lang="en-US" altLang="en-US" sz="2400" smtClean="0">
                  <a:solidFill>
                    <a:srgbClr val="000000"/>
                  </a:solidFill>
                  <a:latin typeface="+mn-lt"/>
                  <a:ea typeface="Times New Roman" pitchFamily="18" charset="0"/>
                  <a:cs typeface="Courier New" pitchFamily="49" charset="0"/>
                </a:rPr>
                <a:t> = </a:t>
              </a:r>
              <a:r>
                <a:rPr lang="en-US" altLang="en-US" sz="2400" smtClean="0">
                  <a:solidFill>
                    <a:srgbClr val="000000"/>
                  </a:solidFill>
                  <a:latin typeface="+mn-lt"/>
                  <a:ea typeface="Times New Roman" pitchFamily="18" charset="0"/>
                  <a:cs typeface="Courier New" pitchFamily="49" charset="0"/>
                  <a:sym typeface="Symbol" pitchFamily="18" charset="2"/>
                </a:rPr>
                <a:t></a:t>
              </a:r>
              <a:r>
                <a:rPr lang="en-US" altLang="en-US" sz="2400" i="1" smtClean="0">
                  <a:solidFill>
                    <a:srgbClr val="000000"/>
                  </a:solidFill>
                  <a:latin typeface="+mn-lt"/>
                  <a:ea typeface="Times New Roman" pitchFamily="18" charset="0"/>
                  <a:cs typeface="Courier New" pitchFamily="49" charset="0"/>
                </a:rPr>
                <a:t>m</a:t>
              </a:r>
              <a:r>
                <a:rPr lang="en-US" altLang="en-US" sz="2400" baseline="-25000" smtClean="0">
                  <a:solidFill>
                    <a:srgbClr val="000000"/>
                  </a:solidFill>
                  <a:latin typeface="+mn-lt"/>
                  <a:ea typeface="Times New Roman" pitchFamily="18" charset="0"/>
                  <a:cs typeface="Courier New" pitchFamily="49" charset="0"/>
                </a:rPr>
                <a:t>0</a:t>
              </a:r>
              <a:endParaRPr lang="en-US" altLang="en-US" sz="2400" i="1" baseline="30000" smtClean="0">
                <a:solidFill>
                  <a:srgbClr val="000000"/>
                </a:solidFill>
                <a:latin typeface="+mn-lt"/>
                <a:ea typeface="Times New Roman" pitchFamily="18" charset="0"/>
                <a:cs typeface="Courier New" pitchFamily="49" charset="0"/>
              </a:endParaRPr>
            </a:p>
          </p:txBody>
        </p:sp>
        <p:grpSp>
          <p:nvGrpSpPr>
            <p:cNvPr id="10250" name="Group 8"/>
            <p:cNvGrpSpPr>
              <a:grpSpLocks/>
            </p:cNvGrpSpPr>
            <p:nvPr/>
          </p:nvGrpSpPr>
          <p:grpSpPr bwMode="auto">
            <a:xfrm>
              <a:off x="2007" y="1885"/>
              <a:ext cx="2039" cy="446"/>
              <a:chOff x="2158" y="2066"/>
              <a:chExt cx="2039" cy="446"/>
            </a:xfrm>
          </p:grpSpPr>
          <p:sp>
            <p:nvSpPr>
              <p:cNvPr id="24" name="Rectangle 9"/>
              <p:cNvSpPr>
                <a:spLocks noChangeArrowheads="1"/>
              </p:cNvSpPr>
              <p:nvPr/>
            </p:nvSpPr>
            <p:spPr bwMode="auto">
              <a:xfrm>
                <a:off x="2158" y="2153"/>
                <a:ext cx="2039"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dirty="0" smtClean="0">
                    <a:solidFill>
                      <a:schemeClr val="hlink"/>
                    </a:solidFill>
                    <a:latin typeface="+mn-lt"/>
                    <a:cs typeface="Courier New" pitchFamily="49" charset="0"/>
                  </a:rPr>
                  <a:t>where</a:t>
                </a:r>
                <a:r>
                  <a:rPr lang="en-US" altLang="en-US" sz="2400" dirty="0" smtClean="0">
                    <a:latin typeface="+mn-lt"/>
                    <a:sym typeface="Symbol" pitchFamily="18" charset="2"/>
                  </a:rPr>
                  <a:t>  </a:t>
                </a:r>
                <a:r>
                  <a:rPr lang="en-US" altLang="en-US" sz="2400" dirty="0" smtClean="0">
                    <a:solidFill>
                      <a:srgbClr val="000000"/>
                    </a:solidFill>
                    <a:latin typeface="+mn-lt"/>
                    <a:cs typeface="Times New Roman" pitchFamily="18" charset="0"/>
                  </a:rPr>
                  <a:t>=</a:t>
                </a:r>
                <a:endParaRPr lang="en-US" altLang="en-US" sz="2400" baseline="30000" dirty="0" smtClean="0">
                  <a:solidFill>
                    <a:srgbClr val="000000"/>
                  </a:solidFill>
                  <a:latin typeface="+mn-lt"/>
                  <a:cs typeface="Times New Roman" pitchFamily="18" charset="0"/>
                </a:endParaRPr>
              </a:p>
            </p:txBody>
          </p:sp>
          <p:sp>
            <p:nvSpPr>
              <p:cNvPr id="25" name="Freeform 10"/>
              <p:cNvSpPr>
                <a:spLocks/>
              </p:cNvSpPr>
              <p:nvPr/>
            </p:nvSpPr>
            <p:spPr bwMode="auto">
              <a:xfrm>
                <a:off x="3125" y="2306"/>
                <a:ext cx="905" cy="179"/>
              </a:xfrm>
              <a:custGeom>
                <a:avLst/>
                <a:gdLst>
                  <a:gd name="T0" fmla="*/ 0 w 1020"/>
                  <a:gd name="T1" fmla="*/ 121 h 179"/>
                  <a:gd name="T2" fmla="*/ 51 w 1020"/>
                  <a:gd name="T3" fmla="*/ 179 h 179"/>
                  <a:gd name="T4" fmla="*/ 103 w 1020"/>
                  <a:gd name="T5" fmla="*/ 0 h 179"/>
                  <a:gd name="T6" fmla="*/ 905 w 1020"/>
                  <a:gd name="T7" fmla="*/ 0 h 1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20" h="179">
                    <a:moveTo>
                      <a:pt x="0" y="121"/>
                    </a:moveTo>
                    <a:lnTo>
                      <a:pt x="58" y="179"/>
                    </a:lnTo>
                    <a:lnTo>
                      <a:pt x="116" y="0"/>
                    </a:lnTo>
                    <a:lnTo>
                      <a:pt x="1020" y="0"/>
                    </a:lnTo>
                  </a:path>
                </a:pathLst>
              </a:custGeom>
              <a:noFill/>
              <a:ln w="9525">
                <a:solidFill>
                  <a:schemeClr val="tx1"/>
                </a:solidFill>
                <a:round/>
                <a:headEnd/>
                <a:tailEnd/>
              </a:ln>
              <a:effectLst/>
              <a:extLst>
                <a:ext uri="{909E8E84-426E-40DD-AFC4-6F175D3DCCD1}"/>
                <a:ext uri="{AF507438-7753-43E0-B8FC-AC1667EBCBE1}"/>
              </a:extLst>
            </p:spPr>
            <p:txBody>
              <a:bodyPr/>
              <a:lstStyle/>
              <a:p>
                <a:pPr>
                  <a:defRPr/>
                </a:pPr>
                <a:endParaRPr lang="en-US">
                  <a:latin typeface="+mn-lt"/>
                </a:endParaRPr>
              </a:p>
            </p:txBody>
          </p:sp>
          <p:sp>
            <p:nvSpPr>
              <p:cNvPr id="26" name="Rectangle 11"/>
              <p:cNvSpPr>
                <a:spLocks noChangeArrowheads="1"/>
              </p:cNvSpPr>
              <p:nvPr/>
            </p:nvSpPr>
            <p:spPr bwMode="auto">
              <a:xfrm>
                <a:off x="3460" y="2066"/>
                <a:ext cx="265"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000" dirty="0" smtClean="0">
                    <a:solidFill>
                      <a:srgbClr val="000000"/>
                    </a:solidFill>
                    <a:latin typeface="+mn-lt"/>
                    <a:cs typeface="Courier New" pitchFamily="49" charset="0"/>
                  </a:rPr>
                  <a:t>1</a:t>
                </a:r>
                <a:endParaRPr lang="en-US" altLang="en-US" sz="2000" baseline="30000" dirty="0" smtClean="0">
                  <a:solidFill>
                    <a:srgbClr val="000000"/>
                  </a:solidFill>
                  <a:latin typeface="+mn-lt"/>
                  <a:cs typeface="Times New Roman" pitchFamily="18" charset="0"/>
                </a:endParaRPr>
              </a:p>
            </p:txBody>
          </p:sp>
          <p:sp>
            <p:nvSpPr>
              <p:cNvPr id="27" name="Line 12"/>
              <p:cNvSpPr>
                <a:spLocks noChangeShapeType="1"/>
              </p:cNvSpPr>
              <p:nvPr/>
            </p:nvSpPr>
            <p:spPr bwMode="auto">
              <a:xfrm>
                <a:off x="3134" y="2274"/>
                <a:ext cx="939" cy="0"/>
              </a:xfrm>
              <a:prstGeom prst="line">
                <a:avLst/>
              </a:prstGeom>
              <a:noFill/>
              <a:ln w="9525">
                <a:solidFill>
                  <a:schemeClr val="tx1"/>
                </a:solidFill>
                <a:round/>
                <a:headEnd/>
                <a:tailEnd/>
              </a:ln>
              <a:effectLst/>
              <a:extLst>
                <a:ext uri="{909E8E84-426E-40DD-AFC4-6F175D3DCCD1}"/>
                <a:ext uri="{AF507438-7753-43E0-B8FC-AC1667EBCBE1}"/>
              </a:extLst>
            </p:spPr>
            <p:txBody>
              <a:bodyPr/>
              <a:lstStyle/>
              <a:p>
                <a:pPr>
                  <a:defRPr/>
                </a:pPr>
                <a:endParaRPr lang="en-US">
                  <a:latin typeface="+mn-lt"/>
                </a:endParaRPr>
              </a:p>
            </p:txBody>
          </p:sp>
          <p:sp>
            <p:nvSpPr>
              <p:cNvPr id="28" name="Rectangle 13"/>
              <p:cNvSpPr>
                <a:spLocks noChangeArrowheads="1"/>
              </p:cNvSpPr>
              <p:nvPr/>
            </p:nvSpPr>
            <p:spPr bwMode="auto">
              <a:xfrm>
                <a:off x="3170" y="2310"/>
                <a:ext cx="963" cy="202"/>
              </a:xfrm>
              <a:prstGeom prst="rect">
                <a:avLst/>
              </a:prstGeom>
              <a:noFill/>
              <a:ln>
                <a:noFill/>
              </a:ln>
              <a:effectLst/>
              <a:extLst>
                <a:ext uri="{909E8E84-426E-40DD-AFC4-6F175D3DCCD1}"/>
                <a:ext uri="{91240B29-F687-4F45-9708-019B960494DF}"/>
                <a:ext uri="{AF507438-7753-43E0-B8FC-AC1667EBCBE1}"/>
              </a:extLst>
            </p:spPr>
            <p:txBody>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nSpc>
                    <a:spcPct val="90000"/>
                  </a:lnSpc>
                  <a:buFontTx/>
                  <a:buNone/>
                  <a:defRPr/>
                </a:pPr>
                <a:r>
                  <a:rPr lang="en-US" altLang="en-US" sz="2400" dirty="0" smtClean="0">
                    <a:solidFill>
                      <a:srgbClr val="000000"/>
                    </a:solidFill>
                    <a:latin typeface="+mn-lt"/>
                    <a:cs typeface="Courier New" pitchFamily="49" charset="0"/>
                  </a:rPr>
                  <a:t>1 - </a:t>
                </a:r>
                <a:r>
                  <a:rPr lang="en-US" altLang="en-US" sz="2400" i="1" dirty="0" smtClean="0">
                    <a:solidFill>
                      <a:srgbClr val="000000"/>
                    </a:solidFill>
                    <a:latin typeface="+mn-lt"/>
                    <a:cs typeface="Times New Roman" pitchFamily="18" charset="0"/>
                  </a:rPr>
                  <a:t>v</a:t>
                </a:r>
                <a:r>
                  <a:rPr lang="en-US" altLang="en-US" sz="2400" baseline="30000" dirty="0" smtClean="0">
                    <a:solidFill>
                      <a:srgbClr val="000000"/>
                    </a:solidFill>
                    <a:latin typeface="+mn-lt"/>
                    <a:cs typeface="Courier New" pitchFamily="49" charset="0"/>
                  </a:rPr>
                  <a:t>2</a:t>
                </a:r>
                <a:r>
                  <a:rPr lang="en-US" altLang="en-US" sz="2400" i="1" dirty="0" smtClean="0">
                    <a:solidFill>
                      <a:srgbClr val="000000"/>
                    </a:solidFill>
                    <a:latin typeface="+mn-lt"/>
                    <a:cs typeface="Courier New" pitchFamily="49" charset="0"/>
                  </a:rPr>
                  <a:t>/</a:t>
                </a:r>
                <a:r>
                  <a:rPr lang="en-US" altLang="en-US" sz="2400" i="1" baseline="-25000" dirty="0" smtClean="0">
                    <a:solidFill>
                      <a:srgbClr val="000000"/>
                    </a:solidFill>
                    <a:latin typeface="+mn-lt"/>
                    <a:cs typeface="Courier New" pitchFamily="49" charset="0"/>
                  </a:rPr>
                  <a:t> </a:t>
                </a:r>
                <a:r>
                  <a:rPr lang="en-US" altLang="en-US" sz="2400" i="1" dirty="0" smtClean="0">
                    <a:solidFill>
                      <a:srgbClr val="000000"/>
                    </a:solidFill>
                    <a:latin typeface="+mn-lt"/>
                    <a:cs typeface="Courier New" pitchFamily="49" charset="0"/>
                  </a:rPr>
                  <a:t>c</a:t>
                </a:r>
                <a:r>
                  <a:rPr lang="en-US" altLang="en-US" sz="2400" baseline="30000" dirty="0" smtClean="0">
                    <a:solidFill>
                      <a:srgbClr val="000000"/>
                    </a:solidFill>
                    <a:latin typeface="+mn-lt"/>
                    <a:cs typeface="Courier New" pitchFamily="49" charset="0"/>
                  </a:rPr>
                  <a:t>2</a:t>
                </a:r>
              </a:p>
            </p:txBody>
          </p:sp>
        </p:grpSp>
      </p:grpSp>
    </p:spTree>
  </p:cSld>
  <p:clrMapOvr>
    <a:masterClrMapping/>
  </p:clrMapOvr>
  <p:transition>
    <p:sndAc>
      <p:stSnd>
        <p:snd r:embed="rId3" name="camera.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subTnLst>
                                    <p:audio>
                                      <p:cMediaNode>
                                        <p:cTn display="0" masterRel="sameClick">
                                          <p:stCondLst>
                                            <p:cond evt="begin" delay="0">
                                              <p:tn val="5"/>
                                            </p:cond>
                                          </p:stCondLst>
                                          <p:endCondLst>
                                            <p:cond evt="onStopAudio" delay="0">
                                              <p:tgtEl>
                                                <p:sldTgt/>
                                              </p:tgtEl>
                                            </p:cond>
                                          </p:endCondLst>
                                        </p:cTn>
                                        <p:tgtEl>
                                          <p:sndTgt r:embed="rId4" name="arrow.wav"/>
                                        </p:tgtEl>
                                      </p:cMediaNode>
                                    </p:audio>
                                  </p:sub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51566">
                                            <p:txEl>
                                              <p:pRg st="0" end="0"/>
                                            </p:txEl>
                                          </p:spTgt>
                                        </p:tgtEl>
                                        <p:attrNameLst>
                                          <p:attrName>style.visibility</p:attrName>
                                        </p:attrNameLst>
                                      </p:cBhvr>
                                      <p:to>
                                        <p:strVal val="visible"/>
                                      </p:to>
                                    </p:set>
                                    <p:anim calcmode="lin" valueType="num">
                                      <p:cBhvr additive="base">
                                        <p:cTn id="14" dur="500" fill="hold"/>
                                        <p:tgtEl>
                                          <p:spTgt spid="151566">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51566">
                                            <p:txEl>
                                              <p:pRg st="0" end="0"/>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2"/>
                                            </p:cond>
                                          </p:stCondLst>
                                          <p:endCondLst>
                                            <p:cond evt="onStopAudio" delay="0">
                                              <p:tgtEl>
                                                <p:sldTgt/>
                                              </p:tgtEl>
                                            </p:cond>
                                          </p:endCondLst>
                                        </p:cTn>
                                        <p:tgtEl>
                                          <p:sndTgt r:embed="rId4" name="arrow.wav"/>
                                        </p:tgtEl>
                                      </p:cMediaNode>
                                    </p:audio>
                                  </p:sub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nodeType="clickEffect">
                                  <p:stCondLst>
                                    <p:cond delay="0"/>
                                  </p:stCondLst>
                                  <p:childTnLst>
                                    <p:set>
                                      <p:cBhvr>
                                        <p:cTn id="19" dur="1" fill="hold">
                                          <p:stCondLst>
                                            <p:cond delay="0"/>
                                          </p:stCondLst>
                                        </p:cTn>
                                        <p:tgtEl>
                                          <p:spTgt spid="151566">
                                            <p:txEl>
                                              <p:pRg st="1" end="1"/>
                                            </p:txEl>
                                          </p:spTgt>
                                        </p:tgtEl>
                                        <p:attrNameLst>
                                          <p:attrName>style.visibility</p:attrName>
                                        </p:attrNameLst>
                                      </p:cBhvr>
                                      <p:to>
                                        <p:strVal val="visible"/>
                                      </p:to>
                                    </p:set>
                                    <p:anim calcmode="lin" valueType="num">
                                      <p:cBhvr additive="base">
                                        <p:cTn id="20" dur="500" fill="hold"/>
                                        <p:tgtEl>
                                          <p:spTgt spid="151566">
                                            <p:txEl>
                                              <p:pRg st="1" end="1"/>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51566">
                                            <p:txEl>
                                              <p:pRg st="1" end="1"/>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8"/>
                                            </p:cond>
                                          </p:stCondLst>
                                          <p:endCondLst>
                                            <p:cond evt="onStopAudio" delay="0">
                                              <p:tgtEl>
                                                <p:sldTgt/>
                                              </p:tgtEl>
                                            </p:cond>
                                          </p:endCondLst>
                                        </p:cTn>
                                        <p:tgtEl>
                                          <p:sndTgt r:embed="rId4" name="arrow.wav"/>
                                        </p:tgtEl>
                                      </p:cMediaNode>
                                    </p:audio>
                                  </p:sub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151566">
                                            <p:txEl>
                                              <p:pRg st="2" end="2"/>
                                            </p:txEl>
                                          </p:spTgt>
                                        </p:tgtEl>
                                        <p:attrNameLst>
                                          <p:attrName>style.visibility</p:attrName>
                                        </p:attrNameLst>
                                      </p:cBhvr>
                                      <p:to>
                                        <p:strVal val="visible"/>
                                      </p:to>
                                    </p:set>
                                    <p:anim calcmode="lin" valueType="num">
                                      <p:cBhvr additive="base">
                                        <p:cTn id="26" dur="500" fill="hold"/>
                                        <p:tgtEl>
                                          <p:spTgt spid="151566">
                                            <p:txEl>
                                              <p:pRg st="2" end="2"/>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51566">
                                            <p:txEl>
                                              <p:pRg st="2" end="2"/>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24"/>
                                            </p:cond>
                                          </p:stCondLst>
                                          <p:endCondLst>
                                            <p:cond evt="onStopAudio" delay="0">
                                              <p:tgtEl>
                                                <p:sldTgt/>
                                              </p:tgtEl>
                                            </p:cond>
                                          </p:endCondLst>
                                        </p:cTn>
                                        <p:tgtEl>
                                          <p:sndTgt r:embed="rId4" name="arrow.wav"/>
                                        </p:tgtEl>
                                      </p:cMediaNode>
                                    </p:audio>
                                  </p:subTnLst>
                                </p:cTn>
                              </p:par>
                            </p:childTnLst>
                          </p:cTn>
                        </p:par>
                        <p:par>
                          <p:cTn id="28" fill="hold" nodeType="afterGroup">
                            <p:stCondLst>
                              <p:cond delay="500"/>
                            </p:stCondLst>
                            <p:childTnLst>
                              <p:par>
                                <p:cTn id="29" presetID="53" presetClass="entr" presetSubtype="0" fill="hold" nodeType="afterEffect">
                                  <p:stCondLst>
                                    <p:cond delay="0"/>
                                  </p:stCondLst>
                                  <p:childTnLst>
                                    <p:set>
                                      <p:cBhvr>
                                        <p:cTn id="30" dur="1" fill="hold">
                                          <p:stCondLst>
                                            <p:cond delay="0"/>
                                          </p:stCondLst>
                                        </p:cTn>
                                        <p:tgtEl>
                                          <p:spTgt spid="151568"/>
                                        </p:tgtEl>
                                        <p:attrNameLst>
                                          <p:attrName>style.visibility</p:attrName>
                                        </p:attrNameLst>
                                      </p:cBhvr>
                                      <p:to>
                                        <p:strVal val="visible"/>
                                      </p:to>
                                    </p:set>
                                    <p:anim calcmode="lin" valueType="num">
                                      <p:cBhvr>
                                        <p:cTn id="31" dur="500" fill="hold"/>
                                        <p:tgtEl>
                                          <p:spTgt spid="151568"/>
                                        </p:tgtEl>
                                        <p:attrNameLst>
                                          <p:attrName>ppt_w</p:attrName>
                                        </p:attrNameLst>
                                      </p:cBhvr>
                                      <p:tavLst>
                                        <p:tav tm="0">
                                          <p:val>
                                            <p:fltVal val="0"/>
                                          </p:val>
                                        </p:tav>
                                        <p:tav tm="100000">
                                          <p:val>
                                            <p:strVal val="#ppt_w"/>
                                          </p:val>
                                        </p:tav>
                                      </p:tavLst>
                                    </p:anim>
                                    <p:anim calcmode="lin" valueType="num">
                                      <p:cBhvr>
                                        <p:cTn id="32" dur="500" fill="hold"/>
                                        <p:tgtEl>
                                          <p:spTgt spid="151568"/>
                                        </p:tgtEl>
                                        <p:attrNameLst>
                                          <p:attrName>ppt_h</p:attrName>
                                        </p:attrNameLst>
                                      </p:cBhvr>
                                      <p:tavLst>
                                        <p:tav tm="0">
                                          <p:val>
                                            <p:fltVal val="0"/>
                                          </p:val>
                                        </p:tav>
                                        <p:tav tm="100000">
                                          <p:val>
                                            <p:strVal val="#ppt_h"/>
                                          </p:val>
                                        </p:tav>
                                      </p:tavLst>
                                    </p:anim>
                                    <p:animEffect transition="in" filter="fade">
                                      <p:cBhvr>
                                        <p:cTn id="33" dur="500"/>
                                        <p:tgtEl>
                                          <p:spTgt spid="151568"/>
                                        </p:tgtEl>
                                      </p:cBhvr>
                                    </p:animEffect>
                                  </p:childTnLst>
                                  <p:subTnLst>
                                    <p:audio>
                                      <p:cMediaNode>
                                        <p:cTn display="0" masterRel="sameClick">
                                          <p:stCondLst>
                                            <p:cond evt="begin" delay="0">
                                              <p:tn val="29"/>
                                            </p:cond>
                                          </p:stCondLst>
                                          <p:endCondLst>
                                            <p:cond evt="onStopAudio" delay="0">
                                              <p:tgtEl>
                                                <p:sldTgt/>
                                              </p:tgtEl>
                                            </p:cond>
                                          </p:endCondLst>
                                        </p:cTn>
                                        <p:tgtEl>
                                          <p:sndTgt r:embed="rId5" name="camera.wav"/>
                                        </p:tgtEl>
                                      </p:cMediaNode>
                                    </p:audio>
                                  </p:sub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151566">
                                            <p:txEl>
                                              <p:pRg st="3" end="3"/>
                                            </p:txEl>
                                          </p:spTgt>
                                        </p:tgtEl>
                                        <p:attrNameLst>
                                          <p:attrName>style.visibility</p:attrName>
                                        </p:attrNameLst>
                                      </p:cBhvr>
                                      <p:to>
                                        <p:strVal val="visible"/>
                                      </p:to>
                                    </p:set>
                                    <p:anim calcmode="lin" valueType="num">
                                      <p:cBhvr additive="base">
                                        <p:cTn id="38" dur="500" fill="hold"/>
                                        <p:tgtEl>
                                          <p:spTgt spid="151566">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151566">
                                            <p:txEl>
                                              <p:pRg st="3" end="3"/>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4" name="arrow.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151566">
                                            <p:txEl>
                                              <p:pRg st="4" end="4"/>
                                            </p:txEl>
                                          </p:spTgt>
                                        </p:tgtEl>
                                        <p:attrNameLst>
                                          <p:attrName>style.visibility</p:attrName>
                                        </p:attrNameLst>
                                      </p:cBhvr>
                                      <p:to>
                                        <p:strVal val="visible"/>
                                      </p:to>
                                    </p:set>
                                    <p:anim calcmode="lin" valueType="num">
                                      <p:cBhvr additive="base">
                                        <p:cTn id="44" dur="500" fill="hold"/>
                                        <p:tgtEl>
                                          <p:spTgt spid="151566">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51566">
                                            <p:txEl>
                                              <p:pRg st="4" end="4"/>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arrow.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151566">
                                            <p:txEl>
                                              <p:pRg st="5" end="5"/>
                                            </p:txEl>
                                          </p:spTgt>
                                        </p:tgtEl>
                                        <p:attrNameLst>
                                          <p:attrName>style.visibility</p:attrName>
                                        </p:attrNameLst>
                                      </p:cBhvr>
                                      <p:to>
                                        <p:strVal val="visible"/>
                                      </p:to>
                                    </p:set>
                                    <p:anim calcmode="lin" valueType="num">
                                      <p:cBhvr additive="base">
                                        <p:cTn id="50" dur="500" fill="hold"/>
                                        <p:tgtEl>
                                          <p:spTgt spid="151566">
                                            <p:txEl>
                                              <p:pRg st="5" end="5"/>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151566">
                                            <p:txEl>
                                              <p:pRg st="5" end="5"/>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8"/>
                                            </p:cond>
                                          </p:stCondLst>
                                          <p:endCondLst>
                                            <p:cond evt="onStopAudio" delay="0">
                                              <p:tgtEl>
                                                <p:sldTgt/>
                                              </p:tgtEl>
                                            </p:cond>
                                          </p:endCondLst>
                                        </p:cTn>
                                        <p:tgtEl>
                                          <p:sndTgt r:embed="rId4" name="arrow.wav"/>
                                        </p:tgtEl>
                                      </p:cMediaNode>
                                    </p:audio>
                                  </p:sub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151566">
                                            <p:txEl>
                                              <p:pRg st="6" end="6"/>
                                            </p:txEl>
                                          </p:spTgt>
                                        </p:tgtEl>
                                        <p:attrNameLst>
                                          <p:attrName>style.visibility</p:attrName>
                                        </p:attrNameLst>
                                      </p:cBhvr>
                                      <p:to>
                                        <p:strVal val="visible"/>
                                      </p:to>
                                    </p:set>
                                    <p:anim calcmode="lin" valueType="num">
                                      <p:cBhvr additive="base">
                                        <p:cTn id="56" dur="500" fill="hold"/>
                                        <p:tgtEl>
                                          <p:spTgt spid="151566">
                                            <p:txEl>
                                              <p:pRg st="6" end="6"/>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151566">
                                            <p:txEl>
                                              <p:pRg st="6" end="6"/>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4"/>
                                            </p:cond>
                                          </p:stCondLst>
                                          <p:endCondLst>
                                            <p:cond evt="onStopAudio" delay="0">
                                              <p:tgtEl>
                                                <p:sldTgt/>
                                              </p:tgtEl>
                                            </p:cond>
                                          </p:endCondLst>
                                        </p:cTn>
                                        <p:tgtEl>
                                          <p:sndTgt r:embed="rId4" name="arrow.wav"/>
                                        </p:tgtEl>
                                      </p:cMediaNode>
                                    </p:audio>
                                  </p:sub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nodeType="clickEffect">
                                  <p:stCondLst>
                                    <p:cond delay="0"/>
                                  </p:stCondLst>
                                  <p:childTnLst>
                                    <p:set>
                                      <p:cBhvr>
                                        <p:cTn id="61" dur="1" fill="hold">
                                          <p:stCondLst>
                                            <p:cond delay="0"/>
                                          </p:stCondLst>
                                        </p:cTn>
                                        <p:tgtEl>
                                          <p:spTgt spid="151566">
                                            <p:txEl>
                                              <p:pRg st="7" end="7"/>
                                            </p:txEl>
                                          </p:spTgt>
                                        </p:tgtEl>
                                        <p:attrNameLst>
                                          <p:attrName>style.visibility</p:attrName>
                                        </p:attrNameLst>
                                      </p:cBhvr>
                                      <p:to>
                                        <p:strVal val="visible"/>
                                      </p:to>
                                    </p:set>
                                    <p:anim calcmode="lin" valueType="num">
                                      <p:cBhvr additive="base">
                                        <p:cTn id="62" dur="500" fill="hold"/>
                                        <p:tgtEl>
                                          <p:spTgt spid="151566">
                                            <p:txEl>
                                              <p:pRg st="7" end="7"/>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151566">
                                            <p:txEl>
                                              <p:pRg st="7" end="7"/>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0"/>
                                            </p:cond>
                                          </p:stCondLst>
                                          <p:endCondLst>
                                            <p:cond evt="onStopAudio" delay="0">
                                              <p:tgtEl>
                                                <p:sldTgt/>
                                              </p:tgtEl>
                                            </p:cond>
                                          </p:endCondLst>
                                        </p:cTn>
                                        <p:tgtEl>
                                          <p:sndTgt r:embed="rId4" name="arrow.wav"/>
                                        </p:tgtEl>
                                      </p:cMediaNode>
                                    </p:audio>
                                  </p:sub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nodeType="clickEffect">
                                  <p:stCondLst>
                                    <p:cond delay="0"/>
                                  </p:stCondLst>
                                  <p:childTnLst>
                                    <p:set>
                                      <p:cBhvr>
                                        <p:cTn id="67" dur="1" fill="hold">
                                          <p:stCondLst>
                                            <p:cond delay="0"/>
                                          </p:stCondLst>
                                        </p:cTn>
                                        <p:tgtEl>
                                          <p:spTgt spid="151566">
                                            <p:txEl>
                                              <p:pRg st="8" end="8"/>
                                            </p:txEl>
                                          </p:spTgt>
                                        </p:tgtEl>
                                        <p:attrNameLst>
                                          <p:attrName>style.visibility</p:attrName>
                                        </p:attrNameLst>
                                      </p:cBhvr>
                                      <p:to>
                                        <p:strVal val="visible"/>
                                      </p:to>
                                    </p:set>
                                    <p:anim calcmode="lin" valueType="num">
                                      <p:cBhvr additive="base">
                                        <p:cTn id="68" dur="500" fill="hold"/>
                                        <p:tgtEl>
                                          <p:spTgt spid="151566">
                                            <p:txEl>
                                              <p:pRg st="8" end="8"/>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151566">
                                            <p:txEl>
                                              <p:pRg st="8" end="8"/>
                                            </p:txEl>
                                          </p:spTgt>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66"/>
                                            </p:cond>
                                          </p:stCondLst>
                                          <p:endCondLst>
                                            <p:cond evt="onStopAudio" delay="0">
                                              <p:tgtEl>
                                                <p:sldTgt/>
                                              </p:tgtEl>
                                            </p:cond>
                                          </p:endCondLst>
                                        </p:cTn>
                                        <p:tgtEl>
                                          <p:sndTgt r:embed="rId4" name="arrow.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10035</TotalTime>
  <Words>3244</Words>
  <Application>Microsoft Office PowerPoint</Application>
  <PresentationFormat>On-screen Show (4:3)</PresentationFormat>
  <Paragraphs>391</Paragraphs>
  <Slides>37</Slides>
  <Notes>37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Segoe UI</vt:lpstr>
      <vt:lpstr>Calibri</vt:lpstr>
      <vt:lpstr>Times New Roman</vt:lpstr>
      <vt:lpstr>Symbol</vt:lpstr>
      <vt:lpstr>Courier New</vt:lpstr>
      <vt:lpstr>Default Design</vt:lpstr>
      <vt:lpstr>Option A: Relativity - AHL A.4 – Relativistic mechanics</vt:lpstr>
      <vt:lpstr>Option A: Relativity - AHL A.4 – Relativistic mechanics</vt:lpstr>
      <vt:lpstr>Option A: Relativity - AHL A.4 – Relativistic mechanics</vt:lpstr>
      <vt:lpstr>Option A: Relativity - AHL A.4 – Relativistic mechanics</vt:lpstr>
      <vt:lpstr>Option A: Relativity - AHL A.4 – Relativistic mechanics</vt:lpstr>
      <vt:lpstr>Option A: Relativity - AHL A.4 – Relativistic mechanics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vector>
  </TitlesOfParts>
  <Company>Bay View High School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Motion Along a Straight Line Position, Displacement, Average Speed</dc:title>
  <dc:creator>Timothy K Lund</dc:creator>
  <cp:lastModifiedBy>vivienne</cp:lastModifiedBy>
  <cp:revision>700</cp:revision>
  <dcterms:created xsi:type="dcterms:W3CDTF">2006-01-31T23:43:34Z</dcterms:created>
  <dcterms:modified xsi:type="dcterms:W3CDTF">2015-04-08T14:33:57Z</dcterms:modified>
</cp:coreProperties>
</file>